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  <p:sldMasterId id="2147484931" r:id="rId2"/>
    <p:sldMasterId id="2147484944" r:id="rId3"/>
    <p:sldMasterId id="2147484960" r:id="rId4"/>
    <p:sldMasterId id="2147484976" r:id="rId5"/>
  </p:sldMasterIdLst>
  <p:notesMasterIdLst>
    <p:notesMasterId r:id="rId41"/>
  </p:notesMasterIdLst>
  <p:handoutMasterIdLst>
    <p:handoutMasterId r:id="rId42"/>
  </p:handoutMasterIdLst>
  <p:sldIdLst>
    <p:sldId id="519" r:id="rId6"/>
    <p:sldId id="624" r:id="rId7"/>
    <p:sldId id="608" r:id="rId8"/>
    <p:sldId id="607" r:id="rId9"/>
    <p:sldId id="610" r:id="rId10"/>
    <p:sldId id="611" r:id="rId11"/>
    <p:sldId id="612" r:id="rId12"/>
    <p:sldId id="656" r:id="rId13"/>
    <p:sldId id="657" r:id="rId14"/>
    <p:sldId id="617" r:id="rId15"/>
    <p:sldId id="616" r:id="rId16"/>
    <p:sldId id="672" r:id="rId17"/>
    <p:sldId id="665" r:id="rId18"/>
    <p:sldId id="613" r:id="rId19"/>
    <p:sldId id="645" r:id="rId20"/>
    <p:sldId id="650" r:id="rId21"/>
    <p:sldId id="652" r:id="rId22"/>
    <p:sldId id="626" r:id="rId23"/>
    <p:sldId id="666" r:id="rId24"/>
    <p:sldId id="660" r:id="rId25"/>
    <p:sldId id="625" r:id="rId26"/>
    <p:sldId id="661" r:id="rId27"/>
    <p:sldId id="662" r:id="rId28"/>
    <p:sldId id="669" r:id="rId29"/>
    <p:sldId id="621" r:id="rId30"/>
    <p:sldId id="622" r:id="rId31"/>
    <p:sldId id="641" r:id="rId32"/>
    <p:sldId id="643" r:id="rId33"/>
    <p:sldId id="642" r:id="rId34"/>
    <p:sldId id="651" r:id="rId35"/>
    <p:sldId id="606" r:id="rId36"/>
    <p:sldId id="620" r:id="rId37"/>
    <p:sldId id="655" r:id="rId38"/>
    <p:sldId id="644" r:id="rId39"/>
    <p:sldId id="649" r:id="rId40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9FF"/>
    <a:srgbClr val="99FF99"/>
    <a:srgbClr val="FF66FF"/>
    <a:srgbClr val="00CC00"/>
    <a:srgbClr val="990099"/>
    <a:srgbClr val="FF33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97" autoAdjust="0"/>
    <p:restoredTop sz="68739" autoAdjust="0"/>
  </p:normalViewPr>
  <p:slideViewPr>
    <p:cSldViewPr>
      <p:cViewPr>
        <p:scale>
          <a:sx n="60" d="100"/>
          <a:sy n="60" d="100"/>
        </p:scale>
        <p:origin x="-17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380"/>
    </p:cViewPr>
  </p:sorterViewPr>
  <p:notesViewPr>
    <p:cSldViewPr>
      <p:cViewPr varScale="1">
        <p:scale>
          <a:sx n="78" d="100"/>
          <a:sy n="78" d="100"/>
        </p:scale>
        <p:origin x="-2088" y="-78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Сопутствующая патология</a:t>
            </a:r>
            <a:endParaRPr lang="ru-RU" dirty="0"/>
          </a:p>
        </c:rich>
      </c:tx>
      <c:layout>
        <c:manualLayout>
          <c:xMode val="edge"/>
          <c:yMode val="edge"/>
          <c:x val="0.18125171018333167"/>
          <c:y val="0.1578041036376075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78944942897878"/>
          <c:y val="2.3679751957384851E-2"/>
          <c:w val="0.85363062920345056"/>
          <c:h val="0.84810934749940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Патология ЖКТ</c:v>
                </c:pt>
              </c:strCache>
            </c:strRef>
          </c:tx>
          <c:spPr>
            <a:solidFill>
              <a:schemeClr val="tx1">
                <a:lumMod val="95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74.099999999999994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Анемия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Гипотрофия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10.7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БЛД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Кардиопатия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25.9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Ретинопатия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38.4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Рахит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049920"/>
        <c:axId val="106051456"/>
        <c:axId val="0"/>
      </c:bar3DChart>
      <c:catAx>
        <c:axId val="10604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1800000"/>
          <a:lstStyle/>
          <a:p>
            <a:pPr>
              <a:defRPr/>
            </a:pPr>
            <a:endParaRPr lang="ru-RU"/>
          </a:p>
        </c:txPr>
        <c:crossAx val="106051456"/>
        <c:crosses val="autoZero"/>
        <c:auto val="1"/>
        <c:lblAlgn val="ctr"/>
        <c:lblOffset val="100"/>
        <c:noMultiLvlLbl val="0"/>
      </c:catAx>
      <c:valAx>
        <c:axId val="106051456"/>
        <c:scaling>
          <c:orientation val="minMax"/>
          <c:max val="1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smtClean="0"/>
                  <a:t>%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3.8697488370753347E-2"/>
              <c:y val="0.103127665869120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6049920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BD849-3CE4-4CC7-BD79-194D91A15B2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16AFFB-6DBD-4A61-BCA2-0F114CBD9ED5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000" b="1" dirty="0" smtClean="0"/>
            <a:t>     </a:t>
          </a:r>
          <a:r>
            <a:rPr lang="ru-RU" sz="2000" b="1" dirty="0" err="1" smtClean="0"/>
            <a:t>Пренатальное</a:t>
          </a:r>
          <a:r>
            <a:rPr lang="ru-RU" sz="2000" b="1" dirty="0" smtClean="0"/>
            <a:t> консультирование</a:t>
          </a:r>
          <a:endParaRPr lang="ru-RU" sz="2000" b="1" dirty="0"/>
        </a:p>
      </dgm:t>
    </dgm:pt>
    <dgm:pt modelId="{8F103525-3648-46E5-9675-88F0CFD8DC34}" type="parTrans" cxnId="{D4A318F6-C9FF-44F8-9506-E8819B29F933}">
      <dgm:prSet/>
      <dgm:spPr/>
      <dgm:t>
        <a:bodyPr/>
        <a:lstStyle/>
        <a:p>
          <a:endParaRPr lang="ru-RU"/>
        </a:p>
      </dgm:t>
    </dgm:pt>
    <dgm:pt modelId="{90D4BE37-E9AF-4BEE-8B58-0974856EA57B}" type="sibTrans" cxnId="{D4A318F6-C9FF-44F8-9506-E8819B29F933}">
      <dgm:prSet/>
      <dgm:spPr/>
      <dgm:t>
        <a:bodyPr/>
        <a:lstStyle/>
        <a:p>
          <a:endParaRPr lang="ru-RU"/>
        </a:p>
      </dgm:t>
    </dgm:pt>
    <dgm:pt modelId="{19DF054A-B30A-42F9-AC41-3C952663DF91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2 этап (выхаживание, проведение раннего  	реабилитационного лечения)</a:t>
          </a:r>
        </a:p>
        <a:p>
          <a:endParaRPr lang="ru-RU" sz="2000" dirty="0"/>
        </a:p>
      </dgm:t>
    </dgm:pt>
    <dgm:pt modelId="{5350BAE5-94C8-4BCD-A7E5-4CF28798C29B}" type="parTrans" cxnId="{AED2F5F2-6D73-4572-A66D-E7685982E455}">
      <dgm:prSet/>
      <dgm:spPr/>
      <dgm:t>
        <a:bodyPr/>
        <a:lstStyle/>
        <a:p>
          <a:endParaRPr lang="ru-RU"/>
        </a:p>
      </dgm:t>
    </dgm:pt>
    <dgm:pt modelId="{58B1F2B5-C3B5-46DB-8CCC-E568CD593D66}" type="sibTrans" cxnId="{AED2F5F2-6D73-4572-A66D-E7685982E455}">
      <dgm:prSet/>
      <dgm:spPr/>
      <dgm:t>
        <a:bodyPr/>
        <a:lstStyle/>
        <a:p>
          <a:endParaRPr lang="ru-RU"/>
        </a:p>
      </dgm:t>
    </dgm:pt>
    <dgm:pt modelId="{4E9F3399-9CCB-422D-B505-AC7E43F3540D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000" b="1" dirty="0" smtClean="0"/>
            <a:t>  3 этап (проведение последующего      	реабилитационного лечения, наблюдение 	в консультативной поликлинике)</a:t>
          </a:r>
          <a:endParaRPr lang="ru-RU" sz="2000" b="1" dirty="0"/>
        </a:p>
      </dgm:t>
    </dgm:pt>
    <dgm:pt modelId="{EB14B0E3-86E2-46F3-B374-EC304B6051B1}" type="parTrans" cxnId="{34BAF273-8732-4FD5-BFA9-0D6296275F6D}">
      <dgm:prSet/>
      <dgm:spPr/>
      <dgm:t>
        <a:bodyPr/>
        <a:lstStyle/>
        <a:p>
          <a:endParaRPr lang="ru-RU"/>
        </a:p>
      </dgm:t>
    </dgm:pt>
    <dgm:pt modelId="{77BBEF86-FBB4-4F0C-84F6-2E691F341AFF}" type="sibTrans" cxnId="{34BAF273-8732-4FD5-BFA9-0D6296275F6D}">
      <dgm:prSet/>
      <dgm:spPr/>
      <dgm:t>
        <a:bodyPr/>
        <a:lstStyle/>
        <a:p>
          <a:endParaRPr lang="ru-RU"/>
        </a:p>
      </dgm:t>
    </dgm:pt>
    <dgm:pt modelId="{FC019854-FD37-4673-AEE0-279F9EF8E265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1 этап (выбор </a:t>
          </a:r>
          <a:r>
            <a:rPr lang="ru-RU" sz="2000" b="1" dirty="0" err="1" smtClean="0"/>
            <a:t>оптимальныой</a:t>
          </a:r>
          <a:r>
            <a:rPr lang="ru-RU" sz="2000" b="1" dirty="0" smtClean="0"/>
            <a:t> тактики ведения 	новорожденных с ЭНМТ  в родильном 	зале и в ОРИТН)</a:t>
          </a:r>
        </a:p>
      </dgm:t>
    </dgm:pt>
    <dgm:pt modelId="{6504A151-458A-4308-903F-E7430F2B47EA}" type="parTrans" cxnId="{3C664446-DF74-4E25-B3BF-2B262396AA51}">
      <dgm:prSet/>
      <dgm:spPr/>
      <dgm:t>
        <a:bodyPr/>
        <a:lstStyle/>
        <a:p>
          <a:endParaRPr lang="ru-RU"/>
        </a:p>
      </dgm:t>
    </dgm:pt>
    <dgm:pt modelId="{05024315-74C8-474E-8CF3-00D8F17CA102}" type="sibTrans" cxnId="{3C664446-DF74-4E25-B3BF-2B262396AA51}">
      <dgm:prSet/>
      <dgm:spPr/>
      <dgm:t>
        <a:bodyPr/>
        <a:lstStyle/>
        <a:p>
          <a:endParaRPr lang="ru-RU"/>
        </a:p>
      </dgm:t>
    </dgm:pt>
    <dgm:pt modelId="{2F757B72-2BE3-403B-85AE-AA792F076530}" type="pres">
      <dgm:prSet presAssocID="{4B1BD849-3CE4-4CC7-BD79-194D91A15B2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585CB-CE28-499A-A7AD-A0BAB83836D4}" type="pres">
      <dgm:prSet presAssocID="{6F16AFFB-6DBD-4A61-BCA2-0F114CBD9ED5}" presName="comp" presStyleCnt="0"/>
      <dgm:spPr/>
    </dgm:pt>
    <dgm:pt modelId="{9446A21D-11EB-4A6B-BB2D-DC4206A508EE}" type="pres">
      <dgm:prSet presAssocID="{6F16AFFB-6DBD-4A61-BCA2-0F114CBD9ED5}" presName="box" presStyleLbl="node1" presStyleIdx="0" presStyleCnt="4"/>
      <dgm:spPr/>
      <dgm:t>
        <a:bodyPr/>
        <a:lstStyle/>
        <a:p>
          <a:endParaRPr lang="ru-RU"/>
        </a:p>
      </dgm:t>
    </dgm:pt>
    <dgm:pt modelId="{7E8E1CAF-0A72-41EF-830D-4ACD61D77CDC}" type="pres">
      <dgm:prSet presAssocID="{6F16AFFB-6DBD-4A61-BCA2-0F114CBD9ED5}" presName="img" presStyleLbl="fgImgPlace1" presStyleIdx="0" presStyleCnt="4" custScaleY="195240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9B5F4B30-9885-4763-8EB5-A7B508FD98EC}" type="pres">
      <dgm:prSet presAssocID="{6F16AFFB-6DBD-4A61-BCA2-0F114CBD9ED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C945B-44C2-460E-9B5E-7F4DE06F9C64}" type="pres">
      <dgm:prSet presAssocID="{90D4BE37-E9AF-4BEE-8B58-0974856EA57B}" presName="spacer" presStyleCnt="0"/>
      <dgm:spPr/>
    </dgm:pt>
    <dgm:pt modelId="{AF07C731-F9FD-44AC-9D7A-7491525A5594}" type="pres">
      <dgm:prSet presAssocID="{FC019854-FD37-4673-AEE0-279F9EF8E265}" presName="comp" presStyleCnt="0"/>
      <dgm:spPr/>
    </dgm:pt>
    <dgm:pt modelId="{271809FE-1C55-48CD-AA19-B12CA9497983}" type="pres">
      <dgm:prSet presAssocID="{FC019854-FD37-4673-AEE0-279F9EF8E265}" presName="box" presStyleLbl="node1" presStyleIdx="1" presStyleCnt="4" custScaleY="108415"/>
      <dgm:spPr/>
      <dgm:t>
        <a:bodyPr/>
        <a:lstStyle/>
        <a:p>
          <a:endParaRPr lang="ru-RU"/>
        </a:p>
      </dgm:t>
    </dgm:pt>
    <dgm:pt modelId="{F9A21DE3-97AE-4E54-8A90-4B24C74B5E88}" type="pres">
      <dgm:prSet presAssocID="{FC019854-FD37-4673-AEE0-279F9EF8E265}" presName="img" presStyleLbl="fgImgPlace1" presStyleIdx="1" presStyleCnt="4" custScaleY="171971" custLinFactNeighborX="-87" custLinFactNeighborY="-3662"/>
      <dgm:spPr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12ADEC-A76E-4F38-983D-55458B0C66AA}" type="pres">
      <dgm:prSet presAssocID="{FC019854-FD37-4673-AEE0-279F9EF8E26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FC00D-EBC9-4270-AAEF-BF5F80710AEA}" type="pres">
      <dgm:prSet presAssocID="{05024315-74C8-474E-8CF3-00D8F17CA102}" presName="spacer" presStyleCnt="0"/>
      <dgm:spPr/>
    </dgm:pt>
    <dgm:pt modelId="{7EA65E62-BF5B-421F-BC31-44BB61D8ECF6}" type="pres">
      <dgm:prSet presAssocID="{19DF054A-B30A-42F9-AC41-3C952663DF91}" presName="comp" presStyleCnt="0"/>
      <dgm:spPr/>
    </dgm:pt>
    <dgm:pt modelId="{B1FAE3CB-5999-4C49-BB60-7A1DC9C023B8}" type="pres">
      <dgm:prSet presAssocID="{19DF054A-B30A-42F9-AC41-3C952663DF91}" presName="box" presStyleLbl="node1" presStyleIdx="2" presStyleCnt="4" custLinFactNeighborX="125" custLinFactNeighborY="-3096"/>
      <dgm:spPr/>
      <dgm:t>
        <a:bodyPr/>
        <a:lstStyle/>
        <a:p>
          <a:endParaRPr lang="ru-RU"/>
        </a:p>
      </dgm:t>
    </dgm:pt>
    <dgm:pt modelId="{2D53305F-D769-43F8-9E81-9C9FB5790CE1}" type="pres">
      <dgm:prSet presAssocID="{19DF054A-B30A-42F9-AC41-3C952663DF91}" presName="img" presStyleLbl="fgImgPlace1" presStyleIdx="2" presStyleCnt="4" custScaleY="164270"/>
      <dgm:spPr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glow rad="101600">
            <a:schemeClr val="accent1">
              <a:satMod val="175000"/>
              <a:alpha val="40000"/>
            </a:schemeClr>
          </a:glow>
          <a:softEdge rad="12700"/>
        </a:effectLst>
      </dgm:spPr>
      <dgm:t>
        <a:bodyPr/>
        <a:lstStyle/>
        <a:p>
          <a:endParaRPr lang="ru-RU"/>
        </a:p>
      </dgm:t>
    </dgm:pt>
    <dgm:pt modelId="{60F6506B-005C-47D6-B2D8-144A97E8A001}" type="pres">
      <dgm:prSet presAssocID="{19DF054A-B30A-42F9-AC41-3C952663DF9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DF4C7-3AAE-44E4-99A3-553C30B64BA7}" type="pres">
      <dgm:prSet presAssocID="{58B1F2B5-C3B5-46DB-8CCC-E568CD593D66}" presName="spacer" presStyleCnt="0"/>
      <dgm:spPr/>
    </dgm:pt>
    <dgm:pt modelId="{F26D6747-ECDA-45C4-8178-74377DF23FEA}" type="pres">
      <dgm:prSet presAssocID="{4E9F3399-9CCB-422D-B505-AC7E43F3540D}" presName="comp" presStyleCnt="0"/>
      <dgm:spPr/>
    </dgm:pt>
    <dgm:pt modelId="{BA7B9023-8D24-431C-878D-1A16F65E2159}" type="pres">
      <dgm:prSet presAssocID="{4E9F3399-9CCB-422D-B505-AC7E43F3540D}" presName="box" presStyleLbl="node1" presStyleIdx="3" presStyleCnt="4" custScaleY="108415"/>
      <dgm:spPr/>
      <dgm:t>
        <a:bodyPr/>
        <a:lstStyle/>
        <a:p>
          <a:endParaRPr lang="ru-RU"/>
        </a:p>
      </dgm:t>
    </dgm:pt>
    <dgm:pt modelId="{EC9E681E-B0A7-485F-99B1-011E5B5282DB}" type="pres">
      <dgm:prSet presAssocID="{4E9F3399-9CCB-422D-B505-AC7E43F3540D}" presName="img" presStyleLbl="fgImgPlace1" presStyleIdx="3" presStyleCnt="4" custScaleX="108261" custScaleY="161083"/>
      <dgm:spPr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2F3379-58CA-4257-B3B5-CEEE9E8EFE5D}" type="pres">
      <dgm:prSet presAssocID="{4E9F3399-9CCB-422D-B505-AC7E43F3540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BAF273-8732-4FD5-BFA9-0D6296275F6D}" srcId="{4B1BD849-3CE4-4CC7-BD79-194D91A15B25}" destId="{4E9F3399-9CCB-422D-B505-AC7E43F3540D}" srcOrd="3" destOrd="0" parTransId="{EB14B0E3-86E2-46F3-B374-EC304B6051B1}" sibTransId="{77BBEF86-FBB4-4F0C-84F6-2E691F341AFF}"/>
    <dgm:cxn modelId="{D06DB7DC-20B1-439D-B149-6E2E3BE76F89}" type="presOf" srcId="{19DF054A-B30A-42F9-AC41-3C952663DF91}" destId="{B1FAE3CB-5999-4C49-BB60-7A1DC9C023B8}" srcOrd="0" destOrd="0" presId="urn:microsoft.com/office/officeart/2005/8/layout/vList4"/>
    <dgm:cxn modelId="{66B8A547-58FB-43EA-9ABD-71D90EFEFA99}" type="presOf" srcId="{6F16AFFB-6DBD-4A61-BCA2-0F114CBD9ED5}" destId="{9446A21D-11EB-4A6B-BB2D-DC4206A508EE}" srcOrd="0" destOrd="0" presId="urn:microsoft.com/office/officeart/2005/8/layout/vList4"/>
    <dgm:cxn modelId="{7D85A722-F34E-40E5-B600-E8A83562C39B}" type="presOf" srcId="{FC019854-FD37-4673-AEE0-279F9EF8E265}" destId="{271809FE-1C55-48CD-AA19-B12CA9497983}" srcOrd="0" destOrd="0" presId="urn:microsoft.com/office/officeart/2005/8/layout/vList4"/>
    <dgm:cxn modelId="{B7C0F21B-CA4D-456F-A161-E114AD73A52D}" type="presOf" srcId="{4B1BD849-3CE4-4CC7-BD79-194D91A15B25}" destId="{2F757B72-2BE3-403B-85AE-AA792F076530}" srcOrd="0" destOrd="0" presId="urn:microsoft.com/office/officeart/2005/8/layout/vList4"/>
    <dgm:cxn modelId="{4F6C5EBA-8641-4F2C-A828-21B1823FAF3E}" type="presOf" srcId="{19DF054A-B30A-42F9-AC41-3C952663DF91}" destId="{60F6506B-005C-47D6-B2D8-144A97E8A001}" srcOrd="1" destOrd="0" presId="urn:microsoft.com/office/officeart/2005/8/layout/vList4"/>
    <dgm:cxn modelId="{D4A318F6-C9FF-44F8-9506-E8819B29F933}" srcId="{4B1BD849-3CE4-4CC7-BD79-194D91A15B25}" destId="{6F16AFFB-6DBD-4A61-BCA2-0F114CBD9ED5}" srcOrd="0" destOrd="0" parTransId="{8F103525-3648-46E5-9675-88F0CFD8DC34}" sibTransId="{90D4BE37-E9AF-4BEE-8B58-0974856EA57B}"/>
    <dgm:cxn modelId="{AED2F5F2-6D73-4572-A66D-E7685982E455}" srcId="{4B1BD849-3CE4-4CC7-BD79-194D91A15B25}" destId="{19DF054A-B30A-42F9-AC41-3C952663DF91}" srcOrd="2" destOrd="0" parTransId="{5350BAE5-94C8-4BCD-A7E5-4CF28798C29B}" sibTransId="{58B1F2B5-C3B5-46DB-8CCC-E568CD593D66}"/>
    <dgm:cxn modelId="{F72F2FB4-2E3A-4EC2-8542-410CB2824263}" type="presOf" srcId="{4E9F3399-9CCB-422D-B505-AC7E43F3540D}" destId="{BA7B9023-8D24-431C-878D-1A16F65E2159}" srcOrd="0" destOrd="0" presId="urn:microsoft.com/office/officeart/2005/8/layout/vList4"/>
    <dgm:cxn modelId="{0D215CDC-7E16-40AE-B6CF-458C3B20C987}" type="presOf" srcId="{FC019854-FD37-4673-AEE0-279F9EF8E265}" destId="{8812ADEC-A76E-4F38-983D-55458B0C66AA}" srcOrd="1" destOrd="0" presId="urn:microsoft.com/office/officeart/2005/8/layout/vList4"/>
    <dgm:cxn modelId="{D3684667-38D3-4C52-AD4C-ABC08EBB4031}" type="presOf" srcId="{6F16AFFB-6DBD-4A61-BCA2-0F114CBD9ED5}" destId="{9B5F4B30-9885-4763-8EB5-A7B508FD98EC}" srcOrd="1" destOrd="0" presId="urn:microsoft.com/office/officeart/2005/8/layout/vList4"/>
    <dgm:cxn modelId="{9AB2A83F-F533-40B7-A7E2-B38301857699}" type="presOf" srcId="{4E9F3399-9CCB-422D-B505-AC7E43F3540D}" destId="{E22F3379-58CA-4257-B3B5-CEEE9E8EFE5D}" srcOrd="1" destOrd="0" presId="urn:microsoft.com/office/officeart/2005/8/layout/vList4"/>
    <dgm:cxn modelId="{3C664446-DF74-4E25-B3BF-2B262396AA51}" srcId="{4B1BD849-3CE4-4CC7-BD79-194D91A15B25}" destId="{FC019854-FD37-4673-AEE0-279F9EF8E265}" srcOrd="1" destOrd="0" parTransId="{6504A151-458A-4308-903F-E7430F2B47EA}" sibTransId="{05024315-74C8-474E-8CF3-00D8F17CA102}"/>
    <dgm:cxn modelId="{BE46F187-7744-4AEA-BB67-F20528461DB9}" type="presParOf" srcId="{2F757B72-2BE3-403B-85AE-AA792F076530}" destId="{49A585CB-CE28-499A-A7AD-A0BAB83836D4}" srcOrd="0" destOrd="0" presId="urn:microsoft.com/office/officeart/2005/8/layout/vList4"/>
    <dgm:cxn modelId="{D21F6B9B-35CE-4ACF-8A34-4C7724E64A97}" type="presParOf" srcId="{49A585CB-CE28-499A-A7AD-A0BAB83836D4}" destId="{9446A21D-11EB-4A6B-BB2D-DC4206A508EE}" srcOrd="0" destOrd="0" presId="urn:microsoft.com/office/officeart/2005/8/layout/vList4"/>
    <dgm:cxn modelId="{26579558-2DC3-4E92-93AB-53D5A2858C92}" type="presParOf" srcId="{49A585CB-CE28-499A-A7AD-A0BAB83836D4}" destId="{7E8E1CAF-0A72-41EF-830D-4ACD61D77CDC}" srcOrd="1" destOrd="0" presId="urn:microsoft.com/office/officeart/2005/8/layout/vList4"/>
    <dgm:cxn modelId="{471C9D5D-FC9B-4D7E-98F0-1419B863873F}" type="presParOf" srcId="{49A585CB-CE28-499A-A7AD-A0BAB83836D4}" destId="{9B5F4B30-9885-4763-8EB5-A7B508FD98EC}" srcOrd="2" destOrd="0" presId="urn:microsoft.com/office/officeart/2005/8/layout/vList4"/>
    <dgm:cxn modelId="{A72E8038-98B3-4B22-8FA4-A5356ED2CB81}" type="presParOf" srcId="{2F757B72-2BE3-403B-85AE-AA792F076530}" destId="{18EC945B-44C2-460E-9B5E-7F4DE06F9C64}" srcOrd="1" destOrd="0" presId="urn:microsoft.com/office/officeart/2005/8/layout/vList4"/>
    <dgm:cxn modelId="{C03507CB-876F-4C8D-BFF8-FD258938ED91}" type="presParOf" srcId="{2F757B72-2BE3-403B-85AE-AA792F076530}" destId="{AF07C731-F9FD-44AC-9D7A-7491525A5594}" srcOrd="2" destOrd="0" presId="urn:microsoft.com/office/officeart/2005/8/layout/vList4"/>
    <dgm:cxn modelId="{ACC713CB-02FC-4CF8-B710-5690CD9B2254}" type="presParOf" srcId="{AF07C731-F9FD-44AC-9D7A-7491525A5594}" destId="{271809FE-1C55-48CD-AA19-B12CA9497983}" srcOrd="0" destOrd="0" presId="urn:microsoft.com/office/officeart/2005/8/layout/vList4"/>
    <dgm:cxn modelId="{CCECE8E4-C9A8-4EA8-BAE9-8A04C322D965}" type="presParOf" srcId="{AF07C731-F9FD-44AC-9D7A-7491525A5594}" destId="{F9A21DE3-97AE-4E54-8A90-4B24C74B5E88}" srcOrd="1" destOrd="0" presId="urn:microsoft.com/office/officeart/2005/8/layout/vList4"/>
    <dgm:cxn modelId="{619C8588-F538-49B3-A8CC-AA0A0EC99DBF}" type="presParOf" srcId="{AF07C731-F9FD-44AC-9D7A-7491525A5594}" destId="{8812ADEC-A76E-4F38-983D-55458B0C66AA}" srcOrd="2" destOrd="0" presId="urn:microsoft.com/office/officeart/2005/8/layout/vList4"/>
    <dgm:cxn modelId="{4D14A581-EEAD-481C-9EBD-E7C9E66D756B}" type="presParOf" srcId="{2F757B72-2BE3-403B-85AE-AA792F076530}" destId="{8FEFC00D-EBC9-4270-AAEF-BF5F80710AEA}" srcOrd="3" destOrd="0" presId="urn:microsoft.com/office/officeart/2005/8/layout/vList4"/>
    <dgm:cxn modelId="{84F1FC35-5C34-41FC-A4AE-511E459BE30F}" type="presParOf" srcId="{2F757B72-2BE3-403B-85AE-AA792F076530}" destId="{7EA65E62-BF5B-421F-BC31-44BB61D8ECF6}" srcOrd="4" destOrd="0" presId="urn:microsoft.com/office/officeart/2005/8/layout/vList4"/>
    <dgm:cxn modelId="{3DE826AB-508B-409C-B415-DEF3925DEF52}" type="presParOf" srcId="{7EA65E62-BF5B-421F-BC31-44BB61D8ECF6}" destId="{B1FAE3CB-5999-4C49-BB60-7A1DC9C023B8}" srcOrd="0" destOrd="0" presId="urn:microsoft.com/office/officeart/2005/8/layout/vList4"/>
    <dgm:cxn modelId="{605B732E-56DE-439D-BA43-6D320A150FB5}" type="presParOf" srcId="{7EA65E62-BF5B-421F-BC31-44BB61D8ECF6}" destId="{2D53305F-D769-43F8-9E81-9C9FB5790CE1}" srcOrd="1" destOrd="0" presId="urn:microsoft.com/office/officeart/2005/8/layout/vList4"/>
    <dgm:cxn modelId="{BAEA6D93-6A3C-46CE-8D78-5CA9A9C77062}" type="presParOf" srcId="{7EA65E62-BF5B-421F-BC31-44BB61D8ECF6}" destId="{60F6506B-005C-47D6-B2D8-144A97E8A001}" srcOrd="2" destOrd="0" presId="urn:microsoft.com/office/officeart/2005/8/layout/vList4"/>
    <dgm:cxn modelId="{CBE178F2-EEDB-43C0-BC2C-04907F11E449}" type="presParOf" srcId="{2F757B72-2BE3-403B-85AE-AA792F076530}" destId="{20FDF4C7-3AAE-44E4-99A3-553C30B64BA7}" srcOrd="5" destOrd="0" presId="urn:microsoft.com/office/officeart/2005/8/layout/vList4"/>
    <dgm:cxn modelId="{94497F17-9C27-4693-BA5D-A6FFB74F0666}" type="presParOf" srcId="{2F757B72-2BE3-403B-85AE-AA792F076530}" destId="{F26D6747-ECDA-45C4-8178-74377DF23FEA}" srcOrd="6" destOrd="0" presId="urn:microsoft.com/office/officeart/2005/8/layout/vList4"/>
    <dgm:cxn modelId="{6EDFDA7D-8BCE-49CF-B816-477BFD75EB91}" type="presParOf" srcId="{F26D6747-ECDA-45C4-8178-74377DF23FEA}" destId="{BA7B9023-8D24-431C-878D-1A16F65E2159}" srcOrd="0" destOrd="0" presId="urn:microsoft.com/office/officeart/2005/8/layout/vList4"/>
    <dgm:cxn modelId="{112F29BD-E510-45FD-B93E-8F40803D3167}" type="presParOf" srcId="{F26D6747-ECDA-45C4-8178-74377DF23FEA}" destId="{EC9E681E-B0A7-485F-99B1-011E5B5282DB}" srcOrd="1" destOrd="0" presId="urn:microsoft.com/office/officeart/2005/8/layout/vList4"/>
    <dgm:cxn modelId="{46144911-0B81-4FC2-8D40-873DD87D135A}" type="presParOf" srcId="{F26D6747-ECDA-45C4-8178-74377DF23FEA}" destId="{E22F3379-58CA-4257-B3B5-CEEE9E8EFE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EEA56-AEA3-4ED4-B3DB-2379F99915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968771-A132-4584-B101-A0FC30DB2578}">
      <dgm:prSet phldrT="[Текст]"/>
      <dgm:spPr>
        <a:solidFill>
          <a:schemeClr val="bg2"/>
        </a:solidFill>
        <a:scene3d>
          <a:camera prst="orthographicFront"/>
          <a:lightRig rig="threePt" dir="t"/>
        </a:scene3d>
        <a:sp3d>
          <a:bevelT w="114300" h="184150" prst="artDeco"/>
        </a:sp3d>
      </dgm:spPr>
      <dgm:t>
        <a:bodyPr/>
        <a:lstStyle/>
        <a:p>
          <a:r>
            <a:rPr lang="en-US" b="1" dirty="0" smtClean="0"/>
            <a:t>I. </a:t>
          </a:r>
          <a:r>
            <a:rPr lang="ru-RU" b="1" dirty="0" smtClean="0"/>
            <a:t>Охранительный режим и развивающий уход</a:t>
          </a:r>
          <a:endParaRPr lang="ru-RU" b="1" dirty="0"/>
        </a:p>
      </dgm:t>
    </dgm:pt>
    <dgm:pt modelId="{5FD211F1-F6DF-46A7-8652-73C1B4DC9503}" type="parTrans" cxnId="{4A842B54-6474-4101-B3B1-057E91F8D764}">
      <dgm:prSet/>
      <dgm:spPr/>
      <dgm:t>
        <a:bodyPr/>
        <a:lstStyle/>
        <a:p>
          <a:endParaRPr lang="ru-RU"/>
        </a:p>
      </dgm:t>
    </dgm:pt>
    <dgm:pt modelId="{7A63E317-F4E0-4FA2-A815-FE4CE5B92BA5}" type="sibTrans" cxnId="{4A842B54-6474-4101-B3B1-057E91F8D764}">
      <dgm:prSet/>
      <dgm:spPr/>
      <dgm:t>
        <a:bodyPr/>
        <a:lstStyle/>
        <a:p>
          <a:endParaRPr lang="ru-RU"/>
        </a:p>
      </dgm:t>
    </dgm:pt>
    <dgm:pt modelId="{438D8320-8DD6-40B4-B266-05C4247E89BA}">
      <dgm:prSet phldrT="[Текст]"/>
      <dgm:spPr>
        <a:solidFill>
          <a:schemeClr val="bg2"/>
        </a:solidFill>
        <a:scene3d>
          <a:camera prst="orthographicFront"/>
          <a:lightRig rig="threePt" dir="t"/>
        </a:scene3d>
        <a:sp3d>
          <a:bevelT w="114300" h="196850" prst="artDeco"/>
        </a:sp3d>
      </dgm:spPr>
      <dgm:t>
        <a:bodyPr/>
        <a:lstStyle/>
        <a:p>
          <a:r>
            <a:rPr lang="en-US" b="1" dirty="0" smtClean="0"/>
            <a:t>II. </a:t>
          </a:r>
          <a:r>
            <a:rPr lang="ru-RU" b="1" dirty="0" smtClean="0"/>
            <a:t>Обеспечение роста и развития ребенка</a:t>
          </a:r>
          <a:endParaRPr lang="ru-RU" b="1" dirty="0"/>
        </a:p>
      </dgm:t>
    </dgm:pt>
    <dgm:pt modelId="{A88D3D43-A1BD-41CF-B6B0-9B71CA3D87B5}" type="parTrans" cxnId="{0CF80C16-3A7D-4F5D-80C3-35FD53A6B049}">
      <dgm:prSet/>
      <dgm:spPr/>
      <dgm:t>
        <a:bodyPr/>
        <a:lstStyle/>
        <a:p>
          <a:endParaRPr lang="ru-RU"/>
        </a:p>
      </dgm:t>
    </dgm:pt>
    <dgm:pt modelId="{8A134DE5-A403-4C3F-AAE7-15FA5D63B222}" type="sibTrans" cxnId="{0CF80C16-3A7D-4F5D-80C3-35FD53A6B049}">
      <dgm:prSet/>
      <dgm:spPr/>
      <dgm:t>
        <a:bodyPr/>
        <a:lstStyle/>
        <a:p>
          <a:endParaRPr lang="ru-RU"/>
        </a:p>
      </dgm:t>
    </dgm:pt>
    <dgm:pt modelId="{0E729D5B-4F66-4B70-837B-96E2C19BE427}">
      <dgm:prSet phldrT="[Текст]"/>
      <dgm:spPr>
        <a:solidFill>
          <a:schemeClr val="bg2"/>
        </a:solidFill>
        <a:scene3d>
          <a:camera prst="orthographicFront"/>
          <a:lightRig rig="threePt" dir="t"/>
        </a:scene3d>
        <a:sp3d prstMaterial="metal">
          <a:bevelT w="114300" h="241300" prst="artDeco"/>
        </a:sp3d>
      </dgm:spPr>
      <dgm:t>
        <a:bodyPr/>
        <a:lstStyle/>
        <a:p>
          <a:r>
            <a:rPr lang="en-US" b="1" dirty="0" smtClean="0"/>
            <a:t>III. </a:t>
          </a:r>
          <a:r>
            <a:rPr lang="ru-RU" b="1" dirty="0" smtClean="0"/>
            <a:t>Коррекция патологических нарушений </a:t>
          </a:r>
          <a:endParaRPr lang="ru-RU" b="1" dirty="0"/>
        </a:p>
      </dgm:t>
    </dgm:pt>
    <dgm:pt modelId="{A28CFF0F-6F0B-40BA-B4FE-D3B7E2F107DF}" type="parTrans" cxnId="{CE4CC4F9-B2E0-41A1-8594-E60577987578}">
      <dgm:prSet/>
      <dgm:spPr/>
      <dgm:t>
        <a:bodyPr/>
        <a:lstStyle/>
        <a:p>
          <a:endParaRPr lang="ru-RU"/>
        </a:p>
      </dgm:t>
    </dgm:pt>
    <dgm:pt modelId="{F1F5B2EB-1594-4945-B631-E55ABAD368DB}" type="sibTrans" cxnId="{CE4CC4F9-B2E0-41A1-8594-E60577987578}">
      <dgm:prSet/>
      <dgm:spPr/>
      <dgm:t>
        <a:bodyPr/>
        <a:lstStyle/>
        <a:p>
          <a:endParaRPr lang="ru-RU"/>
        </a:p>
      </dgm:t>
    </dgm:pt>
    <dgm:pt modelId="{FB4766DD-3276-40E9-A937-C9585494B92D}" type="pres">
      <dgm:prSet presAssocID="{1DCEEA56-AEA3-4ED4-B3DB-2379F99915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9A8C62-060D-4B37-8077-659663907520}" type="pres">
      <dgm:prSet presAssocID="{91968771-A132-4584-B101-A0FC30DB2578}" presName="parentLin" presStyleCnt="0"/>
      <dgm:spPr/>
    </dgm:pt>
    <dgm:pt modelId="{B030904E-69C4-4085-B8AA-0542676BCB6A}" type="pres">
      <dgm:prSet presAssocID="{91968771-A132-4584-B101-A0FC30DB257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D3619C-027D-4F58-A5B9-901209E1FF29}" type="pres">
      <dgm:prSet presAssocID="{91968771-A132-4584-B101-A0FC30DB257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9C0BE-AFED-4A54-95D3-6E4A315940A4}" type="pres">
      <dgm:prSet presAssocID="{91968771-A132-4584-B101-A0FC30DB2578}" presName="negativeSpace" presStyleCnt="0"/>
      <dgm:spPr/>
    </dgm:pt>
    <dgm:pt modelId="{04288B58-1978-46F2-8BB6-AD368F748DA2}" type="pres">
      <dgm:prSet presAssocID="{91968771-A132-4584-B101-A0FC30DB2578}" presName="childText" presStyleLbl="conFgAcc1" presStyleIdx="0" presStyleCnt="3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4434AD6E-AF01-4A3B-B783-54142220374E}" type="pres">
      <dgm:prSet presAssocID="{7A63E317-F4E0-4FA2-A815-FE4CE5B92BA5}" presName="spaceBetweenRectangles" presStyleCnt="0"/>
      <dgm:spPr/>
    </dgm:pt>
    <dgm:pt modelId="{DC29A12D-A9EB-409E-B674-F83E679AA58C}" type="pres">
      <dgm:prSet presAssocID="{438D8320-8DD6-40B4-B266-05C4247E89BA}" presName="parentLin" presStyleCnt="0"/>
      <dgm:spPr/>
    </dgm:pt>
    <dgm:pt modelId="{C7D94903-E085-496D-804A-AB258F3456B2}" type="pres">
      <dgm:prSet presAssocID="{438D8320-8DD6-40B4-B266-05C4247E89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6615308-96A6-4483-A51C-F1188C3B545F}" type="pres">
      <dgm:prSet presAssocID="{438D8320-8DD6-40B4-B266-05C4247E89B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286B9-26CC-4C34-9262-516D54FEBE3C}" type="pres">
      <dgm:prSet presAssocID="{438D8320-8DD6-40B4-B266-05C4247E89BA}" presName="negativeSpace" presStyleCnt="0"/>
      <dgm:spPr/>
    </dgm:pt>
    <dgm:pt modelId="{E2BF78FE-3F2C-4D80-9D4C-DC6EA26AD537}" type="pres">
      <dgm:prSet presAssocID="{438D8320-8DD6-40B4-B266-05C4247E89BA}" presName="childText" presStyleLbl="conFgAcc1" presStyleIdx="1" presStyleCnt="3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E15B0FB2-7F18-4D1A-88AE-2B2DF4DE0412}" type="pres">
      <dgm:prSet presAssocID="{8A134DE5-A403-4C3F-AAE7-15FA5D63B222}" presName="spaceBetweenRectangles" presStyleCnt="0"/>
      <dgm:spPr/>
    </dgm:pt>
    <dgm:pt modelId="{6014246B-BB08-46B0-AF7E-E597B59E1495}" type="pres">
      <dgm:prSet presAssocID="{0E729D5B-4F66-4B70-837B-96E2C19BE427}" presName="parentLin" presStyleCnt="0"/>
      <dgm:spPr/>
    </dgm:pt>
    <dgm:pt modelId="{93E127A5-6572-4AAD-ADCC-7CDA6CE1DAC9}" type="pres">
      <dgm:prSet presAssocID="{0E729D5B-4F66-4B70-837B-96E2C19BE4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2F375E6-15E3-41FA-87D2-55F288969536}" type="pres">
      <dgm:prSet presAssocID="{0E729D5B-4F66-4B70-837B-96E2C19BE42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F02A6-EC70-437A-9F62-ACC8B25B58DF}" type="pres">
      <dgm:prSet presAssocID="{0E729D5B-4F66-4B70-837B-96E2C19BE427}" presName="negativeSpace" presStyleCnt="0"/>
      <dgm:spPr/>
    </dgm:pt>
    <dgm:pt modelId="{AAD2062E-3E18-4A2F-A033-6FC9C4E811C7}" type="pres">
      <dgm:prSet presAssocID="{0E729D5B-4F66-4B70-837B-96E2C19BE427}" presName="childText" presStyleLbl="conFgAcc1" presStyleIdx="2" presStyleCnt="3">
        <dgm:presLayoutVars>
          <dgm:bulletEnabled val="1"/>
        </dgm:presLayoutVars>
      </dgm:prSet>
      <dgm:spPr>
        <a:solidFill>
          <a:schemeClr val="accent3">
            <a:alpha val="9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</dgm:ptLst>
  <dgm:cxnLst>
    <dgm:cxn modelId="{47739A1D-1ABB-463C-8E00-DBAC6E394C5B}" type="presOf" srcId="{438D8320-8DD6-40B4-B266-05C4247E89BA}" destId="{F6615308-96A6-4483-A51C-F1188C3B545F}" srcOrd="1" destOrd="0" presId="urn:microsoft.com/office/officeart/2005/8/layout/list1"/>
    <dgm:cxn modelId="{08BF4EBD-1858-45B8-B379-6D0E44DD08FA}" type="presOf" srcId="{0E729D5B-4F66-4B70-837B-96E2C19BE427}" destId="{42F375E6-15E3-41FA-87D2-55F288969536}" srcOrd="1" destOrd="0" presId="urn:microsoft.com/office/officeart/2005/8/layout/list1"/>
    <dgm:cxn modelId="{0505421C-C507-4415-B319-F078159D46D1}" type="presOf" srcId="{1DCEEA56-AEA3-4ED4-B3DB-2379F99915D6}" destId="{FB4766DD-3276-40E9-A937-C9585494B92D}" srcOrd="0" destOrd="0" presId="urn:microsoft.com/office/officeart/2005/8/layout/list1"/>
    <dgm:cxn modelId="{DAD9E0DD-4BEB-428C-A69D-34C8B5E3F598}" type="presOf" srcId="{0E729D5B-4F66-4B70-837B-96E2C19BE427}" destId="{93E127A5-6572-4AAD-ADCC-7CDA6CE1DAC9}" srcOrd="0" destOrd="0" presId="urn:microsoft.com/office/officeart/2005/8/layout/list1"/>
    <dgm:cxn modelId="{EE21C473-45CC-4273-ADCB-502AF230B57B}" type="presOf" srcId="{91968771-A132-4584-B101-A0FC30DB2578}" destId="{B030904E-69C4-4085-B8AA-0542676BCB6A}" srcOrd="0" destOrd="0" presId="urn:microsoft.com/office/officeart/2005/8/layout/list1"/>
    <dgm:cxn modelId="{CE4CC4F9-B2E0-41A1-8594-E60577987578}" srcId="{1DCEEA56-AEA3-4ED4-B3DB-2379F99915D6}" destId="{0E729D5B-4F66-4B70-837B-96E2C19BE427}" srcOrd="2" destOrd="0" parTransId="{A28CFF0F-6F0B-40BA-B4FE-D3B7E2F107DF}" sibTransId="{F1F5B2EB-1594-4945-B631-E55ABAD368DB}"/>
    <dgm:cxn modelId="{4A842B54-6474-4101-B3B1-057E91F8D764}" srcId="{1DCEEA56-AEA3-4ED4-B3DB-2379F99915D6}" destId="{91968771-A132-4584-B101-A0FC30DB2578}" srcOrd="0" destOrd="0" parTransId="{5FD211F1-F6DF-46A7-8652-73C1B4DC9503}" sibTransId="{7A63E317-F4E0-4FA2-A815-FE4CE5B92BA5}"/>
    <dgm:cxn modelId="{E9B7D095-F14D-47BF-A27D-A5CC93AD916D}" type="presOf" srcId="{91968771-A132-4584-B101-A0FC30DB2578}" destId="{C7D3619C-027D-4F58-A5B9-901209E1FF29}" srcOrd="1" destOrd="0" presId="urn:microsoft.com/office/officeart/2005/8/layout/list1"/>
    <dgm:cxn modelId="{2EE23D58-BF58-439A-9E87-D180894C7598}" type="presOf" srcId="{438D8320-8DD6-40B4-B266-05C4247E89BA}" destId="{C7D94903-E085-496D-804A-AB258F3456B2}" srcOrd="0" destOrd="0" presId="urn:microsoft.com/office/officeart/2005/8/layout/list1"/>
    <dgm:cxn modelId="{0CF80C16-3A7D-4F5D-80C3-35FD53A6B049}" srcId="{1DCEEA56-AEA3-4ED4-B3DB-2379F99915D6}" destId="{438D8320-8DD6-40B4-B266-05C4247E89BA}" srcOrd="1" destOrd="0" parTransId="{A88D3D43-A1BD-41CF-B6B0-9B71CA3D87B5}" sibTransId="{8A134DE5-A403-4C3F-AAE7-15FA5D63B222}"/>
    <dgm:cxn modelId="{3651C3FD-7A6F-492D-AC4D-8044BE6DF1FB}" type="presParOf" srcId="{FB4766DD-3276-40E9-A937-C9585494B92D}" destId="{129A8C62-060D-4B37-8077-659663907520}" srcOrd="0" destOrd="0" presId="urn:microsoft.com/office/officeart/2005/8/layout/list1"/>
    <dgm:cxn modelId="{FB424AAE-AB56-4260-AD45-895231B7BB1A}" type="presParOf" srcId="{129A8C62-060D-4B37-8077-659663907520}" destId="{B030904E-69C4-4085-B8AA-0542676BCB6A}" srcOrd="0" destOrd="0" presId="urn:microsoft.com/office/officeart/2005/8/layout/list1"/>
    <dgm:cxn modelId="{F6C844E0-9773-48E1-875C-A48DBA4A2085}" type="presParOf" srcId="{129A8C62-060D-4B37-8077-659663907520}" destId="{C7D3619C-027D-4F58-A5B9-901209E1FF29}" srcOrd="1" destOrd="0" presId="urn:microsoft.com/office/officeart/2005/8/layout/list1"/>
    <dgm:cxn modelId="{70BCB13D-884C-4F9F-9CAC-86DA63619EB8}" type="presParOf" srcId="{FB4766DD-3276-40E9-A937-C9585494B92D}" destId="{2D89C0BE-AFED-4A54-95D3-6E4A315940A4}" srcOrd="1" destOrd="0" presId="urn:microsoft.com/office/officeart/2005/8/layout/list1"/>
    <dgm:cxn modelId="{0E4AA689-3011-4275-8467-CEC19D8FCDF6}" type="presParOf" srcId="{FB4766DD-3276-40E9-A937-C9585494B92D}" destId="{04288B58-1978-46F2-8BB6-AD368F748DA2}" srcOrd="2" destOrd="0" presId="urn:microsoft.com/office/officeart/2005/8/layout/list1"/>
    <dgm:cxn modelId="{7B43D0B7-F7F2-4A76-871B-61F3C2BE524C}" type="presParOf" srcId="{FB4766DD-3276-40E9-A937-C9585494B92D}" destId="{4434AD6E-AF01-4A3B-B783-54142220374E}" srcOrd="3" destOrd="0" presId="urn:microsoft.com/office/officeart/2005/8/layout/list1"/>
    <dgm:cxn modelId="{A38D0240-C222-4E64-810A-B2754A5BB390}" type="presParOf" srcId="{FB4766DD-3276-40E9-A937-C9585494B92D}" destId="{DC29A12D-A9EB-409E-B674-F83E679AA58C}" srcOrd="4" destOrd="0" presId="urn:microsoft.com/office/officeart/2005/8/layout/list1"/>
    <dgm:cxn modelId="{37225FD4-A00C-4AF7-99DD-F089C0E17AFB}" type="presParOf" srcId="{DC29A12D-A9EB-409E-B674-F83E679AA58C}" destId="{C7D94903-E085-496D-804A-AB258F3456B2}" srcOrd="0" destOrd="0" presId="urn:microsoft.com/office/officeart/2005/8/layout/list1"/>
    <dgm:cxn modelId="{6091440C-0841-4D9C-8FB4-5F09FCA640F3}" type="presParOf" srcId="{DC29A12D-A9EB-409E-B674-F83E679AA58C}" destId="{F6615308-96A6-4483-A51C-F1188C3B545F}" srcOrd="1" destOrd="0" presId="urn:microsoft.com/office/officeart/2005/8/layout/list1"/>
    <dgm:cxn modelId="{ECFCB7A3-B0AA-4154-B90F-338441101C47}" type="presParOf" srcId="{FB4766DD-3276-40E9-A937-C9585494B92D}" destId="{C43286B9-26CC-4C34-9262-516D54FEBE3C}" srcOrd="5" destOrd="0" presId="urn:microsoft.com/office/officeart/2005/8/layout/list1"/>
    <dgm:cxn modelId="{5AA3098F-3982-4A0A-97C5-9ED6DFB4BDDC}" type="presParOf" srcId="{FB4766DD-3276-40E9-A937-C9585494B92D}" destId="{E2BF78FE-3F2C-4D80-9D4C-DC6EA26AD537}" srcOrd="6" destOrd="0" presId="urn:microsoft.com/office/officeart/2005/8/layout/list1"/>
    <dgm:cxn modelId="{8E3ED930-C9D3-4475-99D3-C06B85F29FBB}" type="presParOf" srcId="{FB4766DD-3276-40E9-A937-C9585494B92D}" destId="{E15B0FB2-7F18-4D1A-88AE-2B2DF4DE0412}" srcOrd="7" destOrd="0" presId="urn:microsoft.com/office/officeart/2005/8/layout/list1"/>
    <dgm:cxn modelId="{47C8AC24-8FDA-4CE1-9D90-8FEB43D8C945}" type="presParOf" srcId="{FB4766DD-3276-40E9-A937-C9585494B92D}" destId="{6014246B-BB08-46B0-AF7E-E597B59E1495}" srcOrd="8" destOrd="0" presId="urn:microsoft.com/office/officeart/2005/8/layout/list1"/>
    <dgm:cxn modelId="{C0A91CCC-9E1F-45C9-847C-D4D66F973EAF}" type="presParOf" srcId="{6014246B-BB08-46B0-AF7E-E597B59E1495}" destId="{93E127A5-6572-4AAD-ADCC-7CDA6CE1DAC9}" srcOrd="0" destOrd="0" presId="urn:microsoft.com/office/officeart/2005/8/layout/list1"/>
    <dgm:cxn modelId="{F9F7D9B4-CC0C-4D8E-8BAF-9581B44B4182}" type="presParOf" srcId="{6014246B-BB08-46B0-AF7E-E597B59E1495}" destId="{42F375E6-15E3-41FA-87D2-55F288969536}" srcOrd="1" destOrd="0" presId="urn:microsoft.com/office/officeart/2005/8/layout/list1"/>
    <dgm:cxn modelId="{10223780-22E9-4C1E-B7B6-64FABF229C0F}" type="presParOf" srcId="{FB4766DD-3276-40E9-A937-C9585494B92D}" destId="{FD0F02A6-EC70-437A-9F62-ACC8B25B58DF}" srcOrd="9" destOrd="0" presId="urn:microsoft.com/office/officeart/2005/8/layout/list1"/>
    <dgm:cxn modelId="{1E86783D-1B60-4BBC-A4B7-B975C184C24F}" type="presParOf" srcId="{FB4766DD-3276-40E9-A937-C9585494B92D}" destId="{AAD2062E-3E18-4A2F-A033-6FC9C4E811C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B5D603-0CF5-4F08-B0A6-E55A71D900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09A448-54E1-4DBA-BDAF-1E095FB78503}">
      <dgm:prSet phldrT="[Текст]" custT="1"/>
      <dgm:spPr/>
      <dgm:t>
        <a:bodyPr/>
        <a:lstStyle/>
        <a:p>
          <a:r>
            <a:rPr lang="ru-RU" sz="2000" dirty="0"/>
            <a:t>«Местное действие»</a:t>
          </a:r>
        </a:p>
      </dgm:t>
    </dgm:pt>
    <dgm:pt modelId="{E4EDAF91-51AF-47D2-ABC9-4D0F9839037D}" type="parTrans" cxnId="{7CBDEF5D-FDCF-49E2-93C3-CDA53ED6A8A0}">
      <dgm:prSet/>
      <dgm:spPr/>
      <dgm:t>
        <a:bodyPr/>
        <a:lstStyle/>
        <a:p>
          <a:endParaRPr lang="ru-RU" sz="1800"/>
        </a:p>
      </dgm:t>
    </dgm:pt>
    <dgm:pt modelId="{EA4E9E3B-45C9-42B2-AF62-31CF8214348B}" type="sibTrans" cxnId="{7CBDEF5D-FDCF-49E2-93C3-CDA53ED6A8A0}">
      <dgm:prSet/>
      <dgm:spPr/>
      <dgm:t>
        <a:bodyPr/>
        <a:lstStyle/>
        <a:p>
          <a:endParaRPr lang="ru-RU" sz="1800"/>
        </a:p>
      </dgm:t>
    </dgm:pt>
    <dgm:pt modelId="{968FEDE0-EF35-4F82-BFB2-1E142AF9A4B8}">
      <dgm:prSet phldrT="[Текст]" custT="1"/>
      <dgm:spPr/>
      <dgm:t>
        <a:bodyPr/>
        <a:lstStyle/>
        <a:p>
          <a:r>
            <a:rPr lang="ru-RU" sz="2000" dirty="0"/>
            <a:t>Системный иммуномодулирующий эффект</a:t>
          </a:r>
        </a:p>
      </dgm:t>
    </dgm:pt>
    <dgm:pt modelId="{B4EEE07C-9094-4D30-B22E-39A31DC8419D}" type="parTrans" cxnId="{1DADCBFC-DCE9-4F5D-A88C-31DD98A49F53}">
      <dgm:prSet/>
      <dgm:spPr/>
      <dgm:t>
        <a:bodyPr/>
        <a:lstStyle/>
        <a:p>
          <a:endParaRPr lang="ru-RU" sz="1800"/>
        </a:p>
      </dgm:t>
    </dgm:pt>
    <dgm:pt modelId="{CE525E11-7710-4017-AEA1-6EEA90E6FC4A}" type="sibTrans" cxnId="{1DADCBFC-DCE9-4F5D-A88C-31DD98A49F53}">
      <dgm:prSet/>
      <dgm:spPr/>
      <dgm:t>
        <a:bodyPr/>
        <a:lstStyle/>
        <a:p>
          <a:endParaRPr lang="ru-RU" sz="1800"/>
        </a:p>
      </dgm:t>
    </dgm:pt>
    <dgm:pt modelId="{2DC3E405-FE60-4061-B36E-5A14C9E87BF4}">
      <dgm:prSet custT="1"/>
      <dgm:spPr/>
      <dgm:t>
        <a:bodyPr/>
        <a:lstStyle/>
        <a:p>
          <a:r>
            <a:rPr lang="ru-RU" sz="1600">
              <a:latin typeface="+mn-lt"/>
            </a:rPr>
            <a:t>Снижают число кишечных инфекций и инфекций ВДП</a:t>
          </a:r>
          <a:endParaRPr lang="ru-RU" sz="1600"/>
        </a:p>
      </dgm:t>
    </dgm:pt>
    <dgm:pt modelId="{55B624CE-99C2-4DEA-93E3-F60EF48FAB90}" type="parTrans" cxnId="{EC6222A8-51BE-47C4-96D5-035B9B6EFCFF}">
      <dgm:prSet/>
      <dgm:spPr/>
      <dgm:t>
        <a:bodyPr/>
        <a:lstStyle/>
        <a:p>
          <a:endParaRPr lang="ru-RU" sz="1800"/>
        </a:p>
      </dgm:t>
    </dgm:pt>
    <dgm:pt modelId="{F3247AC4-FD33-4631-9A69-A182CB350D3D}" type="sibTrans" cxnId="{EC6222A8-51BE-47C4-96D5-035B9B6EFCFF}">
      <dgm:prSet/>
      <dgm:spPr/>
      <dgm:t>
        <a:bodyPr/>
        <a:lstStyle/>
        <a:p>
          <a:endParaRPr lang="ru-RU" sz="1800"/>
        </a:p>
      </dgm:t>
    </dgm:pt>
    <dgm:pt modelId="{B417A57B-44BA-4679-8B3D-07037C4C0E47}">
      <dgm:prSet custT="1"/>
      <dgm:spPr/>
      <dgm:t>
        <a:bodyPr/>
        <a:lstStyle/>
        <a:p>
          <a:r>
            <a:rPr lang="ru-RU" sz="1600">
              <a:latin typeface="+mn-lt"/>
            </a:rPr>
            <a:t>Снижают частоту аллергических заболеваний</a:t>
          </a:r>
          <a:endParaRPr lang="ru-RU" sz="1600" dirty="0">
            <a:latin typeface="+mn-lt"/>
          </a:endParaRPr>
        </a:p>
      </dgm:t>
    </dgm:pt>
    <dgm:pt modelId="{1CCE84A2-8E29-431C-AABD-B7D9CF5E1E6A}" type="parTrans" cxnId="{A016FA90-68A6-49CA-A1B4-5B0382B14D5E}">
      <dgm:prSet/>
      <dgm:spPr/>
      <dgm:t>
        <a:bodyPr/>
        <a:lstStyle/>
        <a:p>
          <a:endParaRPr lang="ru-RU" sz="1800"/>
        </a:p>
      </dgm:t>
    </dgm:pt>
    <dgm:pt modelId="{01B35BA4-5AEC-495A-B318-71971CEED040}" type="sibTrans" cxnId="{A016FA90-68A6-49CA-A1B4-5B0382B14D5E}">
      <dgm:prSet/>
      <dgm:spPr/>
      <dgm:t>
        <a:bodyPr/>
        <a:lstStyle/>
        <a:p>
          <a:endParaRPr lang="ru-RU" sz="1800"/>
        </a:p>
      </dgm:t>
    </dgm:pt>
    <dgm:pt modelId="{2F5D5256-66EC-4259-99DA-F7F6E639622F}">
      <dgm:prSet custT="1"/>
      <dgm:spPr/>
      <dgm:t>
        <a:bodyPr/>
        <a:lstStyle/>
        <a:p>
          <a:r>
            <a:rPr lang="ru-RU" sz="1600">
              <a:latin typeface="+mn-lt"/>
            </a:rPr>
            <a:t>Снижают частоту использования антибиотиков</a:t>
          </a:r>
          <a:endParaRPr lang="ru-RU" sz="1600" dirty="0">
            <a:latin typeface="+mn-lt"/>
          </a:endParaRPr>
        </a:p>
      </dgm:t>
    </dgm:pt>
    <dgm:pt modelId="{A96CD153-F3FE-44F0-9927-7C2093504134}" type="parTrans" cxnId="{263F27AD-8C2B-4A38-BABB-2AB656D8FD21}">
      <dgm:prSet/>
      <dgm:spPr/>
      <dgm:t>
        <a:bodyPr/>
        <a:lstStyle/>
        <a:p>
          <a:endParaRPr lang="ru-RU" sz="1800"/>
        </a:p>
      </dgm:t>
    </dgm:pt>
    <dgm:pt modelId="{BE42DB0D-24BA-4669-8D7B-82CA14178887}" type="sibTrans" cxnId="{263F27AD-8C2B-4A38-BABB-2AB656D8FD21}">
      <dgm:prSet/>
      <dgm:spPr/>
      <dgm:t>
        <a:bodyPr/>
        <a:lstStyle/>
        <a:p>
          <a:endParaRPr lang="ru-RU" sz="1800"/>
        </a:p>
      </dgm:t>
    </dgm:pt>
    <dgm:pt modelId="{C1BCC236-967C-4FD2-B2B1-EFF81701C174}">
      <dgm:prSet custT="1"/>
      <dgm:spPr/>
      <dgm:t>
        <a:bodyPr/>
        <a:lstStyle/>
        <a:p>
          <a:r>
            <a:rPr lang="ru-RU" sz="1600">
              <a:latin typeface="+mn-lt"/>
            </a:rPr>
            <a:t>Улучшают показатели стула</a:t>
          </a:r>
          <a:endParaRPr lang="ru-RU" sz="1600"/>
        </a:p>
      </dgm:t>
    </dgm:pt>
    <dgm:pt modelId="{BE89ED96-F214-4D80-94A0-46000610783F}" type="parTrans" cxnId="{38F6FEA6-1DEE-42AD-A637-5735932F9108}">
      <dgm:prSet/>
      <dgm:spPr/>
      <dgm:t>
        <a:bodyPr/>
        <a:lstStyle/>
        <a:p>
          <a:endParaRPr lang="ru-RU" sz="1800"/>
        </a:p>
      </dgm:t>
    </dgm:pt>
    <dgm:pt modelId="{79E8A2FF-125A-4816-86D3-0B51E9AAAD04}" type="sibTrans" cxnId="{38F6FEA6-1DEE-42AD-A637-5735932F9108}">
      <dgm:prSet/>
      <dgm:spPr/>
      <dgm:t>
        <a:bodyPr/>
        <a:lstStyle/>
        <a:p>
          <a:endParaRPr lang="ru-RU" sz="1800"/>
        </a:p>
      </dgm:t>
    </dgm:pt>
    <dgm:pt modelId="{97A9DE77-88F4-43DB-8CBC-681CFD7C1A5D}">
      <dgm:prSet custT="1"/>
      <dgm:spPr/>
      <dgm:t>
        <a:bodyPr/>
        <a:lstStyle/>
        <a:p>
          <a:r>
            <a:rPr lang="ru-RU" sz="1600" dirty="0">
              <a:latin typeface="+mn-lt"/>
            </a:rPr>
            <a:t>Увеличивают количество «полезных бактерий»</a:t>
          </a:r>
        </a:p>
      </dgm:t>
    </dgm:pt>
    <dgm:pt modelId="{899C7D73-5D62-4882-B826-B457FAC5347F}" type="parTrans" cxnId="{859D27D9-EA3F-43B0-BA0A-C674BF7396B3}">
      <dgm:prSet/>
      <dgm:spPr/>
      <dgm:t>
        <a:bodyPr/>
        <a:lstStyle/>
        <a:p>
          <a:endParaRPr lang="ru-RU" sz="1800"/>
        </a:p>
      </dgm:t>
    </dgm:pt>
    <dgm:pt modelId="{FF6E3B15-C864-455A-9D5C-835BD0596B03}" type="sibTrans" cxnId="{859D27D9-EA3F-43B0-BA0A-C674BF7396B3}">
      <dgm:prSet/>
      <dgm:spPr/>
      <dgm:t>
        <a:bodyPr/>
        <a:lstStyle/>
        <a:p>
          <a:endParaRPr lang="ru-RU" sz="1800"/>
        </a:p>
      </dgm:t>
    </dgm:pt>
    <dgm:pt modelId="{299F8A11-7897-42EB-BD61-5C17C0A53992}">
      <dgm:prSet custT="1"/>
      <dgm:spPr/>
      <dgm:t>
        <a:bodyPr/>
        <a:lstStyle/>
        <a:p>
          <a:r>
            <a:rPr lang="ru-RU" sz="1600">
              <a:latin typeface="+mn-lt"/>
            </a:rPr>
            <a:t>Снижают число патогенов</a:t>
          </a:r>
          <a:endParaRPr lang="ru-RU" sz="1600" dirty="0">
            <a:latin typeface="+mn-lt"/>
          </a:endParaRPr>
        </a:p>
      </dgm:t>
    </dgm:pt>
    <dgm:pt modelId="{E75A8ADB-0E7F-4446-9D2D-454E27ECC4B7}" type="parTrans" cxnId="{3A446E93-AC86-4D7A-9B38-034AFA33B32E}">
      <dgm:prSet/>
      <dgm:spPr/>
      <dgm:t>
        <a:bodyPr/>
        <a:lstStyle/>
        <a:p>
          <a:endParaRPr lang="ru-RU" sz="1800"/>
        </a:p>
      </dgm:t>
    </dgm:pt>
    <dgm:pt modelId="{FC4039C1-EF53-4065-B8F1-C67525C449CF}" type="sibTrans" cxnId="{3A446E93-AC86-4D7A-9B38-034AFA33B32E}">
      <dgm:prSet/>
      <dgm:spPr/>
      <dgm:t>
        <a:bodyPr/>
        <a:lstStyle/>
        <a:p>
          <a:endParaRPr lang="ru-RU" sz="1800"/>
        </a:p>
      </dgm:t>
    </dgm:pt>
    <dgm:pt modelId="{9BA26793-1D95-4D4F-B1EC-83B7AA66C48B}">
      <dgm:prSet custT="1"/>
      <dgm:spPr/>
      <dgm:t>
        <a:bodyPr/>
        <a:lstStyle/>
        <a:p>
          <a:r>
            <a:rPr lang="ru-RU" sz="1600" dirty="0">
              <a:latin typeface="+mn-lt"/>
            </a:rPr>
            <a:t>Способствуют выработке </a:t>
          </a:r>
          <a:r>
            <a:rPr lang="en-US" sz="1600" dirty="0" err="1">
              <a:latin typeface="+mn-lt"/>
            </a:rPr>
            <a:t>sIgA</a:t>
          </a:r>
          <a:endParaRPr lang="ru-RU" sz="1600" dirty="0">
            <a:latin typeface="+mn-lt"/>
          </a:endParaRPr>
        </a:p>
      </dgm:t>
    </dgm:pt>
    <dgm:pt modelId="{1EF841FA-C578-4731-AD30-681C0CF2D02E}" type="parTrans" cxnId="{51439AFA-75AF-479B-8CAB-354DE43DDE5E}">
      <dgm:prSet/>
      <dgm:spPr/>
      <dgm:t>
        <a:bodyPr/>
        <a:lstStyle/>
        <a:p>
          <a:endParaRPr lang="ru-RU" sz="1800"/>
        </a:p>
      </dgm:t>
    </dgm:pt>
    <dgm:pt modelId="{6BB7A14A-5084-4190-A672-A080CFE49FBA}" type="sibTrans" cxnId="{51439AFA-75AF-479B-8CAB-354DE43DDE5E}">
      <dgm:prSet/>
      <dgm:spPr/>
      <dgm:t>
        <a:bodyPr/>
        <a:lstStyle/>
        <a:p>
          <a:endParaRPr lang="ru-RU" sz="1800"/>
        </a:p>
      </dgm:t>
    </dgm:pt>
    <dgm:pt modelId="{0151D82C-CF20-4CEE-9977-16CFA43E493B}" type="pres">
      <dgm:prSet presAssocID="{ADB5D603-0CF5-4F08-B0A6-E55A71D900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B90495-B296-4BD3-A1F7-EC803A85E8A2}" type="pres">
      <dgm:prSet presAssocID="{EA09A448-54E1-4DBA-BDAF-1E095FB78503}" presName="parentLin" presStyleCnt="0"/>
      <dgm:spPr/>
    </dgm:pt>
    <dgm:pt modelId="{B00BBC94-770C-4DF7-9162-7A614C706842}" type="pres">
      <dgm:prSet presAssocID="{EA09A448-54E1-4DBA-BDAF-1E095FB7850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779741B-23A9-427C-B921-7C5352C3E8CB}" type="pres">
      <dgm:prSet presAssocID="{EA09A448-54E1-4DBA-BDAF-1E095FB78503}" presName="parentText" presStyleLbl="node1" presStyleIdx="0" presStyleCnt="2" custScaleX="139945" custScaleY="35930" custLinFactX="-6382" custLinFactNeighborX="-100000" custLinFactNeighborY="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F5DB4-77F7-441E-8A53-BC445104F91F}" type="pres">
      <dgm:prSet presAssocID="{EA09A448-54E1-4DBA-BDAF-1E095FB78503}" presName="negativeSpace" presStyleCnt="0"/>
      <dgm:spPr/>
    </dgm:pt>
    <dgm:pt modelId="{223201CC-59DB-4BFE-AEAB-44FBA6B5783E}" type="pres">
      <dgm:prSet presAssocID="{EA09A448-54E1-4DBA-BDAF-1E095FB7850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99A63-AA11-450A-9EFA-F93C36F4AF71}" type="pres">
      <dgm:prSet presAssocID="{EA4E9E3B-45C9-42B2-AF62-31CF8214348B}" presName="spaceBetweenRectangles" presStyleCnt="0"/>
      <dgm:spPr/>
    </dgm:pt>
    <dgm:pt modelId="{31C76999-8102-477F-91CD-569E17D70F60}" type="pres">
      <dgm:prSet presAssocID="{968FEDE0-EF35-4F82-BFB2-1E142AF9A4B8}" presName="parentLin" presStyleCnt="0"/>
      <dgm:spPr/>
    </dgm:pt>
    <dgm:pt modelId="{1A616965-A475-4180-AC20-83EFD35C13C5}" type="pres">
      <dgm:prSet presAssocID="{968FEDE0-EF35-4F82-BFB2-1E142AF9A4B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9A5AFB8-1ED6-48BF-9F8E-C79BF5712E8F}" type="pres">
      <dgm:prSet presAssocID="{968FEDE0-EF35-4F82-BFB2-1E142AF9A4B8}" presName="parentText" presStyleLbl="node1" presStyleIdx="1" presStyleCnt="2" custScaleX="139945" custScaleY="102618" custLinFactX="-6382" custLinFactNeighborX="-100000" custLinFactNeighborY="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2AC3C-1CE6-4EB9-B918-69AF0E254ADA}" type="pres">
      <dgm:prSet presAssocID="{968FEDE0-EF35-4F82-BFB2-1E142AF9A4B8}" presName="negativeSpace" presStyleCnt="0"/>
      <dgm:spPr/>
    </dgm:pt>
    <dgm:pt modelId="{51EA9BB8-36B2-4CD0-A7FA-10AA4E2E8937}" type="pres">
      <dgm:prSet presAssocID="{968FEDE0-EF35-4F82-BFB2-1E142AF9A4B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382206-F90A-4E2D-84D5-DE7A704E51FF}" type="presOf" srcId="{968FEDE0-EF35-4F82-BFB2-1E142AF9A4B8}" destId="{C9A5AFB8-1ED6-48BF-9F8E-C79BF5712E8F}" srcOrd="1" destOrd="0" presId="urn:microsoft.com/office/officeart/2005/8/layout/list1"/>
    <dgm:cxn modelId="{859D27D9-EA3F-43B0-BA0A-C674BF7396B3}" srcId="{EA09A448-54E1-4DBA-BDAF-1E095FB78503}" destId="{97A9DE77-88F4-43DB-8CBC-681CFD7C1A5D}" srcOrd="1" destOrd="0" parTransId="{899C7D73-5D62-4882-B826-B457FAC5347F}" sibTransId="{FF6E3B15-C864-455A-9D5C-835BD0596B03}"/>
    <dgm:cxn modelId="{EC6222A8-51BE-47C4-96D5-035B9B6EFCFF}" srcId="{968FEDE0-EF35-4F82-BFB2-1E142AF9A4B8}" destId="{2DC3E405-FE60-4061-B36E-5A14C9E87BF4}" srcOrd="0" destOrd="0" parTransId="{55B624CE-99C2-4DEA-93E3-F60EF48FAB90}" sibTransId="{F3247AC4-FD33-4631-9A69-A182CB350D3D}"/>
    <dgm:cxn modelId="{D649607A-8564-4018-A493-2727932AE073}" type="presOf" srcId="{9BA26793-1D95-4D4F-B1EC-83B7AA66C48B}" destId="{223201CC-59DB-4BFE-AEAB-44FBA6B5783E}" srcOrd="0" destOrd="3" presId="urn:microsoft.com/office/officeart/2005/8/layout/list1"/>
    <dgm:cxn modelId="{FB5C1E00-EE54-4763-AE18-CC0C1B3C4377}" type="presOf" srcId="{2F5D5256-66EC-4259-99DA-F7F6E639622F}" destId="{51EA9BB8-36B2-4CD0-A7FA-10AA4E2E8937}" srcOrd="0" destOrd="2" presId="urn:microsoft.com/office/officeart/2005/8/layout/list1"/>
    <dgm:cxn modelId="{B98383FB-3F27-4366-8DE1-2A17E479BA77}" type="presOf" srcId="{EA09A448-54E1-4DBA-BDAF-1E095FB78503}" destId="{B00BBC94-770C-4DF7-9162-7A614C706842}" srcOrd="0" destOrd="0" presId="urn:microsoft.com/office/officeart/2005/8/layout/list1"/>
    <dgm:cxn modelId="{A016FA90-68A6-49CA-A1B4-5B0382B14D5E}" srcId="{968FEDE0-EF35-4F82-BFB2-1E142AF9A4B8}" destId="{B417A57B-44BA-4679-8B3D-07037C4C0E47}" srcOrd="1" destOrd="0" parTransId="{1CCE84A2-8E29-431C-AABD-B7D9CF5E1E6A}" sibTransId="{01B35BA4-5AEC-495A-B318-71971CEED040}"/>
    <dgm:cxn modelId="{3A446E93-AC86-4D7A-9B38-034AFA33B32E}" srcId="{EA09A448-54E1-4DBA-BDAF-1E095FB78503}" destId="{299F8A11-7897-42EB-BD61-5C17C0A53992}" srcOrd="2" destOrd="0" parTransId="{E75A8ADB-0E7F-4446-9D2D-454E27ECC4B7}" sibTransId="{FC4039C1-EF53-4065-B8F1-C67525C449CF}"/>
    <dgm:cxn modelId="{263F27AD-8C2B-4A38-BABB-2AB656D8FD21}" srcId="{968FEDE0-EF35-4F82-BFB2-1E142AF9A4B8}" destId="{2F5D5256-66EC-4259-99DA-F7F6E639622F}" srcOrd="2" destOrd="0" parTransId="{A96CD153-F3FE-44F0-9927-7C2093504134}" sibTransId="{BE42DB0D-24BA-4669-8D7B-82CA14178887}"/>
    <dgm:cxn modelId="{68117913-44D6-49B0-BF96-0ED4CE5076EC}" type="presOf" srcId="{97A9DE77-88F4-43DB-8CBC-681CFD7C1A5D}" destId="{223201CC-59DB-4BFE-AEAB-44FBA6B5783E}" srcOrd="0" destOrd="1" presId="urn:microsoft.com/office/officeart/2005/8/layout/list1"/>
    <dgm:cxn modelId="{301EA486-3555-4F5C-AB1A-D8C178BEEFED}" type="presOf" srcId="{C1BCC236-967C-4FD2-B2B1-EFF81701C174}" destId="{223201CC-59DB-4BFE-AEAB-44FBA6B5783E}" srcOrd="0" destOrd="0" presId="urn:microsoft.com/office/officeart/2005/8/layout/list1"/>
    <dgm:cxn modelId="{1E86C874-117C-48AE-8D37-782F882869D7}" type="presOf" srcId="{968FEDE0-EF35-4F82-BFB2-1E142AF9A4B8}" destId="{1A616965-A475-4180-AC20-83EFD35C13C5}" srcOrd="0" destOrd="0" presId="urn:microsoft.com/office/officeart/2005/8/layout/list1"/>
    <dgm:cxn modelId="{7CBDEF5D-FDCF-49E2-93C3-CDA53ED6A8A0}" srcId="{ADB5D603-0CF5-4F08-B0A6-E55A71D9004F}" destId="{EA09A448-54E1-4DBA-BDAF-1E095FB78503}" srcOrd="0" destOrd="0" parTransId="{E4EDAF91-51AF-47D2-ABC9-4D0F9839037D}" sibTransId="{EA4E9E3B-45C9-42B2-AF62-31CF8214348B}"/>
    <dgm:cxn modelId="{2C6D1F51-6080-4582-A394-30BBAB4A2D8C}" type="presOf" srcId="{B417A57B-44BA-4679-8B3D-07037C4C0E47}" destId="{51EA9BB8-36B2-4CD0-A7FA-10AA4E2E8937}" srcOrd="0" destOrd="1" presId="urn:microsoft.com/office/officeart/2005/8/layout/list1"/>
    <dgm:cxn modelId="{85D1224A-0B03-43DF-B374-E2FD51EC3410}" type="presOf" srcId="{ADB5D603-0CF5-4F08-B0A6-E55A71D9004F}" destId="{0151D82C-CF20-4CEE-9977-16CFA43E493B}" srcOrd="0" destOrd="0" presId="urn:microsoft.com/office/officeart/2005/8/layout/list1"/>
    <dgm:cxn modelId="{38F6FEA6-1DEE-42AD-A637-5735932F9108}" srcId="{EA09A448-54E1-4DBA-BDAF-1E095FB78503}" destId="{C1BCC236-967C-4FD2-B2B1-EFF81701C174}" srcOrd="0" destOrd="0" parTransId="{BE89ED96-F214-4D80-94A0-46000610783F}" sibTransId="{79E8A2FF-125A-4816-86D3-0B51E9AAAD04}"/>
    <dgm:cxn modelId="{A46CBA6C-7C48-4D9E-980F-4751F3898044}" type="presOf" srcId="{2DC3E405-FE60-4061-B36E-5A14C9E87BF4}" destId="{51EA9BB8-36B2-4CD0-A7FA-10AA4E2E8937}" srcOrd="0" destOrd="0" presId="urn:microsoft.com/office/officeart/2005/8/layout/list1"/>
    <dgm:cxn modelId="{1DADCBFC-DCE9-4F5D-A88C-31DD98A49F53}" srcId="{ADB5D603-0CF5-4F08-B0A6-E55A71D9004F}" destId="{968FEDE0-EF35-4F82-BFB2-1E142AF9A4B8}" srcOrd="1" destOrd="0" parTransId="{B4EEE07C-9094-4D30-B22E-39A31DC8419D}" sibTransId="{CE525E11-7710-4017-AEA1-6EEA90E6FC4A}"/>
    <dgm:cxn modelId="{51439AFA-75AF-479B-8CAB-354DE43DDE5E}" srcId="{EA09A448-54E1-4DBA-BDAF-1E095FB78503}" destId="{9BA26793-1D95-4D4F-B1EC-83B7AA66C48B}" srcOrd="3" destOrd="0" parTransId="{1EF841FA-C578-4731-AD30-681C0CF2D02E}" sibTransId="{6BB7A14A-5084-4190-A672-A080CFE49FBA}"/>
    <dgm:cxn modelId="{61CBDBD8-05B4-48DB-8261-0D39095FF629}" type="presOf" srcId="{EA09A448-54E1-4DBA-BDAF-1E095FB78503}" destId="{4779741B-23A9-427C-B921-7C5352C3E8CB}" srcOrd="1" destOrd="0" presId="urn:microsoft.com/office/officeart/2005/8/layout/list1"/>
    <dgm:cxn modelId="{95FDB908-9502-49FF-BC34-924198210997}" type="presOf" srcId="{299F8A11-7897-42EB-BD61-5C17C0A53992}" destId="{223201CC-59DB-4BFE-AEAB-44FBA6B5783E}" srcOrd="0" destOrd="2" presId="urn:microsoft.com/office/officeart/2005/8/layout/list1"/>
    <dgm:cxn modelId="{F3232711-2401-4F97-840A-1A0FCD0633D5}" type="presParOf" srcId="{0151D82C-CF20-4CEE-9977-16CFA43E493B}" destId="{F4B90495-B296-4BD3-A1F7-EC803A85E8A2}" srcOrd="0" destOrd="0" presId="urn:microsoft.com/office/officeart/2005/8/layout/list1"/>
    <dgm:cxn modelId="{F75D8658-9114-4957-814D-AB430273593B}" type="presParOf" srcId="{F4B90495-B296-4BD3-A1F7-EC803A85E8A2}" destId="{B00BBC94-770C-4DF7-9162-7A614C706842}" srcOrd="0" destOrd="0" presId="urn:microsoft.com/office/officeart/2005/8/layout/list1"/>
    <dgm:cxn modelId="{3A5F18FB-11AC-4DD1-8D50-1F375CB123EA}" type="presParOf" srcId="{F4B90495-B296-4BD3-A1F7-EC803A85E8A2}" destId="{4779741B-23A9-427C-B921-7C5352C3E8CB}" srcOrd="1" destOrd="0" presId="urn:microsoft.com/office/officeart/2005/8/layout/list1"/>
    <dgm:cxn modelId="{5A93C693-993B-4F27-9293-A9D4A8ED31C2}" type="presParOf" srcId="{0151D82C-CF20-4CEE-9977-16CFA43E493B}" destId="{9C4F5DB4-77F7-441E-8A53-BC445104F91F}" srcOrd="1" destOrd="0" presId="urn:microsoft.com/office/officeart/2005/8/layout/list1"/>
    <dgm:cxn modelId="{53895919-4CB3-4D48-B80B-A6A7FCAF6CB0}" type="presParOf" srcId="{0151D82C-CF20-4CEE-9977-16CFA43E493B}" destId="{223201CC-59DB-4BFE-AEAB-44FBA6B5783E}" srcOrd="2" destOrd="0" presId="urn:microsoft.com/office/officeart/2005/8/layout/list1"/>
    <dgm:cxn modelId="{F87F86D0-F660-4BDB-A611-1321562E4D55}" type="presParOf" srcId="{0151D82C-CF20-4CEE-9977-16CFA43E493B}" destId="{34299A63-AA11-450A-9EFA-F93C36F4AF71}" srcOrd="3" destOrd="0" presId="urn:microsoft.com/office/officeart/2005/8/layout/list1"/>
    <dgm:cxn modelId="{E8C199D0-6685-4FD9-ABEE-40A9F514F4FA}" type="presParOf" srcId="{0151D82C-CF20-4CEE-9977-16CFA43E493B}" destId="{31C76999-8102-477F-91CD-569E17D70F60}" srcOrd="4" destOrd="0" presId="urn:microsoft.com/office/officeart/2005/8/layout/list1"/>
    <dgm:cxn modelId="{02B2F861-5655-4E54-8AEE-F8A1201BC0EB}" type="presParOf" srcId="{31C76999-8102-477F-91CD-569E17D70F60}" destId="{1A616965-A475-4180-AC20-83EFD35C13C5}" srcOrd="0" destOrd="0" presId="urn:microsoft.com/office/officeart/2005/8/layout/list1"/>
    <dgm:cxn modelId="{9A42E47E-116F-46F8-857D-D63C10694C5D}" type="presParOf" srcId="{31C76999-8102-477F-91CD-569E17D70F60}" destId="{C9A5AFB8-1ED6-48BF-9F8E-C79BF5712E8F}" srcOrd="1" destOrd="0" presId="urn:microsoft.com/office/officeart/2005/8/layout/list1"/>
    <dgm:cxn modelId="{B1C9F20F-7857-4C64-A81D-091DAE35926C}" type="presParOf" srcId="{0151D82C-CF20-4CEE-9977-16CFA43E493B}" destId="{B322AC3C-1CE6-4EB9-B918-69AF0E254ADA}" srcOrd="5" destOrd="0" presId="urn:microsoft.com/office/officeart/2005/8/layout/list1"/>
    <dgm:cxn modelId="{27AB9226-494C-401E-92B9-7D3589CA7945}" type="presParOf" srcId="{0151D82C-CF20-4CEE-9977-16CFA43E493B}" destId="{51EA9BB8-36B2-4CD0-A7FA-10AA4E2E893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171AC3-A976-41E6-98D5-6CD0EBA1D7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F49AB1-558D-476D-ADC7-64EC90DA9DAA}">
      <dgm:prSet phldrT="[Текст]" custT="1"/>
      <dgm:spPr>
        <a:solidFill>
          <a:schemeClr val="bg2">
            <a:lumMod val="5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Рахит</a:t>
          </a:r>
          <a:endParaRPr lang="ru-RU" sz="1800" b="1" dirty="0">
            <a:solidFill>
              <a:schemeClr val="tx1"/>
            </a:solidFill>
          </a:endParaRPr>
        </a:p>
      </dgm:t>
    </dgm:pt>
    <dgm:pt modelId="{CBAD3DC8-65DD-469A-8732-5C013850040F}" type="parTrans" cxnId="{79FF4C01-4473-4CF2-AEEF-676FBC76B41B}">
      <dgm:prSet/>
      <dgm:spPr/>
      <dgm:t>
        <a:bodyPr/>
        <a:lstStyle/>
        <a:p>
          <a:endParaRPr lang="ru-RU"/>
        </a:p>
      </dgm:t>
    </dgm:pt>
    <dgm:pt modelId="{D93309C9-5CD7-4AFC-8278-22EF9296FD55}" type="sibTrans" cxnId="{79FF4C01-4473-4CF2-AEEF-676FBC76B41B}">
      <dgm:prSet/>
      <dgm:spPr/>
      <dgm:t>
        <a:bodyPr/>
        <a:lstStyle/>
        <a:p>
          <a:endParaRPr lang="ru-RU"/>
        </a:p>
      </dgm:t>
    </dgm:pt>
    <dgm:pt modelId="{122A71E1-E62B-485D-B87B-9A24453A94C8}" type="pres">
      <dgm:prSet presAssocID="{F3171AC3-A976-41E6-98D5-6CD0EBA1D7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8D6F2-4849-42D5-9F1A-4183286EB869}" type="pres">
      <dgm:prSet presAssocID="{16F49AB1-558D-476D-ADC7-64EC90DA9DAA}" presName="parentText" presStyleLbl="node1" presStyleIdx="0" presStyleCnt="1" custLinFactNeighborY="383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06411C-1014-4F40-B838-5AB097A01DEE}" type="presOf" srcId="{F3171AC3-A976-41E6-98D5-6CD0EBA1D7F0}" destId="{122A71E1-E62B-485D-B87B-9A24453A94C8}" srcOrd="0" destOrd="0" presId="urn:microsoft.com/office/officeart/2005/8/layout/vList2"/>
    <dgm:cxn modelId="{84FA6A49-8132-4F03-B8BA-EA5891E46794}" type="presOf" srcId="{16F49AB1-558D-476D-ADC7-64EC90DA9DAA}" destId="{5EF8D6F2-4849-42D5-9F1A-4183286EB869}" srcOrd="0" destOrd="0" presId="urn:microsoft.com/office/officeart/2005/8/layout/vList2"/>
    <dgm:cxn modelId="{79FF4C01-4473-4CF2-AEEF-676FBC76B41B}" srcId="{F3171AC3-A976-41E6-98D5-6CD0EBA1D7F0}" destId="{16F49AB1-558D-476D-ADC7-64EC90DA9DAA}" srcOrd="0" destOrd="0" parTransId="{CBAD3DC8-65DD-469A-8732-5C013850040F}" sibTransId="{D93309C9-5CD7-4AFC-8278-22EF9296FD55}"/>
    <dgm:cxn modelId="{378F5362-C4C3-48A4-84D3-DFFA123AA2EC}" type="presParOf" srcId="{122A71E1-E62B-485D-B87B-9A24453A94C8}" destId="{5EF8D6F2-4849-42D5-9F1A-4183286EB8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171AC3-A976-41E6-98D5-6CD0EBA1D7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F49AB1-558D-476D-ADC7-64EC90DA9DAA}">
      <dgm:prSet phldrT="[Текст]" custT="1"/>
      <dgm:spPr>
        <a:solidFill>
          <a:srgbClr val="C00000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      </a:t>
          </a:r>
          <a:r>
            <a:rPr lang="ru-RU" sz="1800" b="1" dirty="0" err="1" smtClean="0">
              <a:solidFill>
                <a:schemeClr val="tx1"/>
              </a:solidFill>
            </a:rPr>
            <a:t>Кардиопатия</a:t>
          </a:r>
          <a:endParaRPr lang="ru-RU" sz="1800" b="1" dirty="0">
            <a:solidFill>
              <a:schemeClr val="tx1"/>
            </a:solidFill>
          </a:endParaRPr>
        </a:p>
      </dgm:t>
    </dgm:pt>
    <dgm:pt modelId="{CBAD3DC8-65DD-469A-8732-5C013850040F}" type="parTrans" cxnId="{79FF4C01-4473-4CF2-AEEF-676FBC76B41B}">
      <dgm:prSet/>
      <dgm:spPr/>
      <dgm:t>
        <a:bodyPr/>
        <a:lstStyle/>
        <a:p>
          <a:endParaRPr lang="ru-RU"/>
        </a:p>
      </dgm:t>
    </dgm:pt>
    <dgm:pt modelId="{D93309C9-5CD7-4AFC-8278-22EF9296FD55}" type="sibTrans" cxnId="{79FF4C01-4473-4CF2-AEEF-676FBC76B41B}">
      <dgm:prSet/>
      <dgm:spPr/>
      <dgm:t>
        <a:bodyPr/>
        <a:lstStyle/>
        <a:p>
          <a:endParaRPr lang="ru-RU"/>
        </a:p>
      </dgm:t>
    </dgm:pt>
    <dgm:pt modelId="{70DCD42D-C8BA-4431-B0EB-9FDADDA45BAF}">
      <dgm:prSet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ru-RU" sz="2200" dirty="0" smtClean="0"/>
            <a:t>     </a:t>
          </a:r>
          <a:r>
            <a:rPr lang="ru-RU" sz="1800" b="1" dirty="0" err="1" smtClean="0">
              <a:solidFill>
                <a:schemeClr val="tx1"/>
              </a:solidFill>
            </a:rPr>
            <a:t>Ретинопатия</a:t>
          </a:r>
          <a:endParaRPr lang="ru-RU" sz="1800" b="1" dirty="0">
            <a:solidFill>
              <a:schemeClr val="tx1"/>
            </a:solidFill>
          </a:endParaRPr>
        </a:p>
      </dgm:t>
    </dgm:pt>
    <dgm:pt modelId="{F86397C1-42EE-49A4-B107-47B3BC98A8D6}" type="parTrans" cxnId="{21EC6F5D-3203-40FB-A234-5BA64735E0B4}">
      <dgm:prSet/>
      <dgm:spPr/>
      <dgm:t>
        <a:bodyPr/>
        <a:lstStyle/>
        <a:p>
          <a:endParaRPr lang="ru-RU"/>
        </a:p>
      </dgm:t>
    </dgm:pt>
    <dgm:pt modelId="{91917E02-9BDC-4414-9881-76016811EA2B}" type="sibTrans" cxnId="{21EC6F5D-3203-40FB-A234-5BA64735E0B4}">
      <dgm:prSet/>
      <dgm:spPr/>
      <dgm:t>
        <a:bodyPr/>
        <a:lstStyle/>
        <a:p>
          <a:endParaRPr lang="ru-RU"/>
        </a:p>
      </dgm:t>
    </dgm:pt>
    <dgm:pt modelId="{122A71E1-E62B-485D-B87B-9A24453A94C8}" type="pres">
      <dgm:prSet presAssocID="{F3171AC3-A976-41E6-98D5-6CD0EBA1D7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8D6F2-4849-42D5-9F1A-4183286EB869}" type="pres">
      <dgm:prSet presAssocID="{16F49AB1-558D-476D-ADC7-64EC90DA9DAA}" presName="parentText" presStyleLbl="node1" presStyleIdx="0" presStyleCnt="2" custScaleY="97204" custLinFactNeighborY="67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706FE-5467-4D07-AE33-C27956E988A6}" type="pres">
      <dgm:prSet presAssocID="{D93309C9-5CD7-4AFC-8278-22EF9296FD55}" presName="spacer" presStyleCnt="0"/>
      <dgm:spPr/>
    </dgm:pt>
    <dgm:pt modelId="{443F57D9-EB4C-4A59-8E7C-88F801E42A2C}" type="pres">
      <dgm:prSet presAssocID="{70DCD42D-C8BA-4431-B0EB-9FDADDA45BAF}" presName="parentText" presStyleLbl="node1" presStyleIdx="1" presStyleCnt="2" custLinFactNeighborY="417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5C80F3-784F-44FD-8F15-24C4765D7CCD}" type="presOf" srcId="{16F49AB1-558D-476D-ADC7-64EC90DA9DAA}" destId="{5EF8D6F2-4849-42D5-9F1A-4183286EB869}" srcOrd="0" destOrd="0" presId="urn:microsoft.com/office/officeart/2005/8/layout/vList2"/>
    <dgm:cxn modelId="{AF7BE84F-6461-49AD-81DE-BEA060D2477F}" type="presOf" srcId="{70DCD42D-C8BA-4431-B0EB-9FDADDA45BAF}" destId="{443F57D9-EB4C-4A59-8E7C-88F801E42A2C}" srcOrd="0" destOrd="0" presId="urn:microsoft.com/office/officeart/2005/8/layout/vList2"/>
    <dgm:cxn modelId="{79FF4C01-4473-4CF2-AEEF-676FBC76B41B}" srcId="{F3171AC3-A976-41E6-98D5-6CD0EBA1D7F0}" destId="{16F49AB1-558D-476D-ADC7-64EC90DA9DAA}" srcOrd="0" destOrd="0" parTransId="{CBAD3DC8-65DD-469A-8732-5C013850040F}" sibTransId="{D93309C9-5CD7-4AFC-8278-22EF9296FD55}"/>
    <dgm:cxn modelId="{B748BF6F-C04C-4B3C-A3B5-25CA5D55B8C8}" type="presOf" srcId="{F3171AC3-A976-41E6-98D5-6CD0EBA1D7F0}" destId="{122A71E1-E62B-485D-B87B-9A24453A94C8}" srcOrd="0" destOrd="0" presId="urn:microsoft.com/office/officeart/2005/8/layout/vList2"/>
    <dgm:cxn modelId="{21EC6F5D-3203-40FB-A234-5BA64735E0B4}" srcId="{F3171AC3-A976-41E6-98D5-6CD0EBA1D7F0}" destId="{70DCD42D-C8BA-4431-B0EB-9FDADDA45BAF}" srcOrd="1" destOrd="0" parTransId="{F86397C1-42EE-49A4-B107-47B3BC98A8D6}" sibTransId="{91917E02-9BDC-4414-9881-76016811EA2B}"/>
    <dgm:cxn modelId="{FFEE7CE9-C718-4B1F-9D96-EEEFE3302A66}" type="presParOf" srcId="{122A71E1-E62B-485D-B87B-9A24453A94C8}" destId="{5EF8D6F2-4849-42D5-9F1A-4183286EB869}" srcOrd="0" destOrd="0" presId="urn:microsoft.com/office/officeart/2005/8/layout/vList2"/>
    <dgm:cxn modelId="{DFE54C4A-4BF2-4AA3-B6BE-CA34C6A30C00}" type="presParOf" srcId="{122A71E1-E62B-485D-B87B-9A24453A94C8}" destId="{920706FE-5467-4D07-AE33-C27956E988A6}" srcOrd="1" destOrd="0" presId="urn:microsoft.com/office/officeart/2005/8/layout/vList2"/>
    <dgm:cxn modelId="{2A3E07C2-B3DA-4CDA-A368-F4AFC97EBDB5}" type="presParOf" srcId="{122A71E1-E62B-485D-B87B-9A24453A94C8}" destId="{443F57D9-EB4C-4A59-8E7C-88F801E42A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171AC3-A976-41E6-98D5-6CD0EBA1D7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F49AB1-558D-476D-ADC7-64EC90DA9DAA}">
      <dgm:prSet phldrT="[Текст]"/>
      <dgm:spPr>
        <a:solidFill>
          <a:schemeClr val="accent3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ru-RU" b="1" dirty="0" smtClean="0">
              <a:solidFill>
                <a:schemeClr val="bg1"/>
              </a:solidFill>
            </a:rPr>
            <a:t>      Гипотрофия</a:t>
          </a:r>
          <a:endParaRPr lang="ru-RU" b="1" dirty="0">
            <a:solidFill>
              <a:schemeClr val="bg1"/>
            </a:solidFill>
          </a:endParaRPr>
        </a:p>
      </dgm:t>
    </dgm:pt>
    <dgm:pt modelId="{CBAD3DC8-65DD-469A-8732-5C013850040F}" type="parTrans" cxnId="{79FF4C01-4473-4CF2-AEEF-676FBC76B41B}">
      <dgm:prSet/>
      <dgm:spPr/>
      <dgm:t>
        <a:bodyPr/>
        <a:lstStyle/>
        <a:p>
          <a:endParaRPr lang="ru-RU"/>
        </a:p>
      </dgm:t>
    </dgm:pt>
    <dgm:pt modelId="{D93309C9-5CD7-4AFC-8278-22EF9296FD55}" type="sibTrans" cxnId="{79FF4C01-4473-4CF2-AEEF-676FBC76B41B}">
      <dgm:prSet/>
      <dgm:spPr/>
      <dgm:t>
        <a:bodyPr/>
        <a:lstStyle/>
        <a:p>
          <a:endParaRPr lang="ru-RU"/>
        </a:p>
      </dgm:t>
    </dgm:pt>
    <dgm:pt modelId="{70DCD42D-C8BA-4431-B0EB-9FDADDA45BAF}">
      <dgm:prSet/>
      <dgm:spPr>
        <a:solidFill>
          <a:schemeClr val="accent4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ru-RU" dirty="0" smtClean="0"/>
            <a:t>      </a:t>
          </a:r>
          <a:r>
            <a:rPr lang="ru-RU" b="1" dirty="0" smtClean="0">
              <a:solidFill>
                <a:schemeClr val="bg1"/>
              </a:solidFill>
            </a:rPr>
            <a:t>БЛД</a:t>
          </a:r>
          <a:endParaRPr lang="ru-RU" b="1" dirty="0">
            <a:solidFill>
              <a:schemeClr val="bg1"/>
            </a:solidFill>
          </a:endParaRPr>
        </a:p>
      </dgm:t>
    </dgm:pt>
    <dgm:pt modelId="{F86397C1-42EE-49A4-B107-47B3BC98A8D6}" type="parTrans" cxnId="{21EC6F5D-3203-40FB-A234-5BA64735E0B4}">
      <dgm:prSet/>
      <dgm:spPr/>
      <dgm:t>
        <a:bodyPr/>
        <a:lstStyle/>
        <a:p>
          <a:endParaRPr lang="ru-RU"/>
        </a:p>
      </dgm:t>
    </dgm:pt>
    <dgm:pt modelId="{91917E02-9BDC-4414-9881-76016811EA2B}" type="sibTrans" cxnId="{21EC6F5D-3203-40FB-A234-5BA64735E0B4}">
      <dgm:prSet/>
      <dgm:spPr/>
      <dgm:t>
        <a:bodyPr/>
        <a:lstStyle/>
        <a:p>
          <a:endParaRPr lang="ru-RU"/>
        </a:p>
      </dgm:t>
    </dgm:pt>
    <dgm:pt modelId="{122A71E1-E62B-485D-B87B-9A24453A94C8}" type="pres">
      <dgm:prSet presAssocID="{F3171AC3-A976-41E6-98D5-6CD0EBA1D7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8D6F2-4849-42D5-9F1A-4183286EB869}" type="pres">
      <dgm:prSet presAssocID="{16F49AB1-558D-476D-ADC7-64EC90DA9DAA}" presName="parentText" presStyleLbl="node1" presStyleIdx="0" presStyleCnt="2" custScaleY="125666" custLinFactY="-366068" custLinFactNeighborX="-907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706FE-5467-4D07-AE33-C27956E988A6}" type="pres">
      <dgm:prSet presAssocID="{D93309C9-5CD7-4AFC-8278-22EF9296FD55}" presName="spacer" presStyleCnt="0"/>
      <dgm:spPr/>
    </dgm:pt>
    <dgm:pt modelId="{443F57D9-EB4C-4A59-8E7C-88F801E42A2C}" type="pres">
      <dgm:prSet presAssocID="{70DCD42D-C8BA-4431-B0EB-9FDADDA45BAF}" presName="parentText" presStyleLbl="node1" presStyleIdx="1" presStyleCnt="2" custScaleY="114514" custLinFactNeighborX="-3937" custLinFactNeighborY="813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2D412-3DE5-43D3-94C4-D459F10F72F8}" type="presOf" srcId="{F3171AC3-A976-41E6-98D5-6CD0EBA1D7F0}" destId="{122A71E1-E62B-485D-B87B-9A24453A94C8}" srcOrd="0" destOrd="0" presId="urn:microsoft.com/office/officeart/2005/8/layout/vList2"/>
    <dgm:cxn modelId="{D0F1261C-8269-4449-A849-89F4167737C2}" type="presOf" srcId="{70DCD42D-C8BA-4431-B0EB-9FDADDA45BAF}" destId="{443F57D9-EB4C-4A59-8E7C-88F801E42A2C}" srcOrd="0" destOrd="0" presId="urn:microsoft.com/office/officeart/2005/8/layout/vList2"/>
    <dgm:cxn modelId="{79FF4C01-4473-4CF2-AEEF-676FBC76B41B}" srcId="{F3171AC3-A976-41E6-98D5-6CD0EBA1D7F0}" destId="{16F49AB1-558D-476D-ADC7-64EC90DA9DAA}" srcOrd="0" destOrd="0" parTransId="{CBAD3DC8-65DD-469A-8732-5C013850040F}" sibTransId="{D93309C9-5CD7-4AFC-8278-22EF9296FD55}"/>
    <dgm:cxn modelId="{F314375A-3A71-46F5-9CE3-1A06921B5FCF}" type="presOf" srcId="{16F49AB1-558D-476D-ADC7-64EC90DA9DAA}" destId="{5EF8D6F2-4849-42D5-9F1A-4183286EB869}" srcOrd="0" destOrd="0" presId="urn:microsoft.com/office/officeart/2005/8/layout/vList2"/>
    <dgm:cxn modelId="{21EC6F5D-3203-40FB-A234-5BA64735E0B4}" srcId="{F3171AC3-A976-41E6-98D5-6CD0EBA1D7F0}" destId="{70DCD42D-C8BA-4431-B0EB-9FDADDA45BAF}" srcOrd="1" destOrd="0" parTransId="{F86397C1-42EE-49A4-B107-47B3BC98A8D6}" sibTransId="{91917E02-9BDC-4414-9881-76016811EA2B}"/>
    <dgm:cxn modelId="{A31F23D4-E2B3-45A5-AE20-ABEFDF5546F8}" type="presParOf" srcId="{122A71E1-E62B-485D-B87B-9A24453A94C8}" destId="{5EF8D6F2-4849-42D5-9F1A-4183286EB869}" srcOrd="0" destOrd="0" presId="urn:microsoft.com/office/officeart/2005/8/layout/vList2"/>
    <dgm:cxn modelId="{2662BEE9-25B9-4B60-AA95-6B49AADAD4AE}" type="presParOf" srcId="{122A71E1-E62B-485D-B87B-9A24453A94C8}" destId="{920706FE-5467-4D07-AE33-C27956E988A6}" srcOrd="1" destOrd="0" presId="urn:microsoft.com/office/officeart/2005/8/layout/vList2"/>
    <dgm:cxn modelId="{358B28CF-5429-41FC-A5DE-99D0B527DBCC}" type="presParOf" srcId="{122A71E1-E62B-485D-B87B-9A24453A94C8}" destId="{443F57D9-EB4C-4A59-8E7C-88F801E42A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171AC3-A976-41E6-98D5-6CD0EBA1D7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DCD42D-C8BA-4431-B0EB-9FDADDA45BAF}">
      <dgm:prSet/>
      <dgm:spPr>
        <a:solidFill>
          <a:schemeClr val="accent2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ru-RU" dirty="0" smtClean="0"/>
            <a:t>      </a:t>
          </a:r>
          <a:r>
            <a:rPr lang="ru-RU" b="1" dirty="0" smtClean="0">
              <a:solidFill>
                <a:schemeClr val="bg1"/>
              </a:solidFill>
            </a:rPr>
            <a:t>Анемия</a:t>
          </a:r>
          <a:endParaRPr lang="ru-RU" b="1" dirty="0">
            <a:solidFill>
              <a:schemeClr val="bg1"/>
            </a:solidFill>
          </a:endParaRPr>
        </a:p>
      </dgm:t>
    </dgm:pt>
    <dgm:pt modelId="{F86397C1-42EE-49A4-B107-47B3BC98A8D6}" type="parTrans" cxnId="{21EC6F5D-3203-40FB-A234-5BA64735E0B4}">
      <dgm:prSet/>
      <dgm:spPr/>
      <dgm:t>
        <a:bodyPr/>
        <a:lstStyle/>
        <a:p>
          <a:endParaRPr lang="ru-RU"/>
        </a:p>
      </dgm:t>
    </dgm:pt>
    <dgm:pt modelId="{91917E02-9BDC-4414-9881-76016811EA2B}" type="sibTrans" cxnId="{21EC6F5D-3203-40FB-A234-5BA64735E0B4}">
      <dgm:prSet/>
      <dgm:spPr/>
      <dgm:t>
        <a:bodyPr/>
        <a:lstStyle/>
        <a:p>
          <a:endParaRPr lang="ru-RU"/>
        </a:p>
      </dgm:t>
    </dgm:pt>
    <dgm:pt modelId="{16F49AB1-558D-476D-ADC7-64EC90DA9DAA}">
      <dgm:prSet phldrT="[Текст]"/>
      <dgm:spPr>
        <a:solidFill>
          <a:schemeClr val="tx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pPr algn="l"/>
          <a:r>
            <a:rPr lang="ru-RU" b="1" dirty="0" smtClean="0">
              <a:solidFill>
                <a:schemeClr val="bg1"/>
              </a:solidFill>
            </a:rPr>
            <a:t>     Патология ЖКТ</a:t>
          </a:r>
          <a:endParaRPr lang="ru-RU" b="1" dirty="0">
            <a:solidFill>
              <a:schemeClr val="bg1"/>
            </a:solidFill>
          </a:endParaRPr>
        </a:p>
      </dgm:t>
    </dgm:pt>
    <dgm:pt modelId="{D93309C9-5CD7-4AFC-8278-22EF9296FD55}" type="sibTrans" cxnId="{79FF4C01-4473-4CF2-AEEF-676FBC76B41B}">
      <dgm:prSet/>
      <dgm:spPr/>
      <dgm:t>
        <a:bodyPr/>
        <a:lstStyle/>
        <a:p>
          <a:endParaRPr lang="ru-RU"/>
        </a:p>
      </dgm:t>
    </dgm:pt>
    <dgm:pt modelId="{CBAD3DC8-65DD-469A-8732-5C013850040F}" type="parTrans" cxnId="{79FF4C01-4473-4CF2-AEEF-676FBC76B41B}">
      <dgm:prSet/>
      <dgm:spPr/>
      <dgm:t>
        <a:bodyPr/>
        <a:lstStyle/>
        <a:p>
          <a:endParaRPr lang="ru-RU"/>
        </a:p>
      </dgm:t>
    </dgm:pt>
    <dgm:pt modelId="{122A71E1-E62B-485D-B87B-9A24453A94C8}" type="pres">
      <dgm:prSet presAssocID="{F3171AC3-A976-41E6-98D5-6CD0EBA1D7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8D6F2-4849-42D5-9F1A-4183286EB869}" type="pres">
      <dgm:prSet presAssocID="{16F49AB1-558D-476D-ADC7-64EC90DA9DAA}" presName="parentText" presStyleLbl="node1" presStyleIdx="0" presStyleCnt="2" custScaleY="125666" custLinFactY="-366068" custLinFactNeighborX="-907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706FE-5467-4D07-AE33-C27956E988A6}" type="pres">
      <dgm:prSet presAssocID="{D93309C9-5CD7-4AFC-8278-22EF9296FD55}" presName="spacer" presStyleCnt="0"/>
      <dgm:spPr/>
    </dgm:pt>
    <dgm:pt modelId="{443F57D9-EB4C-4A59-8E7C-88F801E42A2C}" type="pres">
      <dgm:prSet presAssocID="{70DCD42D-C8BA-4431-B0EB-9FDADDA45BAF}" presName="parentText" presStyleLbl="node1" presStyleIdx="1" presStyleCnt="2" custScaleY="114514" custLinFactY="10977" custLinFactNeighborX="52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C3AC9F-EE21-4BC1-9BA2-D35D57B37183}" type="presOf" srcId="{70DCD42D-C8BA-4431-B0EB-9FDADDA45BAF}" destId="{443F57D9-EB4C-4A59-8E7C-88F801E42A2C}" srcOrd="0" destOrd="0" presId="urn:microsoft.com/office/officeart/2005/8/layout/vList2"/>
    <dgm:cxn modelId="{221BA1D6-3629-4628-8C7F-5BAFC7D77C8F}" type="presOf" srcId="{16F49AB1-558D-476D-ADC7-64EC90DA9DAA}" destId="{5EF8D6F2-4849-42D5-9F1A-4183286EB869}" srcOrd="0" destOrd="0" presId="urn:microsoft.com/office/officeart/2005/8/layout/vList2"/>
    <dgm:cxn modelId="{79FF4C01-4473-4CF2-AEEF-676FBC76B41B}" srcId="{F3171AC3-A976-41E6-98D5-6CD0EBA1D7F0}" destId="{16F49AB1-558D-476D-ADC7-64EC90DA9DAA}" srcOrd="0" destOrd="0" parTransId="{CBAD3DC8-65DD-469A-8732-5C013850040F}" sibTransId="{D93309C9-5CD7-4AFC-8278-22EF9296FD55}"/>
    <dgm:cxn modelId="{64965221-AB50-4F40-9894-ED612D554ED8}" type="presOf" srcId="{F3171AC3-A976-41E6-98D5-6CD0EBA1D7F0}" destId="{122A71E1-E62B-485D-B87B-9A24453A94C8}" srcOrd="0" destOrd="0" presId="urn:microsoft.com/office/officeart/2005/8/layout/vList2"/>
    <dgm:cxn modelId="{21EC6F5D-3203-40FB-A234-5BA64735E0B4}" srcId="{F3171AC3-A976-41E6-98D5-6CD0EBA1D7F0}" destId="{70DCD42D-C8BA-4431-B0EB-9FDADDA45BAF}" srcOrd="1" destOrd="0" parTransId="{F86397C1-42EE-49A4-B107-47B3BC98A8D6}" sibTransId="{91917E02-9BDC-4414-9881-76016811EA2B}"/>
    <dgm:cxn modelId="{AD81CAB3-A5A8-4760-AD81-479FAE6A334E}" type="presParOf" srcId="{122A71E1-E62B-485D-B87B-9A24453A94C8}" destId="{5EF8D6F2-4849-42D5-9F1A-4183286EB869}" srcOrd="0" destOrd="0" presId="urn:microsoft.com/office/officeart/2005/8/layout/vList2"/>
    <dgm:cxn modelId="{9899032E-797B-4658-90A5-FBB9EFB39FF0}" type="presParOf" srcId="{122A71E1-E62B-485D-B87B-9A24453A94C8}" destId="{920706FE-5467-4D07-AE33-C27956E988A6}" srcOrd="1" destOrd="0" presId="urn:microsoft.com/office/officeart/2005/8/layout/vList2"/>
    <dgm:cxn modelId="{8359ECD5-5552-404D-B491-3C1DD5E3D961}" type="presParOf" srcId="{122A71E1-E62B-485D-B87B-9A24453A94C8}" destId="{443F57D9-EB4C-4A59-8E7C-88F801E42A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6A21D-11EB-4A6B-BB2D-DC4206A508EE}">
      <dsp:nvSpPr>
        <dsp:cNvPr id="0" name=""/>
        <dsp:cNvSpPr/>
      </dsp:nvSpPr>
      <dsp:spPr>
        <a:xfrm>
          <a:off x="0" y="235446"/>
          <a:ext cx="8291264" cy="83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    </a:t>
          </a:r>
          <a:r>
            <a:rPr lang="ru-RU" sz="2000" b="1" kern="1200" dirty="0" err="1" smtClean="0"/>
            <a:t>Пренатальное</a:t>
          </a:r>
          <a:r>
            <a:rPr lang="ru-RU" sz="2000" b="1" kern="1200" dirty="0" smtClean="0"/>
            <a:t> консультирование</a:t>
          </a:r>
          <a:endParaRPr lang="ru-RU" sz="2000" b="1" kern="1200" dirty="0"/>
        </a:p>
      </dsp:txBody>
      <dsp:txXfrm>
        <a:off x="1742053" y="235446"/>
        <a:ext cx="6549210" cy="838007"/>
      </dsp:txXfrm>
    </dsp:sp>
    <dsp:sp modelId="{7E8E1CAF-0A72-41EF-830D-4ACD61D77CDC}">
      <dsp:nvSpPr>
        <dsp:cNvPr id="0" name=""/>
        <dsp:cNvSpPr/>
      </dsp:nvSpPr>
      <dsp:spPr>
        <a:xfrm>
          <a:off x="83800" y="0"/>
          <a:ext cx="1658252" cy="13089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809FE-1C55-48CD-AA19-B12CA9497983}">
      <dsp:nvSpPr>
        <dsp:cNvPr id="0" name=""/>
        <dsp:cNvSpPr/>
      </dsp:nvSpPr>
      <dsp:spPr>
        <a:xfrm>
          <a:off x="0" y="1514889"/>
          <a:ext cx="8291264" cy="90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1 этап (выбор </a:t>
          </a:r>
          <a:r>
            <a:rPr lang="ru-RU" sz="2000" b="1" kern="1200" dirty="0" err="1" smtClean="0"/>
            <a:t>оптимальныой</a:t>
          </a:r>
          <a:r>
            <a:rPr lang="ru-RU" sz="2000" b="1" kern="1200" dirty="0" smtClean="0"/>
            <a:t> тактики ведения 	новорожденных с ЭНМТ  в родильном 	зале и в ОРИТН)</a:t>
          </a:r>
        </a:p>
      </dsp:txBody>
      <dsp:txXfrm>
        <a:off x="1742053" y="1514889"/>
        <a:ext cx="6549210" cy="908525"/>
      </dsp:txXfrm>
    </dsp:sp>
    <dsp:sp modelId="{F9A21DE3-97AE-4E54-8A90-4B24C74B5E88}">
      <dsp:nvSpPr>
        <dsp:cNvPr id="0" name=""/>
        <dsp:cNvSpPr/>
      </dsp:nvSpPr>
      <dsp:spPr>
        <a:xfrm>
          <a:off x="82358" y="1368150"/>
          <a:ext cx="1658252" cy="115290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AE3CB-5999-4C49-BB60-7A1DC9C023B8}">
      <dsp:nvSpPr>
        <dsp:cNvPr id="0" name=""/>
        <dsp:cNvSpPr/>
      </dsp:nvSpPr>
      <dsp:spPr>
        <a:xfrm>
          <a:off x="0" y="2735094"/>
          <a:ext cx="8291264" cy="83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2 этап (выхаживание, проведение раннего  	реабилитационного лечения)</a:t>
          </a:r>
        </a:p>
        <a:p>
          <a:pPr lvl="0" algn="l">
            <a:spcBef>
              <a:spcPct val="0"/>
            </a:spcBef>
          </a:pPr>
          <a:endParaRPr lang="ru-RU" sz="2000" kern="1200" dirty="0"/>
        </a:p>
      </dsp:txBody>
      <dsp:txXfrm>
        <a:off x="1742053" y="2735094"/>
        <a:ext cx="6549210" cy="838007"/>
      </dsp:txXfrm>
    </dsp:sp>
    <dsp:sp modelId="{2D53305F-D769-43F8-9E81-9C9FB5790CE1}">
      <dsp:nvSpPr>
        <dsp:cNvPr id="0" name=""/>
        <dsp:cNvSpPr/>
      </dsp:nvSpPr>
      <dsp:spPr>
        <a:xfrm>
          <a:off x="83800" y="2629405"/>
          <a:ext cx="1658252" cy="110127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B9023-8D24-431C-878D-1A16F65E2159}">
      <dsp:nvSpPr>
        <dsp:cNvPr id="0" name=""/>
        <dsp:cNvSpPr/>
      </dsp:nvSpPr>
      <dsp:spPr>
        <a:xfrm>
          <a:off x="0" y="3900173"/>
          <a:ext cx="8291264" cy="90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 3 этап (проведение последующего      	реабилитационного лечения, наблюдение 	в консультативной поликлинике)</a:t>
          </a:r>
          <a:endParaRPr lang="ru-RU" sz="2000" b="1" kern="1200" dirty="0"/>
        </a:p>
      </dsp:txBody>
      <dsp:txXfrm>
        <a:off x="1742053" y="3900173"/>
        <a:ext cx="6549210" cy="908525"/>
      </dsp:txXfrm>
    </dsp:sp>
    <dsp:sp modelId="{EC9E681E-B0A7-485F-99B1-011E5B5282DB}">
      <dsp:nvSpPr>
        <dsp:cNvPr id="0" name=""/>
        <dsp:cNvSpPr/>
      </dsp:nvSpPr>
      <dsp:spPr>
        <a:xfrm>
          <a:off x="15306" y="3814481"/>
          <a:ext cx="1795241" cy="107990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88B58-1978-46F2-8BB6-AD368F748DA2}">
      <dsp:nvSpPr>
        <dsp:cNvPr id="0" name=""/>
        <dsp:cNvSpPr/>
      </dsp:nvSpPr>
      <dsp:spPr>
        <a:xfrm>
          <a:off x="0" y="745581"/>
          <a:ext cx="8424936" cy="756000"/>
        </a:xfrm>
        <a:prstGeom prst="rect">
          <a:avLst/>
        </a:prstGeom>
        <a:solidFill>
          <a:schemeClr val="accent2"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3619C-027D-4F58-A5B9-901209E1FF29}">
      <dsp:nvSpPr>
        <dsp:cNvPr id="0" name=""/>
        <dsp:cNvSpPr/>
      </dsp:nvSpPr>
      <dsp:spPr>
        <a:xfrm>
          <a:off x="421246" y="302781"/>
          <a:ext cx="5897455" cy="885600"/>
        </a:xfrm>
        <a:prstGeom prst="roundRect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h="18415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I. </a:t>
          </a:r>
          <a:r>
            <a:rPr lang="ru-RU" sz="3000" b="1" kern="1200" dirty="0" smtClean="0"/>
            <a:t>Охранительный режим и развивающий уход</a:t>
          </a:r>
          <a:endParaRPr lang="ru-RU" sz="3000" b="1" kern="1200" dirty="0"/>
        </a:p>
      </dsp:txBody>
      <dsp:txXfrm>
        <a:off x="464477" y="346012"/>
        <a:ext cx="5810993" cy="799138"/>
      </dsp:txXfrm>
    </dsp:sp>
    <dsp:sp modelId="{E2BF78FE-3F2C-4D80-9D4C-DC6EA26AD537}">
      <dsp:nvSpPr>
        <dsp:cNvPr id="0" name=""/>
        <dsp:cNvSpPr/>
      </dsp:nvSpPr>
      <dsp:spPr>
        <a:xfrm>
          <a:off x="0" y="2106381"/>
          <a:ext cx="8424936" cy="756000"/>
        </a:xfrm>
        <a:prstGeom prst="rect">
          <a:avLst/>
        </a:prstGeom>
        <a:solidFill>
          <a:schemeClr val="accent4"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15308-96A6-4483-A51C-F1188C3B545F}">
      <dsp:nvSpPr>
        <dsp:cNvPr id="0" name=""/>
        <dsp:cNvSpPr/>
      </dsp:nvSpPr>
      <dsp:spPr>
        <a:xfrm>
          <a:off x="421246" y="1663581"/>
          <a:ext cx="5897455" cy="885600"/>
        </a:xfrm>
        <a:prstGeom prst="roundRect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h="19685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II. </a:t>
          </a:r>
          <a:r>
            <a:rPr lang="ru-RU" sz="3000" b="1" kern="1200" dirty="0" smtClean="0"/>
            <a:t>Обеспечение роста и развития ребенка</a:t>
          </a:r>
          <a:endParaRPr lang="ru-RU" sz="3000" b="1" kern="1200" dirty="0"/>
        </a:p>
      </dsp:txBody>
      <dsp:txXfrm>
        <a:off x="464477" y="1706812"/>
        <a:ext cx="5810993" cy="799138"/>
      </dsp:txXfrm>
    </dsp:sp>
    <dsp:sp modelId="{AAD2062E-3E18-4A2F-A033-6FC9C4E811C7}">
      <dsp:nvSpPr>
        <dsp:cNvPr id="0" name=""/>
        <dsp:cNvSpPr/>
      </dsp:nvSpPr>
      <dsp:spPr>
        <a:xfrm>
          <a:off x="0" y="3467181"/>
          <a:ext cx="8424936" cy="756000"/>
        </a:xfrm>
        <a:prstGeom prst="rect">
          <a:avLst/>
        </a:prstGeom>
        <a:solidFill>
          <a:schemeClr val="accent3"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375E6-15E3-41FA-87D2-55F288969536}">
      <dsp:nvSpPr>
        <dsp:cNvPr id="0" name=""/>
        <dsp:cNvSpPr/>
      </dsp:nvSpPr>
      <dsp:spPr>
        <a:xfrm>
          <a:off x="421246" y="3024381"/>
          <a:ext cx="5897455" cy="885600"/>
        </a:xfrm>
        <a:prstGeom prst="roundRect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metal">
          <a:bevelT w="114300" h="241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III. </a:t>
          </a:r>
          <a:r>
            <a:rPr lang="ru-RU" sz="3000" b="1" kern="1200" dirty="0" smtClean="0"/>
            <a:t>Коррекция патологических нарушений </a:t>
          </a:r>
          <a:endParaRPr lang="ru-RU" sz="3000" b="1" kern="1200" dirty="0"/>
        </a:p>
      </dsp:txBody>
      <dsp:txXfrm>
        <a:off x="464477" y="3067612"/>
        <a:ext cx="5810993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201CC-59DB-4BFE-AEAB-44FBA6B5783E}">
      <dsp:nvSpPr>
        <dsp:cNvPr id="0" name=""/>
        <dsp:cNvSpPr/>
      </dsp:nvSpPr>
      <dsp:spPr>
        <a:xfrm>
          <a:off x="0" y="2841"/>
          <a:ext cx="4572000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38" tIns="458216" rIns="35483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+mn-lt"/>
            </a:rPr>
            <a:t>Улучшают показатели стула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+mn-lt"/>
            </a:rPr>
            <a:t>Увеличивают количество «полезных бактерий»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+mn-lt"/>
            </a:rPr>
            <a:t>Снижают число патогенов</a:t>
          </a:r>
          <a:endParaRPr lang="ru-R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+mn-lt"/>
            </a:rPr>
            <a:t>Способствуют выработке </a:t>
          </a:r>
          <a:r>
            <a:rPr lang="en-US" sz="1600" kern="1200" dirty="0" err="1">
              <a:latin typeface="+mn-lt"/>
            </a:rPr>
            <a:t>sIgA</a:t>
          </a:r>
          <a:endParaRPr lang="ru-RU" sz="1600" kern="1200" dirty="0">
            <a:latin typeface="+mn-lt"/>
          </a:endParaRPr>
        </a:p>
      </dsp:txBody>
      <dsp:txXfrm>
        <a:off x="0" y="2841"/>
        <a:ext cx="4572000" cy="1732500"/>
      </dsp:txXfrm>
    </dsp:sp>
    <dsp:sp modelId="{4779741B-23A9-427C-B921-7C5352C3E8CB}">
      <dsp:nvSpPr>
        <dsp:cNvPr id="0" name=""/>
        <dsp:cNvSpPr/>
      </dsp:nvSpPr>
      <dsp:spPr>
        <a:xfrm>
          <a:off x="0" y="94718"/>
          <a:ext cx="4347584" cy="2333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«Местное действие»</a:t>
          </a:r>
        </a:p>
      </dsp:txBody>
      <dsp:txXfrm>
        <a:off x="11391" y="106109"/>
        <a:ext cx="4324802" cy="210561"/>
      </dsp:txXfrm>
    </dsp:sp>
    <dsp:sp modelId="{51EA9BB8-36B2-4CD0-A7FA-10AA4E2E8937}">
      <dsp:nvSpPr>
        <dsp:cNvPr id="0" name=""/>
        <dsp:cNvSpPr/>
      </dsp:nvSpPr>
      <dsp:spPr>
        <a:xfrm>
          <a:off x="0" y="2195864"/>
          <a:ext cx="4572000" cy="190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38" tIns="458216" rIns="35483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+mn-lt"/>
            </a:rPr>
            <a:t>Снижают число кишечных инфекций и инфекций ВДП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+mn-lt"/>
            </a:rPr>
            <a:t>Снижают частоту аллергических заболеваний</a:t>
          </a:r>
          <a:endParaRPr lang="ru-R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+mn-lt"/>
            </a:rPr>
            <a:t>Снижают частоту использования антибиотиков</a:t>
          </a:r>
          <a:endParaRPr lang="ru-RU" sz="1600" kern="1200" dirty="0">
            <a:latin typeface="+mn-lt"/>
          </a:endParaRPr>
        </a:p>
      </dsp:txBody>
      <dsp:txXfrm>
        <a:off x="0" y="2195864"/>
        <a:ext cx="4572000" cy="1905750"/>
      </dsp:txXfrm>
    </dsp:sp>
    <dsp:sp modelId="{C9A5AFB8-1ED6-48BF-9F8E-C79BF5712E8F}">
      <dsp:nvSpPr>
        <dsp:cNvPr id="0" name=""/>
        <dsp:cNvSpPr/>
      </dsp:nvSpPr>
      <dsp:spPr>
        <a:xfrm>
          <a:off x="0" y="1854641"/>
          <a:ext cx="4347584" cy="666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Системный иммуномодулирующий эффект</a:t>
          </a:r>
        </a:p>
      </dsp:txBody>
      <dsp:txXfrm>
        <a:off x="32533" y="1887174"/>
        <a:ext cx="4282518" cy="6013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8D6F2-4849-42D5-9F1A-4183286EB869}">
      <dsp:nvSpPr>
        <dsp:cNvPr id="0" name=""/>
        <dsp:cNvSpPr/>
      </dsp:nvSpPr>
      <dsp:spPr>
        <a:xfrm>
          <a:off x="0" y="14463"/>
          <a:ext cx="2793504" cy="561600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Рахит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7415" y="41878"/>
        <a:ext cx="2738674" cy="5067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8D6F2-4849-42D5-9F1A-4183286EB869}">
      <dsp:nvSpPr>
        <dsp:cNvPr id="0" name=""/>
        <dsp:cNvSpPr/>
      </dsp:nvSpPr>
      <dsp:spPr>
        <a:xfrm>
          <a:off x="0" y="72009"/>
          <a:ext cx="2793504" cy="527701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      </a:t>
          </a:r>
          <a:r>
            <a:rPr lang="ru-RU" sz="1800" b="1" kern="1200" dirty="0" err="1" smtClean="0">
              <a:solidFill>
                <a:schemeClr val="tx1"/>
              </a:solidFill>
            </a:rPr>
            <a:t>Кардиопатия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5760" y="97769"/>
        <a:ext cx="2741984" cy="476181"/>
      </dsp:txXfrm>
    </dsp:sp>
    <dsp:sp modelId="{443F57D9-EB4C-4A59-8E7C-88F801E42A2C}">
      <dsp:nvSpPr>
        <dsp:cNvPr id="0" name=""/>
        <dsp:cNvSpPr/>
      </dsp:nvSpPr>
      <dsp:spPr>
        <a:xfrm>
          <a:off x="0" y="642115"/>
          <a:ext cx="2793504" cy="54288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    </a:t>
          </a:r>
          <a:r>
            <a:rPr lang="ru-RU" sz="1800" b="1" kern="1200" dirty="0" err="1" smtClean="0">
              <a:solidFill>
                <a:schemeClr val="tx1"/>
              </a:solidFill>
            </a:rPr>
            <a:t>Ретинопатия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6501" y="668616"/>
        <a:ext cx="2740502" cy="489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8D6F2-4849-42D5-9F1A-4183286EB869}">
      <dsp:nvSpPr>
        <dsp:cNvPr id="0" name=""/>
        <dsp:cNvSpPr/>
      </dsp:nvSpPr>
      <dsp:spPr>
        <a:xfrm>
          <a:off x="0" y="0"/>
          <a:ext cx="2793504" cy="52930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      Гипотрофия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5839" y="25839"/>
        <a:ext cx="2741826" cy="477627"/>
      </dsp:txXfrm>
    </dsp:sp>
    <dsp:sp modelId="{443F57D9-EB4C-4A59-8E7C-88F801E42A2C}">
      <dsp:nvSpPr>
        <dsp:cNvPr id="0" name=""/>
        <dsp:cNvSpPr/>
      </dsp:nvSpPr>
      <dsp:spPr>
        <a:xfrm>
          <a:off x="0" y="630654"/>
          <a:ext cx="2793504" cy="482332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    </a:t>
          </a:r>
          <a:r>
            <a:rPr lang="ru-RU" sz="1800" b="1" kern="1200" dirty="0" smtClean="0">
              <a:solidFill>
                <a:schemeClr val="bg1"/>
              </a:solidFill>
            </a:rPr>
            <a:t>БЛД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3546" y="654200"/>
        <a:ext cx="2746412" cy="435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8D6F2-4849-42D5-9F1A-4183286EB869}">
      <dsp:nvSpPr>
        <dsp:cNvPr id="0" name=""/>
        <dsp:cNvSpPr/>
      </dsp:nvSpPr>
      <dsp:spPr>
        <a:xfrm>
          <a:off x="0" y="0"/>
          <a:ext cx="2793504" cy="529305"/>
        </a:xfrm>
        <a:prstGeom prst="roundRect">
          <a:avLst/>
        </a:prstGeom>
        <a:solidFill>
          <a:schemeClr val="tx1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     Патология ЖКТ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5839" y="25839"/>
        <a:ext cx="2741826" cy="477627"/>
      </dsp:txXfrm>
    </dsp:sp>
    <dsp:sp modelId="{443F57D9-EB4C-4A59-8E7C-88F801E42A2C}">
      <dsp:nvSpPr>
        <dsp:cNvPr id="0" name=""/>
        <dsp:cNvSpPr/>
      </dsp:nvSpPr>
      <dsp:spPr>
        <a:xfrm>
          <a:off x="0" y="630654"/>
          <a:ext cx="2793504" cy="482332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    </a:t>
          </a:r>
          <a:r>
            <a:rPr lang="ru-RU" sz="1800" b="1" kern="1200" dirty="0" smtClean="0">
              <a:solidFill>
                <a:schemeClr val="bg1"/>
              </a:solidFill>
            </a:rPr>
            <a:t>Анемия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3546" y="654200"/>
        <a:ext cx="2746412" cy="43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30525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45625"/>
            <a:ext cx="2930525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fld id="{6F94A9E1-9D54-4FC0-B8F6-237992E52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82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4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22813"/>
            <a:ext cx="4957763" cy="4473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30525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5625"/>
            <a:ext cx="2930525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fld id="{CD24549E-633D-4E19-BBFD-C0343FE21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05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kachestvo-zhizni-nedonoshennyh-detey-perenesshih-tserebralnuyu-ishemiyu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CF25839-635A-4098-83FF-8C991A3FAB13}" type="slidenum">
              <a:rPr kumimoji="0" lang="ru-RU" altLang="ru-RU" smtClean="0"/>
              <a:pPr>
                <a:spcBef>
                  <a:spcPct val="0"/>
                </a:spcBef>
                <a:defRPr/>
              </a:pPr>
              <a:t>1</a:t>
            </a:fld>
            <a:endParaRPr kumimoji="0"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E384-D42D-4367-B0EE-8EA463346B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91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E384-D42D-4367-B0EE-8EA463346B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94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4549E-633D-4E19-BBFD-C0343FE21A6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35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определенном этапе детям просто необходимо быстро набирать массу тела. Увеличение массы новорожденного с ЭНМТ на каждые 250 г снижает летальность  в среднем на 25%.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данном исследовании было обследовано 600 детей 600-1000 г, выявлено, что их моторное и физическое развитие в возрасте 2-х лет зависело от скорости роста в постнатальном периоде.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E384-D42D-4367-B0EE-8EA463346BD7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8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 smtClean="0"/>
              <a:t>Modanlow</a:t>
            </a:r>
            <a:r>
              <a:rPr lang="en-US" dirty="0" smtClean="0"/>
              <a:t> et al, 1986</a:t>
            </a:r>
          </a:p>
          <a:p>
            <a:pPr marL="228600" indent="-228600">
              <a:buAutoNum type="arabicPeriod"/>
            </a:pPr>
            <a:r>
              <a:rPr lang="en-US" dirty="0" smtClean="0"/>
              <a:t>Chan et al, 1992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Nicholl</a:t>
            </a:r>
            <a:r>
              <a:rPr lang="en-US" dirty="0" smtClean="0"/>
              <a:t> &amp;</a:t>
            </a:r>
            <a:r>
              <a:rPr lang="en-US" dirty="0" err="1" smtClean="0"/>
              <a:t>Gamsu</a:t>
            </a:r>
            <a:r>
              <a:rPr lang="en-US" dirty="0" smtClean="0"/>
              <a:t>, 1999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A0165-129C-EC43-8F70-A75E0B64B65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47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423C-5D9A-4FFD-A382-A4893CAA60A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84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34683C10-E6A7-4413-9725-AA7A7BA5DE50}" type="slidenum">
              <a:rPr lang="ru-RU" smtClean="0">
                <a:latin typeface="Arial" pitchFamily="34" charset="0"/>
              </a:rPr>
              <a:pPr eaLnBrk="1" hangingPunct="1"/>
              <a:t>17</a:t>
            </a:fld>
            <a:endParaRPr lang="ru-RU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 err="1" smtClean="0">
                <a:latin typeface="Arial" pitchFamily="34" charset="0"/>
              </a:rPr>
              <a:t>Т.о</a:t>
            </a:r>
            <a:r>
              <a:rPr lang="ru-RU" dirty="0" smtClean="0">
                <a:latin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</a:rPr>
              <a:t>пребиотики</a:t>
            </a:r>
            <a:r>
              <a:rPr lang="ru-RU" baseline="0" dirty="0" smtClean="0">
                <a:latin typeface="Arial" pitchFamily="34" charset="0"/>
              </a:rPr>
              <a:t> обладают </a:t>
            </a:r>
            <a:r>
              <a:rPr lang="ru-RU" baseline="0" dirty="0" err="1" smtClean="0">
                <a:latin typeface="Arial" pitchFamily="34" charset="0"/>
              </a:rPr>
              <a:t>имуномодулирующим</a:t>
            </a:r>
            <a:r>
              <a:rPr lang="ru-RU" baseline="0" dirty="0" smtClean="0">
                <a:latin typeface="Arial" pitchFamily="34" charset="0"/>
              </a:rPr>
              <a:t> действием, </a:t>
            </a:r>
            <a:r>
              <a:rPr lang="ru-RU" baseline="0" dirty="0" err="1" smtClean="0">
                <a:latin typeface="Arial" pitchFamily="34" charset="0"/>
              </a:rPr>
              <a:t>вдияют</a:t>
            </a:r>
            <a:r>
              <a:rPr lang="ru-RU" baseline="0" dirty="0" smtClean="0">
                <a:latin typeface="Arial" pitchFamily="34" charset="0"/>
              </a:rPr>
              <a:t> не состав микрофлоры и выработку микробных метаболитов, и </a:t>
            </a:r>
            <a:r>
              <a:rPr lang="ru-RU" dirty="0" smtClean="0">
                <a:latin typeface="Arial" pitchFamily="34" charset="0"/>
              </a:rPr>
              <a:t>механизм </a:t>
            </a:r>
            <a:r>
              <a:rPr lang="ru-RU" dirty="0">
                <a:latin typeface="Arial" pitchFamily="34" charset="0"/>
              </a:rPr>
              <a:t>прямого воздействия НПУ с бактериями, способный влиять на их адгезию к слизистой оболочке и поступление из вне</a:t>
            </a:r>
          </a:p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ребиотический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эффект на рост полезных бактерий</a:t>
            </a:r>
          </a:p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Связывание патогенов в просвете кишечника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TLR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лиганды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Влияние на популяцию иммунных клеток и секрецию цитокинов </a:t>
            </a:r>
          </a:p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Барьерная функция кишечника</a:t>
            </a:r>
          </a:p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Системное воздействие - около 1 % ОГМ всасываются в кровь</a:t>
            </a:r>
          </a:p>
          <a:p>
            <a:pPr eaLnBrk="1" hangingPunct="1"/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 многочисленных исследований показывают связь между нарушением состава микробиоты и развитием болезней.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77714-46AB-4198-A336-01EFDE6F89B1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68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4549E-633D-4E19-BBFD-C0343FE21A6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65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FFFFFF"/>
                </a:solidFill>
                <a:effectLst/>
                <a:latin typeface="BOLD"/>
              </a:rPr>
              <a:t>опросника 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BOLD"/>
              </a:rPr>
              <a:t>QUALIN</a:t>
            </a:r>
            <a:endParaRPr lang="ru-RU" b="0" i="0" dirty="0" smtClean="0">
              <a:solidFill>
                <a:srgbClr val="FFFFFF"/>
              </a:solidFill>
              <a:effectLst/>
              <a:latin typeface="BOLD"/>
            </a:endParaRPr>
          </a:p>
          <a:p>
            <a:pPr algn="l" fontAlgn="t"/>
            <a:r>
              <a:rPr lang="ru-RU" b="0" i="0" dirty="0" smtClean="0">
                <a:solidFill>
                  <a:srgbClr val="000000"/>
                </a:solidFill>
                <a:effectLst/>
                <a:latin typeface="REG"/>
              </a:rPr>
              <a:t>Поведение и общение 4,33 ± 0,10* 3,28 ± 0,08* 4,71 ± 0,05* 4,11 ± 0,07*</a:t>
            </a:r>
          </a:p>
          <a:p>
            <a:pPr algn="l" fontAlgn="t"/>
            <a:r>
              <a:rPr lang="ru-RU" b="0" i="0" dirty="0" smtClean="0">
                <a:solidFill>
                  <a:srgbClr val="000000"/>
                </a:solidFill>
                <a:effectLst/>
                <a:latin typeface="REG"/>
              </a:rPr>
              <a:t>Способность оставаться одному 3,07 ± 0,08* 2,57 ± 0,06* 3,36 ± 0,12 3,26 ± 0,06</a:t>
            </a:r>
          </a:p>
          <a:p>
            <a:pPr algn="l" fontAlgn="t"/>
            <a:r>
              <a:rPr lang="ru-RU" b="0" i="0" dirty="0" smtClean="0">
                <a:solidFill>
                  <a:srgbClr val="000000"/>
                </a:solidFill>
                <a:effectLst/>
                <a:latin typeface="REG"/>
              </a:rPr>
              <a:t>Семейное окружение 4,75 ± 0,05* 4,00 ± 0,08* 4,68 ± 0,07* 4,35 ± 0,06*</a:t>
            </a:r>
          </a:p>
          <a:p>
            <a:pPr algn="l" fontAlgn="t"/>
            <a:r>
              <a:rPr lang="ru-RU" b="0" i="0" dirty="0" smtClean="0">
                <a:solidFill>
                  <a:srgbClr val="000000"/>
                </a:solidFill>
                <a:effectLst/>
                <a:latin typeface="REG"/>
              </a:rPr>
              <a:t>Нервно-психическое развитие и физическое здоровье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REG"/>
              </a:rPr>
              <a:t>Педиатры оценивают качество жизни детей с ЦИ ниже, чем родители, по всем шкалам опросника, что может свидетельствовать о недооценке родителями неблагополучия </a:t>
            </a:r>
          </a:p>
          <a:p>
            <a:r>
              <a:rPr lang="ru-RU" dirty="0" smtClean="0"/>
              <a:t>Семейное окружение и нормальный психологический климат педиатры оценивают как более важный фактор, чем родители.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err="1" smtClean="0">
                <a:solidFill>
                  <a:srgbClr val="000000"/>
                </a:solidFill>
                <a:effectLst/>
                <a:latin typeface="REG"/>
              </a:rPr>
              <a:t>КиберЛенинка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EG"/>
              </a:rPr>
              <a:t>: 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REG"/>
                <a:hlinkClick r:id="rId3"/>
              </a:rPr>
              <a:t>https://cyberleninka.ru/article/n/kachestvo-zhizni-nedonoshennyh-detey-perenesshih-tserebralnuyu-ishemiyu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4549E-633D-4E19-BBFD-C0343FE21A6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3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4549E-633D-4E19-BBFD-C0343FE21A6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66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Основными направлениями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этапа являются: работа с семьей, психологическая поддержка, медикаментозная и немедикаментозная коррекция.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Большинство исследователей подчеркивает, что вне зависимости от состояния недоношенного ребенка родители продолжают испытывать стресс достаточно долгое время после выписки из больницы [12], поэтому поддержка родителей является важной частью программы. Очень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важной является среда, в которой находится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ребенок,насколько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хорошо и адекватно родители взаимодействуют с ним и понимают его [14; 16; 7; 9]. Влияние окружения может даже превалировать над медицинскими проблемами [9]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E384-D42D-4367-B0EE-8EA463346BD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84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Методы развивающего ухода могут быть разными. За</a:t>
            </a:r>
            <a:r>
              <a:rPr lang="ru-RU" baseline="0" dirty="0" smtClean="0"/>
              <a:t> исключением рефлексотерапии, мама при </a:t>
            </a:r>
            <a:r>
              <a:rPr lang="ru-RU" baseline="0" dirty="0" err="1" smtClean="0"/>
              <a:t>соответствкющем</a:t>
            </a:r>
            <a:r>
              <a:rPr lang="ru-RU" baseline="0" dirty="0" smtClean="0"/>
              <a:t> обучении может делать сама. Главное – заниматься.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E384-D42D-4367-B0EE-8EA463346BD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51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0" dirty="0" smtClean="0">
                <a:cs typeface="Arial" panose="020B0604020202020204" pitchFamily="34" charset="0"/>
              </a:rPr>
              <a:t>система вскармливания зафиксирована в национальных клинических рекомендациях</a:t>
            </a:r>
            <a:endParaRPr lang="ru-RU" altLang="ru-RU" sz="1200" b="0" baseline="30000" dirty="0" smtClean="0">
              <a:cs typeface="Arial" panose="020B0604020202020204" pitchFamily="34" charset="0"/>
            </a:endParaRP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4549E-633D-4E19-BBFD-C0343FE21A6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80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7B33C-ACD5-4A5D-B23F-CC9C1E72664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06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Потенциально недостаточные запасы энергии и белка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Показатели роста/массы ниже чем соответствующие данному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гестационному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возрасту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Низкие запасы всех нутриентов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(e.g.,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железо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DHA, ARA)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Недостаточная минерализация костей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Уникальный комплекс </a:t>
            </a:r>
            <a:r>
              <a:rPr kumimoji="1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пребиотиков</a:t>
            </a:r>
            <a:r>
              <a:rPr kumimoji="1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в смесях </a:t>
            </a:r>
            <a:r>
              <a:rPr kumimoji="1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Нутриция</a:t>
            </a:r>
            <a:r>
              <a:rPr kumimoji="1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приближен как по качественному, так и по количественному составу к </a:t>
            </a:r>
            <a:r>
              <a:rPr kumimoji="1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пребиотикам</a:t>
            </a:r>
            <a:r>
              <a:rPr kumimoji="1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ГМ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423C-5D9A-4FFD-A382-A4893CAA60A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68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E384-D42D-4367-B0EE-8EA463346BD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45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881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с помощью таблиц оценки </a:t>
            </a:r>
            <a:r>
              <a:rPr lang="ru-RU" dirty="0" err="1" smtClean="0"/>
              <a:t>соответсвия</a:t>
            </a:r>
            <a:r>
              <a:rPr lang="ru-RU" dirty="0" smtClean="0"/>
              <a:t> роста и массы </a:t>
            </a:r>
            <a:r>
              <a:rPr lang="ru-RU" dirty="0" err="1" smtClean="0"/>
              <a:t>гестационному</a:t>
            </a:r>
            <a:r>
              <a:rPr lang="ru-RU" dirty="0" smtClean="0"/>
              <a:t> возрасту определить какое питание необходимо. </a:t>
            </a:r>
          </a:p>
          <a:p>
            <a:r>
              <a:rPr lang="ru-RU" dirty="0" smtClean="0"/>
              <a:t>Важно проделать эту работу с каждым</a:t>
            </a:r>
            <a:r>
              <a:rPr lang="ru-RU" baseline="0" dirty="0" smtClean="0"/>
              <a:t> участником. Как показывает практика, у неонатологов недостаточно опыта использования таких схем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A0165-129C-EC43-8F70-A75E0B64B65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9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E384-D42D-4367-B0EE-8EA463346B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9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каждом этапе выделяются три основных составляющих – это охранительный режим и развивающий уход, обеспечение роста ребенка и коррекция патологических нарушений. Именно в таком порядке. Традиционно мы привыкли. Что врач должен лечить, но Для этих детей важно, чтобы и родители и педиатры в первую очередь вкладывались в развитие и уход. И в первую очередь нужно действовать за одно с мамой.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Мы можем тратить миллионы и огромные физические усилия на выхаживание детей, но если мы не найдем контакт с матерью, родители будут гарантировано </a:t>
            </a:r>
            <a:r>
              <a:rPr kumimoji="0" lang="ru-RU" sz="12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неудовлетворены</a:t>
            </a:r>
            <a:r>
              <a:rPr kumimoji="0" lang="ru-RU" sz="1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оказываемой помощью, всегда будут искать виноватого и ошибки в действиях врача. А кто ищет тот всегда находит.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детей нужно не столько лечить. Сколько выхаживать.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E384-D42D-4367-B0EE-8EA463346BD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8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Неприятие ситуации: Я не хочу, я не могу!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Поиск виноватых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Перенос вины на ребенка :Опять заболел, сколько можно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Комплекс вины :Это я виновата, что он такой родился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Синдром жертвы: моя жизнь закончена, мне всегда не везет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Эгоцентризм: Мы тяжело болеем, нам все должны.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Жалость: уход за ребенком единственная цель.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E384-D42D-4367-B0EE-8EA463346B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24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Очень  часто ожидания мамы превышают желание и умение врача оказать соответствующую помощь. Врач не готов встретиться с сильными эмоциями пациента и часто негативно относится к обсужде­нию вопроса прогноза.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Пациенты как в силу естественного процесса переживания, когда возникает необходимость отыскать объект для вымещения гнева, так и в силу действительно недостаточно грамотной психологической поддержки со стороны медперсонала, в результате оказываются неудовлетворенными оказанной помощью. Родителей переполняет страх за жизнь ребенка, к которому присоединяются тревоги, и волнения по поводу состояния его здоровья и дальнейшего развития.</a:t>
            </a:r>
          </a:p>
          <a:p>
            <a:endParaRPr lang="ru-RU" sz="1200" u="sng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E384-D42D-4367-B0EE-8EA463346B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7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E384-D42D-4367-B0EE-8EA463346B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3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E384-D42D-4367-B0EE-8EA463346B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32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E384-D42D-4367-B0EE-8EA463346B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6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1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48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959AC-F4E4-4DE7-95F9-933F96E1B4B6}" type="slidenum">
              <a:rPr lang="ru-RU">
                <a:solidFill>
                  <a:srgbClr val="B4DCFA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01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18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61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15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00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03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6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17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03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05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13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23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959AC-F4E4-4DE7-95F9-933F96E1B4B6}" type="slidenum">
              <a:rPr lang="ru-RU">
                <a:solidFill>
                  <a:srgbClr val="B4DCFA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70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812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90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00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511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36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56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455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28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420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651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214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2700" y="1124744"/>
            <a:ext cx="911860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78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916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64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3D767BB-D8FF-E947-A8A9-754AD1F3E43A}" type="datetimeFigureOut">
              <a:rPr kumimoji="0" lang="ru-RU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9AD7F9C-9713-D248-9188-15D37348B590}" type="slidenum">
              <a:rPr kumimoji="0" lang="ru-RU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467544" y="21754"/>
            <a:ext cx="8229600" cy="1143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5882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1050" y="6592782"/>
            <a:ext cx="161904" cy="1642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1BAA6B-BD73-EB48-8DBF-E12199A87C27}" type="slidenum">
              <a:rPr kumimoji="0" lang="en-US" sz="1067">
                <a:solidFill>
                  <a:srgbClr val="9BBB59"/>
                </a:solidFill>
                <a:latin typeface="Calibri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067" dirty="0">
              <a:solidFill>
                <a:srgbClr val="9BBB59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01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nor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02756" y="6327172"/>
            <a:ext cx="34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7F2D7F-4E96-401E-89A4-5DE5D08484A4}" type="slidenum">
              <a:rPr kumimoji="0" lang="en-US" smtClean="0">
                <a:solidFill>
                  <a:srgbClr val="000000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srgbClr val="000000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8181" y="5243679"/>
            <a:ext cx="4963716" cy="781050"/>
          </a:xfrm>
        </p:spPr>
        <p:txBody>
          <a:bodyPr anchor="b"/>
          <a:lstStyle>
            <a:lvl1pPr marL="130986" indent="-130986">
              <a:buClr>
                <a:schemeClr val="accent6"/>
              </a:buClr>
              <a:buFont typeface="Wingdings" panose="05000000000000000000" pitchFamily="2" charset="2"/>
              <a:buChar char="§"/>
              <a:tabLst>
                <a:tab pos="270308" algn="l"/>
              </a:tabLst>
              <a:defRPr sz="75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err="1"/>
              <a:t>Referenties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701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01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80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364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9473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499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37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079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821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257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502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EEBE8A-08E9-4B08-BCB5-67C6E517D5AD}" type="datetimeFigureOut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C5B98F-35A2-4E0C-BA40-C2C95D378ADC}" type="slidenum">
              <a:rPr kumimoji="0" lang="ru-RU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70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88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2700" y="1124744"/>
            <a:ext cx="911860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5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916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04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3D767BB-D8FF-E947-A8A9-754AD1F3E43A}" type="datetimeFigureOut">
              <a:rPr kumimoji="0" lang="ru-RU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9AD7F9C-9713-D248-9188-15D37348B590}" type="slidenum">
              <a:rPr kumimoji="0" lang="ru-RU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467544" y="21754"/>
            <a:ext cx="8229600" cy="1143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9302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1050" y="6592782"/>
            <a:ext cx="161904" cy="1642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1BAA6B-BD73-EB48-8DBF-E12199A87C27}" type="slidenum">
              <a:rPr kumimoji="0" lang="en-US" sz="1067">
                <a:solidFill>
                  <a:srgbClr val="9BBB59"/>
                </a:solidFill>
                <a:latin typeface="Calibri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067" dirty="0">
              <a:solidFill>
                <a:srgbClr val="9BBB59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691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nor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02756" y="6327172"/>
            <a:ext cx="34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7F2D7F-4E96-401E-89A4-5DE5D08484A4}" type="slidenum">
              <a:rPr kumimoji="0" lang="en-US" smtClean="0">
                <a:solidFill>
                  <a:srgbClr val="000000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srgbClr val="000000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8181" y="5243679"/>
            <a:ext cx="4963716" cy="781050"/>
          </a:xfrm>
        </p:spPr>
        <p:txBody>
          <a:bodyPr anchor="b"/>
          <a:lstStyle>
            <a:lvl1pPr marL="130986" indent="-130986">
              <a:buClr>
                <a:schemeClr val="accent6"/>
              </a:buClr>
              <a:buFont typeface="Wingdings" panose="05000000000000000000" pitchFamily="2" charset="2"/>
              <a:buChar char="§"/>
              <a:tabLst>
                <a:tab pos="270308" algn="l"/>
              </a:tabLst>
              <a:defRPr sz="75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err="1"/>
              <a:t>Referenties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347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95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175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68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31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2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696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12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888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62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05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35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817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959AC-F4E4-4DE7-95F9-933F96E1B4B6}" type="slidenum">
              <a:rPr lang="ru-RU">
                <a:solidFill>
                  <a:srgbClr val="B4DCFA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4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2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23.05.2018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1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lang="ru-RU">
              <a:solidFill>
                <a:srgbClr val="B4DCFA">
                  <a:shade val="50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B4DCFA">
                  <a:shade val="50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B4DCFA">
                  <a:shade val="50000"/>
                </a:srgb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80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27" r:id="rId9"/>
    <p:sldLayoutId id="2147484928" r:id="rId10"/>
    <p:sldLayoutId id="2147484929" r:id="rId11"/>
    <p:sldLayoutId id="2147484930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lang="ru-RU">
              <a:solidFill>
                <a:srgbClr val="B4DCFA">
                  <a:shade val="50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B4DCFA">
                  <a:shade val="50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B4DCFA">
                  <a:shade val="50000"/>
                </a:srgb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761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32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  <p:sldLayoutId id="2147484940" r:id="rId9"/>
    <p:sldLayoutId id="2147484941" r:id="rId10"/>
    <p:sldLayoutId id="2147484942" r:id="rId11"/>
    <p:sldLayoutId id="2147484943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1907704" y="1484784"/>
            <a:ext cx="723629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53893" y="6380946"/>
            <a:ext cx="820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1600" dirty="0">
                <a:solidFill>
                  <a:prstClr val="white">
                    <a:lumMod val="65000"/>
                  </a:prstClr>
                </a:solidFill>
                <a:latin typeface="Calibri"/>
                <a:cs typeface="+mn-cs"/>
              </a:rPr>
              <a:t>Только для сотрудников системы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3236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  <p:sldLayoutId id="2147484946" r:id="rId2"/>
    <p:sldLayoutId id="2147484947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  <p:sldLayoutId id="2147484956" r:id="rId12"/>
    <p:sldLayoutId id="2147484957" r:id="rId13"/>
    <p:sldLayoutId id="2147484958" r:id="rId14"/>
    <p:sldLayoutId id="21474849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1907704" y="1484784"/>
            <a:ext cx="723629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53893" y="6380946"/>
            <a:ext cx="820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1600" dirty="0">
                <a:solidFill>
                  <a:prstClr val="white">
                    <a:lumMod val="65000"/>
                  </a:prstClr>
                </a:solidFill>
                <a:latin typeface="Calibri"/>
                <a:cs typeface="+mn-cs"/>
              </a:rPr>
              <a:t>Только для сотрудников системы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168353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1" r:id="rId1"/>
    <p:sldLayoutId id="2147484962" r:id="rId2"/>
    <p:sldLayoutId id="2147484963" r:id="rId3"/>
    <p:sldLayoutId id="2147484964" r:id="rId4"/>
    <p:sldLayoutId id="2147484965" r:id="rId5"/>
    <p:sldLayoutId id="2147484966" r:id="rId6"/>
    <p:sldLayoutId id="2147484967" r:id="rId7"/>
    <p:sldLayoutId id="2147484968" r:id="rId8"/>
    <p:sldLayoutId id="2147484969" r:id="rId9"/>
    <p:sldLayoutId id="2147484970" r:id="rId10"/>
    <p:sldLayoutId id="2147484971" r:id="rId11"/>
    <p:sldLayoutId id="2147484972" r:id="rId12"/>
    <p:sldLayoutId id="2147484973" r:id="rId13"/>
    <p:sldLayoutId id="2147484974" r:id="rId14"/>
    <p:sldLayoutId id="21474849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3A5BCF-1F59-4523-BA45-5E6ED1952EDE}" type="datetimeFigureOut">
              <a:rPr lang="ru-RU" smtClean="0">
                <a:solidFill>
                  <a:srgbClr val="B4DCFA">
                    <a:shade val="50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23.05.2018</a:t>
            </a:fld>
            <a:endParaRPr lang="ru-RU">
              <a:solidFill>
                <a:srgbClr val="B4DCFA">
                  <a:shade val="50000"/>
                </a:srgbClr>
              </a:solidFill>
              <a:latin typeface="Arial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B4DCFA">
                  <a:shade val="50000"/>
                </a:srgbClr>
              </a:solidFill>
              <a:latin typeface="Arial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5032624-9CFE-4A90-A542-12D8F7710ADD}" type="slidenum">
              <a:rPr lang="ru-RU" smtClean="0">
                <a:solidFill>
                  <a:srgbClr val="B4DCFA">
                    <a:shade val="50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B4DCFA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982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  <p:sldLayoutId id="2147484980" r:id="rId4"/>
    <p:sldLayoutId id="2147484981" r:id="rId5"/>
    <p:sldLayoutId id="2147484982" r:id="rId6"/>
    <p:sldLayoutId id="2147484983" r:id="rId7"/>
    <p:sldLayoutId id="2147484984" r:id="rId8"/>
    <p:sldLayoutId id="2147484985" r:id="rId9"/>
    <p:sldLayoutId id="2147484986" r:id="rId10"/>
    <p:sldLayoutId id="2147484987" r:id="rId11"/>
    <p:sldLayoutId id="2147484988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chart" Target="../charts/chart1.xml"/><Relationship Id="rId21" Type="http://schemas.openxmlformats.org/officeDocument/2006/relationships/diagramQuickStyle" Target="../diagrams/quickStyle7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notesSlide" Target="../notesSlides/notesSlide25.xml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05961" y="476672"/>
            <a:ext cx="6909852" cy="6480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ФГБУ «НИИ ОММ» МЗ РФ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87375" y="4508500"/>
            <a:ext cx="8305800" cy="1981200"/>
          </a:xfrm>
          <a:prstGeom prst="rect">
            <a:avLst/>
          </a:prstGeom>
          <a:ln w="6350" cap="rnd">
            <a:noFill/>
          </a:ln>
        </p:spPr>
        <p:txBody>
          <a:bodyPr anchor="b"/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80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0390" y="3356992"/>
            <a:ext cx="8424936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4000" b="1" spc="-1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anose="020B0A04020102020204" pitchFamily="34" charset="0"/>
                <a:ea typeface="+mj-ea"/>
                <a:cs typeface="+mj-cs"/>
              </a:rPr>
              <a:t>Качество жизни недоношенного ребенка: </a:t>
            </a:r>
            <a:endParaRPr kumimoji="0" lang="ru-RU" sz="4000" b="1" spc="-100" dirty="0" smtClean="0">
              <a:ln w="3200">
                <a:solidFill>
                  <a:srgbClr val="FEFAC9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Arial Black" panose="020B0A04020102020204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kumimoji="0" lang="ru-RU" sz="40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anose="020B0A04020102020204" pitchFamily="34" charset="0"/>
                <a:ea typeface="+mj-ea"/>
                <a:cs typeface="+mj-cs"/>
              </a:rPr>
              <a:t>чем </a:t>
            </a:r>
            <a:r>
              <a:rPr kumimoji="0" lang="ru-RU" sz="4000" b="1" spc="-1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anose="020B0A04020102020204" pitchFamily="34" charset="0"/>
                <a:ea typeface="+mj-ea"/>
                <a:cs typeface="+mj-cs"/>
              </a:rPr>
              <a:t>поможет участковый педиатр?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5846" name="Прямоугольник 3"/>
          <p:cNvSpPr>
            <a:spLocks noChangeArrowheads="1"/>
          </p:cNvSpPr>
          <p:nvPr/>
        </p:nvSpPr>
        <p:spPr bwMode="auto">
          <a:xfrm>
            <a:off x="-11113" y="5851525"/>
            <a:ext cx="9144001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 eaLnBrk="1" hangingPunct="1">
              <a:lnSpc>
                <a:spcPct val="17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altLang="ru-RU" sz="1800" b="1" u="sng" dirty="0" smtClean="0">
                <a:latin typeface="Arial Black" pitchFamily="34" charset="0"/>
              </a:rPr>
              <a:t>к.м.н. </a:t>
            </a:r>
            <a:r>
              <a:rPr lang="ru-RU" altLang="ru-RU" sz="1800" b="1" u="sng" dirty="0" err="1" smtClean="0">
                <a:latin typeface="Arial Black" pitchFamily="34" charset="0"/>
              </a:rPr>
              <a:t>С.В.Бычкова</a:t>
            </a:r>
            <a:r>
              <a:rPr lang="ru-RU" altLang="ru-RU" sz="1800" b="1" u="sng" dirty="0">
                <a:latin typeface="Arial Black" pitchFamily="34" charset="0"/>
              </a:rPr>
              <a:t>, </a:t>
            </a:r>
            <a:r>
              <a:rPr lang="ru-RU" altLang="ru-RU" sz="1800" b="1" dirty="0">
                <a:latin typeface="Arial Black" pitchFamily="34" charset="0"/>
              </a:rPr>
              <a:t> </a:t>
            </a:r>
            <a:r>
              <a:rPr lang="ru-RU" altLang="ru-RU" sz="1800" b="1" dirty="0" err="1">
                <a:latin typeface="Arial Black" pitchFamily="34" charset="0"/>
              </a:rPr>
              <a:t>М.Ю.Архипова</a:t>
            </a:r>
            <a:r>
              <a:rPr lang="ru-RU" altLang="ru-RU" sz="1800" b="1" dirty="0">
                <a:latin typeface="Arial Black" pitchFamily="34" charset="0"/>
              </a:rPr>
              <a:t>  </a:t>
            </a:r>
          </a:p>
        </p:txBody>
      </p:sp>
      <p:pic>
        <p:nvPicPr>
          <p:cNvPr id="181250" name="Picture 2" descr="C:\Users\BychkovaSV\Desktop\Desktop\Другое\нии омм 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10" y="1052736"/>
            <a:ext cx="1758295" cy="179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type="body" sz="half" idx="2"/>
          </p:nvPr>
        </p:nvSpPr>
        <p:spPr>
          <a:xfrm>
            <a:off x="468313" y="1773238"/>
            <a:ext cx="8147050" cy="4484687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latin typeface="Arial Black" pitchFamily="34" charset="0"/>
              </a:rPr>
              <a:t>1.	Организация школ для родителей недоношенных детей</a:t>
            </a:r>
          </a:p>
          <a:p>
            <a:r>
              <a:rPr lang="ru-RU" sz="2400" b="1" dirty="0" smtClean="0">
                <a:latin typeface="Arial Black" pitchFamily="34" charset="0"/>
              </a:rPr>
              <a:t>2.	Эмоциональная поддержка родителей детей с ЭНМТ</a:t>
            </a:r>
          </a:p>
          <a:p>
            <a:r>
              <a:rPr lang="ru-RU" sz="2400" b="1" dirty="0" smtClean="0">
                <a:latin typeface="Arial Black" pitchFamily="34" charset="0"/>
              </a:rPr>
              <a:t>3.	Информированность родителей об основных этапах развития их детей и их заболеваниях</a:t>
            </a:r>
          </a:p>
          <a:p>
            <a:r>
              <a:rPr lang="ru-RU" sz="2400" b="1" dirty="0" smtClean="0">
                <a:latin typeface="Arial Black" pitchFamily="34" charset="0"/>
              </a:rPr>
              <a:t>4.	Консультирование по вопросам состава и режима питания, поддержка грудного вскармливания</a:t>
            </a:r>
          </a:p>
          <a:p>
            <a:r>
              <a:rPr lang="ru-RU" sz="2400" b="1" dirty="0" smtClean="0">
                <a:latin typeface="Arial Black" pitchFamily="34" charset="0"/>
              </a:rPr>
              <a:t>5.	Демонстрация приемов стимулирования познавательной деятельности для улучшения качества реабилитации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224062"/>
            <a:ext cx="8280920" cy="1404738"/>
            <a:chOff x="-1084556" y="9908"/>
            <a:chExt cx="8061706" cy="2065538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8695" y="9908"/>
              <a:ext cx="6688048" cy="14302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metal">
              <a:bevelT w="247650" h="1524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-1084556" y="9908"/>
              <a:ext cx="8061706" cy="2065538"/>
            </a:xfrm>
            <a:prstGeom prst="rect">
              <a:avLst/>
            </a:prstGeom>
            <a:grpFill/>
            <a:sp3d prstMaterial="metal">
              <a:bevelT w="177800" h="2794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bg1"/>
                  </a:solidFill>
                  <a:latin typeface="Arial Black" pitchFamily="34" charset="0"/>
                </a:rPr>
                <a:t>II </a:t>
              </a:r>
              <a:r>
                <a:rPr lang="ru-RU" sz="2800" kern="1200" dirty="0" smtClean="0">
                  <a:solidFill>
                    <a:schemeClr val="bg1"/>
                  </a:solidFill>
                  <a:latin typeface="Arial Black" pitchFamily="34" charset="0"/>
                </a:rPr>
                <a:t>этап. Программа консультирования и обучения родителей</a:t>
              </a:r>
              <a:endParaRPr lang="ru-RU" sz="2800" kern="12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other and newborn 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645024"/>
            <a:ext cx="3024765" cy="30969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08547" name="Rectangle 3"/>
          <p:cNvSpPr>
            <a:spLocks noGrp="1"/>
          </p:cNvSpPr>
          <p:nvPr>
            <p:ph type="body" sz="half" idx="2"/>
          </p:nvPr>
        </p:nvSpPr>
        <p:spPr>
          <a:xfrm>
            <a:off x="179512" y="2348880"/>
            <a:ext cx="7848872" cy="439248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1800" b="0" dirty="0" smtClean="0">
                <a:latin typeface="Arial Black" pitchFamily="34" charset="0"/>
              </a:rPr>
              <a:t>1. Снизить продолжительность стационарного лечения на      </a:t>
            </a:r>
            <a:r>
              <a:rPr lang="ru-RU" sz="2000" b="0" dirty="0" smtClean="0">
                <a:latin typeface="Arial Black" pitchFamily="34" charset="0"/>
              </a:rPr>
              <a:t>10-15%</a:t>
            </a:r>
          </a:p>
          <a:p>
            <a:r>
              <a:rPr lang="ru-RU" sz="1800" b="0" dirty="0" smtClean="0">
                <a:latin typeface="Arial Black" pitchFamily="34" charset="0"/>
              </a:rPr>
              <a:t>2. Уменьшить физиологическую потерю массы тела и обеспечить своевременное ее восстановление</a:t>
            </a:r>
          </a:p>
          <a:p>
            <a:r>
              <a:rPr lang="ru-RU" sz="1800" b="0" dirty="0" smtClean="0">
                <a:latin typeface="Arial Black" pitchFamily="34" charset="0"/>
              </a:rPr>
              <a:t>3. Инициировать раннее  становление сосательного </a:t>
            </a:r>
          </a:p>
          <a:p>
            <a:r>
              <a:rPr lang="ru-RU" sz="1800" b="0" dirty="0" smtClean="0">
                <a:latin typeface="Arial Black" pitchFamily="34" charset="0"/>
              </a:rPr>
              <a:t>рефлекса</a:t>
            </a:r>
          </a:p>
          <a:p>
            <a:r>
              <a:rPr lang="ru-RU" sz="1800" b="0" dirty="0" smtClean="0">
                <a:latin typeface="Arial Black" pitchFamily="34" charset="0"/>
              </a:rPr>
              <a:t>4. Достичь высокого процента естественного вскармливания (до 90%) в периоде </a:t>
            </a:r>
          </a:p>
          <a:p>
            <a:r>
              <a:rPr lang="ru-RU" sz="1800" b="0" dirty="0" smtClean="0">
                <a:latin typeface="Arial Black" pitchFamily="34" charset="0"/>
              </a:rPr>
              <a:t>новорожденности и в первом полугодии </a:t>
            </a:r>
          </a:p>
          <a:p>
            <a:r>
              <a:rPr lang="ru-RU" sz="1800" b="0" dirty="0" smtClean="0">
                <a:latin typeface="Arial Black" pitchFamily="34" charset="0"/>
              </a:rPr>
              <a:t>жизни</a:t>
            </a:r>
          </a:p>
          <a:p>
            <a:pPr>
              <a:buFontTx/>
              <a:buNone/>
            </a:pPr>
            <a:r>
              <a:rPr lang="ru-RU" sz="1800" b="0" dirty="0" smtClean="0">
                <a:latin typeface="Arial Black" pitchFamily="34" charset="0"/>
              </a:rPr>
              <a:t>7. Снизить число случаев массивной</a:t>
            </a:r>
          </a:p>
          <a:p>
            <a:pPr>
              <a:buFontTx/>
              <a:buNone/>
            </a:pPr>
            <a:r>
              <a:rPr lang="ru-RU" sz="1800" b="0" dirty="0" smtClean="0">
                <a:latin typeface="Arial Black" pitchFamily="34" charset="0"/>
              </a:rPr>
              <a:t> колонизации кишечника условно-патогенной </a:t>
            </a:r>
          </a:p>
          <a:p>
            <a:pPr>
              <a:buFontTx/>
              <a:buNone/>
            </a:pPr>
            <a:r>
              <a:rPr lang="ru-RU" sz="1800" b="0" dirty="0" smtClean="0">
                <a:latin typeface="Arial Black" pitchFamily="34" charset="0"/>
              </a:rPr>
              <a:t>флорой</a:t>
            </a:r>
          </a:p>
          <a:p>
            <a:endParaRPr lang="ru-RU" sz="1800" b="0" dirty="0" smtClean="0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559" y="1286763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Black" pitchFamily="34" charset="0"/>
              </a:rPr>
              <a:t>Совместное пребывание с родителями </a:t>
            </a:r>
            <a:r>
              <a:rPr lang="ru-RU" sz="2800" dirty="0" smtClean="0">
                <a:latin typeface="Arial Black" pitchFamily="34" charset="0"/>
              </a:rPr>
              <a:t>позволяет: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24062"/>
            <a:ext cx="7704856" cy="9726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77800" h="2794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  <a:latin typeface="Arial Black" pitchFamily="34" charset="0"/>
              </a:rPr>
              <a:t>II </a:t>
            </a:r>
            <a:r>
              <a:rPr lang="ru-RU" sz="2800" kern="1200" dirty="0" smtClean="0">
                <a:solidFill>
                  <a:schemeClr val="bg1"/>
                </a:solidFill>
                <a:latin typeface="Arial Black" pitchFamily="34" charset="0"/>
              </a:rPr>
              <a:t>этап. Охранительный режим и развивающий уход</a:t>
            </a:r>
            <a:endParaRPr lang="ru-RU" sz="2800" kern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9" y="0"/>
            <a:ext cx="7620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67240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9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Обеспечение роста и развития ребенка:</a:t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>
                <a:latin typeface="Arial Black" panose="020B0A04020102020204" pitchFamily="34" charset="0"/>
              </a:rPr>
              <a:t>1-2 этап реабилитации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066800" y="1600200"/>
            <a:ext cx="6858000" cy="37338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9600" y="304800"/>
            <a:ext cx="8229600" cy="990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Почему важна скорость роста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447422"/>
              </p:ext>
            </p:extLst>
          </p:nvPr>
        </p:nvGraphicFramePr>
        <p:xfrm>
          <a:off x="1411288" y="2362200"/>
          <a:ext cx="6172200" cy="2438402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2057400"/>
                <a:gridCol w="2057400"/>
                <a:gridCol w="2057400"/>
              </a:tblGrid>
              <a:tr h="515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12 г/кг/сут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21г/кг/</a:t>
                      </a:r>
                      <a:r>
                        <a:rPr kumimoji="0" lang="ru-RU" alt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сут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НЭК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20%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4%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СЕПСИС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83%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55%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СТЕРОИДНАЯ ТЕРАПИЯ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64%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30%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0" name="TextBox 10"/>
          <p:cNvSpPr txBox="1">
            <a:spLocks noChangeArrowheads="1"/>
          </p:cNvSpPr>
          <p:nvPr/>
        </p:nvSpPr>
        <p:spPr bwMode="auto">
          <a:xfrm>
            <a:off x="152400" y="5664200"/>
            <a:ext cx="2122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ru-RU" altLang="ru-RU" sz="1600" i="1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*</a:t>
            </a:r>
            <a:r>
              <a:rPr kumimoji="0" lang="en-US" altLang="ru-RU" sz="1600" i="1" dirty="0" err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Ehrenkranz</a:t>
            </a:r>
            <a:r>
              <a:rPr kumimoji="0" lang="en-US" altLang="ru-RU" sz="1600" i="1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R.A., 2006</a:t>
            </a:r>
            <a:endParaRPr kumimoji="0" lang="ru-RU" altLang="ru-RU" sz="1600" i="1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71" name="TextBox 11"/>
          <p:cNvSpPr txBox="1">
            <a:spLocks noChangeArrowheads="1"/>
          </p:cNvSpPr>
          <p:nvPr/>
        </p:nvSpPr>
        <p:spPr bwMode="auto">
          <a:xfrm>
            <a:off x="1411288" y="1831975"/>
            <a:ext cx="613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ru-RU" altLang="ru-RU" b="1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Уровень заболеваемости в зависимости от скорости роста*</a:t>
            </a:r>
          </a:p>
        </p:txBody>
      </p:sp>
    </p:spTree>
    <p:extLst>
      <p:ext uri="{BB962C8B-B14F-4D97-AF65-F5344CB8AC3E}">
        <p14:creationId xmlns:p14="http://schemas.microsoft.com/office/powerpoint/2010/main" val="3436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667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200" dirty="0" smtClean="0">
                <a:effectLst/>
                <a:latin typeface="Arial Black" panose="020B0A04020102020204" pitchFamily="34" charset="0"/>
              </a:rPr>
              <a:t>Целесообразность обогащения грудного молока подтверждена клиническими исследованиями</a:t>
            </a:r>
            <a:endParaRPr lang="ru-RU" sz="32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417" y="2093652"/>
            <a:ext cx="8678333" cy="43621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 smtClean="0"/>
              <a:t>Обогащение грудного молока позволяет быстрее достичь массы 1800 г (от 1500 г)</a:t>
            </a:r>
            <a:endParaRPr lang="en-US" sz="2800" dirty="0" smtClean="0"/>
          </a:p>
          <a:p>
            <a:r>
              <a:rPr lang="ru-RU" sz="2800" dirty="0" smtClean="0"/>
              <a:t>Минерализация костной ткани при использовании ОГМ идентична внутриутробной</a:t>
            </a:r>
          </a:p>
          <a:p>
            <a:r>
              <a:rPr lang="ru-RU" sz="2800" dirty="0" smtClean="0"/>
              <a:t>У детей получавших ОГМ достоверно выше рост длины костей конечностей (адекватно внутриутробному)</a:t>
            </a:r>
          </a:p>
        </p:txBody>
      </p:sp>
    </p:spTree>
    <p:extLst>
      <p:ext uri="{BB962C8B-B14F-4D97-AF65-F5344CB8AC3E}">
        <p14:creationId xmlns:p14="http://schemas.microsoft.com/office/powerpoint/2010/main" val="35815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Олигосахариды грудного молока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440839" y="1772816"/>
            <a:ext cx="4482498" cy="44544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Структура </a:t>
            </a:r>
            <a:r>
              <a:rPr lang="ru-RU" dirty="0"/>
              <a:t>олигосахаридов ГМ значительно различается у разных матерей в зависимости от кодирующих генов и лактации</a:t>
            </a:r>
            <a:endParaRPr lang="ga-I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Вариабельность олигосахаридов ГМ значительно выше, чем предполагалось ранее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627C15-F3A7-41D3-9AD8-2740D99F7280}"/>
              </a:ext>
            </a:extLst>
          </p:cNvPr>
          <p:cNvSpPr/>
          <p:nvPr/>
        </p:nvSpPr>
        <p:spPr>
          <a:xfrm>
            <a:off x="0" y="1972387"/>
            <a:ext cx="433082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err="1">
                <a:solidFill>
                  <a:schemeClr val="tx1"/>
                </a:solidFill>
              </a:rPr>
              <a:t>кцГОС</a:t>
            </a:r>
            <a:r>
              <a:rPr lang="ru-RU" sz="3000" dirty="0">
                <a:solidFill>
                  <a:schemeClr val="tx1"/>
                </a:solidFill>
              </a:rPr>
              <a:t>                          </a:t>
            </a:r>
            <a:r>
              <a:rPr lang="ru-RU" sz="3000" dirty="0" err="1">
                <a:solidFill>
                  <a:schemeClr val="tx1"/>
                </a:solidFill>
              </a:rPr>
              <a:t>дцФОС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2CFDF0-CFEE-4A43-BD44-675AB3206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5" y="3045928"/>
            <a:ext cx="4507364" cy="184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Возможные механизмы иммуномодулирующего действия </a:t>
            </a:r>
            <a:r>
              <a:rPr lang="ru-RU" sz="2800" dirty="0" err="1">
                <a:latin typeface="Arial Black" panose="020B0A04020102020204" pitchFamily="34" charset="0"/>
              </a:rPr>
              <a:t>неперевариваемых</a:t>
            </a:r>
            <a:r>
              <a:rPr lang="ru-RU" sz="2800" dirty="0">
                <a:latin typeface="Arial Black" panose="020B0A04020102020204" pitchFamily="34" charset="0"/>
              </a:rPr>
              <a:t> углеводов 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19" y="1412776"/>
            <a:ext cx="5688631" cy="5256584"/>
          </a:xfrm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940151" y="1628775"/>
            <a:ext cx="2952329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>
                <a:latin typeface="+mj-lt"/>
              </a:rPr>
              <a:t>1. </a:t>
            </a:r>
            <a:r>
              <a:rPr lang="ru-RU" sz="1600" dirty="0">
                <a:latin typeface="+mj-lt"/>
              </a:rPr>
              <a:t>Активация или блокирование </a:t>
            </a:r>
          </a:p>
          <a:p>
            <a:pPr eaLnBrk="1" hangingPunct="1"/>
            <a:r>
              <a:rPr lang="ru-RU" sz="1600" dirty="0">
                <a:latin typeface="+mj-lt"/>
              </a:rPr>
              <a:t>    рецепторов путем прямого </a:t>
            </a:r>
          </a:p>
          <a:p>
            <a:pPr eaLnBrk="1" hangingPunct="1"/>
            <a:r>
              <a:rPr lang="ru-RU" sz="1600" dirty="0">
                <a:latin typeface="+mj-lt"/>
              </a:rPr>
              <a:t>    связывания с </a:t>
            </a:r>
            <a:r>
              <a:rPr lang="ru-RU" sz="1600" dirty="0" err="1">
                <a:latin typeface="+mj-lt"/>
              </a:rPr>
              <a:t>лектинами</a:t>
            </a:r>
            <a:r>
              <a:rPr lang="ru-RU" sz="1600" dirty="0">
                <a:latin typeface="+mj-lt"/>
              </a:rPr>
              <a:t> </a:t>
            </a:r>
          </a:p>
          <a:p>
            <a:pPr eaLnBrk="1" hangingPunct="1"/>
            <a:r>
              <a:rPr lang="ru-RU" sz="1600" dirty="0">
                <a:latin typeface="+mj-lt"/>
              </a:rPr>
              <a:t>2. Взаимодействие с ДК</a:t>
            </a:r>
          </a:p>
          <a:p>
            <a:pPr eaLnBrk="1" hangingPunct="1"/>
            <a:r>
              <a:rPr lang="ru-RU" sz="1600" dirty="0">
                <a:latin typeface="+mj-lt"/>
              </a:rPr>
              <a:t>3. Контакт с ДК, Т и В-клетками в ПБ, через  М-клетки</a:t>
            </a:r>
          </a:p>
          <a:p>
            <a:pPr eaLnBrk="1" hangingPunct="1"/>
            <a:r>
              <a:rPr lang="ru-RU" sz="1600" dirty="0">
                <a:latin typeface="+mj-lt"/>
              </a:rPr>
              <a:t>4. Влияние низкомолекулярных фракций НПУ на иммунокомпетентные клетки организма через общий кровоток</a:t>
            </a:r>
          </a:p>
          <a:p>
            <a:pPr eaLnBrk="1" hangingPunct="1"/>
            <a:r>
              <a:rPr lang="ru-RU" sz="1600" dirty="0">
                <a:latin typeface="+mj-lt"/>
              </a:rPr>
              <a:t>5. Изменение состава микрофлоры и образования микробных метаболитов</a:t>
            </a:r>
          </a:p>
        </p:txBody>
      </p:sp>
    </p:spTree>
    <p:extLst>
      <p:ext uri="{BB962C8B-B14F-4D97-AF65-F5344CB8AC3E}">
        <p14:creationId xmlns:p14="http://schemas.microsoft.com/office/powerpoint/2010/main" val="26383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174F80-4FEE-4FA1-8CA0-E4F2C1C1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Autofit/>
          </a:bodyPr>
          <a:lstStyle/>
          <a:p>
            <a:r>
              <a:rPr lang="ru-RU" sz="3600" b="0" dirty="0">
                <a:latin typeface="Arial Black" panose="020B0A04020102020204" pitchFamily="34" charset="0"/>
              </a:rPr>
              <a:t>Изменение состава микробиоты ассоциировано с развитием болезней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3469D9-8ECA-41B2-8A4F-CAFDEB537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1916832"/>
            <a:ext cx="2912836" cy="460589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Болезнь Крона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НЯК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</a:t>
            </a:r>
            <a:r>
              <a:rPr lang="ru-RU" dirty="0"/>
              <a:t>РК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Ожирение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СД 2 типа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СД 1- типа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Целиакия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Аллергия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Аутизм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Муковисцидоз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ААД (</a:t>
            </a:r>
            <a:r>
              <a:rPr lang="en-US" dirty="0" err="1"/>
              <a:t>C.difficile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Депрессия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Онкология?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C705EF-858D-46CA-8210-99F68E763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66197" y="2348880"/>
            <a:ext cx="5602514" cy="4246791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 err="1"/>
              <a:t>Mangin</a:t>
            </a:r>
            <a:r>
              <a:rPr lang="en-US" sz="1600" dirty="0"/>
              <a:t> 2004,  </a:t>
            </a:r>
            <a:r>
              <a:rPr lang="en-US" sz="1600" dirty="0" err="1"/>
              <a:t>Manichanh</a:t>
            </a:r>
            <a:r>
              <a:rPr lang="en-US" sz="1600" dirty="0"/>
              <a:t> 2006, </a:t>
            </a:r>
            <a:r>
              <a:rPr lang="en-US" sz="1600" dirty="0" err="1"/>
              <a:t>Sokol</a:t>
            </a:r>
            <a:r>
              <a:rPr lang="en-US" sz="1600" dirty="0"/>
              <a:t> 2008, Qin 2010, De </a:t>
            </a:r>
            <a:r>
              <a:rPr lang="en-US" sz="1600" dirty="0" err="1"/>
              <a:t>Crutz</a:t>
            </a:r>
            <a:r>
              <a:rPr lang="en-US" sz="1600" dirty="0"/>
              <a:t> 2012, </a:t>
            </a:r>
            <a:r>
              <a:rPr lang="en-US" sz="1600" dirty="0" err="1"/>
              <a:t>Docktor</a:t>
            </a:r>
            <a:r>
              <a:rPr lang="en-US" sz="1600" dirty="0"/>
              <a:t> 2012</a:t>
            </a:r>
            <a:endParaRPr lang="ru-RU" sz="1600" dirty="0"/>
          </a:p>
          <a:p>
            <a:r>
              <a:rPr lang="en-US" sz="1800" dirty="0" err="1"/>
              <a:t>Lepage</a:t>
            </a:r>
            <a:r>
              <a:rPr lang="en-US" sz="1800" dirty="0"/>
              <a:t> 2011 </a:t>
            </a:r>
            <a:endParaRPr lang="ru-RU" sz="1800" dirty="0"/>
          </a:p>
          <a:p>
            <a:r>
              <a:rPr lang="en-US" sz="1800" dirty="0" err="1"/>
              <a:t>Rajilic</a:t>
            </a:r>
            <a:r>
              <a:rPr lang="en-US" sz="1800" dirty="0"/>
              <a:t> 2011, Carroll 2012, Durban 2012</a:t>
            </a:r>
            <a:endParaRPr lang="ru-RU" sz="1800" dirty="0"/>
          </a:p>
          <a:p>
            <a:r>
              <a:rPr lang="ru-RU" sz="1800" dirty="0"/>
              <a:t> </a:t>
            </a:r>
            <a:r>
              <a:rPr lang="en-US" sz="1800" dirty="0"/>
              <a:t>Le </a:t>
            </a:r>
            <a:r>
              <a:rPr lang="en-US" sz="1800" dirty="0" err="1"/>
              <a:t>Chatelier</a:t>
            </a:r>
            <a:r>
              <a:rPr lang="en-US" sz="1800" dirty="0"/>
              <a:t> 2013, </a:t>
            </a:r>
            <a:r>
              <a:rPr lang="en-US" sz="1800" dirty="0" err="1"/>
              <a:t>Cotillard</a:t>
            </a:r>
            <a:r>
              <a:rPr lang="en-US" sz="1800" dirty="0"/>
              <a:t> 2013</a:t>
            </a:r>
          </a:p>
          <a:p>
            <a:r>
              <a:rPr lang="en-US" sz="1800" dirty="0" err="1"/>
              <a:t>Burcelin</a:t>
            </a:r>
            <a:r>
              <a:rPr lang="en-US" sz="1800" dirty="0"/>
              <a:t> 2011</a:t>
            </a:r>
          </a:p>
          <a:p>
            <a:r>
              <a:rPr lang="en-US" sz="1800" dirty="0" err="1"/>
              <a:t>Giongo</a:t>
            </a:r>
            <a:r>
              <a:rPr lang="en-US" sz="1800" dirty="0"/>
              <a:t> 2011</a:t>
            </a:r>
          </a:p>
          <a:p>
            <a:r>
              <a:rPr lang="en-US" sz="1800" dirty="0"/>
              <a:t>Nadal et al. 2007, </a:t>
            </a:r>
            <a:r>
              <a:rPr lang="en-US" sz="1800" dirty="0" err="1"/>
              <a:t>Collado</a:t>
            </a:r>
            <a:r>
              <a:rPr lang="en-US" sz="1800" dirty="0"/>
              <a:t> et al 2009</a:t>
            </a:r>
          </a:p>
          <a:p>
            <a:r>
              <a:rPr lang="en-US" sz="1800" dirty="0" err="1"/>
              <a:t>Abrahamsson</a:t>
            </a:r>
            <a:r>
              <a:rPr lang="en-US" sz="1800" dirty="0"/>
              <a:t> 2012, </a:t>
            </a:r>
            <a:r>
              <a:rPr lang="en-US" sz="1800" dirty="0" err="1"/>
              <a:t>Hanski</a:t>
            </a:r>
            <a:r>
              <a:rPr lang="en-US" sz="1800" dirty="0"/>
              <a:t> 2012, Russel 2012</a:t>
            </a:r>
          </a:p>
          <a:p>
            <a:r>
              <a:rPr lang="en-US" sz="1800" dirty="0" err="1"/>
              <a:t>Finegold</a:t>
            </a:r>
            <a:r>
              <a:rPr lang="en-US" sz="1800" dirty="0"/>
              <a:t> et al 2002, </a:t>
            </a:r>
            <a:r>
              <a:rPr lang="en-US" sz="1800" dirty="0" err="1"/>
              <a:t>Paracho</a:t>
            </a:r>
            <a:r>
              <a:rPr lang="en-US" sz="1800" dirty="0"/>
              <a:t> et al 2005</a:t>
            </a:r>
          </a:p>
          <a:p>
            <a:r>
              <a:rPr lang="en-US" sz="1800" dirty="0"/>
              <a:t>Han 2012, Del Campo 2014, Li 2014</a:t>
            </a:r>
          </a:p>
          <a:p>
            <a:r>
              <a:rPr lang="en-US" sz="1800" dirty="0"/>
              <a:t>Rea Mary 2012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165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Коррекция патологических нарушений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Оценка качества жизни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1. опросник QUALIN</a:t>
            </a:r>
          </a:p>
          <a:p>
            <a:r>
              <a:rPr lang="ru-RU" dirty="0" smtClean="0"/>
              <a:t>Поведение и общение</a:t>
            </a:r>
          </a:p>
          <a:p>
            <a:r>
              <a:rPr lang="ru-RU" dirty="0" smtClean="0"/>
              <a:t>Способность оставаться одному </a:t>
            </a:r>
          </a:p>
          <a:p>
            <a:r>
              <a:rPr lang="ru-RU" dirty="0" smtClean="0"/>
              <a:t>Семейное окружение</a:t>
            </a:r>
          </a:p>
          <a:p>
            <a:r>
              <a:rPr lang="ru-RU" dirty="0" smtClean="0"/>
              <a:t>Нервно-психическое развитие и физическое здоровье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3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Выписка из стационара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56792"/>
            <a:ext cx="8507288" cy="4929336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Место, дата рождения: ФГБУНИИОММ 20/02/2017 г.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Беременность 3, роды 2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Гестационный</a:t>
            </a:r>
            <a:r>
              <a:rPr lang="ru-RU" dirty="0" smtClean="0">
                <a:solidFill>
                  <a:schemeClr val="bg1"/>
                </a:solidFill>
              </a:rPr>
              <a:t> возраст 26-27 недель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Масса 1135,0  г, рост 36 см, </a:t>
            </a:r>
            <a:r>
              <a:rPr lang="ru-RU" dirty="0" err="1" smtClean="0">
                <a:solidFill>
                  <a:schemeClr val="bg1"/>
                </a:solidFill>
              </a:rPr>
              <a:t>окр.головы</a:t>
            </a:r>
            <a:r>
              <a:rPr lang="ru-RU" dirty="0" smtClean="0">
                <a:solidFill>
                  <a:schemeClr val="bg1"/>
                </a:solidFill>
              </a:rPr>
              <a:t> 27 см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Оценка по шкале </a:t>
            </a:r>
            <a:r>
              <a:rPr lang="ru-RU" dirty="0" err="1" smtClean="0">
                <a:solidFill>
                  <a:schemeClr val="bg1"/>
                </a:solidFill>
              </a:rPr>
              <a:t>Апгар</a:t>
            </a:r>
            <a:r>
              <a:rPr lang="ru-RU" dirty="0" smtClean="0">
                <a:solidFill>
                  <a:schemeClr val="bg1"/>
                </a:solidFill>
              </a:rPr>
              <a:t> 2/5/7 баллов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 рождения ИВЛ в течение 5 суток (20-25/02), далее ВNCPAP – 3суток (25-28/02), затем дополнительная подача кислорода осуществлялась с помощью </a:t>
            </a:r>
            <a:r>
              <a:rPr lang="ru-RU" dirty="0" err="1" smtClean="0">
                <a:solidFill>
                  <a:schemeClr val="bg1"/>
                </a:solidFill>
              </a:rPr>
              <a:t>высокопоточных</a:t>
            </a:r>
            <a:r>
              <a:rPr lang="ru-RU" dirty="0" smtClean="0">
                <a:solidFill>
                  <a:schemeClr val="bg1"/>
                </a:solidFill>
              </a:rPr>
              <a:t> назальных канюль  -  в течение 3 дней  (02-05/03)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0072" y="152400"/>
            <a:ext cx="3466728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Выписка из стационара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310"/>
              </p:ext>
            </p:extLst>
          </p:nvPr>
        </p:nvGraphicFramePr>
        <p:xfrm>
          <a:off x="251520" y="116632"/>
          <a:ext cx="475252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6" name="Acrobat Document" r:id="rId4" imgW="5667172" imgH="8019870" progId="AcroExch.Document.11">
                  <p:embed/>
                </p:oleObj>
              </mc:Choice>
              <mc:Fallback>
                <p:oleObj name="Acrobat Document" r:id="rId4" imgW="5667172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16632"/>
                        <a:ext cx="4752528" cy="674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3075" y="1169368"/>
            <a:ext cx="8771413" cy="5688632"/>
          </a:xfrm>
          <a:solidFill>
            <a:schemeClr val="tx1"/>
          </a:solidFill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Клинический диагноз: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Недоношенность 26-27 недель. Очень низкая масса тела при рождении.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Ишемически-геморрагическое поражение центральной нервной системы тяжелой степени: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ПВ+ субкортикальная ишемия. </a:t>
            </a:r>
            <a:r>
              <a:rPr lang="ru-RU" dirty="0" err="1" smtClean="0">
                <a:solidFill>
                  <a:schemeClr val="bg1"/>
                </a:solidFill>
              </a:rPr>
              <a:t>Внутрижелудочковое</a:t>
            </a:r>
            <a:r>
              <a:rPr lang="ru-RU" dirty="0" smtClean="0">
                <a:solidFill>
                  <a:schemeClr val="bg1"/>
                </a:solidFill>
              </a:rPr>
              <a:t>  кровоизлияние 2 степени справа.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Формирование </a:t>
            </a:r>
            <a:r>
              <a:rPr lang="ru-RU" dirty="0" err="1" smtClean="0">
                <a:solidFill>
                  <a:schemeClr val="bg1"/>
                </a:solidFill>
              </a:rPr>
              <a:t>лейкомаляций</a:t>
            </a:r>
            <a:r>
              <a:rPr lang="ru-RU" dirty="0" smtClean="0">
                <a:solidFill>
                  <a:schemeClr val="bg1"/>
                </a:solidFill>
              </a:rPr>
              <a:t>  III степени.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Реконвалесцент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кардио</a:t>
            </a:r>
            <a:r>
              <a:rPr lang="ru-RU" dirty="0" smtClean="0">
                <a:solidFill>
                  <a:schemeClr val="bg1"/>
                </a:solidFill>
              </a:rPr>
              <a:t>-респираторного дистресс-синдрома, правосторонней нижнедолевой пневмонии.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Анемия  недоношенных средней степени тяжести.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Ретинопатия недонош</a:t>
            </a:r>
            <a:r>
              <a:rPr lang="ru-RU" dirty="0" smtClean="0"/>
              <a:t>енных 2 степени обоих глаз, активный период.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6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687407"/>
              </p:ext>
            </p:extLst>
          </p:nvPr>
        </p:nvGraphicFramePr>
        <p:xfrm>
          <a:off x="179512" y="332656"/>
          <a:ext cx="4104456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7" name="Acrobat Document" r:id="rId3" imgW="5667172" imgH="8019870" progId="AcroExch.Document.11">
                  <p:embed/>
                </p:oleObj>
              </mc:Choice>
              <mc:Fallback>
                <p:oleObj name="Acrobat Document" r:id="rId3" imgW="5667172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332656"/>
                        <a:ext cx="4104456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687809"/>
              </p:ext>
            </p:extLst>
          </p:nvPr>
        </p:nvGraphicFramePr>
        <p:xfrm>
          <a:off x="4572000" y="332656"/>
          <a:ext cx="3884959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8" name="Acrobat Document" r:id="rId5" imgW="5667172" imgH="8019870" progId="AcroExch.Document.11">
                  <p:embed/>
                </p:oleObj>
              </mc:Choice>
              <mc:Fallback>
                <p:oleObj name="Acrobat Document" r:id="rId5" imgW="5667172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332656"/>
                        <a:ext cx="3884959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040768"/>
              </p:ext>
            </p:extLst>
          </p:nvPr>
        </p:nvGraphicFramePr>
        <p:xfrm>
          <a:off x="179513" y="1484783"/>
          <a:ext cx="8784975" cy="43830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22242"/>
                <a:gridCol w="117593"/>
                <a:gridCol w="6245140"/>
              </a:tblGrid>
              <a:tr h="46137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Проведено лечение: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37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Антибактериальная терапия: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86860" algn="l"/>
                        </a:tabLst>
                      </a:pPr>
                      <a:r>
                        <a:rPr lang="ru-RU" sz="110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Амоксиклав,  в/в  № 11 (20/02-02/03)  +  Амикацин,  в/в № 10  (20/02-01/03) ,</a:t>
                      </a:r>
                      <a:endParaRPr lang="ru-RU" sz="120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86860" algn="l"/>
                        </a:tabLst>
                      </a:pPr>
                      <a:r>
                        <a:rPr lang="ru-RU" sz="110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Ванкомицин, в/в  № 16  (03-18/03) , Цефипим № 9   (24/03 - 01/04)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068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А/геморрагическая терапия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Викасол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0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Антимикотическая терапия: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Флуконазол  через  рот.  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Дыхательный аналептик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Кофеин  (п.д   13/04)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Профилактика и лечение анемии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Эпокрин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п/к через день по настоящее время с 11/03, 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витамин Е10%  через рот по настоящее время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Профилактика рахита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Витамин Д</a:t>
                      </a:r>
                      <a:r>
                        <a:rPr lang="ru-RU" sz="1100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Пробиотическая терапия: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лактобактерин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Инфузионная терапия: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Глюкоза 10%, глюкоза 40%, гепарин,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Ca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глюконат 10%,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MgSO</a:t>
                      </a:r>
                      <a:r>
                        <a:rPr lang="ru-RU" sz="1100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25%,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KCl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4%, сода 5%,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аминовен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, 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NaCl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10%, СМОФ-липид 20%,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виталипид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солувит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Кардиотоник 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Допамин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7-5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мик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/кг/мин – 20,21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Гемотрансфузии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Иммуноглобулины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Пентаглобин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№ 1  21/02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Нео-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цитотект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№ 5 (12,14,16,18,20/04) 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Церебропротекторная терапия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Пантогам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Другая терапия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Симетикон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2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508203"/>
              </p:ext>
            </p:extLst>
          </p:nvPr>
        </p:nvGraphicFramePr>
        <p:xfrm>
          <a:off x="251520" y="332656"/>
          <a:ext cx="4032448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1" name="Acrobat Document" r:id="rId3" imgW="5667172" imgH="8019870" progId="AcroExch.Document.11">
                  <p:embed/>
                </p:oleObj>
              </mc:Choice>
              <mc:Fallback>
                <p:oleObj name="Acrobat Document" r:id="rId3" imgW="5667172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332656"/>
                        <a:ext cx="4032448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620688"/>
            <a:ext cx="7272808" cy="5796864"/>
          </a:xfrm>
          <a:solidFill>
            <a:schemeClr val="tx1"/>
          </a:solidFill>
        </p:spPr>
        <p:txBody>
          <a:bodyPr/>
          <a:lstStyle/>
          <a:p>
            <a:r>
              <a:rPr lang="ru-RU" sz="1600" b="1" u="sng" dirty="0">
                <a:solidFill>
                  <a:schemeClr val="bg1"/>
                </a:solidFill>
              </a:rPr>
              <a:t>Рекомендовано:</a:t>
            </a:r>
            <a:endParaRPr lang="ru-RU" sz="1600" dirty="0">
              <a:solidFill>
                <a:schemeClr val="bg1"/>
              </a:solidFill>
            </a:endParaRP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Вскармливание по возрасту: молочная смесь для недоношенных (</a:t>
            </a:r>
            <a:r>
              <a:rPr lang="ru-RU" sz="1000" dirty="0" err="1">
                <a:solidFill>
                  <a:schemeClr val="bg1"/>
                </a:solidFill>
              </a:rPr>
              <a:t>преНутрилон</a:t>
            </a:r>
            <a:r>
              <a:rPr lang="ru-RU" sz="1000" dirty="0">
                <a:solidFill>
                  <a:schemeClr val="bg1"/>
                </a:solidFill>
              </a:rPr>
              <a:t> 1)  40- 50,0 мл, 7-8 раз,  соска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Туалет новорожденного, прогулки, купание.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Профилактические дозы витамина Д</a:t>
            </a:r>
            <a:r>
              <a:rPr lang="ru-RU" sz="1000" baseline="-25000" dirty="0">
                <a:solidFill>
                  <a:schemeClr val="bg1"/>
                </a:solidFill>
              </a:rPr>
              <a:t>3 </a:t>
            </a:r>
            <a:r>
              <a:rPr lang="ru-RU" sz="1000" dirty="0">
                <a:solidFill>
                  <a:schemeClr val="bg1"/>
                </a:solidFill>
              </a:rPr>
              <a:t>(водный раствор)  – 1000 МЕ/</a:t>
            </a:r>
            <a:r>
              <a:rPr lang="ru-RU" sz="1000" dirty="0" err="1">
                <a:solidFill>
                  <a:schemeClr val="bg1"/>
                </a:solidFill>
              </a:rPr>
              <a:t>сут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ru-RU" sz="1000" dirty="0" err="1">
                <a:solidFill>
                  <a:schemeClr val="bg1"/>
                </a:solidFill>
              </a:rPr>
              <a:t>Бифидумбактерин</a:t>
            </a:r>
            <a:r>
              <a:rPr lang="ru-RU" sz="1000" dirty="0">
                <a:solidFill>
                  <a:schemeClr val="bg1"/>
                </a:solidFill>
              </a:rPr>
              <a:t>  5 доз * 1 раз в день – 10-14 дней, за 30-40 мин до еды</a:t>
            </a:r>
          </a:p>
          <a:p>
            <a:pPr lvl="0"/>
            <a:r>
              <a:rPr lang="ru-RU" sz="1000" dirty="0" err="1">
                <a:solidFill>
                  <a:schemeClr val="bg1"/>
                </a:solidFill>
              </a:rPr>
              <a:t>Пантогам</a:t>
            </a:r>
            <a:r>
              <a:rPr lang="ru-RU" sz="1000" dirty="0">
                <a:solidFill>
                  <a:schemeClr val="bg1"/>
                </a:solidFill>
              </a:rPr>
              <a:t> (сироп)  0,7мл * 2 раза в день – 2-а месяца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Витамин Е 10% 1 капля * 2 раза в день через рот, 2-3 недели, под контролем ОАК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Фолиевая кислота (1мг) ¼ таблетка * 2 раза в день,  2-3 недели, под контролем ОАК</a:t>
            </a:r>
          </a:p>
          <a:p>
            <a:pPr lvl="0"/>
            <a:r>
              <a:rPr lang="ru-RU" sz="1000" dirty="0" err="1">
                <a:solidFill>
                  <a:schemeClr val="bg1"/>
                </a:solidFill>
              </a:rPr>
              <a:t>Мальтофер</a:t>
            </a:r>
            <a:r>
              <a:rPr lang="ru-RU" sz="1000" dirty="0">
                <a:solidFill>
                  <a:schemeClr val="bg1"/>
                </a:solidFill>
              </a:rPr>
              <a:t> 1-2 капли * 2 раза в день, 2-3 недели, под контролем ОАК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Массаж, гимнастика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Диспансерное наблюдение участкового педиатра по месту жительства  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Диспансерное наблюдение невролога (осмотр + НСГ через 4 недели).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Консультация иммунолога, гематолога (ОДКБ№1, ул. С.Дерябиной,32).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Консультация ЛОР  в 3 месяца по месту жительства.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Консультация хирурга по  месту жительства.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Консультация окулиста в центре </a:t>
            </a:r>
            <a:r>
              <a:rPr lang="ru-RU" sz="1000" dirty="0" err="1">
                <a:solidFill>
                  <a:schemeClr val="bg1"/>
                </a:solidFill>
              </a:rPr>
              <a:t>ретинопатий</a:t>
            </a:r>
            <a:r>
              <a:rPr lang="ru-RU" sz="1000" dirty="0">
                <a:solidFill>
                  <a:schemeClr val="bg1"/>
                </a:solidFill>
              </a:rPr>
              <a:t>  (</a:t>
            </a:r>
            <a:r>
              <a:rPr lang="ru-RU" sz="1000" dirty="0" err="1">
                <a:solidFill>
                  <a:schemeClr val="bg1"/>
                </a:solidFill>
              </a:rPr>
              <a:t>НПЦ«Бонум</a:t>
            </a:r>
            <a:r>
              <a:rPr lang="ru-RU" sz="1000" dirty="0">
                <a:solidFill>
                  <a:schemeClr val="bg1"/>
                </a:solidFill>
              </a:rPr>
              <a:t>», </a:t>
            </a:r>
            <a:r>
              <a:rPr lang="ru-RU" sz="1000" dirty="0" err="1">
                <a:solidFill>
                  <a:schemeClr val="bg1"/>
                </a:solidFill>
              </a:rPr>
              <a:t>г.Екатеринбург</a:t>
            </a:r>
            <a:r>
              <a:rPr lang="ru-RU" sz="1000" dirty="0">
                <a:solidFill>
                  <a:schemeClr val="bg1"/>
                </a:solidFill>
              </a:rPr>
              <a:t>, Бардина 9а,тел 211-88-71,  </a:t>
            </a:r>
          </a:p>
          <a:p>
            <a:r>
              <a:rPr lang="ru-RU" sz="1000" dirty="0">
                <a:solidFill>
                  <a:schemeClr val="bg1"/>
                </a:solidFill>
              </a:rPr>
              <a:t>             тел 287-77-70, гудок*113-44) после выписки  05.05.2017 к 10 часам </a:t>
            </a:r>
            <a:endParaRPr lang="ru-RU" sz="1000" dirty="0" smtClean="0">
              <a:solidFill>
                <a:schemeClr val="bg1"/>
              </a:solidFill>
            </a:endParaRPr>
          </a:p>
          <a:p>
            <a:r>
              <a:rPr lang="ru-RU" sz="1000" dirty="0" smtClean="0">
                <a:solidFill>
                  <a:schemeClr val="bg1"/>
                </a:solidFill>
              </a:rPr>
              <a:t>Консультация </a:t>
            </a:r>
            <a:r>
              <a:rPr lang="ru-RU" sz="1000" dirty="0">
                <a:solidFill>
                  <a:schemeClr val="bg1"/>
                </a:solidFill>
              </a:rPr>
              <a:t>ортопеда и УЗИ тазобедренных суставов в 3 мес. (г. Екатеринбург, ул. Хохрякова, 73).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Контроль УЗИ внутренних органов  в 3 месяца.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Контроль УЗИ тимуса в 3 месяца.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УЗИ сердца в 3 месяца, ЭКГ в 3 месяца, по показаниям  консультация  кардиолога.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Контроль ОАК 1 раз в 7 дней.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Стационарная реабилитация в КДО  через 2 месяца после выписки по </a:t>
            </a:r>
            <a:r>
              <a:rPr lang="ru-RU" sz="1000" dirty="0" smtClean="0">
                <a:solidFill>
                  <a:schemeClr val="bg1"/>
                </a:solidFill>
              </a:rPr>
              <a:t>показаниям (ФГБУ </a:t>
            </a:r>
            <a:r>
              <a:rPr lang="ru-RU" sz="1000" dirty="0">
                <a:solidFill>
                  <a:schemeClr val="bg1"/>
                </a:solidFill>
              </a:rPr>
              <a:t>НИИ ОММ,  ул. Репина 1, 371-40-92).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Профилактические прививки: БЦЖ-М по месту жительства  после достижения массы тела 2300, с контролем ОАК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Прививка против гепатита В  по месту жительства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Посещение поликлиники по необходимости, исключительно в дни «здорового ребенка»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Минимизировать контакт с инфекционными больными.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При ухудшении состояния немедленно вызывать скорую медицинскую помощь</a:t>
            </a:r>
          </a:p>
          <a:p>
            <a:pPr lvl="0"/>
            <a:r>
              <a:rPr lang="ru-RU" sz="1000" dirty="0">
                <a:solidFill>
                  <a:schemeClr val="bg1"/>
                </a:solidFill>
              </a:rPr>
              <a:t>Направить в кабинет мониторинга ММЦ(межмуниципального медицинского центра) по месту жительства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25202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Продолжающийся развивающий уход</a:t>
            </a:r>
          </a:p>
          <a:p>
            <a:r>
              <a:rPr lang="ru-RU" dirty="0" smtClean="0"/>
              <a:t>2. Рациональное вскармливание</a:t>
            </a:r>
          </a:p>
          <a:p>
            <a:r>
              <a:rPr lang="ru-RU" dirty="0" smtClean="0"/>
              <a:t>3. Благоприятный психологический климат в семье (эмоциональная поддержка родителей)</a:t>
            </a:r>
          </a:p>
          <a:p>
            <a:r>
              <a:rPr lang="ru-RU" dirty="0" smtClean="0"/>
              <a:t>4. Индивидуальная программа наблюдения и вакцинации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Основные моменты, влияющие на качество жизни после выписки из стационара </a:t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945" y="6071230"/>
            <a:ext cx="8064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dirty="0" smtClean="0">
                <a:effectLst/>
                <a:latin typeface="Open Sans"/>
              </a:rPr>
              <a:t>Качество жизни недоношенных детей, родившихся с низкой, очень низкой и </a:t>
            </a:r>
            <a:r>
              <a:rPr lang="ru-RU" sz="1000" b="0" i="0" dirty="0" err="1" smtClean="0">
                <a:effectLst/>
                <a:latin typeface="Open Sans"/>
              </a:rPr>
              <a:t>эстремально</a:t>
            </a:r>
            <a:r>
              <a:rPr lang="ru-RU" sz="1000" b="0" i="0" dirty="0" smtClean="0">
                <a:effectLst/>
                <a:latin typeface="Open Sans"/>
              </a:rPr>
              <a:t> низкой массой тела, по результатам катамнестического наблюдения в условиях перинатального центра/ </a:t>
            </a:r>
            <a:r>
              <a:rPr lang="ru-RU" sz="1000" b="0" i="0" dirty="0" err="1" smtClean="0">
                <a:effectLst/>
                <a:latin typeface="Open Sans"/>
              </a:rPr>
              <a:t>К.И.Ворошилина</a:t>
            </a:r>
            <a:r>
              <a:rPr lang="ru-RU" sz="1000" b="0" i="0" dirty="0" smtClean="0">
                <a:effectLst/>
                <a:latin typeface="Open Sans"/>
              </a:rPr>
              <a:t>, </a:t>
            </a:r>
            <a:r>
              <a:rPr lang="ru-RU" sz="1000" b="0" i="0" dirty="0" err="1" smtClean="0">
                <a:effectLst/>
                <a:latin typeface="Open Sans"/>
              </a:rPr>
              <a:t>Ю.И.Ровда</a:t>
            </a:r>
            <a:r>
              <a:rPr lang="ru-RU" sz="1000" b="0" i="0" dirty="0" smtClean="0">
                <a:effectLst/>
                <a:latin typeface="Open Sans"/>
              </a:rPr>
              <a:t> / Современные проблемы науки и образования. -2015. - № 6.</a:t>
            </a:r>
            <a:endParaRPr lang="ru-RU" sz="1000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301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Карт\1tachk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323528" y="1988840"/>
            <a:ext cx="3816424" cy="31066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427984" y="1340768"/>
            <a:ext cx="4536504" cy="5184576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ru-RU" sz="1800" dirty="0">
                <a:latin typeface="Arial Black" pitchFamily="34" charset="0"/>
              </a:rPr>
              <a:t>Семейно-ориентированный подход</a:t>
            </a:r>
          </a:p>
          <a:p>
            <a:pPr marL="514350" indent="-514350"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ru-RU" sz="1800" dirty="0">
                <a:latin typeface="Arial Black" pitchFamily="34" charset="0"/>
              </a:rPr>
              <a:t>Психологическая помощь</a:t>
            </a:r>
          </a:p>
          <a:p>
            <a:pPr marL="514350" indent="-514350"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ru-RU" sz="1800" dirty="0">
                <a:latin typeface="Arial Black" pitchFamily="34" charset="0"/>
              </a:rPr>
              <a:t>Медицинские реабилитационные технологии, включающие   медикаментозную и немедикаментозную терапию </a:t>
            </a:r>
          </a:p>
          <a:p>
            <a:pPr marL="514350" indent="-514350"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ru-RU" sz="1800" dirty="0">
                <a:latin typeface="Arial Black" pitchFamily="34" charset="0"/>
              </a:rPr>
              <a:t>Использование реабилитационного развивающего оборудования</a:t>
            </a:r>
          </a:p>
          <a:p>
            <a:pPr marL="514350" indent="-514350"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ru-RU" sz="1800" dirty="0">
                <a:latin typeface="Arial Black" pitchFamily="34" charset="0"/>
              </a:rPr>
              <a:t>Обеспечение роста и развития ребенка </a:t>
            </a:r>
          </a:p>
          <a:p>
            <a:endParaRPr lang="ru-RU" sz="1800" dirty="0">
              <a:latin typeface="Arial Black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43608" y="260648"/>
            <a:ext cx="7704856" cy="972690"/>
            <a:chOff x="-804149" y="9908"/>
            <a:chExt cx="7500892" cy="1430251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8695" y="9908"/>
              <a:ext cx="6688048" cy="14302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metal">
              <a:bevelT w="247650" h="1524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-804149" y="9908"/>
              <a:ext cx="7500892" cy="1430251"/>
            </a:xfrm>
            <a:prstGeom prst="rect">
              <a:avLst/>
            </a:prstGeom>
            <a:grpFill/>
            <a:sp3d prstMaterial="metal">
              <a:bevelT w="177800" h="2794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Arial Black" pitchFamily="34" charset="0"/>
                </a:rPr>
                <a:t>III </a:t>
              </a:r>
              <a:r>
                <a:rPr lang="ru-RU" sz="2800" kern="1200" dirty="0" smtClean="0">
                  <a:solidFill>
                    <a:schemeClr val="bg1"/>
                  </a:solidFill>
                  <a:latin typeface="Arial Black" pitchFamily="34" charset="0"/>
                </a:rPr>
                <a:t>этап. Последующая реабилитация</a:t>
              </a:r>
              <a:endParaRPr lang="ru-RU" sz="2800" kern="12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7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1"/>
          </p:nvPr>
        </p:nvSpPr>
        <p:spPr>
          <a:xfrm>
            <a:off x="179512" y="1676400"/>
            <a:ext cx="7056784" cy="4724400"/>
          </a:xfrm>
        </p:spPr>
        <p:txBody>
          <a:bodyPr>
            <a:normAutofit fontScale="92500"/>
          </a:bodyPr>
          <a:lstStyle/>
          <a:p>
            <a:pPr marL="36576" lvl="0" indent="0">
              <a:buClr>
                <a:schemeClr val="accent5"/>
              </a:buClr>
              <a:buNone/>
            </a:pPr>
            <a:r>
              <a:rPr lang="ru-RU" sz="2200" dirty="0" smtClean="0">
                <a:solidFill>
                  <a:schemeClr val="accent4"/>
                </a:solidFill>
                <a:latin typeface="Arial Black" pitchFamily="34" charset="0"/>
              </a:rPr>
              <a:t>1.</a:t>
            </a:r>
            <a:r>
              <a:rPr lang="ru-RU" sz="2200" dirty="0">
                <a:solidFill>
                  <a:schemeClr val="accent4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Массаж  </a:t>
            </a:r>
            <a:r>
              <a:rPr lang="ru-RU" sz="2400" dirty="0">
                <a:latin typeface="Arial Black" pitchFamily="34" charset="0"/>
                <a:cs typeface="Times New Roman" pitchFamily="18" charset="0"/>
              </a:rPr>
              <a:t>общий, точечный, восходящий, сегментарный, </a:t>
            </a:r>
            <a:r>
              <a:rPr lang="ru-RU" sz="2400" dirty="0" err="1">
                <a:latin typeface="Arial Black" pitchFamily="34" charset="0"/>
                <a:cs typeface="Times New Roman" pitchFamily="18" charset="0"/>
              </a:rPr>
              <a:t>периостальный</a:t>
            </a:r>
            <a:endParaRPr lang="ru-RU" sz="2400" dirty="0">
              <a:latin typeface="Arial Black" pitchFamily="34" charset="0"/>
            </a:endParaRPr>
          </a:p>
          <a:p>
            <a:pPr marL="36576" indent="0">
              <a:buClr>
                <a:schemeClr val="accent5"/>
              </a:buClr>
              <a:buNone/>
            </a:pPr>
            <a:r>
              <a:rPr lang="ru-RU" sz="2400" dirty="0" smtClean="0">
                <a:solidFill>
                  <a:schemeClr val="accent4"/>
                </a:solidFill>
                <a:latin typeface="Arial Black" pitchFamily="34" charset="0"/>
              </a:rPr>
              <a:t>2. </a:t>
            </a:r>
            <a:r>
              <a:rPr lang="ru-RU" sz="2400" dirty="0" smtClean="0">
                <a:latin typeface="Arial Black" pitchFamily="34" charset="0"/>
              </a:rPr>
              <a:t>Раннее плаванье</a:t>
            </a:r>
          </a:p>
          <a:p>
            <a:pPr marL="36576" lvl="0" indent="0">
              <a:buClr>
                <a:schemeClr val="accent5"/>
              </a:buClr>
              <a:buNone/>
            </a:pPr>
            <a:r>
              <a:rPr lang="ru-RU" sz="2400" dirty="0" smtClean="0">
                <a:solidFill>
                  <a:schemeClr val="accent4"/>
                </a:solidFill>
                <a:latin typeface="Arial Black" pitchFamily="34" charset="0"/>
              </a:rPr>
              <a:t>3.</a:t>
            </a:r>
            <a:r>
              <a:rPr lang="ru-RU" sz="2400" dirty="0">
                <a:solidFill>
                  <a:schemeClr val="accent4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Занятия </a:t>
            </a:r>
            <a:r>
              <a:rPr lang="ru-RU" sz="2400" dirty="0">
                <a:latin typeface="Arial Black" pitchFamily="34" charset="0"/>
                <a:cs typeface="Times New Roman" pitchFamily="18" charset="0"/>
              </a:rPr>
              <a:t>на мяче Ø = 55-65</a:t>
            </a:r>
            <a:endParaRPr lang="ru-RU" sz="2400" dirty="0">
              <a:latin typeface="Arial Black" pitchFamily="34" charset="0"/>
            </a:endParaRPr>
          </a:p>
          <a:p>
            <a:pPr marL="36576" lvl="0" indent="0">
              <a:buClr>
                <a:schemeClr val="accent5"/>
              </a:buClr>
              <a:buNone/>
            </a:pPr>
            <a:r>
              <a:rPr lang="ru-RU" sz="2400" dirty="0" smtClean="0">
                <a:solidFill>
                  <a:schemeClr val="accent4"/>
                </a:solidFill>
                <a:latin typeface="Arial Black" pitchFamily="34" charset="0"/>
              </a:rPr>
              <a:t>4.</a:t>
            </a:r>
            <a:r>
              <a:rPr lang="ru-RU" sz="2400" dirty="0">
                <a:solidFill>
                  <a:schemeClr val="accent4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Arial Black" pitchFamily="34" charset="0"/>
                <a:cs typeface="Times New Roman" pitchFamily="18" charset="0"/>
              </a:rPr>
              <a:t>Минитренажёры</a:t>
            </a:r>
            <a:r>
              <a:rPr lang="ru-RU" sz="2400" dirty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Arial Black" pitchFamily="34" charset="0"/>
                <a:cs typeface="Times New Roman" pitchFamily="18" charset="0"/>
              </a:rPr>
              <a:t>ортезы</a:t>
            </a:r>
            <a:endParaRPr lang="ru-RU" sz="2400" dirty="0" smtClean="0">
              <a:latin typeface="Arial Black" pitchFamily="34" charset="0"/>
              <a:cs typeface="Times New Roman" pitchFamily="18" charset="0"/>
            </a:endParaRPr>
          </a:p>
          <a:p>
            <a:pPr marL="36576" indent="0">
              <a:buClr>
                <a:schemeClr val="accent5"/>
              </a:buClr>
              <a:buNone/>
            </a:pPr>
            <a:r>
              <a:rPr lang="ru-RU" sz="2400" dirty="0" smtClean="0">
                <a:solidFill>
                  <a:schemeClr val="accent4"/>
                </a:solidFill>
                <a:latin typeface="Arial Black" pitchFamily="34" charset="0"/>
                <a:cs typeface="Times New Roman" pitchFamily="18" charset="0"/>
              </a:rPr>
              <a:t>5. 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Развивающие игры</a:t>
            </a:r>
          </a:p>
          <a:p>
            <a:pPr marL="36576" lvl="0" indent="0">
              <a:buClr>
                <a:schemeClr val="accent5"/>
              </a:buClr>
              <a:buNone/>
            </a:pPr>
            <a:r>
              <a:rPr lang="ru-RU" sz="2400" dirty="0">
                <a:solidFill>
                  <a:schemeClr val="accent4"/>
                </a:solidFill>
                <a:latin typeface="Arial Black" pitchFamily="34" charset="0"/>
                <a:cs typeface="Times New Roman" pitchFamily="18" charset="0"/>
              </a:rPr>
              <a:t>6</a:t>
            </a:r>
            <a:r>
              <a:rPr lang="ru-RU" sz="2400" dirty="0" smtClean="0">
                <a:solidFill>
                  <a:schemeClr val="accent4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Активный </a:t>
            </a:r>
            <a:r>
              <a:rPr lang="ru-RU" sz="2400" dirty="0" err="1">
                <a:latin typeface="Arial Black" pitchFamily="34" charset="0"/>
                <a:cs typeface="Times New Roman" pitchFamily="18" charset="0"/>
              </a:rPr>
              <a:t>психо</a:t>
            </a:r>
            <a:r>
              <a:rPr lang="ru-RU" sz="2400" dirty="0">
                <a:latin typeface="Arial Black" pitchFamily="34" charset="0"/>
                <a:cs typeface="Times New Roman" pitchFamily="18" charset="0"/>
              </a:rPr>
              <a:t>-эмоциональный и речевой контакт, 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музыкотерапия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Tx/>
              <a:buNone/>
            </a:pPr>
            <a:r>
              <a:rPr lang="ru-RU" sz="2400" dirty="0" smtClean="0">
                <a:solidFill>
                  <a:schemeClr val="accent4"/>
                </a:solidFill>
                <a:latin typeface="Arial Black" pitchFamily="34" charset="0"/>
              </a:rPr>
              <a:t>7. </a:t>
            </a:r>
            <a:r>
              <a:rPr lang="ru-RU" sz="2400" dirty="0" smtClean="0">
                <a:latin typeface="Arial Black" pitchFamily="34" charset="0"/>
              </a:rPr>
              <a:t>Физиотерапия </a:t>
            </a:r>
            <a:r>
              <a:rPr lang="ru-RU" sz="2400" dirty="0">
                <a:latin typeface="Arial Black" pitchFamily="34" charset="0"/>
              </a:rPr>
              <a:t>(</a:t>
            </a:r>
            <a:r>
              <a:rPr lang="ru-RU" sz="2400" dirty="0" err="1">
                <a:latin typeface="Arial Black" pitchFamily="34" charset="0"/>
              </a:rPr>
              <a:t>бальнео</a:t>
            </a:r>
            <a:r>
              <a:rPr lang="ru-RU" sz="2400" dirty="0">
                <a:latin typeface="Arial Black" pitchFamily="34" charset="0"/>
              </a:rPr>
              <a:t>, тепло, </a:t>
            </a:r>
            <a:r>
              <a:rPr lang="ru-RU" sz="2400" dirty="0" smtClean="0">
                <a:latin typeface="Arial Black" pitchFamily="34" charset="0"/>
              </a:rPr>
              <a:t>цвет)</a:t>
            </a:r>
            <a:endParaRPr lang="ru-RU" sz="2400" dirty="0">
              <a:latin typeface="Arial Black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Tx/>
              <a:buNone/>
            </a:pPr>
            <a:r>
              <a:rPr lang="ru-RU" sz="2400" dirty="0">
                <a:solidFill>
                  <a:schemeClr val="accent4"/>
                </a:solidFill>
                <a:latin typeface="Arial Black" pitchFamily="34" charset="0"/>
              </a:rPr>
              <a:t>8</a:t>
            </a:r>
            <a:r>
              <a:rPr lang="ru-RU" sz="2400" dirty="0" smtClean="0">
                <a:solidFill>
                  <a:schemeClr val="accent4"/>
                </a:solidFill>
                <a:latin typeface="Arial Black" pitchFamily="34" charset="0"/>
              </a:rPr>
              <a:t>. </a:t>
            </a:r>
            <a:r>
              <a:rPr lang="ru-RU" sz="2400" dirty="0" smtClean="0">
                <a:latin typeface="Arial Black" pitchFamily="34" charset="0"/>
              </a:rPr>
              <a:t>Рефлексотерапия</a:t>
            </a:r>
            <a:r>
              <a:rPr lang="ru-RU" sz="2400" dirty="0">
                <a:latin typeface="Arial Black" pitchFamily="34" charset="0"/>
              </a:rPr>
              <a:t>, </a:t>
            </a:r>
            <a:r>
              <a:rPr lang="ru-RU" sz="2400" dirty="0" err="1">
                <a:latin typeface="Arial Black" pitchFamily="34" charset="0"/>
              </a:rPr>
              <a:t>фармакопунктура</a:t>
            </a:r>
            <a:r>
              <a:rPr lang="ru-RU" sz="2400" dirty="0">
                <a:latin typeface="Arial Black" pitchFamily="34" charset="0"/>
              </a:rPr>
              <a:t>, </a:t>
            </a:r>
            <a:r>
              <a:rPr lang="ru-RU" sz="2400" dirty="0" err="1">
                <a:latin typeface="Arial Black" pitchFamily="34" charset="0"/>
              </a:rPr>
              <a:t>биопунктура</a:t>
            </a:r>
            <a:r>
              <a:rPr lang="ru-RU" sz="2400" dirty="0">
                <a:latin typeface="Arial Black" pitchFamily="34" charset="0"/>
              </a:rPr>
              <a:t> (</a:t>
            </a:r>
            <a:r>
              <a:rPr lang="ru-RU" sz="2400" dirty="0" err="1">
                <a:latin typeface="Arial Black" pitchFamily="34" charset="0"/>
              </a:rPr>
              <a:t>неинвазивные</a:t>
            </a:r>
            <a:r>
              <a:rPr lang="ru-RU" sz="2400" dirty="0">
                <a:latin typeface="Arial Black" pitchFamily="34" charset="0"/>
              </a:rPr>
              <a:t> методы)</a:t>
            </a:r>
          </a:p>
          <a:p>
            <a:pPr lvl="0">
              <a:buClr>
                <a:schemeClr val="accent5"/>
              </a:buClr>
            </a:pPr>
            <a:endParaRPr lang="ru-RU" sz="3200" dirty="0">
              <a:latin typeface="Arial" charset="0"/>
            </a:endParaRPr>
          </a:p>
          <a:p>
            <a:pPr>
              <a:buClr>
                <a:schemeClr val="accent5"/>
              </a:buClr>
            </a:pPr>
            <a:endParaRPr lang="ru-RU" sz="3200" dirty="0" smtClean="0">
              <a:latin typeface="Calibri" pitchFamily="34" charset="0"/>
              <a:cs typeface="Times New Roman" pitchFamily="18" charset="0"/>
            </a:endParaRPr>
          </a:p>
          <a:p>
            <a:endParaRPr lang="ru-RU" sz="3200" dirty="0">
              <a:latin typeface="Arial" charset="0"/>
            </a:endParaRPr>
          </a:p>
          <a:p>
            <a:pPr lvl="0"/>
            <a:endParaRPr lang="ru-RU" sz="3200" dirty="0" smtClean="0">
              <a:latin typeface="Calibri" pitchFamily="34" charset="0"/>
              <a:cs typeface="Times New Roman" pitchFamily="18" charset="0"/>
            </a:endParaRPr>
          </a:p>
          <a:p>
            <a:pPr lvl="0"/>
            <a:endParaRPr lang="ru-RU" sz="3200" dirty="0">
              <a:latin typeface="Arial" charset="0"/>
            </a:endParaRPr>
          </a:p>
          <a:p>
            <a:endParaRPr lang="ru-RU" dirty="0"/>
          </a:p>
        </p:txBody>
      </p:sp>
      <p:pic>
        <p:nvPicPr>
          <p:cNvPr id="1026" name="Picture 2" descr="C:\Users\SONY\Desktop\Карт\i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2742456" cy="2492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35123" y="260648"/>
            <a:ext cx="7704856" cy="1224136"/>
            <a:chOff x="-804149" y="9908"/>
            <a:chExt cx="7500892" cy="1430251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Прямоугольник 5"/>
            <p:cNvSpPr/>
            <p:nvPr/>
          </p:nvSpPr>
          <p:spPr>
            <a:xfrm>
              <a:off x="8695" y="9908"/>
              <a:ext cx="6688048" cy="14302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metal">
              <a:bevelT w="247650" h="1524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-804149" y="9908"/>
              <a:ext cx="7500892" cy="1430251"/>
            </a:xfrm>
            <a:prstGeom prst="rect">
              <a:avLst/>
            </a:prstGeom>
            <a:grpFill/>
            <a:sp3d prstMaterial="metal">
              <a:bevelT w="177800" h="2794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bg1"/>
                  </a:solidFill>
                  <a:latin typeface="Arial Black" pitchFamily="34" charset="0"/>
                </a:rPr>
                <a:t>Методы развивающего ухода</a:t>
              </a:r>
              <a:endParaRPr lang="ru-RU" sz="2800" kern="12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5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179512" y="1772816"/>
            <a:ext cx="3024336" cy="4896544"/>
          </a:xfrm>
          <a:prstGeom prst="foldedCorner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488" y="3370035"/>
            <a:ext cx="6077389" cy="986621"/>
          </a:xfrm>
        </p:spPr>
        <p:txBody>
          <a:bodyPr>
            <a:noAutofit/>
          </a:bodyPr>
          <a:lstStyle/>
          <a:p>
            <a:pPr marL="265113" lvl="0" algn="l" defTabSz="914400">
              <a:defRPr/>
            </a:pPr>
            <a:r>
              <a:rPr lang="ru-RU" altLang="ru-RU" sz="2400" b="1" dirty="0">
                <a:latin typeface="+mn-lt"/>
                <a:cs typeface="Arial" panose="020B0604020202020204" pitchFamily="34" charset="0"/>
              </a:rPr>
              <a:t>Длительность специализированного питания зависит от динамики массы тела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4000"/>
                    </a14:imgEffect>
                    <a14:imgEffect>
                      <a14:saturation sat="196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022" y="1916832"/>
            <a:ext cx="2905315" cy="4169397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 rotWithShape="1">
          <a:blip r:embed="rId6"/>
          <a:srcRect t="6446"/>
          <a:stretch/>
        </p:blipFill>
        <p:spPr>
          <a:xfrm>
            <a:off x="3419872" y="4725144"/>
            <a:ext cx="5616624" cy="1041733"/>
          </a:xfrm>
          <a:prstGeom prst="rect">
            <a:avLst/>
          </a:prstGeom>
        </p:spPr>
      </p:pic>
      <p:sp>
        <p:nvSpPr>
          <p:cNvPr id="14" name="Freeform 29"/>
          <p:cNvSpPr>
            <a:spLocks/>
          </p:cNvSpPr>
          <p:nvPr>
            <p:custDataLst>
              <p:tags r:id="rId1"/>
            </p:custDataLst>
          </p:nvPr>
        </p:nvSpPr>
        <p:spPr bwMode="gray">
          <a:xfrm rot="5050330">
            <a:off x="6840695" y="4409193"/>
            <a:ext cx="307253" cy="1364112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707904" y="5805264"/>
            <a:ext cx="4752528" cy="0"/>
          </a:xfrm>
          <a:prstGeom prst="line">
            <a:avLst/>
          </a:prstGeom>
          <a:ln w="412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0" y="-40142"/>
            <a:ext cx="9144000" cy="116488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5113" algn="l">
              <a:defRPr/>
            </a:pPr>
            <a:r>
              <a:rPr kumimoji="0" lang="ru-RU" sz="4100" b="1" dirty="0">
                <a:solidFill>
                  <a:prstClr val="white"/>
                </a:solidFill>
                <a:latin typeface="Arial Black" panose="020B0A04020102020204" pitchFamily="34" charset="0"/>
              </a:rPr>
              <a:t>Обеспечение роста и развития ребенка:</a:t>
            </a:r>
            <a:br>
              <a:rPr kumimoji="0" lang="ru-RU" sz="4100" b="1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kumimoji="0" lang="ru-RU" sz="4100" b="1" dirty="0">
                <a:solidFill>
                  <a:prstClr val="white"/>
                </a:solidFill>
                <a:latin typeface="Arial Black" panose="020B0A04020102020204" pitchFamily="34" charset="0"/>
              </a:rPr>
              <a:t>3 этап </a:t>
            </a:r>
            <a:r>
              <a:rPr kumimoji="0" lang="ru-RU" sz="41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реабилитации</a:t>
            </a:r>
            <a:endParaRPr lang="ru-RU" altLang="ru-RU" sz="2800" b="1" baseline="30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5974" y="116632"/>
            <a:ext cx="8908026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>
              <a:defRPr/>
            </a:pPr>
            <a:r>
              <a:rPr kumimoji="1" lang="ru-RU" altLang="ru-RU" sz="2800" b="1" dirty="0">
                <a:latin typeface="Arial" panose="020B0604020202020204" pitchFamily="34" charset="0"/>
                <a:cs typeface="Arial" pitchFamily="34" charset="0"/>
              </a:rPr>
              <a:t>Алгоритм вскармливания </a:t>
            </a:r>
            <a:r>
              <a:rPr kumimoji="1" lang="ru-RU" altLang="ru-RU" sz="2800" b="1" dirty="0" smtClean="0">
                <a:latin typeface="Arial" panose="020B0604020202020204" pitchFamily="34" charset="0"/>
                <a:cs typeface="Arial" pitchFamily="34" charset="0"/>
              </a:rPr>
              <a:t>недоношенных детей</a:t>
            </a:r>
            <a:r>
              <a:rPr lang="ru-RU" altLang="ru-RU" sz="2400" b="1" dirty="0"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latin typeface="Arial" panose="020B0604020202020204" pitchFamily="34" charset="0"/>
              </a:rPr>
            </a:br>
            <a:r>
              <a:rPr kumimoji="1" lang="ru-RU" altLang="ru-RU" sz="1600" b="1" i="1" dirty="0"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kumimoji="1" lang="ru-RU" altLang="ru-RU" sz="1600" i="1" dirty="0">
                <a:latin typeface="Arial" panose="020B0604020202020204" pitchFamily="34" charset="0"/>
                <a:cs typeface="Arial" pitchFamily="34" charset="0"/>
              </a:rPr>
              <a:t>если грудное </a:t>
            </a:r>
            <a:r>
              <a:rPr kumimoji="1" lang="ru-RU" altLang="ru-RU" sz="1600" i="1" dirty="0" smtClean="0">
                <a:latin typeface="Arial" panose="020B0604020202020204" pitchFamily="34" charset="0"/>
                <a:cs typeface="Arial" pitchFamily="34" charset="0"/>
              </a:rPr>
              <a:t>вскармливание </a:t>
            </a:r>
            <a:r>
              <a:rPr kumimoji="1" lang="ru-RU" altLang="ru-RU" sz="1600" i="1" dirty="0">
                <a:latin typeface="Arial" panose="020B0604020202020204" pitchFamily="34" charset="0"/>
                <a:cs typeface="Arial" pitchFamily="34" charset="0"/>
              </a:rPr>
              <a:t>невозможно)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611" y="1700808"/>
            <a:ext cx="2991269" cy="5040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636" tIns="94636" rIns="94636" bIns="94636" numCol="1" spcCol="1270" anchor="ctr" anchorCtr="0">
            <a:noAutofit/>
          </a:bodyPr>
          <a:lstStyle>
            <a:defPPr>
              <a:defRPr lang="ru-RU"/>
            </a:defPPr>
            <a:lvl1pPr marR="0" lvl="0" indent="0" algn="ctr" defTabSz="844550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9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0"/>
              </a:spcAft>
            </a:pPr>
            <a:r>
              <a:rPr lang="ru-RU" dirty="0" smtClean="0"/>
              <a:t>В стационаре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1700809"/>
            <a:ext cx="4464496" cy="5040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636" tIns="94636" rIns="94636" bIns="94636" numCol="1" spcCol="1270" anchor="ctr" anchorCtr="0">
            <a:noAutofit/>
          </a:bodyPr>
          <a:lstStyle>
            <a:defPPr>
              <a:defRPr lang="ru-RU"/>
            </a:defPPr>
            <a:lvl1pPr marR="0" lvl="0" indent="0" algn="ctr" defTabSz="844550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9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0"/>
              </a:spcAft>
            </a:pPr>
            <a:r>
              <a:rPr lang="ru-RU" dirty="0" smtClean="0"/>
              <a:t>после </a:t>
            </a:r>
            <a:r>
              <a:rPr lang="ru-RU" dirty="0"/>
              <a:t>выписки</a:t>
            </a:r>
          </a:p>
        </p:txBody>
      </p:sp>
      <p:pic>
        <p:nvPicPr>
          <p:cNvPr id="11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1035077" cy="1458783"/>
          </a:xfrm>
          <a:prstGeom prst="rect">
            <a:avLst/>
          </a:prstGeom>
        </p:spPr>
      </p:pic>
      <p:pic>
        <p:nvPicPr>
          <p:cNvPr id="12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80928"/>
            <a:ext cx="1035077" cy="145878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19" y="3727738"/>
            <a:ext cx="1839354" cy="25922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67744" y="4680876"/>
            <a:ext cx="1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Нутрилон Пре 1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3094" y="6245269"/>
            <a:ext cx="133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b="1" dirty="0">
                <a:solidFill>
                  <a:schemeClr val="tx1"/>
                </a:solidFill>
              </a:rPr>
              <a:t>Нутрилон Комфорт</a:t>
            </a:r>
          </a:p>
        </p:txBody>
      </p:sp>
      <p:pic>
        <p:nvPicPr>
          <p:cNvPr id="21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71" y="2497251"/>
            <a:ext cx="1430609" cy="20162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7544" y="4221088"/>
            <a:ext cx="1323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Нутрилон Пре 0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39552" y="2276872"/>
            <a:ext cx="1224136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&lt;1800 </a:t>
            </a:r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267744" y="2276872"/>
            <a:ext cx="1224136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&gt; 1800 </a:t>
            </a:r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868144" y="2906320"/>
            <a:ext cx="1368152" cy="7565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&lt; </a:t>
            </a:r>
            <a:r>
              <a:rPr lang="ru-RU" b="1" dirty="0" smtClean="0">
                <a:solidFill>
                  <a:schemeClr val="tx1"/>
                </a:solidFill>
              </a:rPr>
              <a:t>10 </a:t>
            </a:r>
            <a:r>
              <a:rPr lang="ru-RU" sz="1600" b="1" dirty="0" smtClean="0">
                <a:solidFill>
                  <a:schemeClr val="tx1"/>
                </a:solidFill>
              </a:rPr>
              <a:t>перцентиля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11960" y="2276872"/>
            <a:ext cx="1512168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Масса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&lt; </a:t>
            </a:r>
            <a:r>
              <a:rPr lang="ru-RU" b="1" dirty="0" smtClean="0">
                <a:solidFill>
                  <a:schemeClr val="tx1"/>
                </a:solidFill>
              </a:rPr>
              <a:t>3000 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940152" y="2276872"/>
            <a:ext cx="2664296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Масса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&gt;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3000 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80312" y="2906321"/>
            <a:ext cx="1368152" cy="7565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&gt;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10 </a:t>
            </a:r>
            <a:r>
              <a:rPr lang="ru-RU" sz="1600" b="1" dirty="0" smtClean="0">
                <a:solidFill>
                  <a:schemeClr val="tx1"/>
                </a:solidFill>
              </a:rPr>
              <a:t>перцентиля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9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04" y="3662910"/>
            <a:ext cx="1035077" cy="145878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317342" y="4284385"/>
            <a:ext cx="1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Нутрилон Пре 1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12160" y="5159110"/>
            <a:ext cx="1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Нутрилон Пре 1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12676" y="1497937"/>
            <a:ext cx="6830889" cy="207998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100" b="1" dirty="0" smtClean="0"/>
              <a:t> Дети </a:t>
            </a:r>
            <a:r>
              <a:rPr lang="ru-RU" altLang="ru-RU" sz="2100" b="1" dirty="0"/>
              <a:t>с массой, соответствующей сроку гестации</a:t>
            </a:r>
            <a:r>
              <a:rPr lang="de-DE" altLang="ru-RU" sz="2100" b="1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altLang="ru-RU" sz="1500" dirty="0">
                <a:cs typeface="Arial" charset="0"/>
              </a:rPr>
              <a:t>Грудное молоко </a:t>
            </a:r>
            <a:r>
              <a:rPr lang="de-DE" altLang="ru-RU" sz="1500" dirty="0">
                <a:cs typeface="Arial" charset="0"/>
              </a:rPr>
              <a:t>(</a:t>
            </a:r>
            <a:r>
              <a:rPr lang="ru-RU" altLang="ru-RU" sz="1500" dirty="0">
                <a:cs typeface="Arial" charset="0"/>
              </a:rPr>
              <a:t>обогащение до 40 </a:t>
            </a:r>
            <a:r>
              <a:rPr lang="ru-RU" altLang="ru-RU" sz="1500" dirty="0" err="1">
                <a:cs typeface="Arial" charset="0"/>
              </a:rPr>
              <a:t>нед</a:t>
            </a:r>
            <a:r>
              <a:rPr lang="ru-RU" altLang="ru-RU" sz="1500" dirty="0">
                <a:cs typeface="Arial" charset="0"/>
              </a:rPr>
              <a:t>  ПКВ)</a:t>
            </a:r>
            <a:endParaRPr lang="de-DE" altLang="ru-RU" sz="1500" dirty="0">
              <a:cs typeface="Arial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altLang="ru-RU" sz="1500" dirty="0">
                <a:cs typeface="Arial" charset="0"/>
              </a:rPr>
              <a:t>Если ГМ недоступно, </a:t>
            </a:r>
            <a:r>
              <a:rPr lang="ru-RU" altLang="ru-RU" sz="1500" u="sng" dirty="0">
                <a:solidFill>
                  <a:srgbClr val="C00000"/>
                </a:solidFill>
                <a:cs typeface="Arial" charset="0"/>
              </a:rPr>
              <a:t>специальная смесь до 40 </a:t>
            </a:r>
            <a:r>
              <a:rPr lang="ru-RU" altLang="ru-RU" sz="1500" u="sng" dirty="0" err="1">
                <a:solidFill>
                  <a:srgbClr val="C00000"/>
                </a:solidFill>
                <a:cs typeface="Arial" charset="0"/>
              </a:rPr>
              <a:t>нед</a:t>
            </a:r>
            <a:r>
              <a:rPr lang="ru-RU" altLang="ru-RU" sz="1500" u="sng" dirty="0">
                <a:solidFill>
                  <a:srgbClr val="C00000"/>
                </a:solidFill>
                <a:cs typeface="Arial" charset="0"/>
              </a:rPr>
              <a:t> ПКВ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altLang="ru-RU" sz="1500" dirty="0">
                <a:cs typeface="Arial" charset="0"/>
              </a:rPr>
              <a:t>После 40 </a:t>
            </a:r>
            <a:r>
              <a:rPr lang="ru-RU" altLang="ru-RU" sz="1500" dirty="0" err="1">
                <a:cs typeface="Arial" charset="0"/>
              </a:rPr>
              <a:t>нед</a:t>
            </a:r>
            <a:r>
              <a:rPr lang="ru-RU" altLang="ru-RU" sz="1500" dirty="0">
                <a:cs typeface="Arial" charset="0"/>
              </a:rPr>
              <a:t> ПКВ выбор смеси – в зависимости от физического развития и заболеваний : вес более 25-го перцентиля (скорректированный возраст), отсутствие признаков дефицита белка, анемии, </a:t>
            </a:r>
            <a:r>
              <a:rPr lang="ru-RU" altLang="ru-RU" sz="1500" dirty="0" err="1">
                <a:cs typeface="Arial" charset="0"/>
              </a:rPr>
              <a:t>остеопении</a:t>
            </a:r>
            <a:endParaRPr lang="de-DE" altLang="ru-RU" sz="1500" dirty="0">
              <a:cs typeface="Arial" charset="0"/>
            </a:endParaRPr>
          </a:p>
          <a:p>
            <a:pPr lvl="1"/>
            <a:endParaRPr lang="de-DE" altLang="ru-RU" sz="1350" dirty="0">
              <a:cs typeface="Arial" charset="0"/>
            </a:endParaRPr>
          </a:p>
          <a:p>
            <a:pPr lvl="1"/>
            <a:endParaRPr lang="de-DE" altLang="ru-RU" sz="1350" dirty="0">
              <a:cs typeface="Arial" charset="0"/>
            </a:endParaRPr>
          </a:p>
          <a:p>
            <a:pPr lvl="1"/>
            <a:endParaRPr lang="de-DE" altLang="ru-RU" sz="1350" dirty="0">
              <a:cs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4013" algn="l"/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Подходы к вскармливанию после 1800 г </a:t>
            </a:r>
            <a:r>
              <a:rPr lang="en-US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(после выписки)</a:t>
            </a:r>
            <a:endParaRPr lang="de-DE" alt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2676" y="3577921"/>
            <a:ext cx="7278957" cy="21370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250" b="1" dirty="0" smtClean="0"/>
              <a:t>Дети с недостаточной массой к сроку гестации</a:t>
            </a:r>
            <a:r>
              <a:rPr lang="ru-RU" altLang="ru-RU" sz="2100" b="1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altLang="ru-RU" sz="1650" dirty="0" smtClean="0">
                <a:cs typeface="Arial" charset="0"/>
              </a:rPr>
              <a:t>Грудное молоко </a:t>
            </a:r>
            <a:r>
              <a:rPr lang="de-DE" altLang="ru-RU" sz="1650" dirty="0" smtClean="0">
                <a:cs typeface="Arial" charset="0"/>
              </a:rPr>
              <a:t>(</a:t>
            </a:r>
            <a:r>
              <a:rPr lang="ru-RU" altLang="ru-RU" sz="1650" dirty="0" smtClean="0">
                <a:cs typeface="Arial" charset="0"/>
              </a:rPr>
              <a:t>обогащение минимум до 52 нед ПКВ)</a:t>
            </a:r>
            <a:endParaRPr lang="de-DE" altLang="ru-RU" sz="1650" dirty="0" smtClean="0">
              <a:cs typeface="Arial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altLang="ru-RU" sz="1650" dirty="0" smtClean="0">
                <a:cs typeface="Arial" charset="0"/>
              </a:rPr>
              <a:t>Если ГМ недоступно, </a:t>
            </a:r>
            <a:r>
              <a:rPr lang="ru-RU" altLang="ru-RU" sz="1650" u="sng" dirty="0" smtClean="0">
                <a:solidFill>
                  <a:srgbClr val="C00000"/>
                </a:solidFill>
                <a:cs typeface="Arial" charset="0"/>
              </a:rPr>
              <a:t>то специальная смесь «после выписки»  минимум до 52 нед ПКВ</a:t>
            </a:r>
            <a:endParaRPr lang="de-DE" altLang="ru-RU" sz="1650" u="sng" dirty="0" smtClean="0">
              <a:solidFill>
                <a:srgbClr val="C00000"/>
              </a:solidFill>
              <a:cs typeface="Arial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altLang="ru-RU" sz="1650" dirty="0" smtClean="0">
                <a:cs typeface="Arial" charset="0"/>
              </a:rPr>
              <a:t>После 52 недель ПКВ решение вопроса о виде смеси – </a:t>
            </a:r>
          </a:p>
          <a:p>
            <a:pPr marL="544116" lvl="1" indent="0">
              <a:buFont typeface="Arial" pitchFamily="34" charset="0"/>
              <a:buNone/>
            </a:pPr>
            <a:r>
              <a:rPr lang="ru-RU" altLang="ru-RU" sz="1650" dirty="0" smtClean="0">
                <a:cs typeface="Arial" charset="0"/>
              </a:rPr>
              <a:t>                                       в зависимости от темпов физического развития   </a:t>
            </a:r>
            <a:endParaRPr lang="de-DE" altLang="ru-RU" sz="1650" dirty="0" smtClean="0">
              <a:cs typeface="Arial" charset="0"/>
            </a:endParaRPr>
          </a:p>
          <a:p>
            <a:pPr lvl="1">
              <a:buFontTx/>
              <a:buNone/>
            </a:pPr>
            <a:endParaRPr lang="de-DE" altLang="ru-RU" sz="1500" dirty="0" smtClean="0">
              <a:cs typeface="Arial" charset="0"/>
            </a:endParaRPr>
          </a:p>
          <a:p>
            <a:pPr lvl="1">
              <a:buFontTx/>
              <a:buNone/>
            </a:pPr>
            <a:endParaRPr lang="de-DE" altLang="ru-RU" sz="1500" b="1" dirty="0" smtClean="0">
              <a:cs typeface="Arial" charset="0"/>
            </a:endParaRPr>
          </a:p>
          <a:p>
            <a:pPr lvl="1"/>
            <a:endParaRPr lang="de-DE" altLang="ru-RU" sz="1350" dirty="0"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1582" y="5657905"/>
            <a:ext cx="7673717" cy="89255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rgbClr val="C00000"/>
                </a:solidFill>
              </a:rPr>
              <a:t>Рекомендация</a:t>
            </a:r>
            <a:r>
              <a:rPr lang="ru-RU" dirty="0"/>
              <a:t> – продолжать </a:t>
            </a:r>
            <a:r>
              <a:rPr lang="ru-RU" dirty="0" smtClean="0"/>
              <a:t>использование последующей смеси «после выписки»</a:t>
            </a:r>
            <a:r>
              <a:rPr lang="en-US" dirty="0" smtClean="0"/>
              <a:t> </a:t>
            </a:r>
            <a:r>
              <a:rPr lang="ru-RU" dirty="0"/>
              <a:t>до тех </a:t>
            </a:r>
            <a:r>
              <a:rPr lang="ru-RU" dirty="0" smtClean="0"/>
              <a:t>пор, </a:t>
            </a:r>
            <a:r>
              <a:rPr lang="ru-RU" dirty="0"/>
              <a:t>пока не будет 2-3 прикорма в день</a:t>
            </a:r>
            <a:r>
              <a:rPr lang="ru-RU" dirty="0" smtClean="0"/>
              <a:t>.</a:t>
            </a:r>
          </a:p>
          <a:p>
            <a:pPr algn="r"/>
            <a:r>
              <a:rPr lang="en-US" sz="1600" i="1" dirty="0" smtClean="0"/>
              <a:t>N.Embleton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1600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3200" cap="none" dirty="0" smtClean="0">
                <a:latin typeface="Arial Black" pitchFamily="34" charset="0"/>
              </a:rPr>
              <a:t>Этапы реабилитации недоношенного ребенка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038785"/>
              </p:ext>
            </p:extLst>
          </p:nvPr>
        </p:nvGraphicFramePr>
        <p:xfrm>
          <a:off x="457200" y="1772816"/>
          <a:ext cx="82912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69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5630602"/>
              </p:ext>
            </p:extLst>
          </p:nvPr>
        </p:nvGraphicFramePr>
        <p:xfrm>
          <a:off x="2281288" y="2683513"/>
          <a:ext cx="45720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Arial Black" panose="020B0A04020102020204" pitchFamily="34" charset="0"/>
              </a:rPr>
              <a:t>Пребиотики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scGOS</a:t>
            </a:r>
            <a:r>
              <a:rPr lang="ru-RU" dirty="0">
                <a:latin typeface="Arial Black" panose="020B0A04020102020204" pitchFamily="34" charset="0"/>
              </a:rPr>
              <a:t>/</a:t>
            </a:r>
            <a:r>
              <a:rPr lang="ru-RU" dirty="0" err="1">
                <a:latin typeface="Arial Black" panose="020B0A04020102020204" pitchFamily="34" charset="0"/>
              </a:rPr>
              <a:t>lcFOS</a:t>
            </a:r>
            <a:r>
              <a:rPr lang="ru-RU" dirty="0">
                <a:latin typeface="Arial Black" panose="020B0A04020102020204" pitchFamily="34" charset="0"/>
              </a:rPr>
              <a:t> повторяют функцию олигосахаридов ГМ</a:t>
            </a:r>
          </a:p>
        </p:txBody>
      </p:sp>
      <p:pic>
        <p:nvPicPr>
          <p:cNvPr id="4" name="Picture 3" descr="vdLiethfructan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84" y="3861048"/>
            <a:ext cx="2202656" cy="205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al_Gal_Glc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1309688" cy="102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Благодарю за внимание!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>
                <a:latin typeface="Arial Black" pitchFamily="34" charset="0"/>
              </a:rPr>
              <a:t/>
            </a:r>
            <a:br>
              <a:rPr lang="ru-RU" sz="3100" dirty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>Структура патологии </a:t>
            </a:r>
            <a:r>
              <a:rPr lang="ru-RU" sz="3100" dirty="0">
                <a:latin typeface="Arial Black" pitchFamily="34" charset="0"/>
              </a:rPr>
              <a:t>детей раннего возраста, родившихся</a:t>
            </a:r>
            <a:br>
              <a:rPr lang="ru-RU" sz="3100" dirty="0">
                <a:latin typeface="Arial Black" pitchFamily="34" charset="0"/>
              </a:rPr>
            </a:br>
            <a:r>
              <a:rPr lang="ru-RU" sz="3100" dirty="0">
                <a:latin typeface="Arial Black" pitchFamily="34" charset="0"/>
              </a:rPr>
              <a:t>            с ЭНМТ 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7404878"/>
              </p:ext>
            </p:extLst>
          </p:nvPr>
        </p:nvGraphicFramePr>
        <p:xfrm>
          <a:off x="457200" y="1268760"/>
          <a:ext cx="5554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0736785"/>
              </p:ext>
            </p:extLst>
          </p:nvPr>
        </p:nvGraphicFramePr>
        <p:xfrm>
          <a:off x="6012160" y="5373217"/>
          <a:ext cx="279350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932364"/>
              </p:ext>
            </p:extLst>
          </p:nvPr>
        </p:nvGraphicFramePr>
        <p:xfrm>
          <a:off x="6012160" y="4149080"/>
          <a:ext cx="2793504" cy="11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708637"/>
              </p:ext>
            </p:extLst>
          </p:nvPr>
        </p:nvGraphicFramePr>
        <p:xfrm>
          <a:off x="6012160" y="2996952"/>
          <a:ext cx="2793504" cy="111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4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53704"/>
              </p:ext>
            </p:extLst>
          </p:nvPr>
        </p:nvGraphicFramePr>
        <p:xfrm>
          <a:off x="6012160" y="1844824"/>
          <a:ext cx="2793504" cy="111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23491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653" y="365126"/>
            <a:ext cx="881334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latin typeface="+mn-lt"/>
                <a:ea typeface="+mn-ea"/>
                <a:cs typeface="Times New Roman" pitchFamily="18" charset="0"/>
              </a:rPr>
              <a:t>Детские смеси 3 и 4 ступени помогают снизить риск дефицитов нутриентов и связанных с ними нарушений развития</a:t>
            </a:r>
            <a:r>
              <a:rPr lang="ru-RU" sz="2800" b="1" dirty="0">
                <a:latin typeface="+mn-lt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latin typeface="+mn-lt"/>
                <a:ea typeface="+mn-ea"/>
                <a:cs typeface="Times New Roman" pitchFamily="18" charset="0"/>
              </a:rPr>
            </a:br>
            <a:endParaRPr lang="ru-RU" sz="2800" b="1" dirty="0"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072" y="4492238"/>
            <a:ext cx="954371" cy="1245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86" y="5006327"/>
            <a:ext cx="954371" cy="124561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67059" y="1658805"/>
            <a:ext cx="3064767" cy="2732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ru-RU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55A3"/>
                </a:solidFill>
                <a:latin typeface="Century Gothic"/>
                <a:ea typeface="Helvetica" charset="0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ru-RU" b="0" dirty="0">
                <a:solidFill>
                  <a:schemeClr val="tx1"/>
                </a:solidFill>
              </a:rPr>
              <a:t>Национальная программа по питанию детей от года до 3 лет в РФ рекомендует </a:t>
            </a:r>
            <a:r>
              <a:rPr lang="ru-RU" dirty="0">
                <a:solidFill>
                  <a:schemeClr val="tx1"/>
                </a:solidFill>
              </a:rPr>
              <a:t>ЕЖЕДНЕВНО 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1 порция (200- 220 мл) 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детской смеси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36580" y="1740719"/>
            <a:ext cx="4406674" cy="1145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ru-RU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55A3"/>
                </a:solidFill>
                <a:latin typeface="Century Gothic"/>
                <a:ea typeface="Helvetica" charset="0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tx1"/>
                </a:solidFill>
              </a:rPr>
              <a:t>Клинически доказано*:</a:t>
            </a:r>
          </a:p>
          <a:p>
            <a:pPr>
              <a:lnSpc>
                <a:spcPct val="120000"/>
              </a:lnSpc>
            </a:pPr>
            <a:r>
              <a:rPr lang="ru-RU" sz="2400" b="0" dirty="0">
                <a:solidFill>
                  <a:schemeClr val="tx1"/>
                </a:solidFill>
              </a:rPr>
              <a:t>20 недель применения снижает риск дефицита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07365" y="3260164"/>
            <a:ext cx="702479" cy="768930"/>
          </a:xfrm>
          <a:prstGeom prst="ellipse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29322" y="3268027"/>
            <a:ext cx="418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D</a:t>
            </a:r>
            <a:endParaRPr lang="ru-RU" sz="4000" b="1">
              <a:solidFill>
                <a:schemeClr val="bg1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40559" y="3216066"/>
            <a:ext cx="689525" cy="813028"/>
          </a:xfrm>
          <a:prstGeom prst="ellipse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889644" y="3268027"/>
            <a:ext cx="640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Fe</a:t>
            </a:r>
            <a:endParaRPr lang="ru-RU" sz="4000" b="1">
              <a:solidFill>
                <a:schemeClr val="bg1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5286" y="4298440"/>
            <a:ext cx="1673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rgbClr val="213F99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</a:t>
            </a:r>
            <a:r>
              <a:rPr lang="ru-RU" sz="4000" b="1">
                <a:solidFill>
                  <a:srgbClr val="213F99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58%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2168" y="4298440"/>
            <a:ext cx="1673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rgbClr val="213F99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</a:t>
            </a:r>
            <a:r>
              <a:rPr lang="ru-RU" sz="4000" b="1">
                <a:solidFill>
                  <a:srgbClr val="213F99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78%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936580" y="4879293"/>
            <a:ext cx="4445625" cy="212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ru-RU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55A3"/>
                </a:solidFill>
                <a:latin typeface="Century Gothic"/>
                <a:ea typeface="Helvetica" charset="0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600" b="0" dirty="0">
                <a:solidFill>
                  <a:schemeClr val="tx1"/>
                </a:solidFill>
              </a:rPr>
              <a:t>Детские смеси 3-4 ступени важный элемент </a:t>
            </a:r>
            <a:r>
              <a:rPr lang="ru-RU" sz="2600" dirty="0">
                <a:solidFill>
                  <a:schemeClr val="tx1"/>
                </a:solidFill>
              </a:rPr>
              <a:t>ЕЖЕДНЕВНОГО 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solidFill>
                  <a:schemeClr val="tx1"/>
                </a:solidFill>
              </a:rPr>
              <a:t>рациона ребенка 1-3 лет</a:t>
            </a:r>
          </a:p>
        </p:txBody>
      </p:sp>
      <p:sp>
        <p:nvSpPr>
          <p:cNvPr id="20" name="Rectangle 5"/>
          <p:cNvSpPr/>
          <p:nvPr/>
        </p:nvSpPr>
        <p:spPr>
          <a:xfrm>
            <a:off x="401239" y="652085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400" i="1" dirty="0">
                <a:solidFill>
                  <a:srgbClr val="00388C"/>
                </a:solidFill>
                <a:cs typeface="Times New Roman" panose="02020603050405020304" pitchFamily="18" charset="0"/>
              </a:rPr>
              <a:t>*</a:t>
            </a:r>
            <a:r>
              <a:rPr lang="en-GB" altLang="ru-RU" sz="1400" i="1" dirty="0" err="1">
                <a:solidFill>
                  <a:srgbClr val="00388C"/>
                </a:solidFill>
                <a:cs typeface="Times New Roman" panose="02020603050405020304" pitchFamily="18" charset="0"/>
              </a:rPr>
              <a:t>Akkermans</a:t>
            </a:r>
            <a:r>
              <a:rPr lang="en-GB" altLang="ru-RU" sz="1400" i="1" dirty="0">
                <a:solidFill>
                  <a:srgbClr val="00388C"/>
                </a:solidFill>
                <a:cs typeface="Times New Roman" panose="02020603050405020304" pitchFamily="18" charset="0"/>
              </a:rPr>
              <a:t> MD. </a:t>
            </a:r>
            <a:r>
              <a:rPr lang="de-DE" altLang="ru-RU" sz="1400" i="1" dirty="0">
                <a:solidFill>
                  <a:srgbClr val="00388C"/>
                </a:solidFill>
                <a:cs typeface="Times New Roman" panose="02020603050405020304" pitchFamily="18" charset="0"/>
              </a:rPr>
              <a:t>Am J </a:t>
            </a:r>
            <a:r>
              <a:rPr lang="de-DE" altLang="ru-RU" sz="1400" i="1" dirty="0" err="1">
                <a:solidFill>
                  <a:srgbClr val="00388C"/>
                </a:solidFill>
                <a:cs typeface="Times New Roman" panose="02020603050405020304" pitchFamily="18" charset="0"/>
              </a:rPr>
              <a:t>Clin</a:t>
            </a:r>
            <a:r>
              <a:rPr lang="de-DE" altLang="ru-RU" sz="1400" i="1" dirty="0">
                <a:solidFill>
                  <a:srgbClr val="00388C"/>
                </a:solidFill>
                <a:cs typeface="Times New Roman" panose="02020603050405020304" pitchFamily="18" charset="0"/>
              </a:rPr>
              <a:t> </a:t>
            </a:r>
            <a:r>
              <a:rPr lang="de-DE" altLang="ru-RU" sz="1400" i="1" dirty="0" err="1">
                <a:solidFill>
                  <a:srgbClr val="00388C"/>
                </a:solidFill>
                <a:cs typeface="Times New Roman" panose="02020603050405020304" pitchFamily="18" charset="0"/>
              </a:rPr>
              <a:t>Nutr</a:t>
            </a:r>
            <a:r>
              <a:rPr lang="de-DE" altLang="ru-RU" sz="1400" i="1" dirty="0">
                <a:solidFill>
                  <a:srgbClr val="00388C"/>
                </a:solidFill>
                <a:cs typeface="Times New Roman" panose="02020603050405020304" pitchFamily="18" charset="0"/>
              </a:rPr>
              <a:t>. 2017 Feb;105(2):391-399. </a:t>
            </a:r>
            <a:endParaRPr lang="en-GB" altLang="ru-RU" sz="1400" i="1" dirty="0">
              <a:solidFill>
                <a:srgbClr val="00388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55039" y="160020"/>
            <a:ext cx="8366711" cy="1143000"/>
          </a:xfrm>
        </p:spPr>
        <p:txBody>
          <a:bodyPr/>
          <a:lstStyle/>
          <a:p>
            <a:r>
              <a:rPr lang="ru-RU" sz="2400" dirty="0" err="1">
                <a:solidFill>
                  <a:srgbClr val="000090"/>
                </a:solidFill>
                <a:effectLst/>
              </a:rPr>
              <a:t>Nutrilon</a:t>
            </a:r>
            <a:r>
              <a:rPr lang="ru-RU" sz="2400" dirty="0">
                <a:solidFill>
                  <a:srgbClr val="000090"/>
                </a:solidFill>
                <a:effectLst/>
              </a:rPr>
              <a:t>® – адекватная скорость роста </a:t>
            </a:r>
            <a:br>
              <a:rPr lang="ru-RU" sz="2400" dirty="0">
                <a:solidFill>
                  <a:srgbClr val="000090"/>
                </a:solidFill>
                <a:effectLst/>
              </a:rPr>
            </a:br>
            <a:r>
              <a:rPr lang="ru-RU" sz="2400" dirty="0">
                <a:solidFill>
                  <a:srgbClr val="000090"/>
                </a:solidFill>
                <a:effectLst/>
              </a:rPr>
              <a:t>для каждого ребенка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990600" y="4790231"/>
            <a:ext cx="2133600" cy="457200"/>
          </a:xfrm>
          <a:prstGeom prst="homePlate">
            <a:avLst>
              <a:gd name="adj" fmla="val 102778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 стационаре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200400" y="4790231"/>
            <a:ext cx="4876800" cy="457200"/>
          </a:xfrm>
          <a:prstGeom prst="homePlate">
            <a:avLst>
              <a:gd name="adj" fmla="val 141667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 том числе, дома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543189" y="6453336"/>
            <a:ext cx="5638800" cy="381000"/>
          </a:xfrm>
          <a:prstGeom prst="homePlate">
            <a:avLst>
              <a:gd name="adj" fmla="val 14400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2060"/>
                </a:solidFill>
              </a:rPr>
              <a:t>Nutrilon </a:t>
            </a:r>
            <a:r>
              <a:rPr lang="ru-RU" sz="1600" b="1">
                <a:solidFill>
                  <a:srgbClr val="002060"/>
                </a:solidFill>
              </a:rPr>
              <a:t>ПРЕ 1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400800" y="5476875"/>
            <a:ext cx="220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828800" y="54006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514600" y="54006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200400" y="54006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886200" y="54006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572000" y="54006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257800" y="54006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943600" y="54006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6629400" y="54006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7315200" y="54006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955925" y="5645150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r>
              <a:rPr lang="ru-RU" sz="1400" b="1"/>
              <a:t>2000 г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209800" y="5629275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r>
              <a:rPr lang="ru-RU" sz="1400" b="1"/>
              <a:t>1800 г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524000" y="5629275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r>
              <a:rPr lang="ru-RU" sz="1400" b="1"/>
              <a:t>1400 г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57200" y="5629275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r>
              <a:rPr lang="ru-RU" sz="1400" b="1"/>
              <a:t>500 г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619500" y="5629275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r>
              <a:rPr lang="ru-RU" sz="1400" b="1"/>
              <a:t>2200 г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303713" y="5629275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r>
              <a:rPr lang="ru-RU" sz="1400" b="1"/>
              <a:t>2400 г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81000" y="5476875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219200" y="5476875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2057400" y="5476875"/>
            <a:ext cx="2590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724400" y="5476875"/>
            <a:ext cx="15240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1008743" y="6021288"/>
            <a:ext cx="3581400" cy="381000"/>
          </a:xfrm>
          <a:prstGeom prst="homePlate">
            <a:avLst>
              <a:gd name="adj" fmla="val 8460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2060"/>
                </a:solidFill>
              </a:rPr>
              <a:t>Nutrilon </a:t>
            </a:r>
            <a:r>
              <a:rPr lang="ru-RU" sz="1600" b="1">
                <a:solidFill>
                  <a:srgbClr val="002060"/>
                </a:solidFill>
              </a:rPr>
              <a:t>ПРЕ 0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t="13638" r="24728"/>
          <a:stretch>
            <a:fillRect/>
          </a:stretch>
        </p:blipFill>
        <p:spPr bwMode="auto">
          <a:xfrm>
            <a:off x="2543175" y="1495425"/>
            <a:ext cx="4221163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" name="Rounded Rectangle 32"/>
          <p:cNvSpPr/>
          <p:nvPr/>
        </p:nvSpPr>
        <p:spPr>
          <a:xfrm>
            <a:off x="214313" y="1060351"/>
            <a:ext cx="8824912" cy="352425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Выбор смеси в зависимости от гестационного возраста и массы тела недоношенного ребенка</a:t>
            </a:r>
          </a:p>
        </p:txBody>
      </p:sp>
      <p:pic>
        <p:nvPicPr>
          <p:cNvPr id="31" name="Picture 8" descr="P:\dpt_Marketing\MARKETING\Premium Brands Group\_2012\Projects\RE-launch\3D\Specials\Pre\Final_3D_PRE_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83" y="5696673"/>
            <a:ext cx="601753" cy="74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P:\dpt_Marketing\MARKETING\Premium Brands Group\_2012\Projects\RE-launch\3D\Specials\Pre\Final_3D_PRE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314" y="6103382"/>
            <a:ext cx="55057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09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04800" y="1219200"/>
            <a:ext cx="4419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33CC"/>
                </a:solidFill>
              </a:rPr>
              <a:t>1. Длительное использование стартовых смесей для недоношенных детей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04800" y="25146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33CC"/>
                </a:solidFill>
              </a:rPr>
              <a:t>2. Раннее использование смесей       для доношенных детей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572000" y="2286000"/>
            <a:ext cx="43084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rgbClr val="FF0000"/>
                </a:solidFill>
              </a:rPr>
              <a:t>Отставание в физическим развитии</a:t>
            </a:r>
          </a:p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rgbClr val="FF0000"/>
                </a:solidFill>
              </a:rPr>
              <a:t>Отставание в психомоторном развитии</a:t>
            </a:r>
          </a:p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rgbClr val="FF0000"/>
                </a:solidFill>
              </a:rPr>
              <a:t>Сниженная минерализация костей</a:t>
            </a:r>
          </a:p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rgbClr val="FF0000"/>
                </a:solidFill>
              </a:rPr>
              <a:t>Гипофосфатемия</a:t>
            </a:r>
          </a:p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rgbClr val="FF0000"/>
                </a:solidFill>
              </a:rPr>
              <a:t>Дефицит железа</a:t>
            </a:r>
          </a:p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rgbClr val="FF0000"/>
                </a:solidFill>
              </a:rPr>
              <a:t>Низкое содержание витамина А</a:t>
            </a:r>
          </a:p>
          <a:p>
            <a:pPr eaLnBrk="1" hangingPunct="1">
              <a:buFontTx/>
              <a:buChar char="•"/>
            </a:pPr>
            <a:endParaRPr lang="ru-RU" altLang="ru-RU" sz="1600" b="1">
              <a:solidFill>
                <a:srgbClr val="FF0000"/>
              </a:solidFill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733925" y="1295400"/>
            <a:ext cx="3597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Высокая белковая нагрузка</a:t>
            </a: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 rot="10800000">
            <a:off x="1447800" y="4005263"/>
            <a:ext cx="6248400" cy="457200"/>
          </a:xfrm>
          <a:prstGeom prst="triangle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971550" y="4508500"/>
            <a:ext cx="72009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u="sng">
                <a:solidFill>
                  <a:srgbClr val="0033CC"/>
                </a:solidFill>
              </a:rPr>
              <a:t>Специализированные последующие смеси для недоношенных детей</a:t>
            </a:r>
          </a:p>
          <a:p>
            <a:pPr lvl="1" eaLnBrk="1" hangingPunct="1">
              <a:buFont typeface="Arial" charset="0"/>
              <a:buChar char="•"/>
            </a:pPr>
            <a:r>
              <a:rPr lang="ru-RU" altLang="ru-RU" b="1">
                <a:solidFill>
                  <a:srgbClr val="0033CC"/>
                </a:solidFill>
              </a:rPr>
              <a:t>Длительность определяется индивидуально</a:t>
            </a:r>
          </a:p>
          <a:p>
            <a:pPr lvl="1" eaLnBrk="1" hangingPunct="1">
              <a:buFont typeface="Arial" charset="0"/>
              <a:buChar char="•"/>
            </a:pPr>
            <a:r>
              <a:rPr lang="ru-RU" altLang="ru-RU" b="1">
                <a:solidFill>
                  <a:srgbClr val="0033CC"/>
                </a:solidFill>
              </a:rPr>
              <a:t>Переход к новому продукту целесообразно проводить в стационаре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600" y="152400"/>
            <a:ext cx="8686800" cy="990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неадекватного вскармливания после выписки из стационара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7181" grpId="0"/>
      <p:bldP spid="7182" grpId="0"/>
      <p:bldP spid="7183" grpId="0" animBg="1"/>
      <p:bldP spid="71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Основные </a:t>
            </a:r>
            <a:r>
              <a:rPr lang="ru-RU" sz="3200" dirty="0">
                <a:latin typeface="Arial Black" pitchFamily="34" charset="0"/>
              </a:rPr>
              <a:t>составляющие каждого этапа </a:t>
            </a:r>
            <a:r>
              <a:rPr lang="ru-RU" sz="3200" dirty="0" smtClean="0">
                <a:latin typeface="Arial Black" pitchFamily="34" charset="0"/>
              </a:rPr>
              <a:t>реабилитации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040683"/>
              </p:ext>
            </p:extLst>
          </p:nvPr>
        </p:nvGraphicFramePr>
        <p:xfrm>
          <a:off x="467544" y="2060848"/>
          <a:ext cx="84249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85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Fcy;&amp;ocy;&amp;tcy;&amp;ocy; &amp;Pcy;&amp;ocy;&amp;rcy;&amp;tcy;&amp;rcy;&amp;iecy;&amp;tcy; &amp;dcy;&amp;iecy;&amp;vcy;&amp;ucy;&amp;shcy;&amp;kcy;&amp;icy;, &amp;kcy;&amp;ocy;&amp;tcy;&amp;ocy;&amp;rcy;&amp;acy;&amp;yacy; &amp;dcy;&amp;iecy;&amp;rcy;&amp;zhcy;&amp;icy;&amp;tcy; &amp;rcy;&amp;ucy;&amp;kcy;&amp;icy; &amp;ucy; &amp;lcy;&amp;icy;&amp;tscy;&amp;acy;, by Camelia-0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611560" y="620688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9752" y="3789040"/>
            <a:ext cx="6558880" cy="2663482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2800" dirty="0">
                <a:latin typeface="Arial Black" panose="020B0A04020102020204" pitchFamily="34" charset="0"/>
              </a:rPr>
              <a:t>Почему это случилось?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2800" dirty="0">
                <a:latin typeface="Arial Black" panose="020B0A04020102020204" pitchFamily="34" charset="0"/>
              </a:rPr>
              <a:t>Почему именно со </a:t>
            </a:r>
            <a:r>
              <a:rPr lang="ru-RU" sz="2800" dirty="0" smtClean="0">
                <a:latin typeface="Arial Black" panose="020B0A04020102020204" pitchFamily="34" charset="0"/>
              </a:rPr>
              <a:t>мной?</a:t>
            </a:r>
            <a:endParaRPr lang="ru-RU" sz="2800" dirty="0">
              <a:latin typeface="Arial Black" panose="020B0A04020102020204" pitchFamily="34" charset="0"/>
            </a:endParaRP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2800" dirty="0">
                <a:latin typeface="Arial Black" panose="020B0A04020102020204" pitchFamily="34" charset="0"/>
              </a:rPr>
              <a:t>Кто виноват? </a:t>
            </a:r>
            <a:r>
              <a:rPr lang="ru-RU" sz="2800" dirty="0" smtClean="0">
                <a:latin typeface="Arial Black" panose="020B0A04020102020204" pitchFamily="34" charset="0"/>
              </a:rPr>
              <a:t>(я </a:t>
            </a:r>
            <a:r>
              <a:rPr lang="ru-RU" sz="2800" dirty="0">
                <a:latin typeface="Arial Black" panose="020B0A04020102020204" pitchFamily="34" charset="0"/>
              </a:rPr>
              <a:t>не виновата)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2800" dirty="0">
                <a:latin typeface="Arial Black" panose="020B0A04020102020204" pitchFamily="34" charset="0"/>
              </a:rPr>
              <a:t>Что скажут </a:t>
            </a:r>
            <a:r>
              <a:rPr lang="ru-RU" sz="2800" dirty="0" smtClean="0">
                <a:latin typeface="Arial Black" panose="020B0A04020102020204" pitchFamily="34" charset="0"/>
              </a:rPr>
              <a:t>родственники, муж, друзья?</a:t>
            </a:r>
            <a:endParaRPr lang="ru-RU" sz="2800" dirty="0">
              <a:latin typeface="Arial Black" panose="020B0A04020102020204" pitchFamily="34" charset="0"/>
            </a:endParaRP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2800" dirty="0">
                <a:latin typeface="Arial Black" panose="020B0A04020102020204" pitchFamily="34" charset="0"/>
              </a:rPr>
              <a:t>Ощущение </a:t>
            </a:r>
            <a:r>
              <a:rPr lang="ru-RU" sz="2800" dirty="0" smtClean="0">
                <a:latin typeface="Arial Black" panose="020B0A04020102020204" pitchFamily="34" charset="0"/>
              </a:rPr>
              <a:t>неполноценности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 Black" panose="020B0A04020102020204" pitchFamily="34" charset="0"/>
              </a:rPr>
              <a:t>Ощущение вины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quot;&amp;Dcy;&amp;ocy;&amp;kcy;&amp;tcy;&amp;ocy;&amp;rcy; &amp;KHcy;&amp;acy;&amp;ucy;&amp;scy;&quot;: &amp;dcy;&amp;iecy;&amp;vcy;&amp;yacy;&amp;tcy;&amp;ycy;&amp;jcy; &amp;scy;&amp;iecy;&amp;zcy;&amp;ocy;&amp;ncy; &amp;bcy;&amp;ucy;&amp;dcy;&amp;iecy;&amp;tcy;? &quot; kinobzor.tv - &amp;Scy;&amp;acy;&amp;mcy;&amp;ycy;&amp;iecy; &amp;scy;&amp;vcy;&amp;iecy;&amp;zhcy;&amp;icy;&amp;iecy; &amp;ncy;&amp;ocy;&amp;vcy;&amp;ocy;&amp;scy;&amp;tcy;&amp;icy; &amp;vcy; &amp;mcy;&amp;icy;&amp;rcy;&amp;iecy; &amp;kcy;&amp;icy;&amp;ncy;&amp;ocy; &amp;zcy;&amp;dcy;&amp;iecy;&amp;scy;&amp;softcy;!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4568868" cy="44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268760"/>
            <a:ext cx="4248472" cy="169075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Самые распространенные фразы: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998764"/>
            <a:ext cx="4499992" cy="3670595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…учитывая Ваш анамнез….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….с таким количеством абортов (выкидышей, родов)…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…с Вашим инфекционным фоном…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…не волнуйтесь, все будет хорошо…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…это сложно понять…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…это сложно объяснить…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…Вам никто не даст никаких прогнозов…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196752"/>
            <a:ext cx="3053868" cy="12538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Доктор, а мой ребенок останется жив?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8" name="Picture 4" descr="&amp;Vcy; &amp;Mcy;&amp;ocy;&amp;scy;&amp;kcy;&amp;vcy;&amp;iecy; &amp;pcy;&amp;ocy;&amp;lcy;&amp;icy;&amp;tscy;&amp;iecy;&amp;jcy;&amp;scy;&amp;kcy;&amp;icy;&amp;jcy; &amp;chcy;&amp;ucy;&amp;tcy;&amp;softcy; &amp;ncy;&amp;iecy; &amp;ucy;&amp;bcy;&amp;icy;&amp;lcy; &amp;bcy;&amp;iecy;&amp;rcy;&amp;iecy;&amp;mcy;&amp;iecy;&amp;ncy;&amp;ncy;&amp;ucy;&amp;yucy; - PC &amp;icy;&amp;gcy;&amp;rcy;&amp;ycy;: &amp;Mcy;&amp;acy;&amp;kcy;&amp;scy; &amp;Pcy;&amp;ecy;&amp;jcy;&amp;ncy;, Operation Flashpoint, Railwork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r="16273"/>
          <a:stretch>
            <a:fillRect/>
          </a:stretch>
        </p:blipFill>
        <p:spPr bwMode="auto">
          <a:xfrm>
            <a:off x="634422" y="476672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Посмотрим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Пока жив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5373216"/>
            <a:ext cx="8136904" cy="1253808"/>
          </a:xfrm>
          <a:prstGeom prst="rect">
            <a:avLst/>
          </a:prstGeom>
        </p:spPr>
        <p:txBody>
          <a:bodyPr vert="horz" lIns="45720" rIns="4572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016" y="4995808"/>
            <a:ext cx="8677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Arial Black" panose="020B0A04020102020204" pitchFamily="34" charset="0"/>
              </a:rPr>
              <a:t>Сложно давать прогноз для такого маленького срока. </a:t>
            </a:r>
            <a:r>
              <a:rPr lang="ru-RU" sz="2000" dirty="0" smtClean="0">
                <a:latin typeface="Arial Black" panose="020B0A04020102020204" pitchFamily="34" charset="0"/>
              </a:rPr>
              <a:t>Почти треть </a:t>
            </a:r>
            <a:r>
              <a:rPr lang="ru-RU" sz="2000" dirty="0">
                <a:latin typeface="Arial Black" panose="020B0A04020102020204" pitchFamily="34" charset="0"/>
              </a:rPr>
              <a:t>детей в нашем стационаре, к </a:t>
            </a:r>
            <a:r>
              <a:rPr lang="ru-RU" sz="2000" dirty="0" smtClean="0">
                <a:latin typeface="Arial Black" panose="020B0A04020102020204" pitchFamily="34" charset="0"/>
              </a:rPr>
              <a:t>сожалению, </a:t>
            </a:r>
            <a:r>
              <a:rPr lang="ru-RU" sz="2000" dirty="0">
                <a:latin typeface="Arial Black" panose="020B0A04020102020204" pitchFamily="34" charset="0"/>
              </a:rPr>
              <a:t>не выживают. Выжившему ребенку потребуется не менее 3 месяцев интенсивного </a:t>
            </a:r>
            <a:r>
              <a:rPr lang="ru-RU" sz="2000" dirty="0" smtClean="0">
                <a:latin typeface="Arial Black" panose="020B0A04020102020204" pitchFamily="34" charset="0"/>
              </a:rPr>
              <a:t>и сложного лечения</a:t>
            </a:r>
            <a:r>
              <a:rPr lang="ru-RU" sz="2000" dirty="0">
                <a:latin typeface="Arial Black" panose="020B0A04020102020204" pitchFamily="34" charset="0"/>
              </a:rPr>
              <a:t>, но даже в этом случае </a:t>
            </a:r>
            <a:r>
              <a:rPr lang="ru-RU" sz="2000" dirty="0" smtClean="0">
                <a:latin typeface="Arial Black" panose="020B0A04020102020204" pitchFamily="34" charset="0"/>
              </a:rPr>
              <a:t>около 10 </a:t>
            </a:r>
            <a:r>
              <a:rPr lang="ru-RU" sz="2000" dirty="0">
                <a:latin typeface="Arial Black" panose="020B0A04020102020204" pitchFamily="34" charset="0"/>
              </a:rPr>
              <a:t>% </a:t>
            </a:r>
            <a:r>
              <a:rPr lang="ru-RU" sz="2000" dirty="0" smtClean="0">
                <a:latin typeface="Arial Black" panose="020B0A04020102020204" pitchFamily="34" charset="0"/>
              </a:rPr>
              <a:t>детей </a:t>
            </a:r>
            <a:r>
              <a:rPr lang="ru-RU" sz="2000" dirty="0">
                <a:latin typeface="Arial Black" panose="020B0A04020102020204" pitchFamily="34" charset="0"/>
              </a:rPr>
              <a:t>не видят или не слышат.</a:t>
            </a:r>
          </a:p>
        </p:txBody>
      </p:sp>
    </p:spTree>
    <p:extLst>
      <p:ext uri="{BB962C8B-B14F-4D97-AF65-F5344CB8AC3E}">
        <p14:creationId xmlns:p14="http://schemas.microsoft.com/office/powerpoint/2010/main" val="91991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5256584" cy="50405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1. Температура воздуха в палате реанимации должна быть не ниже 25°С</a:t>
            </a:r>
          </a:p>
          <a:p>
            <a:r>
              <a:rPr lang="ru-RU" sz="2400" b="1" dirty="0" smtClean="0">
                <a:latin typeface="Times New Roman" pitchFamily="18" charset="0"/>
              </a:rPr>
              <a:t>2. Использовать инкубаторы с двойными стенками и </a:t>
            </a:r>
            <a:r>
              <a:rPr lang="ru-RU" sz="2400" b="1" dirty="0" err="1" smtClean="0">
                <a:latin typeface="Times New Roman" pitchFamily="18" charset="0"/>
              </a:rPr>
              <a:t>сервоконтролем</a:t>
            </a:r>
            <a:r>
              <a:rPr lang="ru-RU" sz="2400" b="1" dirty="0" smtClean="0">
                <a:latin typeface="Times New Roman" pitchFamily="18" charset="0"/>
              </a:rPr>
              <a:t> температуры тела</a:t>
            </a:r>
          </a:p>
          <a:p>
            <a:r>
              <a:rPr lang="ru-RU" sz="2400" b="1" dirty="0" smtClean="0">
                <a:latin typeface="Times New Roman" pitchFamily="18" charset="0"/>
              </a:rPr>
              <a:t>3. Защита от света</a:t>
            </a:r>
          </a:p>
          <a:p>
            <a:r>
              <a:rPr lang="ru-RU" sz="2400" b="1" dirty="0" smtClean="0">
                <a:latin typeface="Times New Roman" pitchFamily="18" charset="0"/>
              </a:rPr>
              <a:t>4. Минимизация звуковых раздражителей</a:t>
            </a:r>
          </a:p>
          <a:p>
            <a:r>
              <a:rPr lang="ru-RU" sz="2400" b="1" dirty="0" smtClean="0">
                <a:latin typeface="Times New Roman" pitchFamily="18" charset="0"/>
              </a:rPr>
              <a:t>5. </a:t>
            </a:r>
            <a:r>
              <a:rPr lang="ru-RU" sz="2400" b="1" dirty="0">
                <a:latin typeface="Times New Roman" pitchFamily="18" charset="0"/>
              </a:rPr>
              <a:t>Минимизация тактильных раздражений и манипуляций</a:t>
            </a:r>
            <a:endParaRPr lang="ru-RU" sz="2400" b="1" dirty="0" smtClean="0">
              <a:latin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</a:rPr>
              <a:t>6. Профилактика боли</a:t>
            </a:r>
          </a:p>
          <a:p>
            <a:endParaRPr lang="ru-RU" sz="2400" b="0" dirty="0" smtClean="0">
              <a:latin typeface="Times New Roman" pitchFamily="18" charset="0"/>
            </a:endParaRPr>
          </a:p>
          <a:p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4" name="Picture 5" descr="C:\Documents and Settings\Anna Lenyushkina\Мои документы\Мои рисунки\Презентация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2708920"/>
            <a:ext cx="4427984" cy="4117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Группа 4"/>
          <p:cNvGrpSpPr/>
          <p:nvPr/>
        </p:nvGrpSpPr>
        <p:grpSpPr>
          <a:xfrm>
            <a:off x="827584" y="116633"/>
            <a:ext cx="7776863" cy="1296143"/>
            <a:chOff x="-804149" y="9908"/>
            <a:chExt cx="7500892" cy="1430251"/>
          </a:xfrm>
          <a:solidFill>
            <a:schemeClr val="accent3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Прямоугольник 5"/>
            <p:cNvSpPr/>
            <p:nvPr/>
          </p:nvSpPr>
          <p:spPr>
            <a:xfrm>
              <a:off x="8695" y="9908"/>
              <a:ext cx="6688048" cy="14302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metal">
              <a:bevelT w="247650" h="1524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-804149" y="9908"/>
              <a:ext cx="7500892" cy="1430251"/>
            </a:xfrm>
            <a:prstGeom prst="rect">
              <a:avLst/>
            </a:prstGeom>
            <a:grpFill/>
            <a:sp3d prstMaterial="metal">
              <a:bevelT w="177800" h="2794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1"/>
                  </a:solidFill>
                  <a:latin typeface="Arial Black" pitchFamily="34" charset="0"/>
                </a:rPr>
                <a:t>Охранительный режим в условиях ОРИТН</a:t>
              </a:r>
              <a:endParaRPr lang="ru-RU" sz="2800" kern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2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8435280" cy="453650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Clr>
                <a:schemeClr val="accent3"/>
              </a:buClr>
              <a:buSzPct val="98000"/>
              <a:buFont typeface="Wingdings" pitchFamily="2" charset="2"/>
              <a:buChar char="q"/>
            </a:pPr>
            <a:r>
              <a:rPr lang="ru-RU" sz="2200" dirty="0" smtClean="0">
                <a:latin typeface="Arial Black" pitchFamily="34" charset="0"/>
              </a:rPr>
              <a:t>Выбор положения ребенка: «поза эмбриона»</a:t>
            </a:r>
          </a:p>
          <a:p>
            <a:pPr marL="342900" indent="-342900">
              <a:lnSpc>
                <a:spcPct val="90000"/>
              </a:lnSpc>
              <a:buClr>
                <a:schemeClr val="accent3"/>
              </a:buClr>
              <a:buSzPct val="98000"/>
              <a:buFont typeface="Wingdings" pitchFamily="2" charset="2"/>
              <a:buChar char="q"/>
            </a:pPr>
            <a:r>
              <a:rPr lang="ru-RU" sz="2200" dirty="0" smtClean="0">
                <a:latin typeface="Arial Black" pitchFamily="34" charset="0"/>
              </a:rPr>
              <a:t>Использование «гнезда» для укладки, овечьих шкур</a:t>
            </a:r>
          </a:p>
          <a:p>
            <a:pPr marL="342900" indent="-342900">
              <a:lnSpc>
                <a:spcPct val="90000"/>
              </a:lnSpc>
              <a:buClr>
                <a:schemeClr val="accent3"/>
              </a:buClr>
              <a:buSzPct val="98000"/>
              <a:buFont typeface="Wingdings" pitchFamily="2" charset="2"/>
              <a:buChar char="q"/>
            </a:pPr>
            <a:r>
              <a:rPr lang="ru-RU" sz="2200" dirty="0" smtClean="0">
                <a:latin typeface="Arial Black" pitchFamily="34" charset="0"/>
              </a:rPr>
              <a:t>Смена положения тела ребенка каждые 2 часа. </a:t>
            </a:r>
          </a:p>
          <a:p>
            <a:pPr marL="342900" indent="-342900">
              <a:lnSpc>
                <a:spcPct val="90000"/>
              </a:lnSpc>
              <a:buClr>
                <a:schemeClr val="accent3"/>
              </a:buClr>
              <a:buSzPct val="98000"/>
              <a:buFont typeface="Wingdings" pitchFamily="2" charset="2"/>
              <a:buChar char="q"/>
            </a:pPr>
            <a:r>
              <a:rPr lang="ru-RU" sz="2200" dirty="0" smtClean="0">
                <a:latin typeface="Arial Black" pitchFamily="34" charset="0"/>
              </a:rPr>
              <a:t>Положение на животе улучшает </a:t>
            </a:r>
            <a:r>
              <a:rPr lang="ru-RU" sz="2200" dirty="0" err="1" smtClean="0">
                <a:latin typeface="Arial Black" pitchFamily="34" charset="0"/>
              </a:rPr>
              <a:t>оксигенацию</a:t>
            </a:r>
            <a:r>
              <a:rPr lang="ru-RU" sz="2200" dirty="0" smtClean="0">
                <a:latin typeface="Arial Black" pitchFamily="34" charset="0"/>
              </a:rPr>
              <a:t>. Ручки и ножки    должны быть в полусогнутом физиологическом положении</a:t>
            </a:r>
          </a:p>
          <a:p>
            <a:pPr marL="342900" indent="-342900">
              <a:lnSpc>
                <a:spcPct val="90000"/>
              </a:lnSpc>
              <a:buClr>
                <a:schemeClr val="accent3"/>
              </a:buClr>
              <a:buSzPct val="98000"/>
              <a:buFont typeface="Wingdings" pitchFamily="2" charset="2"/>
              <a:buChar char="q"/>
            </a:pPr>
            <a:r>
              <a:rPr lang="ru-RU" sz="2200" dirty="0" smtClean="0">
                <a:latin typeface="Arial Black" pitchFamily="34" charset="0"/>
              </a:rPr>
              <a:t>Ароматерапия</a:t>
            </a:r>
          </a:p>
          <a:p>
            <a:pPr marL="342900" indent="-342900">
              <a:lnSpc>
                <a:spcPct val="90000"/>
              </a:lnSpc>
              <a:buClr>
                <a:schemeClr val="accent3"/>
              </a:buClr>
              <a:buSzPct val="98000"/>
              <a:buFont typeface="Wingdings" pitchFamily="2" charset="2"/>
              <a:buChar char="q"/>
            </a:pPr>
            <a:r>
              <a:rPr lang="ru-RU" sz="2200" dirty="0" smtClean="0">
                <a:latin typeface="Arial Black" pitchFamily="34" charset="0"/>
              </a:rPr>
              <a:t>Контакты с родителями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5536" y="116633"/>
            <a:ext cx="8352928" cy="1368151"/>
            <a:chOff x="-804149" y="9908"/>
            <a:chExt cx="7500892" cy="1430251"/>
          </a:xfrm>
          <a:solidFill>
            <a:schemeClr val="accent3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Прямоугольник 5"/>
            <p:cNvSpPr/>
            <p:nvPr/>
          </p:nvSpPr>
          <p:spPr>
            <a:xfrm>
              <a:off x="8695" y="9908"/>
              <a:ext cx="6688048" cy="14302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metal">
              <a:bevelT w="247650" h="1524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-804149" y="9908"/>
              <a:ext cx="7500892" cy="1430251"/>
            </a:xfrm>
            <a:prstGeom prst="rect">
              <a:avLst/>
            </a:prstGeom>
            <a:grpFill/>
            <a:sp3d prstMaterial="metal">
              <a:bevelT w="177800" h="2794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1"/>
                  </a:solidFill>
                  <a:latin typeface="Arial Black" pitchFamily="34" charset="0"/>
                </a:rPr>
                <a:t>Программа ранней реабилитации и развивающего ухода на </a:t>
              </a:r>
              <a:r>
                <a:rPr lang="en-US" sz="2800" kern="1200" dirty="0" smtClean="0">
                  <a:solidFill>
                    <a:schemeClr val="tx1"/>
                  </a:solidFill>
                  <a:latin typeface="Arial Black" pitchFamily="34" charset="0"/>
                </a:rPr>
                <a:t>I </a:t>
              </a:r>
              <a:r>
                <a:rPr lang="ru-RU" sz="2800" kern="1200" dirty="0" smtClean="0">
                  <a:solidFill>
                    <a:schemeClr val="tx1"/>
                  </a:solidFill>
                  <a:latin typeface="Arial Black" pitchFamily="34" charset="0"/>
                </a:rPr>
                <a:t>этапе</a:t>
              </a:r>
              <a:endParaRPr lang="ru-RU" sz="2800" kern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pic>
        <p:nvPicPr>
          <p:cNvPr id="8" name="Picture 7" descr="C:\Users\Doktornata25\Desktop\ЭНМТ к пособию\ЭНМТ ПОСОБИЕ\1315944431_polozhenie-malysh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9309">
            <a:off x="4201357" y="4164641"/>
            <a:ext cx="3456384" cy="2123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86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3XXn2HKoU6veKLjMGt3Yg"/>
</p:tagLst>
</file>

<file path=ppt/theme/theme1.xml><?xml version="1.0" encoding="utf-8"?>
<a:theme xmlns:a="http://schemas.openxmlformats.org/drawingml/2006/main" name="Техническ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хническ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хническ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17594</TotalTime>
  <Words>2590</Words>
  <Application>Microsoft Office PowerPoint</Application>
  <PresentationFormat>Экран (4:3)</PresentationFormat>
  <Paragraphs>390</Paragraphs>
  <Slides>35</Slides>
  <Notes>27</Notes>
  <HiddenSlides>1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Техническая</vt:lpstr>
      <vt:lpstr>1_Техническая</vt:lpstr>
      <vt:lpstr>Тема Office</vt:lpstr>
      <vt:lpstr>1_Тема Office</vt:lpstr>
      <vt:lpstr>2_Техническая</vt:lpstr>
      <vt:lpstr>Acrobat Document</vt:lpstr>
      <vt:lpstr>ФГБУ «НИИ ОММ» МЗ РФ</vt:lpstr>
      <vt:lpstr>Оценка качества жизни</vt:lpstr>
      <vt:lpstr>Этапы реабилитации недоношенного ребенка</vt:lpstr>
      <vt:lpstr>Основные составляющие каждого этапа реабилитации</vt:lpstr>
      <vt:lpstr>Презентация PowerPoint</vt:lpstr>
      <vt:lpstr>Самые распространенные фразы:</vt:lpstr>
      <vt:lpstr>Доктор, а мой ребенок останется жив?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роста и развития ребенка: 1-2 этап реабилитации</vt:lpstr>
      <vt:lpstr>Презентация PowerPoint</vt:lpstr>
      <vt:lpstr>Целесообразность обогащения грудного молока подтверждена клиническими исследованиями</vt:lpstr>
      <vt:lpstr>Олигосахариды грудного молока</vt:lpstr>
      <vt:lpstr>Возможные механизмы иммуномодулирующего действия неперевариваемых углеводов </vt:lpstr>
      <vt:lpstr>Изменение состава микробиоты ассоциировано с развитием болезней</vt:lpstr>
      <vt:lpstr>Коррекция патологических нарушений</vt:lpstr>
      <vt:lpstr>Выписка из стационара</vt:lpstr>
      <vt:lpstr>Выписка из стационара</vt:lpstr>
      <vt:lpstr>Презентация PowerPoint</vt:lpstr>
      <vt:lpstr>Презентация PowerPoint</vt:lpstr>
      <vt:lpstr>Основные моменты, влияющие на качество жизни после выписки из стационара  </vt:lpstr>
      <vt:lpstr>Презентация PowerPoint</vt:lpstr>
      <vt:lpstr>Презентация PowerPoint</vt:lpstr>
      <vt:lpstr>Длительность специализированного питания зависит от динамики массы тела</vt:lpstr>
      <vt:lpstr>Презентация PowerPoint</vt:lpstr>
      <vt:lpstr>Презентация PowerPoint</vt:lpstr>
      <vt:lpstr>Пребиотики scGOS/lcFOS повторяют функцию олигосахаридов ГМ</vt:lpstr>
      <vt:lpstr>Презентация PowerPoint</vt:lpstr>
      <vt:lpstr>   Структура патологии детей раннего возраста, родившихся             с ЭНМТ    </vt:lpstr>
      <vt:lpstr>Детские смеси 3 и 4 ступени помогают снизить риск дефицитов нутриентов и связанных с ними нарушений развития </vt:lpstr>
      <vt:lpstr>Nutrilon® – адекватная скорость роста  для каждого ребенка</vt:lpstr>
      <vt:lpstr>Презентация PowerPoint</vt:lpstr>
    </vt:vector>
  </TitlesOfParts>
  <Company>BBA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внутриутробного формирования патологии сердечно-сосудистой системы плода и новорожденного при осложненном течении беременности</dc:title>
  <dc:creator>Паша</dc:creator>
  <cp:lastModifiedBy>Бычкова Светлана Владимировна</cp:lastModifiedBy>
  <cp:revision>516</cp:revision>
  <cp:lastPrinted>2018-05-20T13:50:59Z</cp:lastPrinted>
  <dcterms:created xsi:type="dcterms:W3CDTF">2003-11-21T05:08:36Z</dcterms:created>
  <dcterms:modified xsi:type="dcterms:W3CDTF">2018-05-23T03:19:16Z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