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45" r:id="rId3"/>
    <p:sldId id="322" r:id="rId4"/>
    <p:sldId id="323" r:id="rId5"/>
    <p:sldId id="351" r:id="rId6"/>
    <p:sldId id="327" r:id="rId7"/>
    <p:sldId id="350" r:id="rId8"/>
    <p:sldId id="326" r:id="rId9"/>
    <p:sldId id="364" r:id="rId10"/>
    <p:sldId id="328" r:id="rId11"/>
    <p:sldId id="329" r:id="rId12"/>
    <p:sldId id="318" r:id="rId13"/>
    <p:sldId id="363" r:id="rId14"/>
    <p:sldId id="331" r:id="rId15"/>
    <p:sldId id="365" r:id="rId16"/>
    <p:sldId id="366" r:id="rId17"/>
    <p:sldId id="312" r:id="rId18"/>
    <p:sldId id="367" r:id="rId19"/>
    <p:sldId id="285" r:id="rId20"/>
    <p:sldId id="368" r:id="rId21"/>
    <p:sldId id="369" r:id="rId22"/>
    <p:sldId id="370" r:id="rId23"/>
    <p:sldId id="371" r:id="rId24"/>
    <p:sldId id="372" r:id="rId25"/>
    <p:sldId id="303" r:id="rId26"/>
    <p:sldId id="280" r:id="rId27"/>
    <p:sldId id="354" r:id="rId28"/>
    <p:sldId id="362" r:id="rId29"/>
    <p:sldId id="332" r:id="rId30"/>
    <p:sldId id="283" r:id="rId31"/>
    <p:sldId id="296" r:id="rId32"/>
    <p:sldId id="358" r:id="rId33"/>
    <p:sldId id="361" r:id="rId34"/>
    <p:sldId id="338" r:id="rId35"/>
    <p:sldId id="337" r:id="rId36"/>
    <p:sldId id="356" r:id="rId37"/>
    <p:sldId id="262" r:id="rId3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EA9"/>
    <a:srgbClr val="00A29E"/>
    <a:srgbClr val="FF7575"/>
    <a:srgbClr val="92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73250" autoAdjust="0"/>
  </p:normalViewPr>
  <p:slideViewPr>
    <p:cSldViewPr snapToGrid="0">
      <p:cViewPr varScale="1">
        <p:scale>
          <a:sx n="54" d="100"/>
          <a:sy n="54" d="100"/>
        </p:scale>
        <p:origin x="13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03694030235715"/>
          <c:y val="0.13352526860570357"/>
          <c:w val="0.5609319359096151"/>
          <c:h val="0.825675343764775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A29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60EA9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07079646017698E-2"/>
          <c:y val="8.3003952569169967E-2"/>
          <c:w val="0.92566371681415927"/>
          <c:h val="0.67193675889328064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Доля злокачественных новообразований, выявленных на ранних стадиях</c:v>
                </c:pt>
              </c:strCache>
            </c:strRef>
          </c:tx>
          <c:spPr>
            <a:ln w="42060">
              <a:solidFill>
                <a:srgbClr val="00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2.9774335440250765E-3"/>
                  <c:y val="-7.9729426379995777E-2"/>
                </c:manualLayout>
              </c:layout>
              <c:numFmt formatCode="General" sourceLinked="0"/>
              <c:spPr>
                <a:noFill/>
                <a:ln w="42060">
                  <a:noFill/>
                </a:ln>
              </c:spPr>
              <c:txPr>
                <a:bodyPr/>
                <a:lstStyle/>
                <a:p>
                  <a:pPr>
                    <a:defRPr sz="23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642007052283639E-2"/>
                  <c:y val="6.2054869158721937E-2"/>
                </c:manualLayout>
              </c:layout>
              <c:numFmt formatCode="General" sourceLinked="0"/>
              <c:spPr>
                <a:noFill/>
                <a:ln w="42060">
                  <a:noFill/>
                </a:ln>
              </c:spPr>
              <c:txPr>
                <a:bodyPr/>
                <a:lstStyle/>
                <a:p>
                  <a:pPr>
                    <a:defRPr sz="23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907557333881079E-2"/>
                  <c:y val="6.9847092297331992E-2"/>
                </c:manualLayout>
              </c:layout>
              <c:numFmt formatCode="General" sourceLinked="0"/>
              <c:spPr>
                <a:noFill/>
                <a:ln w="42060">
                  <a:noFill/>
                </a:ln>
              </c:spPr>
              <c:txPr>
                <a:bodyPr/>
                <a:lstStyle/>
                <a:p>
                  <a:pPr>
                    <a:defRPr sz="23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562396160278333E-2"/>
                  <c:y val="8.7464413576324895E-2"/>
                </c:manualLayout>
              </c:layout>
              <c:numFmt formatCode="General" sourceLinked="0"/>
              <c:spPr>
                <a:noFill/>
                <a:ln w="42060">
                  <a:noFill/>
                </a:ln>
              </c:spPr>
              <c:txPr>
                <a:bodyPr/>
                <a:lstStyle/>
                <a:p>
                  <a:pPr>
                    <a:defRPr sz="23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757057995525062E-3"/>
                  <c:y val="9.9209129710934596E-2"/>
                </c:manualLayout>
              </c:layout>
              <c:numFmt formatCode="General" sourceLinked="0"/>
              <c:spPr>
                <a:noFill/>
                <a:ln w="42060">
                  <a:noFill/>
                </a:ln>
              </c:spPr>
              <c:txPr>
                <a:bodyPr/>
                <a:lstStyle/>
                <a:p>
                  <a:pPr>
                    <a:defRPr sz="23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5084571603785131E-3"/>
                  <c:y val="7.4025644217835807E-2"/>
                </c:manualLayout>
              </c:layout>
              <c:numFmt formatCode="General" sourceLinked="0"/>
              <c:spPr>
                <a:noFill/>
                <a:ln w="42060">
                  <a:noFill/>
                </a:ln>
              </c:spPr>
              <c:txPr>
                <a:bodyPr/>
                <a:lstStyle/>
                <a:p>
                  <a:pPr>
                    <a:defRPr sz="23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8.1584851210183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 w="420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3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Sheet1!$B$2:$I$2</c:f>
              <c:numCache>
                <c:formatCode>d\-mmm</c:formatCode>
                <c:ptCount val="8"/>
                <c:pt idx="0" formatCode="General">
                  <c:v>62.2</c:v>
                </c:pt>
                <c:pt idx="1">
                  <c:v>39.5</c:v>
                </c:pt>
                <c:pt idx="2">
                  <c:v>32.9</c:v>
                </c:pt>
                <c:pt idx="3" formatCode="General">
                  <c:v>33.5</c:v>
                </c:pt>
                <c:pt idx="4" formatCode="General">
                  <c:v>33.9</c:v>
                </c:pt>
                <c:pt idx="5" formatCode="General">
                  <c:v>32.1</c:v>
                </c:pt>
                <c:pt idx="6" formatCode="General">
                  <c:v>32</c:v>
                </c:pt>
                <c:pt idx="7" formatCode="General">
                  <c:v>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6369720"/>
        <c:axId val="466363840"/>
      </c:lineChart>
      <c:catAx>
        <c:axId val="466369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52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663638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66363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2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66369720"/>
        <c:crosses val="autoZero"/>
        <c:crossBetween val="between"/>
      </c:valAx>
      <c:spPr>
        <a:noFill/>
        <a:ln w="42060">
          <a:noFill/>
        </a:ln>
      </c:spPr>
    </c:plotArea>
    <c:legend>
      <c:legendPos val="b"/>
      <c:layout>
        <c:manualLayout>
          <c:xMode val="edge"/>
          <c:yMode val="edge"/>
          <c:x val="0.17522123893805311"/>
          <c:y val="0.90118577075098816"/>
          <c:w val="0.68672566371681421"/>
          <c:h val="8.6956521739130432E-2"/>
        </c:manualLayout>
      </c:layout>
      <c:overlay val="0"/>
      <c:spPr>
        <a:solidFill>
          <a:srgbClr val="FFFFFF"/>
        </a:solidFill>
        <a:ln w="5257">
          <a:solidFill>
            <a:srgbClr val="000000"/>
          </a:solidFill>
          <a:prstDash val="solid"/>
        </a:ln>
      </c:spPr>
      <c:txPr>
        <a:bodyPr/>
        <a:lstStyle/>
        <a:p>
          <a:pPr>
            <a:defRPr sz="1217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2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784355422828992E-2"/>
          <c:y val="0"/>
          <c:w val="0.91343329561615494"/>
          <c:h val="0.857567876735370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Смертность</c:v>
                </c:pt>
              </c:strCache>
            </c:strRef>
          </c:tx>
          <c:spPr>
            <a:ln w="31750" cap="rnd">
              <a:solidFill>
                <a:srgbClr val="F60EA9"/>
              </a:solidFill>
              <a:rou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5366161616161616E-2"/>
                  <c:y val="-2.8413575374901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628787878787901E-2"/>
                  <c:y val="-2.8413575374901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578282828282828E-2"/>
                  <c:y val="-4.1041831097079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366161616161662E-2"/>
                  <c:y val="-4.1041831097079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366161616161616E-2"/>
                  <c:y val="-4.1041831097079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536616161616171E-2"/>
                  <c:y val="-2.8413575374901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36616161616171E-2"/>
                  <c:y val="-2.8413575374901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366161616161616E-2"/>
                  <c:y val="-1.8942383583267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366161616161616E-2"/>
                  <c:y val="2.8413575374901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4103535353535353E-2"/>
                  <c:y val="5.68271507498026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14,0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318181818181817E-2"/>
                      <c:h val="0.11558011049723757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2.536616161616171E-2"/>
                  <c:y val="5.3670086819258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4002525252525252E-2"/>
                  <c:y val="-4.1041831097079748E-2"/>
                </c:manualLayout>
              </c:layout>
              <c:tx>
                <c:rich>
                  <a:bodyPr/>
                  <a:lstStyle/>
                  <a:p>
                    <a:fld id="{AA91EC56-B49F-4F58-9B71-6779B83DB8D7}" type="VALUE">
                      <a:rPr lang="en-US"/>
                      <a:pPr/>
                      <a:t>[ЗНАЧЕНИЕ]</a:t>
                    </a:fld>
                    <a:r>
                      <a:rPr lang="en-US"/>
                      <a:t>,0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3"/>
              <c:layout>
                <c:manualLayout>
                  <c:x val="2.5505050505050504E-3"/>
                  <c:y val="-6.31412786108918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4103535353535353E-2"/>
                  <c:y val="-3.7884767166535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Sheet1!$A$3:$A$18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Sheet1!$B$3:$B$18</c:f>
              <c:numCache>
                <c:formatCode>General</c:formatCode>
                <c:ptCount val="16"/>
                <c:pt idx="0">
                  <c:v>16.600000000000001</c:v>
                </c:pt>
                <c:pt idx="1">
                  <c:v>16.600000000000001</c:v>
                </c:pt>
                <c:pt idx="2">
                  <c:v>15.3</c:v>
                </c:pt>
                <c:pt idx="3">
                  <c:v>14.7</c:v>
                </c:pt>
                <c:pt idx="4">
                  <c:v>14.7</c:v>
                </c:pt>
                <c:pt idx="5">
                  <c:v>14.3</c:v>
                </c:pt>
                <c:pt idx="6">
                  <c:v>14.3</c:v>
                </c:pt>
                <c:pt idx="7">
                  <c:v>14.1</c:v>
                </c:pt>
                <c:pt idx="8">
                  <c:v>13.9</c:v>
                </c:pt>
                <c:pt idx="9">
                  <c:v>13.8</c:v>
                </c:pt>
                <c:pt idx="10" formatCode="0.0">
                  <c:v>14</c:v>
                </c:pt>
                <c:pt idx="11">
                  <c:v>14.1</c:v>
                </c:pt>
                <c:pt idx="12">
                  <c:v>14</c:v>
                </c:pt>
                <c:pt idx="13" formatCode="d\-mmm">
                  <c:v>13</c:v>
                </c:pt>
                <c:pt idx="14">
                  <c:v>14.2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Sheet1!$C$1:$C$2</c:f>
              <c:strCache>
                <c:ptCount val="2"/>
                <c:pt idx="0">
                  <c:v>Рождаемость</c:v>
                </c:pt>
              </c:strCache>
            </c:strRef>
          </c:tx>
          <c:spPr>
            <a:ln w="31750" cap="rnd">
              <a:solidFill>
                <a:srgbClr val="00A29E"/>
              </a:solidFill>
              <a:rou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7891414141414141E-2"/>
                  <c:y val="4.1041831097079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366161616161616E-2"/>
                  <c:y val="2.8413575374901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366161616161616E-2"/>
                  <c:y val="3.7884767166535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366161616161662E-2"/>
                  <c:y val="3.7884767166535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103535353535353E-2"/>
                  <c:y val="3.7884767166535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536616161616171E-2"/>
                  <c:y val="2.8413575374901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36616161616171E-2"/>
                  <c:y val="4.7355958958168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103535353535446E-2"/>
                  <c:y val="2.8413575374901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336EDE97-7A46-4A29-9E02-8FE7355D849F}" type="VALUE">
                      <a:rPr lang="en-US" baseline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2.5366161616161616E-2"/>
                  <c:y val="-1.89423835832675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14,5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36616161616171E-2"/>
                  <c:y val="-3.78847671665351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14,6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9154040404040404E-2"/>
                  <c:y val="-4.1041831097079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7992424242424334E-2"/>
                  <c:y val="4.1041831097079713E-2"/>
                </c:manualLayout>
              </c:layout>
              <c:tx>
                <c:rich>
                  <a:bodyPr/>
                  <a:lstStyle/>
                  <a:p>
                    <a:fld id="{5AF114CA-2BDE-49B0-871E-1AF700C0CE4B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3"/>
              <c:layout>
                <c:manualLayout>
                  <c:x val="-4.1780303030303216E-2"/>
                  <c:y val="4.7355958958168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4103535353535353E-2"/>
                  <c:y val="4.1041831097079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Sheet1!$A$3:$A$18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Sheet1!$C$3:$C$18</c:f>
              <c:numCache>
                <c:formatCode>General</c:formatCode>
                <c:ptCount val="16"/>
                <c:pt idx="0">
                  <c:v>10.7</c:v>
                </c:pt>
                <c:pt idx="1">
                  <c:v>10.4</c:v>
                </c:pt>
                <c:pt idx="2">
                  <c:v>10.7</c:v>
                </c:pt>
                <c:pt idx="3">
                  <c:v>11.5</c:v>
                </c:pt>
                <c:pt idx="4">
                  <c:v>12.4</c:v>
                </c:pt>
                <c:pt idx="5">
                  <c:v>12.8</c:v>
                </c:pt>
                <c:pt idx="6">
                  <c:v>13.4</c:v>
                </c:pt>
                <c:pt idx="7">
                  <c:v>13.5</c:v>
                </c:pt>
                <c:pt idx="8">
                  <c:v>14.3</c:v>
                </c:pt>
                <c:pt idx="9">
                  <c:v>14.5</c:v>
                </c:pt>
                <c:pt idx="10">
                  <c:v>14.6</c:v>
                </c:pt>
                <c:pt idx="11">
                  <c:v>14.4</c:v>
                </c:pt>
                <c:pt idx="12">
                  <c:v>13.8</c:v>
                </c:pt>
                <c:pt idx="13">
                  <c:v>12.4</c:v>
                </c:pt>
                <c:pt idx="14">
                  <c:v>11.4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7746056"/>
        <c:axId val="347747232"/>
      </c:lineChart>
      <c:catAx>
        <c:axId val="347746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747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7747232"/>
        <c:scaling>
          <c:orientation val="minMax"/>
          <c:max val="17.5"/>
          <c:min val="8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746056"/>
        <c:crosses val="autoZero"/>
        <c:crossBetween val="between"/>
        <c:majorUnit val="5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03694030235715"/>
          <c:y val="0.13352526860570357"/>
          <c:w val="0.5609319359096151"/>
          <c:h val="0.825675343764775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A29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60EA9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85519857012252"/>
          <c:y val="1.6461133948079843E-2"/>
          <c:w val="0.68943384882039771"/>
          <c:h val="0.8860104432840795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первенцы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47.2</c:v>
                </c:pt>
                <c:pt idx="1">
                  <c:v>44.7</c:v>
                </c:pt>
                <c:pt idx="2">
                  <c:v>42.7</c:v>
                </c:pt>
                <c:pt idx="3">
                  <c:v>40.1</c:v>
                </c:pt>
                <c:pt idx="4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вторые дети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38.1</c:v>
                </c:pt>
                <c:pt idx="1">
                  <c:v>38.9</c:v>
                </c:pt>
                <c:pt idx="2">
                  <c:v>39.6</c:v>
                </c:pt>
                <c:pt idx="3">
                  <c:v>41.5</c:v>
                </c:pt>
                <c:pt idx="4">
                  <c:v>41.7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третьи и последующие дети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14.7</c:v>
                </c:pt>
                <c:pt idx="1">
                  <c:v>16.399999999999999</c:v>
                </c:pt>
                <c:pt idx="2">
                  <c:v>17.7</c:v>
                </c:pt>
                <c:pt idx="3">
                  <c:v>18.399999999999999</c:v>
                </c:pt>
                <c:pt idx="4">
                  <c:v>20.3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6381640"/>
        <c:axId val="416378112"/>
      </c:barChart>
      <c:catAx>
        <c:axId val="416381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6378112"/>
        <c:crosses val="autoZero"/>
        <c:auto val="1"/>
        <c:lblAlgn val="ctr"/>
        <c:lblOffset val="100"/>
        <c:noMultiLvlLbl val="0"/>
      </c:catAx>
      <c:valAx>
        <c:axId val="4163781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163816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8.3614123504188398E-2"/>
          <c:y val="5.1313331677455373E-2"/>
          <c:w val="0.22998045315877816"/>
          <c:h val="0.84265590475240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10.9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12.2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756592"/>
        <c:axId val="462758552"/>
      </c:barChart>
      <c:catAx>
        <c:axId val="46275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758552"/>
        <c:crosses val="autoZero"/>
        <c:auto val="1"/>
        <c:lblAlgn val="ctr"/>
        <c:lblOffset val="100"/>
        <c:noMultiLvlLbl val="0"/>
      </c:catAx>
      <c:valAx>
        <c:axId val="46275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75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2017%2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Ап</c:v>
                </c:pt>
                <c:pt idx="1">
                  <c:v>Церкляж</c:v>
                </c:pt>
                <c:pt idx="2">
                  <c:v>Прогестерон</c:v>
                </c:pt>
                <c:pt idx="3">
                  <c:v>АП+шов</c:v>
                </c:pt>
                <c:pt idx="4">
                  <c:v>Отказ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</c:v>
                </c:pt>
                <c:pt idx="1">
                  <c:v>12</c:v>
                </c:pt>
                <c:pt idx="2">
                  <c:v>10</c:v>
                </c:pt>
                <c:pt idx="3">
                  <c:v>4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17-48D5-870D-9831BA58C9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Ап</c:v>
                </c:pt>
                <c:pt idx="1">
                  <c:v>Церкляж</c:v>
                </c:pt>
                <c:pt idx="2">
                  <c:v>Прогестерон</c:v>
                </c:pt>
                <c:pt idx="3">
                  <c:v>АП+шов</c:v>
                </c:pt>
                <c:pt idx="4">
                  <c:v>Отказ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48</c:v>
                </c:pt>
                <c:pt idx="1">
                  <c:v>35</c:v>
                </c:pt>
                <c:pt idx="2">
                  <c:v>4.2</c:v>
                </c:pt>
                <c:pt idx="3">
                  <c:v>3.7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17-48D5-870D-9831BA58C9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47409232"/>
        <c:axId val="347409624"/>
      </c:barChart>
      <c:catAx>
        <c:axId val="34740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409624"/>
        <c:crosses val="autoZero"/>
        <c:auto val="1"/>
        <c:lblAlgn val="ctr"/>
        <c:lblOffset val="100"/>
        <c:noMultiLvlLbl val="0"/>
      </c:catAx>
      <c:valAx>
        <c:axId val="34740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40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4606816917949"/>
          <c:y val="0"/>
          <c:w val="0.61845847104043972"/>
          <c:h val="0.906937259661831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Отсутствие денежных средств</c:v>
                </c:pt>
                <c:pt idx="1">
                  <c:v>Социальная неустроенность</c:v>
                </c:pt>
                <c:pt idx="2">
                  <c:v>Отсутсвие надежного партнера</c:v>
                </c:pt>
                <c:pt idx="3">
                  <c:v>Неуверенность в своем будущем</c:v>
                </c:pt>
                <c:pt idx="4">
                  <c:v>Желание заниматься карьерой</c:v>
                </c:pt>
                <c:pt idx="5">
                  <c:v>Опасение родить больного ребенка</c:v>
                </c:pt>
                <c:pt idx="6">
                  <c:v>Пьянство</c:v>
                </c:pt>
                <c:pt idx="7">
                  <c:v>Наркомания</c:v>
                </c:pt>
                <c:pt idx="8">
                  <c:v>Осуждение матерей-одиночек</c:v>
                </c:pt>
                <c:pt idx="9">
                  <c:v>Опасение за свое будущее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73</c:v>
                </c:pt>
                <c:pt idx="1">
                  <c:v>48</c:v>
                </c:pt>
                <c:pt idx="2">
                  <c:v>46</c:v>
                </c:pt>
                <c:pt idx="3">
                  <c:v>44</c:v>
                </c:pt>
                <c:pt idx="4">
                  <c:v>23</c:v>
                </c:pt>
                <c:pt idx="5">
                  <c:v>20</c:v>
                </c:pt>
                <c:pt idx="6">
                  <c:v>19</c:v>
                </c:pt>
                <c:pt idx="7">
                  <c:v>17</c:v>
                </c:pt>
                <c:pt idx="8">
                  <c:v>11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2417304"/>
        <c:axId val="462415344"/>
      </c:barChart>
      <c:catAx>
        <c:axId val="462417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415344"/>
        <c:crosses val="autoZero"/>
        <c:auto val="1"/>
        <c:lblAlgn val="ctr"/>
        <c:lblOffset val="100"/>
        <c:noMultiLvlLbl val="0"/>
      </c:catAx>
      <c:valAx>
        <c:axId val="46241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41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2F8C2-385D-4B13-9455-3AACFEC3A14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CC00A-A2DA-4508-9828-01EFE27A4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9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C00A-A2DA-4508-9828-01EFE27A495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11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C00A-A2DA-4508-9828-01EFE27A495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97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="" xmlns:a16="http://schemas.microsoft.com/office/drawing/2014/main" id="{6982D873-A655-4692-AF01-FFE07FF793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="" xmlns:a16="http://schemas.microsoft.com/office/drawing/2014/main" id="{5FAC1A28-FF56-4EE4-A42E-C00D7ED816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Качество профилактики на </a:t>
            </a:r>
            <a:r>
              <a:rPr lang="ru-RU" altLang="ru-RU" dirty="0" err="1"/>
              <a:t>пгп</a:t>
            </a:r>
            <a:r>
              <a:rPr lang="ru-RU" altLang="ru-RU" dirty="0"/>
              <a:t> </a:t>
            </a:r>
            <a:r>
              <a:rPr lang="ru-RU" altLang="ru-RU" dirty="0" err="1"/>
              <a:t>проядяется</a:t>
            </a:r>
            <a:r>
              <a:rPr lang="ru-RU" altLang="ru-RU" dirty="0"/>
              <a:t> на ранних сроках.</a:t>
            </a:r>
          </a:p>
          <a:p>
            <a:r>
              <a:rPr lang="ru-RU" altLang="ru-RU" dirty="0" err="1"/>
              <a:t>Ваэжно</a:t>
            </a:r>
            <a:r>
              <a:rPr lang="ru-RU" altLang="ru-RU" dirty="0"/>
              <a:t> гестаген и </a:t>
            </a:r>
            <a:r>
              <a:rPr lang="ru-RU" altLang="ru-RU" dirty="0" err="1"/>
              <a:t>иммунодулир</a:t>
            </a:r>
            <a:r>
              <a:rPr lang="ru-RU" altLang="ru-RU" dirty="0"/>
              <a:t> эффект и другие эффекты</a:t>
            </a:r>
          </a:p>
          <a:p>
            <a:r>
              <a:rPr lang="ru-RU" altLang="ru-RU" dirty="0"/>
              <a:t>Качество ранних сроков обеспечивает благополучие второй половины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="" xmlns:a16="http://schemas.microsoft.com/office/drawing/2014/main" id="{7284BC5A-F331-4AED-8C93-FC266692D2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D1F167-76A0-4EA0-9336-C9C63BB2B1D9}" type="slidenum">
              <a:rPr lang="ru-RU" altLang="ru-RU" smtClean="0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8735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C00A-A2DA-4508-9828-01EFE27A495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9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C00A-A2DA-4508-9828-01EFE27A495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47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6C82B-4ED4-4E92-A517-1E7FCA639D0C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95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C00A-A2DA-4508-9828-01EFE27A495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96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C00A-A2DA-4508-9828-01EFE27A495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49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3A0052B-059A-4CD5-BEE9-F623EB86D719}" type="datetime1">
              <a:rPr lang="ru-RU" smtClean="0"/>
              <a:t>06.09.2018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E689F-8785-4482-9A4E-12CDB238945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2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C00A-A2DA-4508-9828-01EFE27A495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56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Кабинетное исследование Международной федерации планируемого родительства (МФПР), которое было проведено в 2012 году, позволило выявить, что нет одного, ведущего фактора, влияющего на желание родить ребенка, - многокомпонентной системы. В связи с этим, органы здравоохранения субъектов РФ сегодня должны решать вопрос в том числе как повлиять</a:t>
            </a:r>
            <a:r>
              <a:rPr lang="ru-RU" baseline="0" dirty="0" smtClean="0"/>
              <a:t> на способность выносить и родить ребенка у тех женщин, которые сделали свой выбор в сторону рождения ребенка.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F36A8-6C11-44C9-96DF-AB2859E8254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57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C00A-A2DA-4508-9828-01EFE27A495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5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Вероятность увеличения семьи – самая точная характеристика уровня изменения рождаемости, которая показывает, какая доля женщин в данном году родила очередного ребенка среди тех, кто</a:t>
            </a:r>
            <a:r>
              <a:rPr lang="ru-RU" baseline="0" dirty="0" smtClean="0"/>
              <a:t> родил на одного меньше. Диаграмма представленная на слайде показывает, что на территории Свердловской области вероятность первого рождения снижается, а это в конечном итоге всегда сопровождается увеличением доли окончательно бездетных женщин (к моменту выхода из репродуктивного возраста). Свердловская область идет по пути многих европейских стран (Германия, Австрия, Италия, Франция) в которых формируется так называемое неоднородное состояние населения, когда достаточное количество женщин (до 20%) не имеют вообще детей или даже создают супружеские пары, но не для того, чтобы рожать детей. При этом на территории области, как в прочем и в целом в РФ, произошел компенсационный возврат вероятности второго рождения, пик которых пришелся на 1987 год, когда начали действовать меры семейной политики. Гораздо интереснее то, что сегодня вероятность третьих рождений действительно выше, чем когда-либо! С одной стороны, мы имеем увеличение доли тех, кто не имеет вообще детей, а с другой – доли тех, кто рожает третьего ребенка выше, чем когда-либо в послевоенный период в истории. И на это стоит обратить внимание специалистам!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F36A8-6C11-44C9-96DF-AB2859E825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8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Контроль над собственной репродуктивной функцией является, вероятно, одним из главных приоритетов для большинства женщин. Реалии сегодняшнего дня таковы, что неуклонно снижается рождаемость в возрастной группе женщин до 25 лет, при параллейном увеличении рождаемости в возрастной группе 40-39 лет в 6 раз, 40-44 года в 11 раз!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F36A8-6C11-44C9-96DF-AB2859E8254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49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C00A-A2DA-4508-9828-01EFE27A49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65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F36A8-6C11-44C9-96DF-AB2859E8254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5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C00A-A2DA-4508-9828-01EFE27A495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7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A74A-0343-4DA8-ADAB-33044BA97BA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2713-65EC-4A75-9E91-5F7959A7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23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A74A-0343-4DA8-ADAB-33044BA97BA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2713-65EC-4A75-9E91-5F7959A7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72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A74A-0343-4DA8-ADAB-33044BA97BA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2713-65EC-4A75-9E91-5F7959A7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2049" y="431218"/>
            <a:ext cx="11369204" cy="3639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MMAM-RU-00226-DOC-PHARM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 smtClean="0"/>
              <a:t>8/17/2016</a:t>
            </a:r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41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A74A-0343-4DA8-ADAB-33044BA97BA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2713-65EC-4A75-9E91-5F7959A7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7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A74A-0343-4DA8-ADAB-33044BA97BA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2713-65EC-4A75-9E91-5F7959A7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8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A74A-0343-4DA8-ADAB-33044BA97BA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2713-65EC-4A75-9E91-5F7959A7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A74A-0343-4DA8-ADAB-33044BA97BA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2713-65EC-4A75-9E91-5F7959A7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0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A74A-0343-4DA8-ADAB-33044BA97BA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2713-65EC-4A75-9E91-5F7959A7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5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A74A-0343-4DA8-ADAB-33044BA97BA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2713-65EC-4A75-9E91-5F7959A7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A74A-0343-4DA8-ADAB-33044BA97BA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2713-65EC-4A75-9E91-5F7959A7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1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A74A-0343-4DA8-ADAB-33044BA97BA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2713-65EC-4A75-9E91-5F7959A7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5A74A-0343-4DA8-ADAB-33044BA97BA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F2713-65EC-4A75-9E91-5F7959A7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7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s://dbk.gesis.org/dbksearch/sdesc2.asp?no=5800&amp;db=E&amp;tab=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0.jpeg"/><Relationship Id="rId5" Type="http://schemas.openxmlformats.org/officeDocument/2006/relationships/image" Target="../media/image59.emf"/><Relationship Id="rId4" Type="http://schemas.openxmlformats.org/officeDocument/2006/relationships/oleObject" Target="../embeddings/_____Microsoft_Excel_97-20031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0.x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perspektivy.inf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951" y="1122363"/>
            <a:ext cx="10660283" cy="2387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A29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Профилактика </a:t>
            </a:r>
            <a:r>
              <a:rPr lang="ru-RU" sz="4400" b="1" dirty="0">
                <a:solidFill>
                  <a:srgbClr val="00A29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как основа сохранения и укрепления репродуктивного здоровья жительниц Свердловской области</a:t>
            </a:r>
            <a:endParaRPr lang="ru-RU" sz="4400" b="1" dirty="0">
              <a:solidFill>
                <a:srgbClr val="00A2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66390"/>
            <a:ext cx="9144000" cy="1655762"/>
          </a:xfrm>
        </p:spPr>
        <p:txBody>
          <a:bodyPr/>
          <a:lstStyle/>
          <a:p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Главный акушер – гинеколог </a:t>
            </a:r>
          </a:p>
          <a:p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Министерства здравоохранения Свердловской области</a:t>
            </a:r>
          </a:p>
          <a:p>
            <a:r>
              <a:rPr lang="ru-RU" b="1" dirty="0" smtClean="0">
                <a:solidFill>
                  <a:srgbClr val="F60EA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Наталья Александровна Зильбер</a:t>
            </a:r>
            <a:endParaRPr lang="ru-RU" b="1" dirty="0">
              <a:solidFill>
                <a:srgbClr val="F60EA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4" y="189966"/>
            <a:ext cx="918905" cy="66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83115" y="281188"/>
            <a:ext cx="6192688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9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ПРАВИТЕЛЬСТВО СВЕРДЛОВСКОЙ ОБЛАСТИ </a:t>
            </a:r>
          </a:p>
          <a:p>
            <a:pPr algn="ctr">
              <a:spcBef>
                <a:spcPct val="0"/>
              </a:spcBef>
            </a:pPr>
            <a:r>
              <a:rPr lang="ru-RU" sz="9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МИНИСТЕРСТВО ЗДРАВООХРАНЕНИЯ</a:t>
            </a:r>
          </a:p>
          <a:p>
            <a:pPr algn="ctr">
              <a:spcBef>
                <a:spcPct val="0"/>
              </a:spcBef>
            </a:pPr>
            <a:r>
              <a:rPr lang="ru-RU" sz="9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sz="9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5336" y="5878579"/>
            <a:ext cx="2681328" cy="671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Екатеринбург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2018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01115248"/>
              </p:ext>
            </p:extLst>
          </p:nvPr>
        </p:nvGraphicFramePr>
        <p:xfrm>
          <a:off x="6107389" y="233441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78" y="2748398"/>
            <a:ext cx="2057404" cy="22067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03625" y="1629963"/>
            <a:ext cx="5893928" cy="409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родов у женщин с сахарным диабетом</a:t>
            </a:r>
          </a:p>
          <a:p>
            <a:pPr algn="ctr"/>
            <a:endParaRPr lang="ru-RU" sz="1800" b="1" dirty="0">
              <a:solidFill>
                <a:srgbClr val="FF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8153" y="5868713"/>
            <a:ext cx="9696626" cy="741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A29E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Сложно говорить об абсолютно здоровых женщинах</a:t>
            </a:r>
          </a:p>
          <a:p>
            <a:pPr algn="ctr"/>
            <a:endParaRPr lang="ru-RU" sz="1800" b="1" dirty="0">
              <a:solidFill>
                <a:srgbClr val="FF66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06" y="5415559"/>
            <a:ext cx="784764" cy="516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335" y="101649"/>
            <a:ext cx="223552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79%</a:t>
            </a:r>
            <a:endParaRPr lang="ru-RU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31666824"/>
              </p:ext>
            </p:extLst>
          </p:nvPr>
        </p:nvGraphicFramePr>
        <p:xfrm>
          <a:off x="3999991" y="155028"/>
          <a:ext cx="2419420" cy="211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902581" y="1121470"/>
            <a:ext cx="3565253" cy="77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F60EA9"/>
                </a:solidFill>
                <a:latin typeface="Cambria" panose="02040503050406030204" pitchFamily="18" charset="0"/>
              </a:rPr>
              <a:t>Беременностей</a:t>
            </a:r>
          </a:p>
          <a:p>
            <a:r>
              <a:rPr lang="ru-RU" sz="1800" b="1" dirty="0">
                <a:solidFill>
                  <a:srgbClr val="F60EA9"/>
                </a:solidFill>
                <a:latin typeface="Cambria" panose="02040503050406030204" pitchFamily="18" charset="0"/>
              </a:rPr>
              <a:t>о</a:t>
            </a:r>
            <a:r>
              <a:rPr lang="ru-RU" sz="1800" b="1" dirty="0" smtClean="0">
                <a:solidFill>
                  <a:srgbClr val="F60EA9"/>
                </a:solidFill>
                <a:latin typeface="Cambria" panose="02040503050406030204" pitchFamily="18" charset="0"/>
              </a:rPr>
              <a:t>тягощаются заболеваниями,</a:t>
            </a:r>
          </a:p>
          <a:p>
            <a:r>
              <a:rPr lang="ru-RU" sz="1800" b="1" dirty="0">
                <a:solidFill>
                  <a:srgbClr val="F60EA9"/>
                </a:solidFill>
                <a:latin typeface="Cambria" panose="02040503050406030204" pitchFamily="18" charset="0"/>
              </a:rPr>
              <a:t>п</a:t>
            </a:r>
            <a:r>
              <a:rPr lang="ru-RU" sz="1800" b="1" dirty="0" smtClean="0">
                <a:solidFill>
                  <a:srgbClr val="F60EA9"/>
                </a:solidFill>
                <a:latin typeface="Cambria" panose="02040503050406030204" pitchFamily="18" charset="0"/>
              </a:rPr>
              <a:t>редшествующими</a:t>
            </a:r>
          </a:p>
          <a:p>
            <a:r>
              <a:rPr lang="ru-RU" sz="1800" b="1" dirty="0">
                <a:solidFill>
                  <a:srgbClr val="F60EA9"/>
                </a:solidFill>
                <a:latin typeface="Cambria" panose="02040503050406030204" pitchFamily="18" charset="0"/>
              </a:rPr>
              <a:t>и</a:t>
            </a:r>
            <a:r>
              <a:rPr lang="ru-RU" sz="1800" b="1" dirty="0" smtClean="0">
                <a:solidFill>
                  <a:srgbClr val="F60EA9"/>
                </a:solidFill>
                <a:latin typeface="Cambria" panose="02040503050406030204" pitchFamily="18" charset="0"/>
              </a:rPr>
              <a:t>ли возникшими во время</a:t>
            </a:r>
          </a:p>
          <a:p>
            <a:r>
              <a:rPr lang="ru-RU" sz="1800" b="1" dirty="0" smtClean="0">
                <a:solidFill>
                  <a:srgbClr val="F60EA9"/>
                </a:solidFill>
                <a:latin typeface="Cambria" panose="02040503050406030204" pitchFamily="18" charset="0"/>
              </a:rPr>
              <a:t>беременности</a:t>
            </a:r>
          </a:p>
          <a:p>
            <a:pPr algn="ctr"/>
            <a:endParaRPr lang="ru-RU" sz="1800" b="1" dirty="0">
              <a:solidFill>
                <a:srgbClr val="FF66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9" y="2699568"/>
            <a:ext cx="3460005" cy="230441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272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440145" y="4564074"/>
            <a:ext cx="2688848" cy="914400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18" y="5885807"/>
            <a:ext cx="766593" cy="766593"/>
          </a:xfrm>
          <a:prstGeom prst="rect">
            <a:avLst/>
          </a:prstGeom>
        </p:spPr>
      </p:pic>
      <p:pic>
        <p:nvPicPr>
          <p:cNvPr id="24" name="Рисунок 23" descr="http://1zhkt.ru/wp-content/uploads/2017/01/lechenie-yazvi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4"/>
          <a:stretch/>
        </p:blipFill>
        <p:spPr bwMode="auto">
          <a:xfrm>
            <a:off x="4244425" y="3555779"/>
            <a:ext cx="742395" cy="7017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92161" y="3221765"/>
            <a:ext cx="2688848" cy="914400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http://1zhkt.ru/wp-content/uploads/2017/01/lechenie-yazvi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0"/>
          <a:stretch/>
        </p:blipFill>
        <p:spPr bwMode="auto">
          <a:xfrm>
            <a:off x="4226452" y="2220952"/>
            <a:ext cx="766593" cy="7407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770180" y="366877"/>
            <a:ext cx="2660988" cy="74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Профилактика </a:t>
            </a:r>
          </a:p>
          <a:p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н</a:t>
            </a: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еинфекционных 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заболеваний</a:t>
            </a:r>
          </a:p>
          <a:p>
            <a:pPr algn="ctr"/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161" y="646114"/>
            <a:ext cx="2688848" cy="914400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1791" y="1128398"/>
            <a:ext cx="3027896" cy="541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Отказ от избыточного</a:t>
            </a:r>
          </a:p>
          <a:p>
            <a:r>
              <a:rPr lang="ru-RU" sz="1400" dirty="0">
                <a:solidFill>
                  <a:schemeClr val="tx1"/>
                </a:solidFill>
              </a:rPr>
              <a:t>у</a:t>
            </a:r>
            <a:r>
              <a:rPr lang="ru-RU" sz="1400" dirty="0" smtClean="0">
                <a:solidFill>
                  <a:schemeClr val="tx1"/>
                </a:solidFill>
              </a:rPr>
              <a:t>потребления соли, сахара, жиров</a:t>
            </a:r>
            <a:endParaRPr lang="ru-RU" sz="1800" dirty="0" smtClean="0">
              <a:solidFill>
                <a:srgbClr val="FF6600"/>
              </a:solidFill>
            </a:endParaRPr>
          </a:p>
          <a:p>
            <a:pPr algn="ctr"/>
            <a:endParaRPr lang="ru-RU" sz="1800" b="1" dirty="0">
              <a:solidFill>
                <a:srgbClr val="FF6600"/>
              </a:solidFill>
            </a:endParaRPr>
          </a:p>
        </p:txBody>
      </p:sp>
      <p:pic>
        <p:nvPicPr>
          <p:cNvPr id="16" name="Рисунок 15" descr="https://im0-tub-ru.yandex.net/i?id=6db9651f8aa4613e49ecee4084838ef2-l&amp;n=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8"/>
          <a:stretch/>
        </p:blipFill>
        <p:spPr bwMode="auto">
          <a:xfrm>
            <a:off x="4074989" y="876085"/>
            <a:ext cx="957463" cy="741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06395" y="1939719"/>
            <a:ext cx="2688848" cy="914400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1791" y="2712808"/>
            <a:ext cx="3027896" cy="541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Отказ от употребления табака</a:t>
            </a:r>
            <a:endParaRPr lang="ru-RU" sz="1800" b="1" dirty="0">
              <a:solidFill>
                <a:srgbClr val="FF66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5513" y="3846293"/>
            <a:ext cx="3027896" cy="541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Отказ от чрезмерного употребления алкоголя</a:t>
            </a:r>
            <a:endParaRPr lang="ru-RU" sz="1800" b="1" dirty="0">
              <a:solidFill>
                <a:srgbClr val="FF66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8450" y="5697072"/>
            <a:ext cx="2688848" cy="914400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5513" y="821965"/>
            <a:ext cx="4611779" cy="818163"/>
          </a:xfrm>
          <a:prstGeom prst="rect">
            <a:avLst/>
          </a:prstGeom>
          <a:solidFill>
            <a:srgbClr val="F7C7A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0145" y="6101887"/>
            <a:ext cx="3027896" cy="541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Физическая активность, подвижный образ жизни</a:t>
            </a:r>
            <a:endParaRPr lang="ru-RU" sz="1800" b="1" dirty="0">
              <a:solidFill>
                <a:srgbClr val="FF660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16" y="4727512"/>
            <a:ext cx="783826" cy="777702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88450" y="5062178"/>
            <a:ext cx="3027896" cy="772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Контроль артериального давления, уровня сахара в крови</a:t>
            </a:r>
            <a:endParaRPr lang="ru-RU" sz="1800" b="1" dirty="0">
              <a:solidFill>
                <a:srgbClr val="FF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7990" y="155790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статистке еще до беременности 30% женщин области отмечают нерациональное питание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22% низкую физическую активность,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избыточную массу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тела!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10 – употребляет табак!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2161" y="2207126"/>
            <a:ext cx="4611779" cy="818163"/>
          </a:xfrm>
          <a:prstGeom prst="rect">
            <a:avLst/>
          </a:prstGeom>
          <a:solidFill>
            <a:srgbClr val="F7C7A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2160" y="3496857"/>
            <a:ext cx="4611779" cy="818163"/>
          </a:xfrm>
          <a:prstGeom prst="rect">
            <a:avLst/>
          </a:prstGeom>
          <a:solidFill>
            <a:srgbClr val="F7C7A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43341" y="4727512"/>
            <a:ext cx="4611779" cy="818163"/>
          </a:xfrm>
          <a:prstGeom prst="rect">
            <a:avLst/>
          </a:prstGeom>
          <a:solidFill>
            <a:srgbClr val="F7C7A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5513" y="5856314"/>
            <a:ext cx="4611779" cy="818163"/>
          </a:xfrm>
          <a:prstGeom prst="rect">
            <a:avLst/>
          </a:prstGeom>
          <a:solidFill>
            <a:srgbClr val="F7C7A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37881"/>
            <a:ext cx="12192000" cy="6820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60EA9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ВАЖНО !</a:t>
            </a:r>
          </a:p>
          <a:p>
            <a:pPr algn="ctr"/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4800" b="1" dirty="0">
                <a:solidFill>
                  <a:srgbClr val="00A29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НИЗ</a:t>
            </a:r>
            <a:r>
              <a:rPr lang="ru-RU" sz="4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приобретает дополнительное значение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9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age.freepik.com/free-icon/family-group-silhouette_318-6242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0" y="1359851"/>
            <a:ext cx="5800846" cy="50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0" y="1699326"/>
            <a:ext cx="1456618" cy="379995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8093" y="540700"/>
            <a:ext cx="11029616" cy="1013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entury" panose="02040604050505020304" pitchFamily="18" charset="0"/>
              </a:rPr>
              <a:t>Основано на актуальных данных</a:t>
            </a:r>
            <a:br>
              <a:rPr lang="ru-RU" sz="2800" b="1" dirty="0" smtClean="0">
                <a:latin typeface="Century" panose="020406040505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Все начинается со здоровой беременности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3074" name="Picture 2" descr="https://im0-tub-ru.yandex.net/i?id=410aeb82a3b373d66ce7d0e37d94eeff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13" y="404139"/>
            <a:ext cx="2829206" cy="5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60" y="2614411"/>
            <a:ext cx="1454108" cy="234730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525269" y="1799296"/>
            <a:ext cx="2788918" cy="1253755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Низкий вес при рождении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2314635" y="3255994"/>
            <a:ext cx="1154548" cy="1104133"/>
          </a:xfrm>
          <a:prstGeom prst="ellipse">
            <a:avLst/>
          </a:prstGeom>
          <a:solidFill>
            <a:srgbClr val="00CC99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или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5269" y="4622364"/>
            <a:ext cx="2788919" cy="1753826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Гестационный диабет/вес при рождении больше, чем положено для данного срока гестации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07900" y="1749663"/>
            <a:ext cx="341642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 smtClean="0">
                <a:ln w="11430"/>
                <a:solidFill>
                  <a:srgbClr val="C00000"/>
                </a:solidFill>
                <a:latin typeface="Arial" pitchFamily="34" charset="0"/>
              </a:rPr>
              <a:t>Во взрослой жизни</a:t>
            </a:r>
            <a:endParaRPr lang="ru-RU" sz="2400" b="1" spc="50" dirty="0">
              <a:ln w="11430"/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32641" y="2772210"/>
            <a:ext cx="3766938" cy="2189509"/>
          </a:xfrm>
          <a:prstGeom prst="roundRect">
            <a:avLst/>
          </a:prstGeom>
          <a:solidFill>
            <a:srgbClr val="00CC99">
              <a:alpha val="39000"/>
            </a:srgbClr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Более высокий риск развития: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Ожирения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Сердечно-сосудистых заболеваний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Диабета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141556" y="3181182"/>
            <a:ext cx="2788918" cy="1253755"/>
          </a:xfrm>
          <a:prstGeom prst="roundRect">
            <a:avLst/>
          </a:prstGeom>
          <a:solidFill>
            <a:srgbClr val="00CC99">
              <a:alpha val="40000"/>
            </a:srgbClr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Передача риска от поколения к поколению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4656314" y="5868792"/>
            <a:ext cx="6574993" cy="77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Когда происходит запуск заболевания</a:t>
            </a:r>
            <a:r>
              <a:rPr lang="en-US" b="1" dirty="0">
                <a:latin typeface="Cambria" panose="02040503050406030204" pitchFamily="18" charset="0"/>
              </a:rPr>
              <a:t>?</a:t>
            </a:r>
            <a:endParaRPr lang="ru-RU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4298" y="245844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60EA9"/>
                </a:solidFill>
                <a:latin typeface="Cambria" panose="02040503050406030204" pitchFamily="18" charset="0"/>
              </a:rPr>
              <a:t>«Демографическую проблему России в состоянии улучшить те, кто сегодня еще не родился,</a:t>
            </a:r>
          </a:p>
          <a:p>
            <a:pPr algn="ctr"/>
            <a:r>
              <a:rPr lang="ru-RU" sz="2800" b="1" dirty="0">
                <a:solidFill>
                  <a:srgbClr val="F60EA9"/>
                </a:solidFill>
                <a:latin typeface="Cambria" panose="02040503050406030204" pitchFamily="18" charset="0"/>
              </a:rPr>
              <a:t> если удастся сохранить их здоровье и привить нормальное восприятие семейных ценностей»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28" y="842018"/>
            <a:ext cx="684203" cy="1181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58" y="908832"/>
            <a:ext cx="684203" cy="1181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89" y="994417"/>
            <a:ext cx="684203" cy="118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280" y="306777"/>
            <a:ext cx="11562080" cy="871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Прегравидарная подготовка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заболеваний</a:t>
            </a:r>
          </a:p>
          <a:p>
            <a:pPr algn="ctr"/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0880" y="1211304"/>
            <a:ext cx="11094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срок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наблюдения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–12 недель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гестации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закладка основных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плода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поэтому…</a:t>
            </a:r>
            <a:endParaRPr lang="ru-RU" sz="20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21928" y="5865189"/>
            <a:ext cx="10632624" cy="4901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3200" b="1" dirty="0" smtClean="0">
                <a:solidFill>
                  <a:srgbClr val="00A29E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Мы вмешиваемся слишком поздно!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49" y="5865189"/>
            <a:ext cx="385952" cy="2540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40560" y="2567486"/>
            <a:ext cx="9845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Прегравидарное консультирование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дальнейшей развёрнутой ПП) необходимо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всем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на любом плановом и внеплановом визите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акушеру-гинекологу, если пациентка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надёжную контрацепцию либо не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наступления беременности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её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прерывать)</a:t>
            </a:r>
            <a:r>
              <a:rPr lang="ru-RU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7440" y="4447375"/>
            <a:ext cx="8138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Прегравидарное обследование и устранение выявленных нарушений в состоянии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снижают риск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осложнений беременности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родов и послеродового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</a:t>
            </a:r>
            <a:r>
              <a:rPr lang="ru-RU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000" b="1" baseline="30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0" y="1042971"/>
            <a:ext cx="46736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619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38" y="2114544"/>
            <a:ext cx="2057404" cy="220675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5146" y="384055"/>
            <a:ext cx="5397578" cy="7749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Что мы имеем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1285" y="1667383"/>
            <a:ext cx="53310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нерациональное питание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– 27,8</a:t>
            </a: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% женщин, завершивших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диспансеризацию; 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низкая физическая активность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–22,2%;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избыточная масса тела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–22,9%; 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курение табака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– 9,6%;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повышенный уровень артериального давления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– 14,6%;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повышенное содержание глюкозы в крови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– 4,4%;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пагубное потребление алкоголя –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0,8%;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потребление наркотических средств и психотропных веществ без назначения врача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– 0,1%;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отягощенная наследственность по хроническим неинфекционным заболеваниям в семейном анамнезе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–20,0%</a:t>
            </a:r>
            <a:endParaRPr lang="ru-RU" sz="160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33540" y="1667383"/>
            <a:ext cx="54072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Индекс массы тела 35 кг/м</a:t>
            </a:r>
            <a:r>
              <a:rPr lang="ru-RU" sz="1600" baseline="300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2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или более при первом посещении; 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Хронические заболевания почек;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Сахарный диабет 1 или 2 типа; 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Хроническая гипертония;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Возраст 40 лет и более;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Систолическое АД более 130 мм рт. ст. или диастолическое АД более 80 мм рт.  ст.;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Семейная история сердечно-сосудистых заболеваний;</a:t>
            </a:r>
            <a:endParaRPr lang="ru-RU" sz="1600" dirty="0">
              <a:latin typeface="Cambria" panose="020405030504060302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Низкий социально-экономический статус;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прием кокаина, </a:t>
            </a:r>
            <a:r>
              <a:rPr lang="ru-RU" sz="16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метамфетамина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2614" y="5276837"/>
            <a:ext cx="5143499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Факторы риска преэклампсии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6283349" y="410122"/>
            <a:ext cx="5397578" cy="77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Что нам ожидать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267" y="293576"/>
            <a:ext cx="10566400" cy="7216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АСПИРИН – профилактика </a:t>
            </a:r>
            <a:r>
              <a:rPr lang="ru-RU" sz="4000" b="1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преэклампсии</a:t>
            </a:r>
            <a:endParaRPr lang="ru-RU" sz="4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929" y="1313975"/>
            <a:ext cx="9653047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дозы аспирина (75-162 мг в день) с 12 недель  до родов: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гипертензия во время предыдущей беременности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ронические заболевания почек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АФС и другие аутоиммунные заболевания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иабет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роническая гипертензия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598763" y="2314279"/>
            <a:ext cx="9427" cy="13103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17729" y="2126019"/>
            <a:ext cx="458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ысокий риск </a:t>
            </a:r>
            <a:r>
              <a:rPr lang="ru-RU" sz="2400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преэклампсии</a:t>
            </a:r>
            <a:endParaRPr lang="ru-RU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627783" y="4105374"/>
            <a:ext cx="9427" cy="1310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92943" y="3370541"/>
            <a:ext cx="9653047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дозы аспирина (75-162 мг в день)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более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ервая беременность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40 лет и старше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нтервал между беременностями более 10 лет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ИМТ более 35 кг/м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емейный анамнез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преэклампсии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ногоплодная беременность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4685" y="4413417"/>
            <a:ext cx="4620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умеренный риск </a:t>
            </a:r>
            <a:r>
              <a:rPr lang="ru-RU" sz="2400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преэклампсии</a:t>
            </a:r>
            <a:endParaRPr lang="ru-RU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4403" y="5838774"/>
            <a:ext cx="913457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Гипертензивные расстройства во время беременности, в родах и послеродовом периоде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(Клинический протокол, Письмо МЗ РФ от 07.06.2016 года)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36817" y="6533445"/>
            <a:ext cx="16786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Беломестнов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С.Р., 2018 год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934" y="479619"/>
            <a:ext cx="11431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Преждевременные роды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5935" y="1247853"/>
            <a:ext cx="117716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Преждевременные роды (ПР) – основная проблема перинатологии в РФ и в мире</a:t>
            </a:r>
            <a:r>
              <a:rPr lang="ru-RU" sz="2000" b="1" dirty="0" smtClean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исследования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(«рожденные слишком рано»), проведенного в 2012 г. при участии почти 50 организаций (включая Глобальный альянс по предотвращению преждевременных родов – GAPPS), как минимум каждый десятый ребенок (11,1%) рождается раньше положенного срока, на территории Свердловской области каждый  13 (13,4%).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560756"/>
              </p:ext>
            </p:extLst>
          </p:nvPr>
        </p:nvGraphicFramePr>
        <p:xfrm>
          <a:off x="315934" y="3124083"/>
          <a:ext cx="11771697" cy="15662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96641"/>
                <a:gridCol w="2186048"/>
                <a:gridCol w="1228350"/>
                <a:gridCol w="1842525"/>
                <a:gridCol w="2149614"/>
                <a:gridCol w="1125988"/>
                <a:gridCol w="1842531"/>
              </a:tblGrid>
              <a:tr h="38137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Свердловская область</a:t>
                      </a:r>
                      <a:endParaRPr lang="ru-RU" sz="1400" dirty="0"/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ХМАО</a:t>
                      </a:r>
                      <a:endParaRPr lang="ru-RU" sz="1400" dirty="0"/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Курганская область</a:t>
                      </a:r>
                      <a:endParaRPr lang="ru-RU" sz="1400" dirty="0"/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Челябинская область</a:t>
                      </a:r>
                      <a:endParaRPr lang="ru-RU" sz="1400" dirty="0"/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ЯНАО</a:t>
                      </a:r>
                      <a:endParaRPr lang="ru-RU" sz="1400" dirty="0"/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Тюменская область</a:t>
                      </a:r>
                      <a:endParaRPr lang="ru-RU" sz="1400" dirty="0"/>
                    </a:p>
                  </a:txBody>
                  <a:tcPr marL="91433" marR="91433" marT="45727" marB="45727"/>
                </a:tc>
              </a:tr>
              <a:tr h="60571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Дети 500-999 грамм</a:t>
                      </a:r>
                      <a:endParaRPr lang="ru-RU" sz="1600" dirty="0"/>
                    </a:p>
                  </a:txBody>
                  <a:tcPr marL="91433" marR="91433" marT="45727" marB="45727">
                    <a:solidFill>
                      <a:srgbClr val="00A29E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319</a:t>
                      </a:r>
                      <a:endParaRPr lang="ru-RU" sz="1800" dirty="0"/>
                    </a:p>
                  </a:txBody>
                  <a:tcPr marL="91433" marR="91433" marT="45727" marB="45727">
                    <a:solidFill>
                      <a:srgbClr val="00A29E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109</a:t>
                      </a:r>
                      <a:endParaRPr lang="ru-RU" sz="1800" dirty="0"/>
                    </a:p>
                  </a:txBody>
                  <a:tcPr marL="91433" marR="91433" marT="45727" marB="45727">
                    <a:solidFill>
                      <a:srgbClr val="00A29E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51</a:t>
                      </a:r>
                      <a:endParaRPr lang="ru-RU" sz="1800" dirty="0"/>
                    </a:p>
                  </a:txBody>
                  <a:tcPr marL="91433" marR="91433" marT="45727" marB="45727">
                    <a:solidFill>
                      <a:srgbClr val="00A29E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191</a:t>
                      </a:r>
                      <a:endParaRPr lang="ru-RU" sz="1800" dirty="0"/>
                    </a:p>
                  </a:txBody>
                  <a:tcPr marL="91433" marR="91433" marT="45727" marB="45727">
                    <a:solidFill>
                      <a:srgbClr val="00A29E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</a:t>
                      </a:r>
                      <a:endParaRPr lang="ru-RU" sz="1800" dirty="0"/>
                    </a:p>
                  </a:txBody>
                  <a:tcPr marL="91433" marR="91433" marT="45727" marB="45727">
                    <a:solidFill>
                      <a:srgbClr val="00A29E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104</a:t>
                      </a:r>
                      <a:endParaRPr lang="ru-RU" sz="1800" dirty="0"/>
                    </a:p>
                  </a:txBody>
                  <a:tcPr marL="91433" marR="91433" marT="45727" marB="45727">
                    <a:solidFill>
                      <a:srgbClr val="00A29E">
                        <a:alpha val="66000"/>
                      </a:srgbClr>
                    </a:solidFill>
                  </a:tcPr>
                </a:tc>
              </a:tr>
              <a:tr h="5157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 них выжило</a:t>
                      </a:r>
                      <a:endParaRPr lang="ru-RU" sz="1600" dirty="0"/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82,1</a:t>
                      </a:r>
                      <a:endParaRPr lang="ru-RU" sz="1800" dirty="0"/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77,0</a:t>
                      </a:r>
                      <a:endParaRPr lang="ru-RU" sz="1800" dirty="0"/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76,4</a:t>
                      </a:r>
                      <a:endParaRPr lang="ru-RU" sz="1800" dirty="0"/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81,1</a:t>
                      </a:r>
                      <a:endParaRPr lang="ru-RU" sz="1800" dirty="0"/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86,7</a:t>
                      </a:r>
                      <a:endParaRPr lang="ru-RU" sz="1800" dirty="0"/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67,3</a:t>
                      </a:r>
                      <a:endParaRPr lang="ru-RU" sz="1800" dirty="0"/>
                    </a:p>
                  </a:txBody>
                  <a:tcPr marL="91433" marR="91433" marT="45727" marB="45727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88" y="4773323"/>
            <a:ext cx="3554995" cy="20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6217" y="479619"/>
            <a:ext cx="11091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Преждевременные роды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3021" y="1209472"/>
            <a:ext cx="3176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i="1" dirty="0">
                <a:latin typeface="Cambria" panose="02040503050406030204" pitchFamily="18" charset="0"/>
              </a:rPr>
              <a:t>Главные трудности</a:t>
            </a:r>
            <a:endParaRPr lang="ru" sz="2400" b="1" i="1" cap="small" dirty="0">
              <a:latin typeface="Cambria" panose="020405030504060302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32445" y="2118507"/>
            <a:ext cx="7907215" cy="310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ru" sz="2800" b="0" i="0" u="none" dirty="0">
                <a:solidFill>
                  <a:srgbClr val="086590"/>
                </a:solidFill>
                <a:latin typeface="+mj-lt"/>
              </a:rPr>
              <a:t> </a:t>
            </a:r>
            <a:r>
              <a:rPr lang="ru" sz="2800" b="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пациентов с угрозой преждевременных родов</a:t>
            </a:r>
          </a:p>
          <a:p>
            <a:pPr marL="457200" indent="-457200" algn="l" rtl="0" eaLnBrk="1" hangingPunct="1">
              <a:buFont typeface="Wingdings" pitchFamily="2" charset="2"/>
              <a:buChar char="Ø"/>
            </a:pPr>
            <a:endParaRPr lang="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ru" sz="2800" b="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Применение научно</a:t>
            </a:r>
            <a:r>
              <a:rPr lang="ru-RU" sz="2800" b="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" sz="2800" b="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обоснованных подходов к лечению данного состояния </a:t>
            </a:r>
          </a:p>
          <a:p>
            <a:pPr marL="457200" indent="-457200" algn="l" rtl="0" eaLnBrk="1" hangingPunct="1">
              <a:buFont typeface="Wingdings" pitchFamily="2" charset="2"/>
              <a:buChar char="Ø"/>
            </a:pPr>
            <a:endParaRPr lang="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ru" sz="2800" b="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2800" b="1" i="0" u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лучше</a:t>
            </a:r>
            <a:r>
              <a:rPr lang="ru-RU" sz="2800" b="1" i="0" u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</a:t>
            </a:r>
            <a:r>
              <a:rPr lang="ru" sz="2800" b="1" i="0" u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</a:t>
            </a:r>
            <a:r>
              <a:rPr lang="ru-RU" sz="2800" b="1" i="0" u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" sz="2800" b="1" i="0" u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02" y="2118507"/>
            <a:ext cx="405300" cy="459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02" y="3588276"/>
            <a:ext cx="405300" cy="459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02" y="4912589"/>
            <a:ext cx="405300" cy="45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183" y="449618"/>
            <a:ext cx="11822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Профилактика лучше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чем </a:t>
            </a:r>
            <a:r>
              <a:rPr lang="ru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лечени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е!</a:t>
            </a:r>
            <a:endParaRPr lang="ru" sz="28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1217" y="1354102"/>
            <a:ext cx="10895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профилактика (в период беременности) Рекомендуется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антиникотиновых программ среди беременных (А-1а) [9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5" y="2043582"/>
            <a:ext cx="405300" cy="459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0613" y="3172277"/>
            <a:ext cx="1121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Региональный проект «Мама – не кури!»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http://1zhkt.ru/wp-content/uploads/2017/01/lechenie-yazvi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0"/>
          <a:stretch/>
        </p:blipFill>
        <p:spPr bwMode="auto">
          <a:xfrm>
            <a:off x="428415" y="3414532"/>
            <a:ext cx="2042153" cy="1840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45870" y="3944012"/>
            <a:ext cx="2407594" cy="541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 smtClean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3200" b="1" i="1" dirty="0">
              <a:solidFill>
                <a:srgbClr val="00A2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49667" y="5133731"/>
            <a:ext cx="7256510" cy="119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потребления табака женщинами репродуктивного возраста для рождения здорового потомства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69460" y="3978418"/>
            <a:ext cx="2771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F60E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ВАЖНО !</a:t>
            </a:r>
          </a:p>
        </p:txBody>
      </p:sp>
    </p:spTree>
    <p:extLst>
      <p:ext uri="{BB962C8B-B14F-4D97-AF65-F5344CB8AC3E}">
        <p14:creationId xmlns:p14="http://schemas.microsoft.com/office/powerpoint/2010/main" val="28430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7675" y="524957"/>
            <a:ext cx="5379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Свердловчане за 2017 год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61641" y="1215342"/>
            <a:ext cx="5151171" cy="34724"/>
          </a:xfrm>
          <a:prstGeom prst="line">
            <a:avLst/>
          </a:prstGeom>
          <a:ln w="22225">
            <a:solidFill>
              <a:srgbClr val="F60E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261641" y="1355676"/>
            <a:ext cx="5031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шести округах области отмечен рост рождаемости в 2017 году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2168347"/>
              </p:ext>
            </p:extLst>
          </p:nvPr>
        </p:nvGraphicFramePr>
        <p:xfrm>
          <a:off x="6672169" y="60438"/>
          <a:ext cx="4276203" cy="279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889543" y="836016"/>
            <a:ext cx="16069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бласти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4,3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21127" y="299254"/>
            <a:ext cx="218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60E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- 4093  чел.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2016 годом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7650" y="5225490"/>
            <a:ext cx="1057711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A29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Справочно.</a:t>
            </a:r>
            <a:endParaRPr lang="ru-RU" sz="2000" b="1" dirty="0">
              <a:solidFill>
                <a:srgbClr val="00A29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2017 году органами записи актов гражданского состояния Свердловской области зарегистрировано 54 067 актов о рождении, что на 10,5 процента меньше, чем в 2016 году (в 2016 году – 60 449 актов о рождении).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357279"/>
              </p:ext>
            </p:extLst>
          </p:nvPr>
        </p:nvGraphicFramePr>
        <p:xfrm>
          <a:off x="1037007" y="2501569"/>
          <a:ext cx="10058400" cy="286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5" r="26404"/>
          <a:stretch/>
        </p:blipFill>
        <p:spPr>
          <a:xfrm>
            <a:off x="395924" y="546684"/>
            <a:ext cx="593439" cy="14067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303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183" y="449618"/>
            <a:ext cx="11822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2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Профилактика лучше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чем </a:t>
            </a:r>
            <a:r>
              <a:rPr lang="ru" sz="2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лечени</a:t>
            </a: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е!</a:t>
            </a:r>
            <a:endParaRPr lang="ru" sz="2800" b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1217" y="1354102"/>
            <a:ext cx="10895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</a:rPr>
              <a:t>Вторичная профилактика (в период беременности) Рекомендуется</a:t>
            </a:r>
            <a:r>
              <a:rPr lang="ru-RU" sz="2400" b="1" dirty="0" smtClean="0">
                <a:latin typeface="Cambria" panose="02040503050406030204" pitchFamily="18" charset="0"/>
              </a:rPr>
              <a:t>:</a:t>
            </a:r>
          </a:p>
          <a:p>
            <a:r>
              <a:rPr lang="ru-RU" sz="2400" b="1" dirty="0" smtClean="0">
                <a:latin typeface="Cambria" panose="020405030504060302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вагинального прогестерона в капсулах беременным с короткой шейкой матки (10-25 мм) или с преждевременными родами в анамнезе (А-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[10].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0" y="2323598"/>
            <a:ext cx="405300" cy="45991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F842764-E32D-4456-B3A5-AC7042BD0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7" y="3349664"/>
            <a:ext cx="8343865" cy="182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одержимое 2">
            <a:extLst>
              <a:ext uri="{FF2B5EF4-FFF2-40B4-BE49-F238E27FC236}">
                <a16:creationId xmlns="" xmlns:a16="http://schemas.microsoft.com/office/drawing/2014/main" id="{0E49E9EF-D96D-4C63-97B2-8A79C9F0E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113" y="5503898"/>
            <a:ext cx="6528480" cy="1124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411163" indent="-342900">
              <a:spcBef>
                <a:spcPts val="700"/>
              </a:spcBef>
              <a:buClr>
                <a:srgbClr val="008080"/>
              </a:buClr>
              <a:buSzPct val="95000"/>
              <a:buFont typeface="Wingdings" panose="05000000000000000000" pitchFamily="2" charset="2"/>
              <a:buChar char="§"/>
              <a:defRPr sz="3000">
                <a:solidFill>
                  <a:srgbClr val="008080"/>
                </a:solidFill>
                <a:latin typeface="Corbel" panose="020B0503020204020204" pitchFamily="34" charset="0"/>
              </a:defRPr>
            </a:lvl1pPr>
            <a:lvl2pPr marL="739775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rgbClr val="008080"/>
                </a:solidFill>
                <a:latin typeface="Corbel" panose="020B0503020204020204" pitchFamily="34" charset="0"/>
              </a:defRPr>
            </a:lvl2pPr>
            <a:lvl3pPr marL="995363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rgbClr val="008080"/>
                </a:solidFill>
                <a:latin typeface="Corbel" panose="020B0503020204020204" pitchFamily="34" charset="0"/>
              </a:defRPr>
            </a:lvl3pPr>
            <a:lvl4pPr marL="1260475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rgbClr val="008080"/>
                </a:solidFill>
                <a:latin typeface="Corbel" panose="020B0503020204020204" pitchFamily="34" charset="0"/>
              </a:defRPr>
            </a:lvl4pPr>
            <a:lvl5pPr marL="1481138" indent="-20955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rgbClr val="008080"/>
                </a:solidFill>
                <a:latin typeface="Corbel" panose="020B0503020204020204" pitchFamily="34" charset="0"/>
              </a:defRPr>
            </a:lvl5pPr>
            <a:lvl6pPr marL="19383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rgbClr val="008080"/>
                </a:solidFill>
                <a:latin typeface="Corbel" panose="020B0503020204020204" pitchFamily="34" charset="0"/>
              </a:defRPr>
            </a:lvl6pPr>
            <a:lvl7pPr marL="23955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rgbClr val="008080"/>
                </a:solidFill>
                <a:latin typeface="Corbel" panose="020B0503020204020204" pitchFamily="34" charset="0"/>
              </a:defRPr>
            </a:lvl7pPr>
            <a:lvl8pPr marL="28527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rgbClr val="008080"/>
                </a:solidFill>
                <a:latin typeface="Corbel" panose="020B0503020204020204" pitchFamily="34" charset="0"/>
              </a:defRPr>
            </a:lvl8pPr>
            <a:lvl9pPr marL="33099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rgbClr val="008080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ru-RU" altLang="ru-RU" sz="1800" b="1" u="sng" dirty="0"/>
              <a:t>... «600 мг микронизированного прогестерона в сутки с последующим переходом после купирования симптомов на дозу 400 мг, а после 12-16 недель – снижение ее до 200 мг. </a:t>
            </a:r>
          </a:p>
          <a:p>
            <a:pPr>
              <a:defRPr/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7820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972076DC-1A4D-48B1-A5EF-630FBD26CD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5432" y="311151"/>
            <a:ext cx="11309684" cy="866775"/>
          </a:xfr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НЕДОСТАТОЧНОСТЬ ПРОГЕСТЕРОНА ПРИ БЕРЕМЕННОСТИ ПРИВОДИТ К НАРУШЕНИЮ</a:t>
            </a:r>
          </a:p>
        </p:txBody>
      </p:sp>
      <p:pic>
        <p:nvPicPr>
          <p:cNvPr id="26627" name="Picture 4">
            <a:extLst>
              <a:ext uri="{FF2B5EF4-FFF2-40B4-BE49-F238E27FC236}">
                <a16:creationId xmlns="" xmlns:a16="http://schemas.microsoft.com/office/drawing/2014/main" id="{7A17C7D7-00F2-4370-9C7A-D4631956B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0" t="33075" r="20000" b="9044"/>
          <a:stretch>
            <a:fillRect/>
          </a:stretch>
        </p:blipFill>
        <p:spPr bwMode="auto">
          <a:xfrm>
            <a:off x="2405064" y="1824289"/>
            <a:ext cx="72390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10">
            <a:extLst>
              <a:ext uri="{FF2B5EF4-FFF2-40B4-BE49-F238E27FC236}">
                <a16:creationId xmlns="" xmlns:a16="http://schemas.microsoft.com/office/drawing/2014/main" id="{FCD8AF4D-0442-4E8E-B899-39AE3BF0E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93" y="1647243"/>
            <a:ext cx="3673475" cy="533400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FF"/>
                </a:solidFill>
              </a:rPr>
              <a:t>имплантации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FFFFFF"/>
              </a:solidFill>
            </a:endParaRPr>
          </a:p>
        </p:txBody>
      </p:sp>
      <p:sp>
        <p:nvSpPr>
          <p:cNvPr id="26629" name="AutoShape 10">
            <a:extLst>
              <a:ext uri="{FF2B5EF4-FFF2-40B4-BE49-F238E27FC236}">
                <a16:creationId xmlns="" xmlns:a16="http://schemas.microsoft.com/office/drawing/2014/main" id="{A785B00F-B084-4915-95EB-09C812387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226" y="5207261"/>
            <a:ext cx="3579228" cy="533400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FF"/>
                </a:solidFill>
              </a:rPr>
              <a:t>иммунной толерантности</a:t>
            </a:r>
          </a:p>
        </p:txBody>
      </p:sp>
      <p:sp>
        <p:nvSpPr>
          <p:cNvPr id="26630" name="AutoShape 10">
            <a:extLst>
              <a:ext uri="{FF2B5EF4-FFF2-40B4-BE49-F238E27FC236}">
                <a16:creationId xmlns="" xmlns:a16="http://schemas.microsoft.com/office/drawing/2014/main" id="{C393646F-A155-4D21-98A0-F8BD7FD79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4854" y="1557589"/>
            <a:ext cx="4038600" cy="533400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FF"/>
                </a:solidFill>
              </a:rPr>
              <a:t>формирования плаценты</a:t>
            </a:r>
          </a:p>
        </p:txBody>
      </p:sp>
      <p:sp>
        <p:nvSpPr>
          <p:cNvPr id="26631" name="AutoShape 10">
            <a:extLst>
              <a:ext uri="{FF2B5EF4-FFF2-40B4-BE49-F238E27FC236}">
                <a16:creationId xmlns="" xmlns:a16="http://schemas.microsoft.com/office/drawing/2014/main" id="{79500C9E-B47E-45F8-8E0D-E2425A82C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99" y="5207261"/>
            <a:ext cx="3619500" cy="533400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FF"/>
                </a:solidFill>
              </a:rPr>
              <a:t>токолитический </a:t>
            </a:r>
            <a:r>
              <a:rPr lang="ru-RU" altLang="ru-RU" sz="2400" b="1" dirty="0" err="1">
                <a:solidFill>
                  <a:srgbClr val="FFFFFF"/>
                </a:solidFill>
              </a:rPr>
              <a:t>эфффект</a:t>
            </a:r>
            <a:endParaRPr lang="ru-RU" altLang="ru-RU" sz="2400" b="1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5074" y="6290732"/>
            <a:ext cx="8197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ранних сроков обеспечивает благополучие второй половины</a:t>
            </a:r>
          </a:p>
        </p:txBody>
      </p:sp>
    </p:spTree>
    <p:extLst>
      <p:ext uri="{BB962C8B-B14F-4D97-AF65-F5344CB8AC3E}">
        <p14:creationId xmlns:p14="http://schemas.microsoft.com/office/powerpoint/2010/main" val="13148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 bwMode="auto">
          <a:xfrm>
            <a:off x="4832350" y="1581151"/>
            <a:ext cx="3335338" cy="3173413"/>
          </a:xfrm>
          <a:prstGeom prst="ellipse">
            <a:avLst/>
          </a:prstGeom>
          <a:solidFill>
            <a:srgbClr val="660033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267" tIns="40634" rIns="81267" bIns="40634"/>
          <a:lstStyle/>
          <a:p>
            <a:pPr algn="ctr">
              <a:defRPr/>
            </a:pPr>
            <a:endParaRPr lang="pt-BR" sz="1067" b="1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Lucida Sans Unicode"/>
            </a:endParaRPr>
          </a:p>
        </p:txBody>
      </p:sp>
      <p:sp>
        <p:nvSpPr>
          <p:cNvPr id="3" name="Elipse 2"/>
          <p:cNvSpPr/>
          <p:nvPr/>
        </p:nvSpPr>
        <p:spPr bwMode="auto">
          <a:xfrm>
            <a:off x="7069139" y="1581151"/>
            <a:ext cx="3132137" cy="3173413"/>
          </a:xfrm>
          <a:prstGeom prst="ellipse">
            <a:avLst/>
          </a:prstGeom>
          <a:solidFill>
            <a:srgbClr val="660033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267" tIns="40634" rIns="81267" bIns="40634"/>
          <a:lstStyle/>
          <a:p>
            <a:pPr algn="ctr">
              <a:defRPr/>
            </a:pPr>
            <a:endParaRPr lang="pt-BR" sz="1067" b="1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Lucida Sans Unicode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832351" y="2565401"/>
            <a:ext cx="2416175" cy="967701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4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Lucida Sans Unicode"/>
              </a:rPr>
              <a:t>Поздний выкидыш</a:t>
            </a:r>
            <a:endParaRPr lang="pt-BR" sz="2844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Lucida Sans Unicode"/>
            </a:endParaRPr>
          </a:p>
        </p:txBody>
      </p:sp>
      <p:cxnSp>
        <p:nvCxnSpPr>
          <p:cNvPr id="386053" name="Conector reto 4"/>
          <p:cNvCxnSpPr>
            <a:cxnSpLocks noChangeShapeType="1"/>
          </p:cNvCxnSpPr>
          <p:nvPr/>
        </p:nvCxnSpPr>
        <p:spPr bwMode="auto">
          <a:xfrm rot="5400000">
            <a:off x="5779294" y="3231356"/>
            <a:ext cx="3683000" cy="1588"/>
          </a:xfrm>
          <a:prstGeom prst="line">
            <a:avLst/>
          </a:prstGeom>
          <a:noFill/>
          <a:ln w="9525" algn="ctr">
            <a:solidFill>
              <a:srgbClr val="3366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6054" name="Conector reto 5"/>
          <p:cNvCxnSpPr>
            <a:cxnSpLocks noChangeShapeType="1"/>
          </p:cNvCxnSpPr>
          <p:nvPr/>
        </p:nvCxnSpPr>
        <p:spPr bwMode="auto">
          <a:xfrm>
            <a:off x="5229226" y="4945063"/>
            <a:ext cx="4887913" cy="0"/>
          </a:xfrm>
          <a:prstGeom prst="line">
            <a:avLst/>
          </a:prstGeom>
          <a:noFill/>
          <a:ln w="9525" algn="ctr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6055" name="Conector reto 6"/>
          <p:cNvCxnSpPr>
            <a:cxnSpLocks noChangeShapeType="1"/>
          </p:cNvCxnSpPr>
          <p:nvPr/>
        </p:nvCxnSpPr>
        <p:spPr bwMode="auto">
          <a:xfrm rot="5400000">
            <a:off x="6854032" y="4950619"/>
            <a:ext cx="517525" cy="1588"/>
          </a:xfrm>
          <a:prstGeom prst="line">
            <a:avLst/>
          </a:prstGeom>
          <a:noFill/>
          <a:ln w="9525" algn="ctr">
            <a:solidFill>
              <a:srgbClr val="3366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6056" name="Conector reto 7"/>
          <p:cNvCxnSpPr>
            <a:cxnSpLocks noChangeShapeType="1"/>
          </p:cNvCxnSpPr>
          <p:nvPr/>
        </p:nvCxnSpPr>
        <p:spPr bwMode="auto">
          <a:xfrm rot="5400000">
            <a:off x="5103020" y="5176045"/>
            <a:ext cx="517525" cy="1587"/>
          </a:xfrm>
          <a:prstGeom prst="line">
            <a:avLst/>
          </a:prstGeom>
          <a:noFill/>
          <a:ln w="9525" algn="ctr">
            <a:solidFill>
              <a:srgbClr val="3366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6057" name="Conector reto 8"/>
          <p:cNvCxnSpPr>
            <a:cxnSpLocks noChangeShapeType="1"/>
          </p:cNvCxnSpPr>
          <p:nvPr/>
        </p:nvCxnSpPr>
        <p:spPr bwMode="auto">
          <a:xfrm rot="5400000">
            <a:off x="8058945" y="4949033"/>
            <a:ext cx="517525" cy="1587"/>
          </a:xfrm>
          <a:prstGeom prst="line">
            <a:avLst/>
          </a:prstGeom>
          <a:noFill/>
          <a:ln w="9525" algn="ctr">
            <a:solidFill>
              <a:srgbClr val="3366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6058" name="Conector reto 9"/>
          <p:cNvCxnSpPr>
            <a:cxnSpLocks noChangeShapeType="1"/>
          </p:cNvCxnSpPr>
          <p:nvPr/>
        </p:nvCxnSpPr>
        <p:spPr bwMode="auto">
          <a:xfrm rot="5400000">
            <a:off x="9860757" y="4949032"/>
            <a:ext cx="517525" cy="1588"/>
          </a:xfrm>
          <a:prstGeom prst="line">
            <a:avLst/>
          </a:prstGeom>
          <a:noFill/>
          <a:ln w="9525" algn="ctr">
            <a:solidFill>
              <a:srgbClr val="3366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86059" name="Grupo 31"/>
          <p:cNvGrpSpPr>
            <a:grpSpLocks/>
          </p:cNvGrpSpPr>
          <p:nvPr/>
        </p:nvGrpSpPr>
        <p:grpSpPr bwMode="auto">
          <a:xfrm>
            <a:off x="4368801" y="4959351"/>
            <a:ext cx="6113463" cy="377825"/>
            <a:chOff x="1786708" y="5658448"/>
            <a:chExt cx="6880214" cy="425387"/>
          </a:xfrm>
        </p:grpSpPr>
        <p:sp>
          <p:nvSpPr>
            <p:cNvPr id="12" name="CaixaDeTexto 11"/>
            <p:cNvSpPr txBox="1"/>
            <p:nvPr/>
          </p:nvSpPr>
          <p:spPr>
            <a:xfrm>
              <a:off x="3828797" y="5658448"/>
              <a:ext cx="1856281" cy="41287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 algn="ctr" defTabSz="812719">
                <a:defRPr/>
              </a:pPr>
              <a:r>
                <a:rPr lang="pt-BR" sz="1778" b="1" dirty="0">
                  <a:solidFill>
                    <a:srgbClr val="000000"/>
                  </a:solidFill>
                  <a:latin typeface="Arial" charset="0"/>
                  <a:cs typeface="Lucida Sans Unicode"/>
                </a:rPr>
                <a:t>20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358131" y="5658448"/>
              <a:ext cx="1858069" cy="411088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 algn="ctr" defTabSz="812719">
                <a:defRPr/>
              </a:pPr>
              <a:r>
                <a:rPr lang="pt-BR" sz="1778" b="1" dirty="0">
                  <a:solidFill>
                    <a:srgbClr val="000000"/>
                  </a:solidFill>
                  <a:latin typeface="Arial" charset="0"/>
                  <a:cs typeface="Lucida Sans Unicode"/>
                </a:rPr>
                <a:t>24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786708" y="5672747"/>
              <a:ext cx="1858069" cy="411088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 algn="ctr" defTabSz="812719">
                <a:defRPr/>
              </a:pPr>
              <a:r>
                <a:rPr lang="pt-BR" sz="1778" b="1" dirty="0">
                  <a:solidFill>
                    <a:srgbClr val="000000"/>
                  </a:solidFill>
                  <a:latin typeface="Arial" charset="0"/>
                  <a:cs typeface="Lucida Sans Unicode"/>
                </a:rPr>
                <a:t>12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457390" y="5672747"/>
              <a:ext cx="1209532" cy="411088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 algn="ctr" defTabSz="812719">
                <a:defRPr/>
              </a:pPr>
              <a:r>
                <a:rPr lang="pt-BR" sz="1778" b="1" dirty="0">
                  <a:solidFill>
                    <a:srgbClr val="000000"/>
                  </a:solidFill>
                  <a:latin typeface="Arial" charset="0"/>
                  <a:cs typeface="Lucida Sans Unicode"/>
                </a:rPr>
                <a:t>36</a:t>
              </a:r>
              <a:r>
                <a:rPr lang="pt-BR" sz="1778" b="1" baseline="30000" dirty="0">
                  <a:solidFill>
                    <a:srgbClr val="000000"/>
                  </a:solidFill>
                  <a:latin typeface="Arial" charset="0"/>
                  <a:cs typeface="Lucida Sans Unicode"/>
                </a:rPr>
                <a:t>6</a:t>
              </a:r>
            </a:p>
          </p:txBody>
        </p:sp>
      </p:grpSp>
      <p:grpSp>
        <p:nvGrpSpPr>
          <p:cNvPr id="386060" name="Grupo 34"/>
          <p:cNvGrpSpPr>
            <a:grpSpLocks/>
          </p:cNvGrpSpPr>
          <p:nvPr/>
        </p:nvGrpSpPr>
        <p:grpSpPr bwMode="auto">
          <a:xfrm>
            <a:off x="4614862" y="630944"/>
            <a:ext cx="5081539" cy="876477"/>
            <a:chOff x="2851077" y="788841"/>
            <a:chExt cx="5718203" cy="986371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851077" y="854149"/>
              <a:ext cx="3161924" cy="9210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lIns="80421" tIns="39505" rIns="80421" bIns="39505"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660033"/>
                  </a:solidFill>
                  <a:latin typeface="Arial" charset="0"/>
                  <a:cs typeface="Lucida Sans Unicode"/>
                </a:rPr>
                <a:t>Цервикальная недостаточность</a:t>
              </a:r>
              <a:endParaRPr lang="en-GB" sz="2400" b="1" dirty="0">
                <a:solidFill>
                  <a:srgbClr val="660033"/>
                </a:solidFill>
                <a:latin typeface="Arial" charset="0"/>
                <a:cs typeface="Lucida Sans Unicode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6847303" y="788841"/>
              <a:ext cx="1721977" cy="9210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lIns="80421" tIns="39505" rIns="80421" bIns="39505"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660033"/>
                  </a:solidFill>
                  <a:latin typeface="Arial" charset="0"/>
                  <a:cs typeface="Lucida Sans Unicode"/>
                </a:rPr>
                <a:t>Риск ПВР</a:t>
              </a:r>
              <a:endParaRPr lang="en-GB" sz="2400" b="1" dirty="0">
                <a:solidFill>
                  <a:srgbClr val="660033"/>
                </a:solidFill>
                <a:latin typeface="Arial" charset="0"/>
                <a:cs typeface="Lucida Sans Unicode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5337743" y="1143569"/>
              <a:ext cx="1827483" cy="5663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80421" tIns="39505" rIns="80421" bIns="39505">
              <a:spAutoFit/>
            </a:bodyPr>
            <a:lstStyle/>
            <a:p>
              <a:pPr algn="ctr">
                <a:defRPr/>
              </a:pPr>
              <a:r>
                <a:rPr lang="ru-RU" sz="2755" b="1" dirty="0">
                  <a:solidFill>
                    <a:srgbClr val="FF0000"/>
                  </a:solidFill>
                  <a:latin typeface="Arial" charset="0"/>
                  <a:cs typeface="Lucida Sans Unicode"/>
                </a:rPr>
                <a:t>и</a:t>
              </a:r>
              <a:endParaRPr lang="en-GB" sz="2755" b="1" dirty="0">
                <a:solidFill>
                  <a:srgbClr val="FF0000"/>
                </a:solidFill>
                <a:latin typeface="Arial" charset="0"/>
                <a:cs typeface="Lucida Sans Unicode"/>
              </a:endParaRPr>
            </a:p>
          </p:txBody>
        </p:sp>
      </p:grpSp>
      <p:grpSp>
        <p:nvGrpSpPr>
          <p:cNvPr id="386061" name="Grupo 37"/>
          <p:cNvGrpSpPr>
            <a:grpSpLocks/>
          </p:cNvGrpSpPr>
          <p:nvPr/>
        </p:nvGrpSpPr>
        <p:grpSpPr bwMode="auto">
          <a:xfrm>
            <a:off x="1784350" y="2149476"/>
            <a:ext cx="2071688" cy="1603375"/>
            <a:chOff x="169230" y="1960960"/>
            <a:chExt cx="2331858" cy="1804986"/>
          </a:xfrm>
        </p:grpSpPr>
        <p:grpSp>
          <p:nvGrpSpPr>
            <p:cNvPr id="386068" name="Group 57"/>
            <p:cNvGrpSpPr>
              <a:grpSpLocks/>
            </p:cNvGrpSpPr>
            <p:nvPr/>
          </p:nvGrpSpPr>
          <p:grpSpPr bwMode="auto">
            <a:xfrm>
              <a:off x="169230" y="1960960"/>
              <a:ext cx="2331858" cy="1804986"/>
              <a:chOff x="3694" y="255"/>
              <a:chExt cx="2540" cy="1898"/>
            </a:xfrm>
          </p:grpSpPr>
          <p:graphicFrame>
            <p:nvGraphicFramePr>
              <p:cNvPr id="386070" name="Object 58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3694" y="255"/>
              <a:ext cx="2540" cy="18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1" name="Video Clip" r:id="rId3" imgW="4761905" imgH="3572374" progId="Package">
                      <p:embed/>
                    </p:oleObj>
                  </mc:Choice>
                  <mc:Fallback>
                    <p:oleObj name="Video Clip" r:id="rId3" imgW="4761905" imgH="3572374" progId="Packag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900" t="3212" r="5298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4" y="255"/>
                            <a:ext cx="2540" cy="1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Line 59"/>
              <p:cNvSpPr>
                <a:spLocks noChangeShapeType="1"/>
              </p:cNvSpPr>
              <p:nvPr/>
            </p:nvSpPr>
            <p:spPr bwMode="auto">
              <a:xfrm flipH="1">
                <a:off x="5563" y="672"/>
                <a:ext cx="144" cy="52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812719">
                  <a:defRPr/>
                </a:pPr>
                <a:endParaRPr lang="pt-BR" sz="1067" b="1">
                  <a:solidFill>
                    <a:srgbClr val="33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Lucida Sans Unicode"/>
                </a:endParaRPr>
              </a:p>
            </p:txBody>
          </p:sp>
          <p:sp>
            <p:nvSpPr>
              <p:cNvPr id="25" name="Text Box 60"/>
              <p:cNvSpPr txBox="1">
                <a:spLocks noChangeArrowheads="1"/>
              </p:cNvSpPr>
              <p:nvPr/>
            </p:nvSpPr>
            <p:spPr bwMode="auto">
              <a:xfrm>
                <a:off x="5475" y="484"/>
                <a:ext cx="463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812719">
                  <a:spcBef>
                    <a:spcPct val="50000"/>
                  </a:spcBef>
                  <a:defRPr/>
                </a:pPr>
                <a:r>
                  <a:rPr lang="en-US" sz="2133" b="1">
                    <a:solidFill>
                      <a:srgbClr val="FFFFFF"/>
                    </a:solidFill>
                    <a:latin typeface="Comic Sans MS" pitchFamily="66" charset="0"/>
                    <a:cs typeface="Lucida Sans Unicode"/>
                  </a:rPr>
                  <a:t>+</a:t>
                </a:r>
              </a:p>
            </p:txBody>
          </p:sp>
          <p:sp>
            <p:nvSpPr>
              <p:cNvPr id="26" name="Text Box 61"/>
              <p:cNvSpPr txBox="1">
                <a:spLocks noChangeArrowheads="1"/>
              </p:cNvSpPr>
              <p:nvPr/>
            </p:nvSpPr>
            <p:spPr bwMode="auto">
              <a:xfrm>
                <a:off x="5290" y="1097"/>
                <a:ext cx="463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812719">
                  <a:spcBef>
                    <a:spcPct val="50000"/>
                  </a:spcBef>
                  <a:defRPr/>
                </a:pPr>
                <a:r>
                  <a:rPr lang="en-US" sz="2133" b="1">
                    <a:solidFill>
                      <a:srgbClr val="FFFFFF"/>
                    </a:solidFill>
                    <a:latin typeface="Comic Sans MS" pitchFamily="66" charset="0"/>
                    <a:cs typeface="Lucida Sans Unicode"/>
                  </a:rPr>
                  <a:t>+</a:t>
                </a:r>
              </a:p>
            </p:txBody>
          </p:sp>
          <p:sp>
            <p:nvSpPr>
              <p:cNvPr id="27" name="Text Box 62"/>
              <p:cNvSpPr txBox="1">
                <a:spLocks noChangeArrowheads="1"/>
              </p:cNvSpPr>
              <p:nvPr/>
            </p:nvSpPr>
            <p:spPr bwMode="auto">
              <a:xfrm>
                <a:off x="5662" y="787"/>
                <a:ext cx="465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defTabSz="812719">
                  <a:defRPr/>
                </a:pPr>
                <a:endParaRPr lang="en-US" sz="1422" b="1">
                  <a:solidFill>
                    <a:srgbClr val="FFFF00"/>
                  </a:solidFill>
                  <a:latin typeface="Comic Sans MS" pitchFamily="66" charset="0"/>
                  <a:cs typeface="Lucida Sans Unicode"/>
                </a:endParaRPr>
              </a:p>
            </p:txBody>
          </p:sp>
          <p:grpSp>
            <p:nvGrpSpPr>
              <p:cNvPr id="386075" name="Group 63"/>
              <p:cNvGrpSpPr>
                <a:grpSpLocks/>
              </p:cNvGrpSpPr>
              <p:nvPr/>
            </p:nvGrpSpPr>
            <p:grpSpPr bwMode="auto">
              <a:xfrm>
                <a:off x="4651" y="1208"/>
                <a:ext cx="959" cy="916"/>
                <a:chOff x="4656" y="1244"/>
                <a:chExt cx="959" cy="916"/>
              </a:xfrm>
            </p:grpSpPr>
            <p:sp>
              <p:nvSpPr>
                <p:cNvPr id="29" name="Freeform 64"/>
                <p:cNvSpPr>
                  <a:spLocks/>
                </p:cNvSpPr>
                <p:nvPr/>
              </p:nvSpPr>
              <p:spPr bwMode="auto">
                <a:xfrm>
                  <a:off x="4801" y="1244"/>
                  <a:ext cx="814" cy="772"/>
                </a:xfrm>
                <a:custGeom>
                  <a:avLst/>
                  <a:gdLst/>
                  <a:ahLst/>
                  <a:cxnLst>
                    <a:cxn ang="0">
                      <a:pos x="0" y="253"/>
                    </a:cxn>
                    <a:cxn ang="0">
                      <a:pos x="165" y="299"/>
                    </a:cxn>
                    <a:cxn ang="0">
                      <a:pos x="354" y="152"/>
                    </a:cxn>
                    <a:cxn ang="0">
                      <a:pos x="526" y="36"/>
                    </a:cxn>
                    <a:cxn ang="0">
                      <a:pos x="638" y="5"/>
                    </a:cxn>
                    <a:cxn ang="0">
                      <a:pos x="738" y="10"/>
                    </a:cxn>
                    <a:cxn ang="0">
                      <a:pos x="831" y="67"/>
                    </a:cxn>
                    <a:cxn ang="0">
                      <a:pos x="863" y="198"/>
                    </a:cxn>
                    <a:cxn ang="0">
                      <a:pos x="851" y="360"/>
                    </a:cxn>
                    <a:cxn ang="0">
                      <a:pos x="822" y="464"/>
                    </a:cxn>
                    <a:cxn ang="0">
                      <a:pos x="734" y="553"/>
                    </a:cxn>
                    <a:cxn ang="0">
                      <a:pos x="600" y="671"/>
                    </a:cxn>
                    <a:cxn ang="0">
                      <a:pos x="371" y="797"/>
                    </a:cxn>
                    <a:cxn ang="0">
                      <a:pos x="166" y="884"/>
                    </a:cxn>
                  </a:cxnLst>
                  <a:rect l="0" t="0" r="r" b="b"/>
                  <a:pathLst>
                    <a:path w="867" h="884">
                      <a:moveTo>
                        <a:pt x="0" y="253"/>
                      </a:moveTo>
                      <a:cubicBezTo>
                        <a:pt x="27" y="259"/>
                        <a:pt x="106" y="316"/>
                        <a:pt x="165" y="299"/>
                      </a:cubicBezTo>
                      <a:cubicBezTo>
                        <a:pt x="224" y="282"/>
                        <a:pt x="294" y="195"/>
                        <a:pt x="354" y="152"/>
                      </a:cubicBezTo>
                      <a:cubicBezTo>
                        <a:pt x="414" y="108"/>
                        <a:pt x="479" y="60"/>
                        <a:pt x="526" y="36"/>
                      </a:cubicBezTo>
                      <a:cubicBezTo>
                        <a:pt x="573" y="11"/>
                        <a:pt x="603" y="10"/>
                        <a:pt x="638" y="5"/>
                      </a:cubicBezTo>
                      <a:cubicBezTo>
                        <a:pt x="674" y="1"/>
                        <a:pt x="706" y="0"/>
                        <a:pt x="738" y="10"/>
                      </a:cubicBezTo>
                      <a:cubicBezTo>
                        <a:pt x="769" y="20"/>
                        <a:pt x="810" y="36"/>
                        <a:pt x="831" y="67"/>
                      </a:cubicBezTo>
                      <a:cubicBezTo>
                        <a:pt x="851" y="99"/>
                        <a:pt x="860" y="149"/>
                        <a:pt x="863" y="198"/>
                      </a:cubicBezTo>
                      <a:cubicBezTo>
                        <a:pt x="867" y="247"/>
                        <a:pt x="858" y="315"/>
                        <a:pt x="851" y="360"/>
                      </a:cubicBezTo>
                      <a:cubicBezTo>
                        <a:pt x="845" y="404"/>
                        <a:pt x="841" y="432"/>
                        <a:pt x="822" y="464"/>
                      </a:cubicBezTo>
                      <a:cubicBezTo>
                        <a:pt x="803" y="496"/>
                        <a:pt x="771" y="518"/>
                        <a:pt x="734" y="553"/>
                      </a:cubicBezTo>
                      <a:cubicBezTo>
                        <a:pt x="697" y="588"/>
                        <a:pt x="660" y="630"/>
                        <a:pt x="600" y="671"/>
                      </a:cubicBezTo>
                      <a:cubicBezTo>
                        <a:pt x="540" y="712"/>
                        <a:pt x="443" y="762"/>
                        <a:pt x="371" y="797"/>
                      </a:cubicBezTo>
                      <a:cubicBezTo>
                        <a:pt x="299" y="832"/>
                        <a:pt x="209" y="866"/>
                        <a:pt x="166" y="88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FCFFF">
                      <a:alpha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defTabSz="812719">
                    <a:defRPr/>
                  </a:pPr>
                  <a:endParaRPr lang="pt-BR" sz="1067" b="1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Lucida Sans Unicode"/>
                  </a:endParaRPr>
                </a:p>
              </p:txBody>
            </p:sp>
            <p:sp>
              <p:nvSpPr>
                <p:cNvPr id="30" name="Freeform 65"/>
                <p:cNvSpPr>
                  <a:spLocks/>
                </p:cNvSpPr>
                <p:nvPr/>
              </p:nvSpPr>
              <p:spPr bwMode="auto">
                <a:xfrm>
                  <a:off x="4662" y="2001"/>
                  <a:ext cx="329" cy="163"/>
                </a:xfrm>
                <a:custGeom>
                  <a:avLst/>
                  <a:gdLst/>
                  <a:ahLst/>
                  <a:cxnLst>
                    <a:cxn ang="0">
                      <a:pos x="328" y="0"/>
                    </a:cxn>
                    <a:cxn ang="0">
                      <a:pos x="40" y="144"/>
                    </a:cxn>
                    <a:cxn ang="0">
                      <a:pos x="88" y="144"/>
                    </a:cxn>
                  </a:cxnLst>
                  <a:rect l="0" t="0" r="r" b="b"/>
                  <a:pathLst>
                    <a:path w="328" h="168">
                      <a:moveTo>
                        <a:pt x="328" y="0"/>
                      </a:moveTo>
                      <a:cubicBezTo>
                        <a:pt x="204" y="60"/>
                        <a:pt x="80" y="120"/>
                        <a:pt x="40" y="144"/>
                      </a:cubicBezTo>
                      <a:cubicBezTo>
                        <a:pt x="0" y="168"/>
                        <a:pt x="80" y="136"/>
                        <a:pt x="88" y="14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FCFFF">
                      <a:alpha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defTabSz="812719">
                    <a:defRPr/>
                  </a:pPr>
                  <a:endParaRPr lang="pt-BR" sz="1067" b="1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Lucida Sans Unicode"/>
                  </a:endParaRPr>
                </a:p>
              </p:txBody>
            </p:sp>
          </p:grpSp>
        </p:grpSp>
        <p:sp>
          <p:nvSpPr>
            <p:cNvPr id="22" name="Retângulo 21"/>
            <p:cNvSpPr/>
            <p:nvPr/>
          </p:nvSpPr>
          <p:spPr bwMode="auto">
            <a:xfrm>
              <a:off x="197820" y="1966322"/>
              <a:ext cx="2287186" cy="1785327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1267" tIns="40634" rIns="81267" bIns="40634"/>
            <a:lstStyle/>
            <a:p>
              <a:pPr algn="ctr" defTabSz="812719">
                <a:defRPr/>
              </a:pPr>
              <a:endParaRPr lang="pt-BR" sz="1067" b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Lucida Sans Unicode"/>
              </a:endParaRPr>
            </a:p>
          </p:txBody>
        </p:sp>
      </p:grpSp>
      <p:sp>
        <p:nvSpPr>
          <p:cNvPr id="386062" name="Text Box 25"/>
          <p:cNvSpPr txBox="1">
            <a:spLocks noChangeArrowheads="1"/>
          </p:cNvSpPr>
          <p:nvPr/>
        </p:nvSpPr>
        <p:spPr bwMode="auto">
          <a:xfrm>
            <a:off x="5158435" y="5287964"/>
            <a:ext cx="1921168" cy="584775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it-IT" sz="1600" b="1" dirty="0">
                <a:solidFill>
                  <a:srgbClr val="660033"/>
                </a:solidFill>
                <a:latin typeface="Arial" pitchFamily="34" charset="0"/>
                <a:cs typeface="Lucida Sans Unicode" pitchFamily="34" charset="0"/>
              </a:rPr>
              <a:t>Наложение швов</a:t>
            </a:r>
            <a:endParaRPr lang="en-US" altLang="it-IT" sz="1600" b="1" dirty="0">
              <a:solidFill>
                <a:srgbClr val="660033"/>
              </a:solidFill>
              <a:latin typeface="Arial" pitchFamily="34" charset="0"/>
              <a:cs typeface="Lucida Sans Unicode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it-IT" sz="1600" b="1" dirty="0">
                <a:solidFill>
                  <a:srgbClr val="660033"/>
                </a:solidFill>
                <a:latin typeface="Arial" pitchFamily="34" charset="0"/>
                <a:cs typeface="Lucida Sans Unicode" pitchFamily="34" charset="0"/>
              </a:rPr>
              <a:t>Прогестерон</a:t>
            </a:r>
            <a:endParaRPr lang="en-US" altLang="it-IT" sz="1600" b="1" dirty="0">
              <a:solidFill>
                <a:srgbClr val="660033"/>
              </a:solidFill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386063" name="Text Box 25"/>
          <p:cNvSpPr txBox="1">
            <a:spLocks noChangeArrowheads="1"/>
          </p:cNvSpPr>
          <p:nvPr/>
        </p:nvSpPr>
        <p:spPr bwMode="auto">
          <a:xfrm>
            <a:off x="7993064" y="5278439"/>
            <a:ext cx="1921167" cy="830997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it-IT" sz="1600" b="1" dirty="0">
                <a:solidFill>
                  <a:srgbClr val="660033"/>
                </a:solidFill>
                <a:latin typeface="Arial" pitchFamily="34" charset="0"/>
                <a:cs typeface="Lucida Sans Unicode" pitchFamily="34" charset="0"/>
              </a:rPr>
              <a:t>Прогестерон</a:t>
            </a:r>
            <a:endParaRPr lang="es-ES" altLang="it-IT" sz="1600" b="1" dirty="0">
              <a:solidFill>
                <a:srgbClr val="660033"/>
              </a:solidFill>
              <a:latin typeface="Arial" pitchFamily="34" charset="0"/>
              <a:cs typeface="Lucida Sans Unicode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it-IT" sz="1600" b="1" dirty="0">
                <a:solidFill>
                  <a:srgbClr val="660033"/>
                </a:solidFill>
                <a:latin typeface="Arial" pitchFamily="34" charset="0"/>
              </a:rPr>
              <a:t>Наложение швов</a:t>
            </a:r>
            <a:endParaRPr lang="es-ES" altLang="it-IT" sz="1600" b="1" dirty="0">
              <a:solidFill>
                <a:srgbClr val="660033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it-IT" sz="1600" b="1" dirty="0">
                <a:solidFill>
                  <a:srgbClr val="660033"/>
                </a:solidFill>
                <a:latin typeface="Arial" pitchFamily="34" charset="0"/>
                <a:cs typeface="Lucida Sans Unicode" pitchFamily="34" charset="0"/>
              </a:rPr>
              <a:t>Пессарий</a:t>
            </a:r>
            <a:endParaRPr lang="pt-BR" altLang="it-IT" sz="1600" b="1" dirty="0">
              <a:solidFill>
                <a:srgbClr val="660033"/>
              </a:solidFill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779589" y="5445126"/>
            <a:ext cx="2041525" cy="474663"/>
          </a:xfrm>
          <a:prstGeom prst="rect">
            <a:avLst/>
          </a:prstGeom>
          <a:solidFill>
            <a:srgbClr val="660033"/>
          </a:solidFill>
          <a:ln w="28575">
            <a:solidFill>
              <a:srgbClr val="660033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89" b="1" u="sng" dirty="0">
                <a:solidFill>
                  <a:srgbClr val="FFFFFF"/>
                </a:solidFill>
                <a:latin typeface="Arial" charset="0"/>
                <a:cs typeface="Lucida Sans Unicode"/>
              </a:rPr>
              <a:t>&lt;</a:t>
            </a:r>
            <a:r>
              <a:rPr lang="pt-BR" sz="2489" b="1" dirty="0">
                <a:solidFill>
                  <a:srgbClr val="FFFFFF"/>
                </a:solidFill>
                <a:latin typeface="Arial" charset="0"/>
                <a:cs typeface="Lucida Sans Unicode"/>
              </a:rPr>
              <a:t>25 </a:t>
            </a:r>
            <a:r>
              <a:rPr lang="ru-RU" sz="2489" b="1" dirty="0">
                <a:solidFill>
                  <a:srgbClr val="FFFFFF"/>
                </a:solidFill>
                <a:latin typeface="Arial" charset="0"/>
                <a:cs typeface="Lucida Sans Unicode"/>
              </a:rPr>
              <a:t>мм</a:t>
            </a:r>
            <a:endParaRPr lang="pt-BR" sz="2489" b="1" dirty="0">
              <a:solidFill>
                <a:srgbClr val="FFFFFF"/>
              </a:solidFill>
              <a:latin typeface="Arial" charset="0"/>
              <a:cs typeface="Lucida Sans Unicode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993062" y="2528889"/>
            <a:ext cx="2203451" cy="140538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4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Lucida Sans Unicode"/>
              </a:rPr>
              <a:t>Преждевременные роды</a:t>
            </a:r>
            <a:endParaRPr lang="pt-BR" sz="2844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Lucida Sans Unicode"/>
            </a:endParaRPr>
          </a:p>
        </p:txBody>
      </p:sp>
      <p:pic>
        <p:nvPicPr>
          <p:cNvPr id="386066" name="Picture 13" descr="Cervix 1a st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3803651"/>
            <a:ext cx="206216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aixaDeTexto 35"/>
          <p:cNvSpPr txBox="1"/>
          <p:nvPr/>
        </p:nvSpPr>
        <p:spPr>
          <a:xfrm>
            <a:off x="1789114" y="1197769"/>
            <a:ext cx="2039937" cy="858440"/>
          </a:xfrm>
          <a:prstGeom prst="rect">
            <a:avLst/>
          </a:prstGeom>
          <a:solidFill>
            <a:srgbClr val="660033"/>
          </a:solidFill>
          <a:ln w="28575">
            <a:solidFill>
              <a:srgbClr val="660033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89" b="1" dirty="0">
                <a:solidFill>
                  <a:srgbClr val="FFFFFF"/>
                </a:solidFill>
                <a:latin typeface="Arial" charset="0"/>
                <a:cs typeface="Lucida Sans Unicode"/>
              </a:rPr>
              <a:t>Короткая шейка</a:t>
            </a:r>
            <a:endParaRPr lang="pt-BR" sz="2489" b="1" dirty="0">
              <a:solidFill>
                <a:srgbClr val="FFFFFF"/>
              </a:solidFill>
              <a:latin typeface="Arial" charset="0"/>
              <a:cs typeface="Lucida Sans Unicode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79603" y="6362253"/>
            <a:ext cx="4992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Адаптировано по материалам конгресса Мать и дитя, 2016,</a:t>
            </a:r>
          </a:p>
          <a:p>
            <a:pPr algn="r"/>
            <a:r>
              <a:rPr lang="it-IT" altLang="it-IT" sz="12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C. Di Renzo (</a:t>
            </a:r>
            <a:r>
              <a:rPr lang="ru-RU" altLang="it-IT" sz="12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Италия</a:t>
            </a:r>
            <a:r>
              <a:rPr lang="it-IT" altLang="it-IT" sz="12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2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41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677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Критерии постановки </a:t>
            </a:r>
            <a:r>
              <a:rPr lang="ru-RU" sz="40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диагноза ИЦН</a:t>
            </a:r>
            <a:endParaRPr lang="ru-RU" sz="4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68490" y="1730827"/>
            <a:ext cx="5635093" cy="4734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Трансвагинальная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цервикометрия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стандарт»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сегодняшний день;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Бессимптомное укорочение длины ЦК менее 25 мм;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Дилятация ЦК более 10 мм на всем протяжении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15" y="1979886"/>
            <a:ext cx="4790941" cy="3966693"/>
          </a:xfrm>
        </p:spPr>
      </p:pic>
      <p:sp>
        <p:nvSpPr>
          <p:cNvPr id="2" name="Прямоугольник 1"/>
          <p:cNvSpPr/>
          <p:nvPr/>
        </p:nvSpPr>
        <p:spPr>
          <a:xfrm>
            <a:off x="9818757" y="6291042"/>
            <a:ext cx="12538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Н.В.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726337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9956E314-471B-4556-B163-1B351638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820" y="356325"/>
            <a:ext cx="8407835" cy="1188720"/>
          </a:xfrm>
          <a:ln w="28575"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Методы коррекции 2016 и 2017 </a:t>
            </a:r>
            <a:r>
              <a:rPr lang="ru-RU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гг.</a:t>
            </a:r>
            <a:endParaRPr lang="ru-RU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BB9BE12F-C4F7-41C3-8DC8-4CC015972E0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58588" y="1545045"/>
          <a:ext cx="11474823" cy="456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1EF6B92D-2383-46F6-B051-17848D5BA294}"/>
              </a:ext>
            </a:extLst>
          </p:cNvPr>
          <p:cNvCxnSpPr>
            <a:cxnSpLocks/>
          </p:cNvCxnSpPr>
          <p:nvPr/>
        </p:nvCxnSpPr>
        <p:spPr>
          <a:xfrm flipV="1">
            <a:off x="2959207" y="2569030"/>
            <a:ext cx="0" cy="2815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CB25704F-A4A9-43D3-9721-3E3EB1CE23F0}"/>
              </a:ext>
            </a:extLst>
          </p:cNvPr>
          <p:cNvCxnSpPr/>
          <p:nvPr/>
        </p:nvCxnSpPr>
        <p:spPr>
          <a:xfrm>
            <a:off x="4891314" y="3802743"/>
            <a:ext cx="0" cy="1582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579542" y="6500787"/>
            <a:ext cx="12538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Н.В.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73392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938" y="4695516"/>
            <a:ext cx="111675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Досадно, но факт —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по-прежнему чаще других причин нарушает репродуктивное здоровье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женщин. Несмотря на стабильное уменьшение общего количества пострадавших,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подвергшихся искусственному прерыванию беременности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не огорчать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более прискорбно, что снижение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и женщин репродуктивного возраста представляет действительную угрозу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будущему страны.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2"/>
          <p:cNvSpPr>
            <a:spLocks noGrp="1"/>
          </p:cNvSpPr>
          <p:nvPr>
            <p:ph type="title"/>
          </p:nvPr>
        </p:nvSpPr>
        <p:spPr>
          <a:xfrm>
            <a:off x="313266" y="128058"/>
            <a:ext cx="11548533" cy="84560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Число абортов на 1000 женщин соответствующего возраста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740863"/>
              </p:ext>
            </p:extLst>
          </p:nvPr>
        </p:nvGraphicFramePr>
        <p:xfrm>
          <a:off x="429680" y="1298506"/>
          <a:ext cx="11315704" cy="1482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463"/>
                <a:gridCol w="1414463"/>
                <a:gridCol w="1414463"/>
                <a:gridCol w="1414463"/>
                <a:gridCol w="1414463"/>
                <a:gridCol w="1414463"/>
                <a:gridCol w="1414463"/>
                <a:gridCol w="1414463"/>
              </a:tblGrid>
              <a:tr h="8255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возраст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A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15-19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A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20-24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A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25-29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A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30-34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A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35-39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A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40-44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A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45-49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A29E"/>
                    </a:solidFill>
                  </a:tcPr>
                </a:tc>
              </a:tr>
              <a:tr h="656957">
                <a:tc>
                  <a:txBody>
                    <a:bodyPr/>
                    <a:lstStyle/>
                    <a:p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F60EA9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13,8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F60EA9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44,0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F60EA9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53,0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F60EA9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49,2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F60EA9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36,5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F60EA9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14,3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F60EA9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1,1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F60EA9">
                        <a:alpha val="1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17999" y="1298506"/>
            <a:ext cx="1327200" cy="148245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94" y="2822469"/>
            <a:ext cx="1286210" cy="13184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2" descr="http://okartinkah.ru/img/kartinki-risunki-dlya-devochek-2663/kartinki-risunki-dlya-devochek-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46" y="2704423"/>
            <a:ext cx="1076325" cy="15545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93" y="2769975"/>
            <a:ext cx="1105378" cy="14234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26" y="2822469"/>
            <a:ext cx="907192" cy="13500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24" y="2792721"/>
            <a:ext cx="957608" cy="140954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655" y="2780963"/>
            <a:ext cx="1130810" cy="1588011"/>
          </a:xfrm>
          <a:prstGeom prst="rect">
            <a:avLst/>
          </a:prstGeom>
        </p:spPr>
      </p:pic>
      <p:pic>
        <p:nvPicPr>
          <p:cNvPr id="16" name="Picture 6" descr="http://cdn01.ru/files/users/images/af/ed/afed0911a6d210a311835385370dd8b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074" y="2720532"/>
            <a:ext cx="1204031" cy="15539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1878" y="1815858"/>
            <a:ext cx="2620031" cy="2548324"/>
          </a:xfrm>
          <a:prstGeom prst="rect">
            <a:avLst/>
          </a:prstGeom>
          <a:pattFill prst="pct25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1877" y="2161310"/>
            <a:ext cx="2620031" cy="2202872"/>
          </a:xfrm>
          <a:prstGeom prst="rect">
            <a:avLst/>
          </a:prstGeom>
          <a:noFill/>
          <a:ln w="793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4787" y="334969"/>
            <a:ext cx="2620031" cy="4029213"/>
          </a:xfrm>
          <a:prstGeom prst="rect">
            <a:avLst/>
          </a:prstGeom>
          <a:pattFill prst="pct25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109" y="334969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A29E"/>
                </a:solidFill>
                <a:latin typeface="Georgia" panose="02040502050405020303" pitchFamily="18" charset="0"/>
              </a:rPr>
              <a:t>В случае возникновения</a:t>
            </a:r>
          </a:p>
          <a:p>
            <a:r>
              <a:rPr lang="ru-RU" sz="2400" b="1" dirty="0">
                <a:solidFill>
                  <a:srgbClr val="00A29E"/>
                </a:solidFill>
                <a:latin typeface="Georgia" panose="02040502050405020303" pitchFamily="18" charset="0"/>
              </a:rPr>
              <a:t>н</a:t>
            </a:r>
            <a:r>
              <a:rPr lang="ru-RU" sz="2400" b="1" dirty="0" smtClean="0">
                <a:solidFill>
                  <a:srgbClr val="00A29E"/>
                </a:solidFill>
                <a:latin typeface="Georgia" panose="02040502050405020303" pitchFamily="18" charset="0"/>
              </a:rPr>
              <a:t>ежелательной беременности</a:t>
            </a:r>
            <a:endParaRPr lang="ru-RU" sz="2400" b="1" dirty="0">
              <a:solidFill>
                <a:srgbClr val="00A29E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ирог 7"/>
          <p:cNvSpPr/>
          <p:nvPr/>
        </p:nvSpPr>
        <p:spPr>
          <a:xfrm rot="18922912">
            <a:off x="724769" y="1981087"/>
            <a:ext cx="2225934" cy="2217868"/>
          </a:xfrm>
          <a:prstGeom prst="pie">
            <a:avLst/>
          </a:prstGeom>
          <a:solidFill>
            <a:srgbClr val="C0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http://diysolarpanelsv.com/images/cross-jesus-free-clipart-png-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3" y="2224282"/>
            <a:ext cx="2288353" cy="22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3562" y="4512635"/>
            <a:ext cx="1516168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70%</a:t>
            </a:r>
            <a:endParaRPr lang="ru-RU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3562" y="5528298"/>
            <a:ext cx="2628346" cy="842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Женщин</a:t>
            </a:r>
          </a:p>
          <a:p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делают аборт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4787" y="4512635"/>
            <a:ext cx="1516168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spc="50" dirty="0">
                <a:ln w="11430"/>
                <a:solidFill>
                  <a:srgbClr val="F60EA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ru-RU" sz="6000" b="1" spc="50" dirty="0" smtClean="0">
                <a:ln w="11430"/>
                <a:solidFill>
                  <a:srgbClr val="F60EA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0%</a:t>
            </a:r>
            <a:endParaRPr lang="ru-RU" sz="6000" b="1" spc="50" dirty="0">
              <a:ln w="11430"/>
              <a:solidFill>
                <a:srgbClr val="F60EA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56472" y="5528298"/>
            <a:ext cx="4005488" cy="842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60EA9"/>
                </a:solidFill>
                <a:latin typeface="Arial Narrow" panose="020B0606020202030204" pitchFamily="34" charset="0"/>
              </a:rPr>
              <a:t>Женщин не станут</a:t>
            </a:r>
          </a:p>
          <a:p>
            <a:r>
              <a:rPr lang="ru-RU" sz="2400" b="1" dirty="0">
                <a:solidFill>
                  <a:srgbClr val="F60EA9"/>
                </a:solidFill>
                <a:latin typeface="Arial Narrow" panose="020B0606020202030204" pitchFamily="34" charset="0"/>
              </a:rPr>
              <a:t>п</a:t>
            </a:r>
            <a:r>
              <a:rPr lang="ru-RU" sz="2400" b="1" dirty="0" smtClean="0">
                <a:solidFill>
                  <a:srgbClr val="F60EA9"/>
                </a:solidFill>
                <a:latin typeface="Arial Narrow" panose="020B0606020202030204" pitchFamily="34" charset="0"/>
              </a:rPr>
              <a:t>рерывать беременность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056472" y="2104671"/>
            <a:ext cx="2620031" cy="2202872"/>
          </a:xfrm>
          <a:prstGeom prst="rect">
            <a:avLst/>
          </a:prstGeom>
          <a:noFill/>
          <a:ln w="79375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ирог 23"/>
          <p:cNvSpPr/>
          <p:nvPr/>
        </p:nvSpPr>
        <p:spPr>
          <a:xfrm rot="18922912">
            <a:off x="4253520" y="1981088"/>
            <a:ext cx="2225934" cy="2217868"/>
          </a:xfrm>
          <a:prstGeom prst="pie">
            <a:avLst/>
          </a:prstGeom>
          <a:solidFill>
            <a:srgbClr val="00CC9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4" descr="http://beremennuyu.ru/images/beremennuyu/2016/03/17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49" y="3059127"/>
            <a:ext cx="1639030" cy="12292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580755" y="334969"/>
            <a:ext cx="4245485" cy="603535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Диаграмма 26"/>
          <p:cNvGraphicFramePr/>
          <p:nvPr>
            <p:extLst/>
          </p:nvPr>
        </p:nvGraphicFramePr>
        <p:xfrm>
          <a:off x="8061960" y="334968"/>
          <a:ext cx="3398520" cy="291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003136" y="1191028"/>
            <a:ext cx="1516168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95%</a:t>
            </a:r>
            <a:endParaRPr lang="ru-RU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8053645" y="2738288"/>
            <a:ext cx="822199" cy="1141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061960" y="3879377"/>
            <a:ext cx="284819" cy="23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700753" y="4286436"/>
            <a:ext cx="4005488" cy="1996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Женщин, вступая в половой контакт с мужчиной, уже предполагает, сохранит она беременность или прервет ее в случае возникновения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05123" y="6458712"/>
            <a:ext cx="112068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Ерофеева, российская ассоциация «Народонаселение и развитие», 2016 год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8493797" y="1503131"/>
            <a:ext cx="2849880" cy="28671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4" descr="http://beremennuyu.ru/images/beremennuyu/2016/03/17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97" y="1863800"/>
            <a:ext cx="2331720" cy="20644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535208746"/>
              </p:ext>
            </p:extLst>
          </p:nvPr>
        </p:nvGraphicFramePr>
        <p:xfrm>
          <a:off x="734803" y="1126752"/>
          <a:ext cx="726844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05123" y="6458712"/>
            <a:ext cx="112068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Демографический журнал № 2, 2017 год, стр. 29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4803" y="4082039"/>
            <a:ext cx="7328809" cy="19842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759097" y="1780377"/>
            <a:ext cx="2331720" cy="2312651"/>
          </a:xfrm>
          <a:prstGeom prst="ellipse">
            <a:avLst/>
          </a:prstGeom>
          <a:noFill/>
          <a:ln w="161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769189">
            <a:off x="9802058" y="1771179"/>
            <a:ext cx="233357" cy="2239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59230" y="3318712"/>
            <a:ext cx="3759149" cy="741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GungsuhChe" panose="02030609000101010101" pitchFamily="49" charset="-127"/>
              </a:rPr>
              <a:t>Социальный аспект</a:t>
            </a:r>
          </a:p>
          <a:p>
            <a:pPr algn="ctr"/>
            <a:endParaRPr lang="ru-RU" sz="1800" b="1" dirty="0">
              <a:solidFill>
                <a:srgbClr val="FF66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03209" y="278743"/>
            <a:ext cx="9395011" cy="641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Мотивы отказа от беременности и деторождения </a:t>
            </a:r>
          </a:p>
        </p:txBody>
      </p:sp>
    </p:spTree>
    <p:extLst>
      <p:ext uri="{BB962C8B-B14F-4D97-AF65-F5344CB8AC3E}">
        <p14:creationId xmlns:p14="http://schemas.microsoft.com/office/powerpoint/2010/main" val="20214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4803" y="3115726"/>
            <a:ext cx="10977209" cy="1996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Пролонгированная контрацепция – дешёвая контрацепция для государства. Мы могли бы избежать </a:t>
            </a:r>
            <a:r>
              <a:rPr lang="ru-RU" sz="4800" b="1" dirty="0" smtClean="0">
                <a:solidFill>
                  <a:srgbClr val="00A29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70</a:t>
            </a:r>
            <a:r>
              <a:rPr lang="ru-RU" sz="4800" dirty="0" smtClean="0">
                <a:solidFill>
                  <a:srgbClr val="00A29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00A29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%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 лишним тех абортов, которые женщины делают сейчас!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78614" y="2086866"/>
            <a:ext cx="2771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F60EA9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ВАЖНО 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4702" y="1242672"/>
            <a:ext cx="9395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A29E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ВОЗ: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Любой вид контрацепции лучше,  чем аборт </a:t>
            </a:r>
          </a:p>
        </p:txBody>
      </p:sp>
      <p:pic>
        <p:nvPicPr>
          <p:cNvPr id="7" name="Picture 5" descr="corpbanner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3" y="499211"/>
            <a:ext cx="2106592" cy="52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8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05113" y="1689777"/>
            <a:ext cx="11389489" cy="5058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5112" y="343820"/>
            <a:ext cx="11389489" cy="11633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7475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Большое число менструальных циклов – фактор риска различных заболеваний, поэтому </a:t>
            </a:r>
            <a:r>
              <a:rPr lang="ru-RU" sz="2800" b="1" dirty="0" smtClean="0">
                <a:solidFill>
                  <a:srgbClr val="F60EA9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контрацепция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является </a:t>
            </a:r>
            <a:r>
              <a:rPr lang="ru-RU" sz="2800" b="1" dirty="0" smtClean="0">
                <a:solidFill>
                  <a:srgbClr val="00A29E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профилактикой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развития многих болезней 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2991031" y="711492"/>
            <a:ext cx="5791200" cy="5466736"/>
          </a:xfrm>
          <a:prstGeom prst="ellipse">
            <a:avLst/>
          </a:prstGeom>
          <a:pattFill prst="pct10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6658502">
            <a:off x="6241160" y="4064261"/>
            <a:ext cx="1862573" cy="1869838"/>
          </a:xfrm>
          <a:prstGeom prst="teardrop">
            <a:avLst/>
          </a:prstGeom>
          <a:solidFill>
            <a:srgbClr val="00F0EA"/>
          </a:solidFill>
          <a:ln>
            <a:solidFill>
              <a:srgbClr val="00F0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6492" y="29958"/>
            <a:ext cx="11378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Факторы, влияющие на желание родить ребенка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Капля 11"/>
          <p:cNvSpPr/>
          <p:nvPr/>
        </p:nvSpPr>
        <p:spPr>
          <a:xfrm rot="3948386">
            <a:off x="3340523" y="1983420"/>
            <a:ext cx="1862573" cy="1869838"/>
          </a:xfrm>
          <a:prstGeom prst="teardrop">
            <a:avLst/>
          </a:prstGeom>
          <a:solidFill>
            <a:schemeClr val="accent2"/>
          </a:solidFill>
          <a:ln>
            <a:solidFill>
              <a:schemeClr val="accent2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8083232">
            <a:off x="5068092" y="777278"/>
            <a:ext cx="1862573" cy="1869838"/>
          </a:xfrm>
          <a:prstGeom prst="teardrop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 rot="21396512">
            <a:off x="3909451" y="3985553"/>
            <a:ext cx="1862573" cy="1869838"/>
          </a:xfrm>
          <a:prstGeom prst="teardrop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/>
          <p:cNvSpPr/>
          <p:nvPr/>
        </p:nvSpPr>
        <p:spPr>
          <a:xfrm rot="12065489">
            <a:off x="6962365" y="2090395"/>
            <a:ext cx="1862573" cy="1869838"/>
          </a:xfrm>
          <a:prstGeom prst="teardrop">
            <a:avLst>
              <a:gd name="adj" fmla="val 117375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89343" y="2730316"/>
            <a:ext cx="1583789" cy="1543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74" y="2906304"/>
            <a:ext cx="878399" cy="10226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7420">
            <a:off x="3763583" y="2475825"/>
            <a:ext cx="954420" cy="872613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904764" y="3000993"/>
            <a:ext cx="1254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170126" y="2445348"/>
            <a:ext cx="1327355" cy="555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44274" y="2540646"/>
            <a:ext cx="2191302" cy="426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Здоровье матери</a:t>
            </a:r>
            <a:endParaRPr lang="ru-RU" sz="1800" b="1" dirty="0" smtClean="0">
              <a:solidFill>
                <a:srgbClr val="FF6600"/>
              </a:solidFill>
            </a:endParaRPr>
          </a:p>
          <a:p>
            <a:pPr algn="ctr"/>
            <a:endParaRPr lang="ru-RU" sz="1800" b="1" dirty="0">
              <a:solidFill>
                <a:srgbClr val="FF66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2739902" y="5040259"/>
            <a:ext cx="1327355" cy="555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85087" y="5596525"/>
            <a:ext cx="1254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336476" y="4144962"/>
            <a:ext cx="2191302" cy="1260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Завершенное</a:t>
            </a:r>
          </a:p>
          <a:p>
            <a:r>
              <a:rPr lang="ru-RU" sz="1400" dirty="0">
                <a:solidFill>
                  <a:schemeClr val="tx1"/>
                </a:solidFill>
              </a:rPr>
              <a:t>с</a:t>
            </a:r>
            <a:r>
              <a:rPr lang="ru-RU" sz="1400" dirty="0" smtClean="0">
                <a:solidFill>
                  <a:schemeClr val="tx1"/>
                </a:solidFill>
              </a:rPr>
              <a:t>пециальное</a:t>
            </a:r>
          </a:p>
          <a:p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ru-RU" sz="1400" dirty="0" smtClean="0">
                <a:solidFill>
                  <a:schemeClr val="tx1"/>
                </a:solidFill>
              </a:rPr>
              <a:t>бразование</a:t>
            </a:r>
          </a:p>
          <a:p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ru-RU" sz="1400" dirty="0" smtClean="0">
                <a:solidFill>
                  <a:schemeClr val="tx1"/>
                </a:solidFill>
              </a:rPr>
              <a:t>ли уже наличие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профессии</a:t>
            </a:r>
            <a:endParaRPr lang="ru-RU" sz="1800" dirty="0" smtClean="0">
              <a:solidFill>
                <a:srgbClr val="FF6600"/>
              </a:solidFill>
            </a:endParaRPr>
          </a:p>
          <a:p>
            <a:pPr algn="ctr"/>
            <a:endParaRPr lang="ru-RU" sz="1800" b="1" dirty="0">
              <a:solidFill>
                <a:srgbClr val="FF660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46" y="4538514"/>
            <a:ext cx="904568" cy="710934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8599824" y="5518829"/>
            <a:ext cx="2895251" cy="57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8000865" y="4931267"/>
            <a:ext cx="619674" cy="636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559438" y="4284252"/>
            <a:ext cx="3363303" cy="744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Наличие работы с адекватным доходом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и чувства безопасности за свое будущее</a:t>
            </a:r>
            <a:endParaRPr lang="ru-RU" sz="1800" b="1" dirty="0" smtClean="0">
              <a:solidFill>
                <a:srgbClr val="FF6600"/>
              </a:solidFill>
            </a:endParaRPr>
          </a:p>
          <a:p>
            <a:pPr algn="ctr"/>
            <a:endParaRPr lang="ru-RU" sz="1800" b="1" dirty="0">
              <a:solidFill>
                <a:srgbClr val="FF6600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00" y="4462542"/>
            <a:ext cx="961503" cy="961503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37" name="Прямая соединительная линия 36"/>
          <p:cNvCxnSpPr/>
          <p:nvPr/>
        </p:nvCxnSpPr>
        <p:spPr>
          <a:xfrm flipH="1" flipV="1">
            <a:off x="8850123" y="2911740"/>
            <a:ext cx="619674" cy="636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469797" y="3558752"/>
            <a:ext cx="2025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9319253" y="2636421"/>
            <a:ext cx="2452359" cy="426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Наличие собственного жилья</a:t>
            </a:r>
            <a:endParaRPr lang="ru-RU" sz="1800" b="1" dirty="0" smtClean="0">
              <a:solidFill>
                <a:srgbClr val="FF6600"/>
              </a:solidFill>
            </a:endParaRPr>
          </a:p>
          <a:p>
            <a:pPr algn="ctr"/>
            <a:endParaRPr lang="ru-RU" sz="1800" b="1" dirty="0">
              <a:solidFill>
                <a:srgbClr val="FF6600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12" y="2674191"/>
            <a:ext cx="844191" cy="848750"/>
          </a:xfrm>
          <a:prstGeom prst="rect">
            <a:avLst/>
          </a:prstGeom>
        </p:spPr>
      </p:pic>
      <p:cxnSp>
        <p:nvCxnSpPr>
          <p:cNvPr id="42" name="Прямая соединительная линия 41"/>
          <p:cNvCxnSpPr/>
          <p:nvPr/>
        </p:nvCxnSpPr>
        <p:spPr>
          <a:xfrm flipH="1">
            <a:off x="6610732" y="897832"/>
            <a:ext cx="943512" cy="691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602138" y="897832"/>
            <a:ext cx="27326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8509125" y="980790"/>
            <a:ext cx="2452359" cy="870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Наличие стойких</a:t>
            </a:r>
          </a:p>
          <a:p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артнерских</a:t>
            </a:r>
          </a:p>
          <a:p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ru-RU" sz="1400" dirty="0" smtClean="0">
                <a:solidFill>
                  <a:schemeClr val="tx1"/>
                </a:solidFill>
              </a:rPr>
              <a:t> супружеских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отношений</a:t>
            </a:r>
            <a:endParaRPr lang="ru-RU" sz="1800" dirty="0" smtClean="0">
              <a:solidFill>
                <a:srgbClr val="FF6600"/>
              </a:solidFill>
            </a:endParaRPr>
          </a:p>
          <a:p>
            <a:pPr algn="ctr"/>
            <a:endParaRPr lang="ru-RU" sz="1800" b="1" dirty="0">
              <a:solidFill>
                <a:srgbClr val="FF6600"/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66" y="1266451"/>
            <a:ext cx="754687" cy="87138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763" y="5917829"/>
            <a:ext cx="9319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Кабинетное исследование Международной федерации планируемого родительства (МФПР), которое было проведено в 2012 году, позволило выявить, что нет одного, ведущего фактора, влияющего на желание родить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6280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6664"/>
            <a:ext cx="11646274" cy="1071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Самосохранительное поведение молодежи от 15 до 29 лет</a:t>
            </a:r>
            <a:b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</a:br>
            <a:endParaRPr lang="ru-RU" altLang="ru-RU" sz="16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5123" y="6458712"/>
            <a:ext cx="116151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программа социальных исследований «Здоровье и здравоохранение» 2011 год. Доступно по :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dbk.gesis.org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dbksearch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sdesc2.asp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?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no=5800&amp;db=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E&amp;tab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=3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>
          <a:xfrm>
            <a:off x="628263" y="3067950"/>
            <a:ext cx="1659591" cy="22451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1388" y="1887071"/>
            <a:ext cx="2367803" cy="4079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A29E"/>
                </a:solidFill>
                <a:latin typeface="Cambria" panose="02040503050406030204" pitchFamily="18" charset="0"/>
              </a:rPr>
              <a:t>Молодые люди в России предпочитают строить карьеру, а не заниматься своим здоровьем. Они не видят взаимосвязи между здоровьем и трудовыми успехами.</a:t>
            </a:r>
            <a:endParaRPr lang="ru-RU" b="1" dirty="0">
              <a:solidFill>
                <a:srgbClr val="00A29E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6" y="2961584"/>
            <a:ext cx="2093908" cy="2093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2"/>
          <a:stretch/>
        </p:blipFill>
        <p:spPr>
          <a:xfrm>
            <a:off x="6331063" y="3048039"/>
            <a:ext cx="1616435" cy="19711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33" y="3026620"/>
            <a:ext cx="2252445" cy="19153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3163" y="2436108"/>
            <a:ext cx="2367803" cy="3032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60EA9"/>
                </a:solidFill>
                <a:latin typeface="Cambria" panose="02040503050406030204" pitchFamily="18" charset="0"/>
              </a:rPr>
              <a:t>Молодые люди в России фактически полностью игнорируют стратегию правильного питания. Жесткий распорядок дня в связи с учебой, по их мнению, достаточное оправдание чтобы перестать следить за собой.</a:t>
            </a:r>
            <a:endParaRPr lang="ru-RU" b="1" dirty="0">
              <a:solidFill>
                <a:srgbClr val="F60EA9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4938" y="2435241"/>
            <a:ext cx="2430556" cy="3032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A29E"/>
                </a:solidFill>
                <a:latin typeface="Cambria" panose="02040503050406030204" pitchFamily="18" charset="0"/>
              </a:rPr>
              <a:t>Молодые люди в России занятие спортом рассматривают в основном как инструмент для сохранения внешней привлекательности для окружающих. Основная цель – выдержать конкуренцию на брачном рынке.</a:t>
            </a:r>
            <a:endParaRPr lang="ru-RU" b="1" dirty="0">
              <a:solidFill>
                <a:srgbClr val="00A29E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2575" y="2410730"/>
            <a:ext cx="2367803" cy="3032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60EA9"/>
                </a:solidFill>
                <a:latin typeface="Cambria" panose="02040503050406030204" pitchFamily="18" charset="0"/>
              </a:rPr>
              <a:t>Вредные привычки укореняются в молодом возрасте достаточно быстро, поскольку отсутствует долгосрочная жизненная стратегия, ориентация на здоровую жизнь после завершения карьеры.</a:t>
            </a:r>
            <a:endParaRPr lang="ru-RU" b="1" dirty="0">
              <a:solidFill>
                <a:srgbClr val="F60EA9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840778"/>
            <a:ext cx="116462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Ранговый анализ по 5 параметрам самосохранительного поведения в негативной форме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частое потребление алкоголя, отсутствие физической активности, непосещение враче за последние 12 месяцев, плохая самооценка здоровья)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российскую молодежь на первое место среди всех стран, участвующих в ранжировании, как страну с самым высоким показателем негативного самосохранительного поведения молодежи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83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785" y="196994"/>
            <a:ext cx="11646274" cy="1071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Приобщенность детей к потреблению табака и алкоголя,%</a:t>
            </a:r>
            <a:b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</a:br>
            <a:endParaRPr lang="ru-RU" altLang="ru-RU" sz="16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769500"/>
              </p:ext>
            </p:extLst>
          </p:nvPr>
        </p:nvGraphicFramePr>
        <p:xfrm>
          <a:off x="958850" y="1268413"/>
          <a:ext cx="6005513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Лист" r:id="rId4" imgW="6972401" imgH="5743710" progId="Excel.Sheet.8">
                  <p:embed/>
                </p:oleObj>
              </mc:Choice>
              <mc:Fallback>
                <p:oleObj name="Лист" r:id="rId4" imgW="6972401" imgH="574371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1268413"/>
                        <a:ext cx="6005513" cy="4635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7688216" y="1673599"/>
            <a:ext cx="3221831" cy="404018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100" b="1" dirty="0" smtClean="0">
                <a:latin typeface="Cambria" panose="02040503050406030204" pitchFamily="18" charset="0"/>
              </a:rPr>
              <a:t>Родители считают, что ребенок: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100" b="1" dirty="0" smtClean="0">
                <a:latin typeface="Cambria" panose="02040503050406030204" pitchFamily="18" charset="0"/>
              </a:rPr>
              <a:t>Курит – 6%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100" b="1" dirty="0" smtClean="0">
                <a:latin typeface="Cambria" panose="02040503050406030204" pitchFamily="18" charset="0"/>
              </a:rPr>
              <a:t>Употребляет алкоголь – 8%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ru-RU" sz="2100" b="1" dirty="0" smtClean="0">
              <a:latin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50%</a:t>
            </a:r>
            <a:r>
              <a:rPr lang="ru-RU" sz="2100" b="1" dirty="0" smtClean="0">
                <a:latin typeface="Cambria" panose="02040503050406030204" pitchFamily="18" charset="0"/>
              </a:rPr>
              <a:t> детей употребляют алкоголь в семейном кругу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5123" y="6458712"/>
            <a:ext cx="116151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О.П. Ковтун, 2014 год, Екатеринбург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25559" y="4179817"/>
            <a:ext cx="3245224" cy="2402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Как сохранить фертильность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http://prosto-coaching.ru/wp-content/uploads/2016/09/Red-question-768x1024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52" y="844952"/>
            <a:ext cx="4062714" cy="505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404" y="361801"/>
            <a:ext cx="10058400" cy="798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Становление менструальной функции у девочек подростков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499" y="1404383"/>
            <a:ext cx="10918209" cy="4499961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Менархе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возрасте выходящем за нормальный интервал имели всего 3 (5,4%) девочки, что говорит о </a:t>
            </a:r>
            <a:r>
              <a:rPr lang="ru-RU" sz="2000" b="1" dirty="0" smtClean="0">
                <a:solidFill>
                  <a:srgbClr val="F60E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нормальном становлении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менструальной функции  </a:t>
            </a:r>
            <a:r>
              <a:rPr lang="ru-RU" sz="2000" b="1" dirty="0" smtClean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большинства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респонденток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опросе было выявлено, что у </a:t>
            </a:r>
            <a:fld id="{DBDC762F-1DAF-42D1-9B4E-64DC79420FB5}" type="VALUE">
              <a:rPr lang="ru-RU" sz="2000" b="1">
                <a:solidFill>
                  <a:srgbClr val="F60E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23,6</a:t>
            </a:fld>
            <a:r>
              <a:rPr lang="ru-RU" sz="2000" b="1" dirty="0">
                <a:solidFill>
                  <a:srgbClr val="F60E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(95% ДИ:22,5-24,8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были задержки менструаций, что можно расценивать как </a:t>
            </a:r>
            <a:r>
              <a:rPr lang="ru-RU" sz="2000" b="1" dirty="0" smtClean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</a:t>
            </a:r>
            <a:r>
              <a:rPr lang="ru-RU" sz="2000" b="1" dirty="0" err="1" smtClean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гипоменструальный</a:t>
            </a:r>
            <a:r>
              <a:rPr lang="ru-RU" sz="2000" b="1" dirty="0" smtClean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с-м, </a:t>
            </a:r>
            <a:r>
              <a:rPr lang="ru-RU" sz="2000" b="1" dirty="0" smtClean="0">
                <a:solidFill>
                  <a:srgbClr val="F60E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fld id="{EA690D82-893D-47F3-BAEA-AB2DF2493CA7}" type="VALUE">
              <a:rPr lang="ru-RU" sz="2000" b="1">
                <a:solidFill>
                  <a:srgbClr val="F60E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marL="0" indent="0">
                <a:buNone/>
              </a:pPr>
              <a:t>11</a:t>
            </a:fld>
            <a:r>
              <a:rPr lang="ru-RU" sz="2000" b="1" dirty="0">
                <a:solidFill>
                  <a:srgbClr val="F60E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(95%ДИ:9,8-12,2)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 менструации наступали менее чем через 21 день, что можно расценивать, как </a:t>
            </a:r>
            <a:r>
              <a:rPr lang="ru-RU" sz="2000" b="1" dirty="0" smtClean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аномальное маточное кровотечение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пубертатного периода. Длительные менструации (более 8 дней) отмечали </a:t>
            </a:r>
            <a:fld id="{29AAA965-FC88-4285-9D8D-2BD9C946866E}" type="VALUE">
              <a:rPr lang="ru-RU" sz="2000" b="1" smtClean="0">
                <a:solidFill>
                  <a:srgbClr val="F60E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marL="0" indent="0">
                <a:buNone/>
              </a:pPr>
              <a:t>14,6</a:t>
            </a:fld>
            <a:r>
              <a:rPr lang="ru-RU" sz="2000" b="1" dirty="0" smtClean="0">
                <a:solidFill>
                  <a:srgbClr val="F60E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(95%ДИ:13,5-15,7) девочек,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dirty="0" smtClean="0">
                <a:solidFill>
                  <a:srgbClr val="F60E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47,2%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(95%ДИ:45,8-48,6) - обильные, что так же можно расценивать </a:t>
            </a:r>
            <a:r>
              <a:rPr lang="ru-RU" sz="2000" b="1" dirty="0" smtClean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АМК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60E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Неоптимальные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гигиенические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имеют </a:t>
            </a:r>
            <a:r>
              <a:rPr lang="ru-RU" sz="2000" b="1" dirty="0" smtClean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47,2%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(95%ДИ 45,5-48,9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девочек, при этом большая часть опрашиваемых (65, 4%) получает информацию от родителей.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3331" y="6321163"/>
            <a:ext cx="11169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девочек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9-11 классов гимназии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Екатеринбурга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Лаврентьева И.В.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1" y="1373059"/>
            <a:ext cx="553916" cy="48864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1" y="2507429"/>
            <a:ext cx="553916" cy="48864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6" y="4691011"/>
            <a:ext cx="553916" cy="48864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180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019" y="824524"/>
            <a:ext cx="11681596" cy="550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A29E"/>
                </a:solidFill>
                <a:latin typeface="Cambria" panose="02040503050406030204" pitchFamily="18" charset="0"/>
              </a:rPr>
              <a:t>На вопрос «Волнуют ли вас проблемы с менструациями?»</a:t>
            </a:r>
          </a:p>
          <a:p>
            <a:pPr algn="ctr"/>
            <a:endParaRPr lang="ru-RU" sz="2800" b="1" dirty="0" smtClean="0">
              <a:solidFill>
                <a:srgbClr val="00A29E"/>
              </a:solidFill>
              <a:latin typeface="Cambria" panose="02040503050406030204" pitchFamily="18" charset="0"/>
            </a:endParaRPr>
          </a:p>
          <a:p>
            <a:pPr algn="ctr"/>
            <a:endParaRPr lang="ru-RU" sz="2800" b="1" dirty="0" smtClean="0">
              <a:solidFill>
                <a:srgbClr val="00A29E"/>
              </a:solidFill>
              <a:latin typeface="Cambria" panose="02040503050406030204" pitchFamily="18" charset="0"/>
            </a:endParaRPr>
          </a:p>
          <a:p>
            <a:r>
              <a:rPr lang="ru-RU" sz="3200" b="1" dirty="0" smtClean="0">
                <a:solidFill>
                  <a:srgbClr val="F60EA9"/>
                </a:solidFill>
              </a:rPr>
              <a:t>                                              ДА </a:t>
            </a:r>
            <a:r>
              <a:rPr lang="ru-RU" sz="2800" b="1" dirty="0" smtClean="0">
                <a:latin typeface="Cambria" panose="02040503050406030204" pitchFamily="18" charset="0"/>
              </a:rPr>
              <a:t>ответили 31%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</a:t>
            </a:r>
            <a:r>
              <a:rPr lang="ru-RU" sz="3200" b="1" dirty="0" smtClean="0">
                <a:solidFill>
                  <a:srgbClr val="F60EA9"/>
                </a:solidFill>
              </a:rPr>
              <a:t>НЕТ</a:t>
            </a:r>
            <a:r>
              <a:rPr lang="ru-RU" sz="2400" dirty="0" smtClean="0"/>
              <a:t> </a:t>
            </a:r>
            <a:r>
              <a:rPr lang="ru-RU" sz="2800" b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– 69% девочек</a:t>
            </a:r>
          </a:p>
          <a:p>
            <a:endParaRPr lang="ru-RU" sz="2800" b="1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endParaRPr lang="ru-RU" sz="2800" b="1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среди тех, кого не беспокоят нарушения цикла было </a:t>
            </a:r>
            <a:r>
              <a:rPr lang="ru-RU" sz="3200" b="1" dirty="0" smtClean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21,6%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девочек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указаниями на нарушение хотя бы одного параметра МЦ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Говорили о проблеме родственникам </a:t>
            </a:r>
            <a:r>
              <a:rPr lang="ru-RU" sz="3200" b="1" dirty="0" smtClean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58%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девочек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Обращались за помощью к врачу </a:t>
            </a:r>
            <a:r>
              <a:rPr lang="ru-RU" sz="3200" b="1" dirty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девочек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3331" y="6321163"/>
            <a:ext cx="11169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девочек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9-11 классов гимназии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Екатеринбурга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Лаврентьева И.В.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5750" y="179294"/>
            <a:ext cx="11646274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Факторы снижения уровня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смертности от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ЗНО репродуктивной системы на территории Свердловской области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613460" y="-936760"/>
            <a:ext cx="76689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079320"/>
              </p:ext>
            </p:extLst>
          </p:nvPr>
        </p:nvGraphicFramePr>
        <p:xfrm>
          <a:off x="613460" y="1169834"/>
          <a:ext cx="3727048" cy="523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Acrobat Document" r:id="rId4" imgW="5829199" imgH="8181810" progId="AcroExch.Document.DC">
                  <p:embed/>
                </p:oleObj>
              </mc:Choice>
              <mc:Fallback>
                <p:oleObj name="Acrobat Document" r:id="rId4" imgW="5829199" imgH="8181810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60" y="1169834"/>
                        <a:ext cx="3727048" cy="5231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648714"/>
              </p:ext>
            </p:extLst>
          </p:nvPr>
        </p:nvGraphicFramePr>
        <p:xfrm>
          <a:off x="4447955" y="2002420"/>
          <a:ext cx="7082972" cy="202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40508" y="4480194"/>
            <a:ext cx="7303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Важным показателем качества ранней диагностики РРО является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доля ЗНО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выявленных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ранних стадиях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общем количестве всех выявленных ЗНО. Среди ЗНО, доля выявленных на ранних стадиях (на примере ЗНО шейки матки) на территории области существенно снизилось с 62,2% в 2010 году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29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 в 2017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4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3" y="1211947"/>
            <a:ext cx="6242304" cy="4712208"/>
          </a:xfrm>
          <a:prstGeom prst="rect">
            <a:avLst/>
          </a:prstGeom>
        </p:spPr>
      </p:pic>
      <p:pic>
        <p:nvPicPr>
          <p:cNvPr id="3" name="Picture 5" descr="corpbanner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23"/>
            <a:ext cx="35083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2767" y="2899009"/>
            <a:ext cx="50312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ru-RU" dirty="0" smtClean="0"/>
              <a:t>Курение</a:t>
            </a:r>
            <a:endParaRPr lang="ru-RU" dirty="0"/>
          </a:p>
          <a:p>
            <a:pPr marL="171450" indent="-171450">
              <a:buFont typeface="Arial"/>
              <a:buChar char="•"/>
            </a:pPr>
            <a:r>
              <a:rPr lang="ru-RU" dirty="0"/>
              <a:t>Нерациональное питание (избыток алкоголя, жиров, калорий, животных белков, недостаток овощей и фруктов, пищевых волокон, витаминов и минералов)</a:t>
            </a:r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Гиподинамия</a:t>
            </a:r>
            <a:endParaRPr lang="ru-RU" dirty="0"/>
          </a:p>
          <a:p>
            <a:pPr marL="171450" indent="-171450">
              <a:buFont typeface="Arial"/>
              <a:buChar char="•"/>
            </a:pPr>
            <a:r>
              <a:rPr lang="ru-RU" dirty="0"/>
              <a:t>Ожирение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62107" y="293463"/>
            <a:ext cx="7016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РШМ легче предупредить, чем лечить!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2767" y="2529677"/>
            <a:ext cx="5031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ru-RU" dirty="0" smtClean="0"/>
              <a:t>Частая смена полового партнера</a:t>
            </a:r>
            <a:endParaRPr lang="ru-RU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5777" y="6059857"/>
            <a:ext cx="1134282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Расширение Национального календаря прививок</a:t>
            </a:r>
          </a:p>
        </p:txBody>
      </p:sp>
    </p:spTree>
    <p:extLst>
      <p:ext uri="{BB962C8B-B14F-4D97-AF65-F5344CB8AC3E}">
        <p14:creationId xmlns:p14="http://schemas.microsoft.com/office/powerpoint/2010/main" val="6728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1561" y="550090"/>
            <a:ext cx="8517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800" b="1" i="1" dirty="0">
                <a:latin typeface="Cambria" panose="02040503050406030204" pitchFamily="18" charset="0"/>
              </a:rPr>
              <a:t>«Неважно какого цвета будет </a:t>
            </a:r>
            <a:r>
              <a:rPr lang="ru-RU" sz="2800" b="1" i="1" dirty="0" err="1">
                <a:latin typeface="Cambria" panose="02040503050406030204" pitchFamily="18" charset="0"/>
              </a:rPr>
              <a:t>Роллс</a:t>
            </a:r>
            <a:r>
              <a:rPr lang="ru-RU" sz="2800" b="1" i="1" dirty="0">
                <a:latin typeface="Cambria" panose="02040503050406030204" pitchFamily="18" charset="0"/>
              </a:rPr>
              <a:t> </a:t>
            </a:r>
            <a:r>
              <a:rPr lang="ru-RU" sz="2800" b="1" i="1" dirty="0" err="1">
                <a:latin typeface="Cambria" panose="02040503050406030204" pitchFamily="18" charset="0"/>
              </a:rPr>
              <a:t>Ройс</a:t>
            </a:r>
            <a:r>
              <a:rPr lang="ru-RU" sz="2800" b="1" i="1" dirty="0">
                <a:latin typeface="Cambria" panose="02040503050406030204" pitchFamily="18" charset="0"/>
              </a:rPr>
              <a:t>, главное, чтобы он был черный»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52186" y="1330577"/>
            <a:ext cx="2170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Генри </a:t>
            </a:r>
            <a:r>
              <a:rPr lang="ru-RU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Ройс</a:t>
            </a: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3583" y="2634284"/>
            <a:ext cx="67490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r"/>
            <a:r>
              <a:rPr lang="ru-RU" sz="3200" b="1" i="1" dirty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«Неважно сколько усилий </a:t>
            </a:r>
            <a:r>
              <a:rPr lang="ru-RU" sz="3200" b="1" i="1" dirty="0" smtClean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затрачиваем на то, что бы сохранить свое здоровье, главное – </a:t>
            </a:r>
            <a:r>
              <a:rPr lang="ru-RU" sz="3200" b="1" i="1" dirty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дети рождались, и рождались здоровыми!!!»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8" y="2068287"/>
            <a:ext cx="3686537" cy="3686537"/>
          </a:xfrm>
          <a:prstGeom prst="rect">
            <a:avLst/>
          </a:prstGeom>
        </p:spPr>
      </p:pic>
      <p:pic>
        <p:nvPicPr>
          <p:cNvPr id="6" name="Рисунок 5" descr="https://im0-tub-ru.yandex.net/i?id=6db9651f8aa4613e49ecee4084838ef2-l&amp;n=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8"/>
          <a:stretch/>
        </p:blipFill>
        <p:spPr bwMode="auto">
          <a:xfrm>
            <a:off x="764630" y="2407535"/>
            <a:ext cx="751654" cy="599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1zhkt.ru/wp-content/uploads/2017/01/lechenie-yazvi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0"/>
          <a:stretch/>
        </p:blipFill>
        <p:spPr bwMode="auto">
          <a:xfrm>
            <a:off x="2187614" y="4595149"/>
            <a:ext cx="659757" cy="686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1zhkt.ru/wp-content/uploads/2017/01/lechenie-yazvi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4"/>
          <a:stretch/>
        </p:blipFill>
        <p:spPr bwMode="auto">
          <a:xfrm>
            <a:off x="3240910" y="2189966"/>
            <a:ext cx="638222" cy="668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3" y="4693614"/>
            <a:ext cx="766593" cy="76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2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0521" y="2013996"/>
            <a:ext cx="6546280" cy="394723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altLang="en-US" sz="3600" b="1" kern="0" dirty="0">
                <a:solidFill>
                  <a:srgbClr val="F60EA9"/>
                </a:solidFill>
                <a:latin typeface="Cambria" panose="02040503050406030204" pitchFamily="18" charset="0"/>
              </a:rPr>
              <a:t>Благодарю за внимание</a:t>
            </a:r>
            <a:r>
              <a:rPr lang="ru-RU" altLang="en-US" sz="3600" b="1" kern="0" dirty="0" smtClean="0">
                <a:solidFill>
                  <a:srgbClr val="F60EA9"/>
                </a:solidFill>
                <a:latin typeface="Cambria" panose="02040503050406030204" pitchFamily="18" charset="0"/>
              </a:rPr>
              <a:t>!</a:t>
            </a:r>
          </a:p>
          <a:p>
            <a:pPr algn="ctr">
              <a:defRPr/>
            </a:pPr>
            <a:endParaRPr lang="ru-RU" altLang="en-US" sz="36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altLang="en-US" sz="2000" b="1" kern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Наталья Александровна Зильбер</a:t>
            </a:r>
          </a:p>
          <a:p>
            <a:pPr algn="ctr">
              <a:defRPr/>
            </a:pPr>
            <a:r>
              <a:rPr lang="ru-RU" altLang="en-US" sz="2000" b="1" kern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 (343)312 00 03, доб. 843</a:t>
            </a:r>
          </a:p>
          <a:p>
            <a:pPr algn="ctr">
              <a:defRPr/>
            </a:pPr>
            <a:r>
              <a:rPr lang="en-US" altLang="en-US" sz="2000" b="1" kern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n.zilber@egov66.ru</a:t>
            </a:r>
            <a:r>
              <a:rPr lang="ru-RU" altLang="en-US" sz="2000" b="1" kern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altLang="en-US" sz="2000" b="1" kern="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defRPr/>
            </a:pPr>
            <a:endParaRPr lang="ru-RU" altLang="en-US" sz="3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ru-RU" altLang="en-US" sz="3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altLang="en-US" sz="3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altLang="en-US" sz="3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altLang="en-US" sz="3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1009935" y="1119116"/>
            <a:ext cx="13648" cy="3753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023583" y="4872248"/>
            <a:ext cx="481765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36979" y="4367284"/>
            <a:ext cx="286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702860" y="3864591"/>
            <a:ext cx="286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702860" y="3293661"/>
            <a:ext cx="286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23331" y="2759123"/>
            <a:ext cx="286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736979" y="2217757"/>
            <a:ext cx="286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23331" y="1667303"/>
            <a:ext cx="286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23331" y="1135036"/>
            <a:ext cx="286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023582" y="4920012"/>
            <a:ext cx="4817659" cy="620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lain" startAt="1870"/>
            </a:pPr>
            <a:r>
              <a:rPr lang="en-US" sz="1200" dirty="0" smtClean="0">
                <a:solidFill>
                  <a:schemeClr val="tx1"/>
                </a:solidFill>
              </a:rPr>
              <a:t>       </a:t>
            </a:r>
            <a:r>
              <a:rPr lang="ru-RU" sz="1200" dirty="0" smtClean="0">
                <a:solidFill>
                  <a:schemeClr val="tx1"/>
                </a:solidFill>
              </a:rPr>
              <a:t>1880        1890        1900        1920        1930        1940        1950</a:t>
            </a:r>
          </a:p>
          <a:p>
            <a:r>
              <a:rPr lang="ru-RU" sz="1200" dirty="0">
                <a:solidFill>
                  <a:schemeClr val="tx1"/>
                </a:solidFill>
              </a:rPr>
              <a:t>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Birth Coh0rtof of Mothers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1036320" y="1584960"/>
            <a:ext cx="4617720" cy="2636520"/>
          </a:xfrm>
          <a:custGeom>
            <a:avLst/>
            <a:gdLst>
              <a:gd name="connsiteX0" fmla="*/ 0 w 4617720"/>
              <a:gd name="connsiteY0" fmla="*/ 0 h 2636520"/>
              <a:gd name="connsiteX1" fmla="*/ 45720 w 4617720"/>
              <a:gd name="connsiteY1" fmla="*/ 91440 h 2636520"/>
              <a:gd name="connsiteX2" fmla="*/ 320040 w 4617720"/>
              <a:gd name="connsiteY2" fmla="*/ 60960 h 2636520"/>
              <a:gd name="connsiteX3" fmla="*/ 518160 w 4617720"/>
              <a:gd name="connsiteY3" fmla="*/ 76200 h 2636520"/>
              <a:gd name="connsiteX4" fmla="*/ 533400 w 4617720"/>
              <a:gd name="connsiteY4" fmla="*/ 152400 h 2636520"/>
              <a:gd name="connsiteX5" fmla="*/ 563880 w 4617720"/>
              <a:gd name="connsiteY5" fmla="*/ 198120 h 2636520"/>
              <a:gd name="connsiteX6" fmla="*/ 594360 w 4617720"/>
              <a:gd name="connsiteY6" fmla="*/ 335280 h 2636520"/>
              <a:gd name="connsiteX7" fmla="*/ 701040 w 4617720"/>
              <a:gd name="connsiteY7" fmla="*/ 472440 h 2636520"/>
              <a:gd name="connsiteX8" fmla="*/ 807720 w 4617720"/>
              <a:gd name="connsiteY8" fmla="*/ 624840 h 2636520"/>
              <a:gd name="connsiteX9" fmla="*/ 853440 w 4617720"/>
              <a:gd name="connsiteY9" fmla="*/ 655320 h 2636520"/>
              <a:gd name="connsiteX10" fmla="*/ 899160 w 4617720"/>
              <a:gd name="connsiteY10" fmla="*/ 640080 h 2636520"/>
              <a:gd name="connsiteX11" fmla="*/ 960120 w 4617720"/>
              <a:gd name="connsiteY11" fmla="*/ 624840 h 2636520"/>
              <a:gd name="connsiteX12" fmla="*/ 1082040 w 4617720"/>
              <a:gd name="connsiteY12" fmla="*/ 579120 h 2636520"/>
              <a:gd name="connsiteX13" fmla="*/ 1173480 w 4617720"/>
              <a:gd name="connsiteY13" fmla="*/ 609600 h 2636520"/>
              <a:gd name="connsiteX14" fmla="*/ 1203960 w 4617720"/>
              <a:gd name="connsiteY14" fmla="*/ 701040 h 2636520"/>
              <a:gd name="connsiteX15" fmla="*/ 1280160 w 4617720"/>
              <a:gd name="connsiteY15" fmla="*/ 807720 h 2636520"/>
              <a:gd name="connsiteX16" fmla="*/ 1295400 w 4617720"/>
              <a:gd name="connsiteY16" fmla="*/ 853440 h 2636520"/>
              <a:gd name="connsiteX17" fmla="*/ 1493520 w 4617720"/>
              <a:gd name="connsiteY17" fmla="*/ 990600 h 2636520"/>
              <a:gd name="connsiteX18" fmla="*/ 1630680 w 4617720"/>
              <a:gd name="connsiteY18" fmla="*/ 1051560 h 2636520"/>
              <a:gd name="connsiteX19" fmla="*/ 1691640 w 4617720"/>
              <a:gd name="connsiteY19" fmla="*/ 1143000 h 2636520"/>
              <a:gd name="connsiteX20" fmla="*/ 1722120 w 4617720"/>
              <a:gd name="connsiteY20" fmla="*/ 1219200 h 2636520"/>
              <a:gd name="connsiteX21" fmla="*/ 1737360 w 4617720"/>
              <a:gd name="connsiteY21" fmla="*/ 1264920 h 2636520"/>
              <a:gd name="connsiteX22" fmla="*/ 1767840 w 4617720"/>
              <a:gd name="connsiteY22" fmla="*/ 1310640 h 2636520"/>
              <a:gd name="connsiteX23" fmla="*/ 1813560 w 4617720"/>
              <a:gd name="connsiteY23" fmla="*/ 1371600 h 2636520"/>
              <a:gd name="connsiteX24" fmla="*/ 1859280 w 4617720"/>
              <a:gd name="connsiteY24" fmla="*/ 1386840 h 2636520"/>
              <a:gd name="connsiteX25" fmla="*/ 1889760 w 4617720"/>
              <a:gd name="connsiteY25" fmla="*/ 1432560 h 2636520"/>
              <a:gd name="connsiteX26" fmla="*/ 1935480 w 4617720"/>
              <a:gd name="connsiteY26" fmla="*/ 1463040 h 2636520"/>
              <a:gd name="connsiteX27" fmla="*/ 1996440 w 4617720"/>
              <a:gd name="connsiteY27" fmla="*/ 1539240 h 2636520"/>
              <a:gd name="connsiteX28" fmla="*/ 2057400 w 4617720"/>
              <a:gd name="connsiteY28" fmla="*/ 1645920 h 2636520"/>
              <a:gd name="connsiteX29" fmla="*/ 2103120 w 4617720"/>
              <a:gd name="connsiteY29" fmla="*/ 1691640 h 2636520"/>
              <a:gd name="connsiteX30" fmla="*/ 2133600 w 4617720"/>
              <a:gd name="connsiteY30" fmla="*/ 1859280 h 2636520"/>
              <a:gd name="connsiteX31" fmla="*/ 2194560 w 4617720"/>
              <a:gd name="connsiteY31" fmla="*/ 1950720 h 2636520"/>
              <a:gd name="connsiteX32" fmla="*/ 2225040 w 4617720"/>
              <a:gd name="connsiteY32" fmla="*/ 1996440 h 2636520"/>
              <a:gd name="connsiteX33" fmla="*/ 2270760 w 4617720"/>
              <a:gd name="connsiteY33" fmla="*/ 2042160 h 2636520"/>
              <a:gd name="connsiteX34" fmla="*/ 2301240 w 4617720"/>
              <a:gd name="connsiteY34" fmla="*/ 2148840 h 2636520"/>
              <a:gd name="connsiteX35" fmla="*/ 2346960 w 4617720"/>
              <a:gd name="connsiteY35" fmla="*/ 2179320 h 2636520"/>
              <a:gd name="connsiteX36" fmla="*/ 2407920 w 4617720"/>
              <a:gd name="connsiteY36" fmla="*/ 2270760 h 2636520"/>
              <a:gd name="connsiteX37" fmla="*/ 2423160 w 4617720"/>
              <a:gd name="connsiteY37" fmla="*/ 2316480 h 2636520"/>
              <a:gd name="connsiteX38" fmla="*/ 2468880 w 4617720"/>
              <a:gd name="connsiteY38" fmla="*/ 2331720 h 2636520"/>
              <a:gd name="connsiteX39" fmla="*/ 2484120 w 4617720"/>
              <a:gd name="connsiteY39" fmla="*/ 2377440 h 2636520"/>
              <a:gd name="connsiteX40" fmla="*/ 2987040 w 4617720"/>
              <a:gd name="connsiteY40" fmla="*/ 2484120 h 2636520"/>
              <a:gd name="connsiteX41" fmla="*/ 3139440 w 4617720"/>
              <a:gd name="connsiteY41" fmla="*/ 2468880 h 2636520"/>
              <a:gd name="connsiteX42" fmla="*/ 3169920 w 4617720"/>
              <a:gd name="connsiteY42" fmla="*/ 2423160 h 2636520"/>
              <a:gd name="connsiteX43" fmla="*/ 3291840 w 4617720"/>
              <a:gd name="connsiteY43" fmla="*/ 2438400 h 2636520"/>
              <a:gd name="connsiteX44" fmla="*/ 3413760 w 4617720"/>
              <a:gd name="connsiteY44" fmla="*/ 2499360 h 2636520"/>
              <a:gd name="connsiteX45" fmla="*/ 3459480 w 4617720"/>
              <a:gd name="connsiteY45" fmla="*/ 2529840 h 2636520"/>
              <a:gd name="connsiteX46" fmla="*/ 3520440 w 4617720"/>
              <a:gd name="connsiteY46" fmla="*/ 2545080 h 2636520"/>
              <a:gd name="connsiteX47" fmla="*/ 3566160 w 4617720"/>
              <a:gd name="connsiteY47" fmla="*/ 2560320 h 2636520"/>
              <a:gd name="connsiteX48" fmla="*/ 3642360 w 4617720"/>
              <a:gd name="connsiteY48" fmla="*/ 2545080 h 2636520"/>
              <a:gd name="connsiteX49" fmla="*/ 3688080 w 4617720"/>
              <a:gd name="connsiteY49" fmla="*/ 2529840 h 2636520"/>
              <a:gd name="connsiteX50" fmla="*/ 3733800 w 4617720"/>
              <a:gd name="connsiteY50" fmla="*/ 2575560 h 2636520"/>
              <a:gd name="connsiteX51" fmla="*/ 3794760 w 4617720"/>
              <a:gd name="connsiteY51" fmla="*/ 2590800 h 2636520"/>
              <a:gd name="connsiteX52" fmla="*/ 3840480 w 4617720"/>
              <a:gd name="connsiteY52" fmla="*/ 2606040 h 2636520"/>
              <a:gd name="connsiteX53" fmla="*/ 3992880 w 4617720"/>
              <a:gd name="connsiteY53" fmla="*/ 2560320 h 2636520"/>
              <a:gd name="connsiteX54" fmla="*/ 4038600 w 4617720"/>
              <a:gd name="connsiteY54" fmla="*/ 2545080 h 2636520"/>
              <a:gd name="connsiteX55" fmla="*/ 4084320 w 4617720"/>
              <a:gd name="connsiteY55" fmla="*/ 2560320 h 2636520"/>
              <a:gd name="connsiteX56" fmla="*/ 4175760 w 4617720"/>
              <a:gd name="connsiteY56" fmla="*/ 2606040 h 2636520"/>
              <a:gd name="connsiteX57" fmla="*/ 4450080 w 4617720"/>
              <a:gd name="connsiteY57" fmla="*/ 2621280 h 2636520"/>
              <a:gd name="connsiteX58" fmla="*/ 4617720 w 4617720"/>
              <a:gd name="connsiteY58" fmla="*/ 2636520 h 263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617720" h="2636520">
                <a:moveTo>
                  <a:pt x="0" y="0"/>
                </a:moveTo>
                <a:cubicBezTo>
                  <a:pt x="15240" y="30480"/>
                  <a:pt x="13027" y="81824"/>
                  <a:pt x="45720" y="91440"/>
                </a:cubicBezTo>
                <a:cubicBezTo>
                  <a:pt x="122598" y="114051"/>
                  <a:pt x="236138" y="81936"/>
                  <a:pt x="320040" y="60960"/>
                </a:cubicBezTo>
                <a:lnTo>
                  <a:pt x="518160" y="76200"/>
                </a:lnTo>
                <a:cubicBezTo>
                  <a:pt x="541969" y="86404"/>
                  <a:pt x="524305" y="128146"/>
                  <a:pt x="533400" y="152400"/>
                </a:cubicBezTo>
                <a:cubicBezTo>
                  <a:pt x="539831" y="169550"/>
                  <a:pt x="555689" y="181737"/>
                  <a:pt x="563880" y="198120"/>
                </a:cubicBezTo>
                <a:cubicBezTo>
                  <a:pt x="584464" y="239289"/>
                  <a:pt x="584995" y="293136"/>
                  <a:pt x="594360" y="335280"/>
                </a:cubicBezTo>
                <a:cubicBezTo>
                  <a:pt x="615181" y="428973"/>
                  <a:pt x="619842" y="350643"/>
                  <a:pt x="701040" y="472440"/>
                </a:cubicBezTo>
                <a:cubicBezTo>
                  <a:pt x="710998" y="487377"/>
                  <a:pt x="785154" y="602274"/>
                  <a:pt x="807720" y="624840"/>
                </a:cubicBezTo>
                <a:cubicBezTo>
                  <a:pt x="820672" y="637792"/>
                  <a:pt x="838200" y="645160"/>
                  <a:pt x="853440" y="655320"/>
                </a:cubicBezTo>
                <a:cubicBezTo>
                  <a:pt x="868680" y="650240"/>
                  <a:pt x="883714" y="644493"/>
                  <a:pt x="899160" y="640080"/>
                </a:cubicBezTo>
                <a:cubicBezTo>
                  <a:pt x="919299" y="634326"/>
                  <a:pt x="940868" y="633091"/>
                  <a:pt x="960120" y="624840"/>
                </a:cubicBezTo>
                <a:cubicBezTo>
                  <a:pt x="1097468" y="565976"/>
                  <a:pt x="888778" y="617772"/>
                  <a:pt x="1082040" y="579120"/>
                </a:cubicBezTo>
                <a:cubicBezTo>
                  <a:pt x="1112520" y="589280"/>
                  <a:pt x="1150762" y="586882"/>
                  <a:pt x="1173480" y="609600"/>
                </a:cubicBezTo>
                <a:cubicBezTo>
                  <a:pt x="1196198" y="632318"/>
                  <a:pt x="1189592" y="672303"/>
                  <a:pt x="1203960" y="701040"/>
                </a:cubicBezTo>
                <a:cubicBezTo>
                  <a:pt x="1244079" y="781277"/>
                  <a:pt x="1218376" y="745936"/>
                  <a:pt x="1280160" y="807720"/>
                </a:cubicBezTo>
                <a:cubicBezTo>
                  <a:pt x="1285240" y="822960"/>
                  <a:pt x="1285537" y="840760"/>
                  <a:pt x="1295400" y="853440"/>
                </a:cubicBezTo>
                <a:cubicBezTo>
                  <a:pt x="1379534" y="961612"/>
                  <a:pt x="1378331" y="937436"/>
                  <a:pt x="1493520" y="990600"/>
                </a:cubicBezTo>
                <a:cubicBezTo>
                  <a:pt x="1631071" y="1054085"/>
                  <a:pt x="1537668" y="1020556"/>
                  <a:pt x="1630680" y="1051560"/>
                </a:cubicBezTo>
                <a:cubicBezTo>
                  <a:pt x="1651000" y="1082040"/>
                  <a:pt x="1678035" y="1108988"/>
                  <a:pt x="1691640" y="1143000"/>
                </a:cubicBezTo>
                <a:cubicBezTo>
                  <a:pt x="1701800" y="1168400"/>
                  <a:pt x="1712514" y="1193585"/>
                  <a:pt x="1722120" y="1219200"/>
                </a:cubicBezTo>
                <a:cubicBezTo>
                  <a:pt x="1727761" y="1234242"/>
                  <a:pt x="1730176" y="1250552"/>
                  <a:pt x="1737360" y="1264920"/>
                </a:cubicBezTo>
                <a:cubicBezTo>
                  <a:pt x="1745551" y="1281303"/>
                  <a:pt x="1757194" y="1295735"/>
                  <a:pt x="1767840" y="1310640"/>
                </a:cubicBezTo>
                <a:cubicBezTo>
                  <a:pt x="1782603" y="1331309"/>
                  <a:pt x="1794047" y="1355339"/>
                  <a:pt x="1813560" y="1371600"/>
                </a:cubicBezTo>
                <a:cubicBezTo>
                  <a:pt x="1825901" y="1381884"/>
                  <a:pt x="1844040" y="1381760"/>
                  <a:pt x="1859280" y="1386840"/>
                </a:cubicBezTo>
                <a:cubicBezTo>
                  <a:pt x="1869440" y="1402080"/>
                  <a:pt x="1876808" y="1419608"/>
                  <a:pt x="1889760" y="1432560"/>
                </a:cubicBezTo>
                <a:cubicBezTo>
                  <a:pt x="1902712" y="1445512"/>
                  <a:pt x="1924038" y="1448737"/>
                  <a:pt x="1935480" y="1463040"/>
                </a:cubicBezTo>
                <a:cubicBezTo>
                  <a:pt x="2019608" y="1568200"/>
                  <a:pt x="1865413" y="1451889"/>
                  <a:pt x="1996440" y="1539240"/>
                </a:cubicBezTo>
                <a:cubicBezTo>
                  <a:pt x="2015073" y="1576505"/>
                  <a:pt x="2030474" y="1613609"/>
                  <a:pt x="2057400" y="1645920"/>
                </a:cubicBezTo>
                <a:cubicBezTo>
                  <a:pt x="2071198" y="1662477"/>
                  <a:pt x="2087880" y="1676400"/>
                  <a:pt x="2103120" y="1691640"/>
                </a:cubicBezTo>
                <a:cubicBezTo>
                  <a:pt x="2106441" y="1718211"/>
                  <a:pt x="2110865" y="1818357"/>
                  <a:pt x="2133600" y="1859280"/>
                </a:cubicBezTo>
                <a:cubicBezTo>
                  <a:pt x="2151390" y="1891302"/>
                  <a:pt x="2174240" y="1920240"/>
                  <a:pt x="2194560" y="1950720"/>
                </a:cubicBezTo>
                <a:cubicBezTo>
                  <a:pt x="2204720" y="1965960"/>
                  <a:pt x="2212088" y="1983488"/>
                  <a:pt x="2225040" y="1996440"/>
                </a:cubicBezTo>
                <a:lnTo>
                  <a:pt x="2270760" y="2042160"/>
                </a:lnTo>
                <a:cubicBezTo>
                  <a:pt x="2271756" y="2046143"/>
                  <a:pt x="2293290" y="2138902"/>
                  <a:pt x="2301240" y="2148840"/>
                </a:cubicBezTo>
                <a:cubicBezTo>
                  <a:pt x="2312682" y="2163143"/>
                  <a:pt x="2331720" y="2169160"/>
                  <a:pt x="2346960" y="2179320"/>
                </a:cubicBezTo>
                <a:cubicBezTo>
                  <a:pt x="2367280" y="2209800"/>
                  <a:pt x="2396336" y="2236007"/>
                  <a:pt x="2407920" y="2270760"/>
                </a:cubicBezTo>
                <a:cubicBezTo>
                  <a:pt x="2413000" y="2286000"/>
                  <a:pt x="2411801" y="2305121"/>
                  <a:pt x="2423160" y="2316480"/>
                </a:cubicBezTo>
                <a:cubicBezTo>
                  <a:pt x="2434519" y="2327839"/>
                  <a:pt x="2453640" y="2326640"/>
                  <a:pt x="2468880" y="2331720"/>
                </a:cubicBezTo>
                <a:cubicBezTo>
                  <a:pt x="2473960" y="2346960"/>
                  <a:pt x="2476318" y="2363397"/>
                  <a:pt x="2484120" y="2377440"/>
                </a:cubicBezTo>
                <a:cubicBezTo>
                  <a:pt x="2602595" y="2590694"/>
                  <a:pt x="2606060" y="2470983"/>
                  <a:pt x="2987040" y="2484120"/>
                </a:cubicBezTo>
                <a:cubicBezTo>
                  <a:pt x="3037840" y="2479040"/>
                  <a:pt x="3091007" y="2485024"/>
                  <a:pt x="3139440" y="2468880"/>
                </a:cubicBezTo>
                <a:cubicBezTo>
                  <a:pt x="3156816" y="2463088"/>
                  <a:pt x="3151959" y="2426752"/>
                  <a:pt x="3169920" y="2423160"/>
                </a:cubicBezTo>
                <a:cubicBezTo>
                  <a:pt x="3210081" y="2415128"/>
                  <a:pt x="3251200" y="2433320"/>
                  <a:pt x="3291840" y="2438400"/>
                </a:cubicBezTo>
                <a:cubicBezTo>
                  <a:pt x="3332480" y="2458720"/>
                  <a:pt x="3375954" y="2474156"/>
                  <a:pt x="3413760" y="2499360"/>
                </a:cubicBezTo>
                <a:cubicBezTo>
                  <a:pt x="3429000" y="2509520"/>
                  <a:pt x="3442645" y="2522625"/>
                  <a:pt x="3459480" y="2529840"/>
                </a:cubicBezTo>
                <a:cubicBezTo>
                  <a:pt x="3478732" y="2538091"/>
                  <a:pt x="3500301" y="2539326"/>
                  <a:pt x="3520440" y="2545080"/>
                </a:cubicBezTo>
                <a:cubicBezTo>
                  <a:pt x="3535886" y="2549493"/>
                  <a:pt x="3550920" y="2555240"/>
                  <a:pt x="3566160" y="2560320"/>
                </a:cubicBezTo>
                <a:cubicBezTo>
                  <a:pt x="3591560" y="2555240"/>
                  <a:pt x="3617230" y="2551362"/>
                  <a:pt x="3642360" y="2545080"/>
                </a:cubicBezTo>
                <a:cubicBezTo>
                  <a:pt x="3657945" y="2541184"/>
                  <a:pt x="3672840" y="2524760"/>
                  <a:pt x="3688080" y="2529840"/>
                </a:cubicBezTo>
                <a:cubicBezTo>
                  <a:pt x="3708527" y="2536656"/>
                  <a:pt x="3715087" y="2564867"/>
                  <a:pt x="3733800" y="2575560"/>
                </a:cubicBezTo>
                <a:cubicBezTo>
                  <a:pt x="3751986" y="2585952"/>
                  <a:pt x="3774621" y="2585046"/>
                  <a:pt x="3794760" y="2590800"/>
                </a:cubicBezTo>
                <a:cubicBezTo>
                  <a:pt x="3810206" y="2595213"/>
                  <a:pt x="3825240" y="2600960"/>
                  <a:pt x="3840480" y="2606040"/>
                </a:cubicBezTo>
                <a:cubicBezTo>
                  <a:pt x="3944020" y="2571527"/>
                  <a:pt x="3818414" y="2612660"/>
                  <a:pt x="3992880" y="2560320"/>
                </a:cubicBezTo>
                <a:cubicBezTo>
                  <a:pt x="4008267" y="2555704"/>
                  <a:pt x="4023360" y="2550160"/>
                  <a:pt x="4038600" y="2545080"/>
                </a:cubicBezTo>
                <a:cubicBezTo>
                  <a:pt x="4053840" y="2550160"/>
                  <a:pt x="4069952" y="2553136"/>
                  <a:pt x="4084320" y="2560320"/>
                </a:cubicBezTo>
                <a:cubicBezTo>
                  <a:pt x="4125418" y="2580869"/>
                  <a:pt x="4128441" y="2601533"/>
                  <a:pt x="4175760" y="2606040"/>
                </a:cubicBezTo>
                <a:cubicBezTo>
                  <a:pt x="4266928" y="2614723"/>
                  <a:pt x="4358716" y="2614979"/>
                  <a:pt x="4450080" y="2621280"/>
                </a:cubicBezTo>
                <a:cubicBezTo>
                  <a:pt x="4506057" y="2625141"/>
                  <a:pt x="4617720" y="2636520"/>
                  <a:pt x="4617720" y="26365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007285" y="2407870"/>
            <a:ext cx="4646755" cy="1935245"/>
          </a:xfrm>
          <a:custGeom>
            <a:avLst/>
            <a:gdLst>
              <a:gd name="connsiteX0" fmla="*/ 0 w 4646755"/>
              <a:gd name="connsiteY0" fmla="*/ 15892 h 1935245"/>
              <a:gd name="connsiteX1" fmla="*/ 137160 w 4646755"/>
              <a:gd name="connsiteY1" fmla="*/ 652 h 1935245"/>
              <a:gd name="connsiteX2" fmla="*/ 228600 w 4646755"/>
              <a:gd name="connsiteY2" fmla="*/ 76852 h 1935245"/>
              <a:gd name="connsiteX3" fmla="*/ 274320 w 4646755"/>
              <a:gd name="connsiteY3" fmla="*/ 183532 h 1935245"/>
              <a:gd name="connsiteX4" fmla="*/ 320040 w 4646755"/>
              <a:gd name="connsiteY4" fmla="*/ 259732 h 1935245"/>
              <a:gd name="connsiteX5" fmla="*/ 335280 w 4646755"/>
              <a:gd name="connsiteY5" fmla="*/ 305452 h 1935245"/>
              <a:gd name="connsiteX6" fmla="*/ 396240 w 4646755"/>
              <a:gd name="connsiteY6" fmla="*/ 396892 h 1935245"/>
              <a:gd name="connsiteX7" fmla="*/ 457200 w 4646755"/>
              <a:gd name="connsiteY7" fmla="*/ 534052 h 1935245"/>
              <a:gd name="connsiteX8" fmla="*/ 548640 w 4646755"/>
              <a:gd name="connsiteY8" fmla="*/ 655972 h 1935245"/>
              <a:gd name="connsiteX9" fmla="*/ 594360 w 4646755"/>
              <a:gd name="connsiteY9" fmla="*/ 686452 h 1935245"/>
              <a:gd name="connsiteX10" fmla="*/ 762000 w 4646755"/>
              <a:gd name="connsiteY10" fmla="*/ 823612 h 1935245"/>
              <a:gd name="connsiteX11" fmla="*/ 822960 w 4646755"/>
              <a:gd name="connsiteY11" fmla="*/ 838852 h 1935245"/>
              <a:gd name="connsiteX12" fmla="*/ 868680 w 4646755"/>
              <a:gd name="connsiteY12" fmla="*/ 854092 h 1935245"/>
              <a:gd name="connsiteX13" fmla="*/ 883920 w 4646755"/>
              <a:gd name="connsiteY13" fmla="*/ 899812 h 1935245"/>
              <a:gd name="connsiteX14" fmla="*/ 899160 w 4646755"/>
              <a:gd name="connsiteY14" fmla="*/ 991252 h 1935245"/>
              <a:gd name="connsiteX15" fmla="*/ 944880 w 4646755"/>
              <a:gd name="connsiteY15" fmla="*/ 1021732 h 1935245"/>
              <a:gd name="connsiteX16" fmla="*/ 1127760 w 4646755"/>
              <a:gd name="connsiteY16" fmla="*/ 1067452 h 1935245"/>
              <a:gd name="connsiteX17" fmla="*/ 1188720 w 4646755"/>
              <a:gd name="connsiteY17" fmla="*/ 1082692 h 1935245"/>
              <a:gd name="connsiteX18" fmla="*/ 1280160 w 4646755"/>
              <a:gd name="connsiteY18" fmla="*/ 1174132 h 1935245"/>
              <a:gd name="connsiteX19" fmla="*/ 1295400 w 4646755"/>
              <a:gd name="connsiteY19" fmla="*/ 1235092 h 1935245"/>
              <a:gd name="connsiteX20" fmla="*/ 1325880 w 4646755"/>
              <a:gd name="connsiteY20" fmla="*/ 1296052 h 1935245"/>
              <a:gd name="connsiteX21" fmla="*/ 1417320 w 4646755"/>
              <a:gd name="connsiteY21" fmla="*/ 1448452 h 1935245"/>
              <a:gd name="connsiteX22" fmla="*/ 1463040 w 4646755"/>
              <a:gd name="connsiteY22" fmla="*/ 1463692 h 1935245"/>
              <a:gd name="connsiteX23" fmla="*/ 1676400 w 4646755"/>
              <a:gd name="connsiteY23" fmla="*/ 1494172 h 1935245"/>
              <a:gd name="connsiteX24" fmla="*/ 1722120 w 4646755"/>
              <a:gd name="connsiteY24" fmla="*/ 1524652 h 1935245"/>
              <a:gd name="connsiteX25" fmla="*/ 1752600 w 4646755"/>
              <a:gd name="connsiteY25" fmla="*/ 1631332 h 1935245"/>
              <a:gd name="connsiteX26" fmla="*/ 1828800 w 4646755"/>
              <a:gd name="connsiteY26" fmla="*/ 1707532 h 1935245"/>
              <a:gd name="connsiteX27" fmla="*/ 1981200 w 4646755"/>
              <a:gd name="connsiteY27" fmla="*/ 1753252 h 1935245"/>
              <a:gd name="connsiteX28" fmla="*/ 2072640 w 4646755"/>
              <a:gd name="connsiteY28" fmla="*/ 1783732 h 1935245"/>
              <a:gd name="connsiteX29" fmla="*/ 2118360 w 4646755"/>
              <a:gd name="connsiteY29" fmla="*/ 1829452 h 1935245"/>
              <a:gd name="connsiteX30" fmla="*/ 2179320 w 4646755"/>
              <a:gd name="connsiteY30" fmla="*/ 1859932 h 1935245"/>
              <a:gd name="connsiteX31" fmla="*/ 2331720 w 4646755"/>
              <a:gd name="connsiteY31" fmla="*/ 1890412 h 1935245"/>
              <a:gd name="connsiteX32" fmla="*/ 2529840 w 4646755"/>
              <a:gd name="connsiteY32" fmla="*/ 1905652 h 1935245"/>
              <a:gd name="connsiteX33" fmla="*/ 3230880 w 4646755"/>
              <a:gd name="connsiteY33" fmla="*/ 1905652 h 1935245"/>
              <a:gd name="connsiteX34" fmla="*/ 3611880 w 4646755"/>
              <a:gd name="connsiteY34" fmla="*/ 1890412 h 1935245"/>
              <a:gd name="connsiteX35" fmla="*/ 3672840 w 4646755"/>
              <a:gd name="connsiteY35" fmla="*/ 1798972 h 1935245"/>
              <a:gd name="connsiteX36" fmla="*/ 3764280 w 4646755"/>
              <a:gd name="connsiteY36" fmla="*/ 1768492 h 1935245"/>
              <a:gd name="connsiteX37" fmla="*/ 3870960 w 4646755"/>
              <a:gd name="connsiteY37" fmla="*/ 1798972 h 1935245"/>
              <a:gd name="connsiteX38" fmla="*/ 3916680 w 4646755"/>
              <a:gd name="connsiteY38" fmla="*/ 1814212 h 1935245"/>
              <a:gd name="connsiteX39" fmla="*/ 4069080 w 4646755"/>
              <a:gd name="connsiteY39" fmla="*/ 1829452 h 1935245"/>
              <a:gd name="connsiteX40" fmla="*/ 4130040 w 4646755"/>
              <a:gd name="connsiteY40" fmla="*/ 1844692 h 1935245"/>
              <a:gd name="connsiteX41" fmla="*/ 4297680 w 4646755"/>
              <a:gd name="connsiteY41" fmla="*/ 1875172 h 1935245"/>
              <a:gd name="connsiteX42" fmla="*/ 4343400 w 4646755"/>
              <a:gd name="connsiteY42" fmla="*/ 1890412 h 1935245"/>
              <a:gd name="connsiteX43" fmla="*/ 4602480 w 4646755"/>
              <a:gd name="connsiteY43" fmla="*/ 1875172 h 193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646755" h="1935245">
                <a:moveTo>
                  <a:pt x="0" y="15892"/>
                </a:moveTo>
                <a:cubicBezTo>
                  <a:pt x="45720" y="10812"/>
                  <a:pt x="91318" y="-3168"/>
                  <a:pt x="137160" y="652"/>
                </a:cubicBezTo>
                <a:cubicBezTo>
                  <a:pt x="160306" y="2581"/>
                  <a:pt x="217592" y="65844"/>
                  <a:pt x="228600" y="76852"/>
                </a:cubicBezTo>
                <a:cubicBezTo>
                  <a:pt x="246585" y="130808"/>
                  <a:pt x="242933" y="127036"/>
                  <a:pt x="274320" y="183532"/>
                </a:cubicBezTo>
                <a:cubicBezTo>
                  <a:pt x="288705" y="209426"/>
                  <a:pt x="306793" y="233238"/>
                  <a:pt x="320040" y="259732"/>
                </a:cubicBezTo>
                <a:cubicBezTo>
                  <a:pt x="327224" y="274100"/>
                  <a:pt x="327478" y="291409"/>
                  <a:pt x="335280" y="305452"/>
                </a:cubicBezTo>
                <a:cubicBezTo>
                  <a:pt x="353070" y="337474"/>
                  <a:pt x="384656" y="362139"/>
                  <a:pt x="396240" y="396892"/>
                </a:cubicBezTo>
                <a:cubicBezTo>
                  <a:pt x="425995" y="486156"/>
                  <a:pt x="412614" y="472746"/>
                  <a:pt x="457200" y="534052"/>
                </a:cubicBezTo>
                <a:cubicBezTo>
                  <a:pt x="487079" y="575136"/>
                  <a:pt x="506372" y="627793"/>
                  <a:pt x="548640" y="655972"/>
                </a:cubicBezTo>
                <a:cubicBezTo>
                  <a:pt x="563880" y="666132"/>
                  <a:pt x="580670" y="674283"/>
                  <a:pt x="594360" y="686452"/>
                </a:cubicBezTo>
                <a:cubicBezTo>
                  <a:pt x="677205" y="760092"/>
                  <a:pt x="669137" y="782340"/>
                  <a:pt x="762000" y="823612"/>
                </a:cubicBezTo>
                <a:cubicBezTo>
                  <a:pt x="781140" y="832119"/>
                  <a:pt x="802821" y="833098"/>
                  <a:pt x="822960" y="838852"/>
                </a:cubicBezTo>
                <a:cubicBezTo>
                  <a:pt x="838406" y="843265"/>
                  <a:pt x="853440" y="849012"/>
                  <a:pt x="868680" y="854092"/>
                </a:cubicBezTo>
                <a:cubicBezTo>
                  <a:pt x="873760" y="869332"/>
                  <a:pt x="880435" y="884130"/>
                  <a:pt x="883920" y="899812"/>
                </a:cubicBezTo>
                <a:cubicBezTo>
                  <a:pt x="890623" y="929977"/>
                  <a:pt x="885341" y="963614"/>
                  <a:pt x="899160" y="991252"/>
                </a:cubicBezTo>
                <a:cubicBezTo>
                  <a:pt x="907351" y="1007635"/>
                  <a:pt x="928142" y="1014293"/>
                  <a:pt x="944880" y="1021732"/>
                </a:cubicBezTo>
                <a:cubicBezTo>
                  <a:pt x="1028204" y="1058765"/>
                  <a:pt x="1040628" y="1050026"/>
                  <a:pt x="1127760" y="1067452"/>
                </a:cubicBezTo>
                <a:cubicBezTo>
                  <a:pt x="1148299" y="1071560"/>
                  <a:pt x="1168400" y="1077612"/>
                  <a:pt x="1188720" y="1082692"/>
                </a:cubicBezTo>
                <a:cubicBezTo>
                  <a:pt x="1231803" y="1115004"/>
                  <a:pt x="1259048" y="1124871"/>
                  <a:pt x="1280160" y="1174132"/>
                </a:cubicBezTo>
                <a:cubicBezTo>
                  <a:pt x="1288411" y="1193384"/>
                  <a:pt x="1288046" y="1215480"/>
                  <a:pt x="1295400" y="1235092"/>
                </a:cubicBezTo>
                <a:cubicBezTo>
                  <a:pt x="1303377" y="1256364"/>
                  <a:pt x="1317443" y="1274958"/>
                  <a:pt x="1325880" y="1296052"/>
                </a:cubicBezTo>
                <a:cubicBezTo>
                  <a:pt x="1361557" y="1385245"/>
                  <a:pt x="1337121" y="1391167"/>
                  <a:pt x="1417320" y="1448452"/>
                </a:cubicBezTo>
                <a:cubicBezTo>
                  <a:pt x="1430392" y="1457789"/>
                  <a:pt x="1447594" y="1459279"/>
                  <a:pt x="1463040" y="1463692"/>
                </a:cubicBezTo>
                <a:cubicBezTo>
                  <a:pt x="1552281" y="1489189"/>
                  <a:pt x="1554949" y="1482027"/>
                  <a:pt x="1676400" y="1494172"/>
                </a:cubicBezTo>
                <a:cubicBezTo>
                  <a:pt x="1691640" y="1504332"/>
                  <a:pt x="1710678" y="1510349"/>
                  <a:pt x="1722120" y="1524652"/>
                </a:cubicBezTo>
                <a:cubicBezTo>
                  <a:pt x="1731245" y="1536058"/>
                  <a:pt x="1750073" y="1625435"/>
                  <a:pt x="1752600" y="1631332"/>
                </a:cubicBezTo>
                <a:cubicBezTo>
                  <a:pt x="1769225" y="1670125"/>
                  <a:pt x="1791855" y="1689059"/>
                  <a:pt x="1828800" y="1707532"/>
                </a:cubicBezTo>
                <a:cubicBezTo>
                  <a:pt x="1919758" y="1753011"/>
                  <a:pt x="1886973" y="1727554"/>
                  <a:pt x="1981200" y="1753252"/>
                </a:cubicBezTo>
                <a:cubicBezTo>
                  <a:pt x="2012197" y="1761706"/>
                  <a:pt x="2072640" y="1783732"/>
                  <a:pt x="2072640" y="1783732"/>
                </a:cubicBezTo>
                <a:cubicBezTo>
                  <a:pt x="2087880" y="1798972"/>
                  <a:pt x="2100822" y="1816925"/>
                  <a:pt x="2118360" y="1829452"/>
                </a:cubicBezTo>
                <a:cubicBezTo>
                  <a:pt x="2136847" y="1842657"/>
                  <a:pt x="2158438" y="1850983"/>
                  <a:pt x="2179320" y="1859932"/>
                </a:cubicBezTo>
                <a:cubicBezTo>
                  <a:pt x="2228837" y="1881154"/>
                  <a:pt x="2276846" y="1884925"/>
                  <a:pt x="2331720" y="1890412"/>
                </a:cubicBezTo>
                <a:cubicBezTo>
                  <a:pt x="2397626" y="1897003"/>
                  <a:pt x="2463800" y="1900572"/>
                  <a:pt x="2529840" y="1905652"/>
                </a:cubicBezTo>
                <a:cubicBezTo>
                  <a:pt x="2808259" y="1961336"/>
                  <a:pt x="2596852" y="1924865"/>
                  <a:pt x="3230880" y="1905652"/>
                </a:cubicBezTo>
                <a:lnTo>
                  <a:pt x="3611880" y="1890412"/>
                </a:lnTo>
                <a:cubicBezTo>
                  <a:pt x="3626200" y="1847451"/>
                  <a:pt x="3626139" y="1824917"/>
                  <a:pt x="3672840" y="1798972"/>
                </a:cubicBezTo>
                <a:cubicBezTo>
                  <a:pt x="3700926" y="1783369"/>
                  <a:pt x="3764280" y="1768492"/>
                  <a:pt x="3764280" y="1768492"/>
                </a:cubicBezTo>
                <a:lnTo>
                  <a:pt x="3870960" y="1798972"/>
                </a:lnTo>
                <a:cubicBezTo>
                  <a:pt x="3886347" y="1803588"/>
                  <a:pt x="3900802" y="1811769"/>
                  <a:pt x="3916680" y="1814212"/>
                </a:cubicBezTo>
                <a:cubicBezTo>
                  <a:pt x="3967140" y="1821975"/>
                  <a:pt x="4018280" y="1824372"/>
                  <a:pt x="4069080" y="1829452"/>
                </a:cubicBezTo>
                <a:cubicBezTo>
                  <a:pt x="4089400" y="1834532"/>
                  <a:pt x="4109501" y="1840584"/>
                  <a:pt x="4130040" y="1844692"/>
                </a:cubicBezTo>
                <a:cubicBezTo>
                  <a:pt x="4197977" y="1858279"/>
                  <a:pt x="4232300" y="1858827"/>
                  <a:pt x="4297680" y="1875172"/>
                </a:cubicBezTo>
                <a:cubicBezTo>
                  <a:pt x="4313265" y="1879068"/>
                  <a:pt x="4328160" y="1885332"/>
                  <a:pt x="4343400" y="1890412"/>
                </a:cubicBezTo>
                <a:cubicBezTo>
                  <a:pt x="4622792" y="1874890"/>
                  <a:pt x="4709301" y="1875172"/>
                  <a:pt x="4602480" y="187517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13558" y="4543336"/>
            <a:ext cx="365760" cy="328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205" y="4135753"/>
            <a:ext cx="365760" cy="328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9577" y="3709122"/>
            <a:ext cx="365760" cy="328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9577" y="3145053"/>
            <a:ext cx="365760" cy="328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5987" y="2574309"/>
            <a:ext cx="365760" cy="328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9577" y="2078959"/>
            <a:ext cx="365760" cy="328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0577" y="1502373"/>
            <a:ext cx="365760" cy="328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5987" y="970580"/>
            <a:ext cx="365760" cy="328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55141" y="275966"/>
            <a:ext cx="34054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Дочери/матери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Отношение при среднем возрасте матери в 25 и 30 лет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24030" y="5812544"/>
            <a:ext cx="695569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рождаемость женщин, родившихся в 1870 – 1960 гг., и их дочерей, Россия (число рождений на одну женщину к возрасту 50 лет)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180741" y="378851"/>
            <a:ext cx="4653886" cy="1420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первого демографического перехода, или, иначе перехода от нерегулируемой к регулируемой в семьях рождаемости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460542" y="1849644"/>
            <a:ext cx="4653886" cy="1420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Высокая детская смертность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4282847" y="1830261"/>
            <a:ext cx="4653886" cy="13910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210703" y="1875397"/>
            <a:ext cx="4653886" cy="133769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трелка вниз 61"/>
          <p:cNvSpPr/>
          <p:nvPr/>
        </p:nvSpPr>
        <p:spPr>
          <a:xfrm>
            <a:off x="6537646" y="3145053"/>
            <a:ext cx="661807" cy="513687"/>
          </a:xfrm>
          <a:prstGeom prst="downArrow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5123" y="6458712"/>
            <a:ext cx="112068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Захаров, Институт демографии НИУ ВШЭ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947110" y="1211269"/>
            <a:ext cx="3091862" cy="671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Пик вторых рождений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1987 год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620197" y="3193256"/>
            <a:ext cx="2408398" cy="671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Меры семейной политики: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Продолжительный отпуск по уходу за ребенком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Сохранение место работы за женщиной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935675" y="4561920"/>
            <a:ext cx="1915746" cy="1508297"/>
          </a:xfrm>
          <a:prstGeom prst="rect">
            <a:avLst/>
          </a:prstGeom>
          <a:solidFill>
            <a:srgbClr val="00A29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510" y="5316069"/>
            <a:ext cx="409866" cy="61676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208" y="5167411"/>
            <a:ext cx="506343" cy="819046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9114428" y="4343115"/>
            <a:ext cx="774536" cy="130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9114428" y="2407870"/>
            <a:ext cx="0" cy="192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114428" y="2407870"/>
            <a:ext cx="279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03" y="3695169"/>
            <a:ext cx="2260657" cy="19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288889783"/>
              </p:ext>
            </p:extLst>
          </p:nvPr>
        </p:nvGraphicFramePr>
        <p:xfrm>
          <a:off x="7164729" y="2284154"/>
          <a:ext cx="4854293" cy="378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003" y="243651"/>
            <a:ext cx="11378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Структура родившихся по очередности рождения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(в % к общему числу родившихся)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93187606"/>
              </p:ext>
            </p:extLst>
          </p:nvPr>
        </p:nvGraphicFramePr>
        <p:xfrm>
          <a:off x="1300220" y="1429388"/>
          <a:ext cx="6952530" cy="4642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7" y="838356"/>
            <a:ext cx="691139" cy="11179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6" y="1299981"/>
            <a:ext cx="506343" cy="8190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9" y="1667384"/>
            <a:ext cx="409866" cy="6167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6" y="2748021"/>
            <a:ext cx="506343" cy="8190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66" y="3138918"/>
            <a:ext cx="409866" cy="6167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56" y="4963736"/>
            <a:ext cx="409866" cy="61676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655934" y="3567067"/>
            <a:ext cx="1606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2018 в области проживало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53331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ногодетная семья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30450" y="1952774"/>
            <a:ext cx="218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67,2%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2008 годом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951" y="318171"/>
            <a:ext cx="11378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Число родившихся на 1000 женщин соответствующего возраста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55434"/>
              </p:ext>
            </p:extLst>
          </p:nvPr>
        </p:nvGraphicFramePr>
        <p:xfrm>
          <a:off x="411408" y="1001617"/>
          <a:ext cx="11315704" cy="2796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463"/>
                <a:gridCol w="1414463"/>
                <a:gridCol w="1414463"/>
                <a:gridCol w="1414463"/>
                <a:gridCol w="1414463"/>
                <a:gridCol w="1414463"/>
                <a:gridCol w="1414463"/>
                <a:gridCol w="1414463"/>
              </a:tblGrid>
              <a:tr h="8255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15-19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25-29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35-39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40-44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45-49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29E"/>
                    </a:solidFill>
                  </a:tcPr>
                </a:tc>
              </a:tr>
              <a:tr h="65695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60EA9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60EA9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87,9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60EA9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60EA9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60EA9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60EA9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60EA9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60EA9">
                        <a:alpha val="26000"/>
                      </a:srgbClr>
                    </a:solidFill>
                  </a:tcPr>
                </a:tc>
              </a:tr>
              <a:tr h="65695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29E">
                        <a:alpha val="1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29E">
                        <a:alpha val="1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29E">
                        <a:alpha val="1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115,6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29E">
                        <a:alpha val="1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80,5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29E">
                        <a:alpha val="1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29E">
                        <a:alpha val="1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29E">
                        <a:alpha val="1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29E">
                        <a:alpha val="13000"/>
                      </a:srgbClr>
                    </a:solidFill>
                  </a:tcPr>
                </a:tc>
              </a:tr>
              <a:tr h="65695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60EA9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60EA9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60EA9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97,3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60EA9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60EA9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42,6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60EA9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60EA9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60EA9">
                        <a:alpha val="26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http://okartinkah.ru/img/kartinki-risunki-dlya-devochek-2663/kartinki-risunki-dlya-devochek-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42" y="3748803"/>
            <a:ext cx="774420" cy="11184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52" y="3820065"/>
            <a:ext cx="702123" cy="9041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86" y="3929538"/>
            <a:ext cx="910923" cy="9337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10" y="3929538"/>
            <a:ext cx="582766" cy="8672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44" y="3929538"/>
            <a:ext cx="565907" cy="8329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11" y="3858728"/>
            <a:ext cx="620801" cy="871799"/>
          </a:xfrm>
          <a:prstGeom prst="rect">
            <a:avLst/>
          </a:prstGeom>
        </p:spPr>
      </p:pic>
      <p:pic>
        <p:nvPicPr>
          <p:cNvPr id="13" name="Picture 6" descr="http://cdn01.ru/files/users/images/af/ed/afed0911a6d210a311835385370dd8b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386" y="3695647"/>
            <a:ext cx="796960" cy="10285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66181" y="1001617"/>
            <a:ext cx="1327200" cy="387377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9474" y="4855752"/>
            <a:ext cx="1057711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A29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2000" b="1" dirty="0" smtClean="0">
                <a:solidFill>
                  <a:srgbClr val="00A29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над собственной репродуктивной функцией является, вероятно, одним из главных приоритетов для большинства женщин. Реалии сегодняшнего дня таковы, что неуклонно снижается рождаемость в возрастной группе женщин до 25 лет, при параллейном увеличении рождаемости в возрастной группе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40-44 в 10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45-49 в 3 раза</a:t>
            </a:r>
            <a:endParaRPr lang="ru-RU" sz="2000" b="1" dirty="0">
              <a:solidFill>
                <a:srgbClr val="00A29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99880" y="1001617"/>
            <a:ext cx="2827232" cy="387377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7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899" y="72510"/>
            <a:ext cx="11574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Возможности регуляции фертильности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н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а фоне демографических моделей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309" y="1698833"/>
            <a:ext cx="11215868" cy="1027653"/>
          </a:xfrm>
          <a:prstGeom prst="rect">
            <a:avLst/>
          </a:prstGeom>
          <a:solidFill>
            <a:srgbClr val="00A29E">
              <a:alpha val="21000"/>
            </a:srgbClr>
          </a:solidFill>
          <a:ln>
            <a:solidFill>
              <a:srgbClr val="00A29E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0309" y="3417025"/>
            <a:ext cx="11215868" cy="1027653"/>
          </a:xfrm>
          <a:prstGeom prst="rect">
            <a:avLst/>
          </a:prstGeom>
          <a:solidFill>
            <a:srgbClr val="00A29E">
              <a:alpha val="21000"/>
            </a:srgbClr>
          </a:solidFill>
          <a:ln>
            <a:solidFill>
              <a:srgbClr val="00A29E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7671" y="5132572"/>
            <a:ext cx="11215868" cy="1013585"/>
          </a:xfrm>
          <a:prstGeom prst="rect">
            <a:avLst/>
          </a:prstGeom>
          <a:solidFill>
            <a:srgbClr val="00A29E">
              <a:alpha val="21000"/>
            </a:srgbClr>
          </a:solidFill>
          <a:ln>
            <a:solidFill>
              <a:srgbClr val="00A29E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7078" y="1989598"/>
            <a:ext cx="914400" cy="451413"/>
          </a:xfrm>
          <a:prstGeom prst="roundRect">
            <a:avLst/>
          </a:prstGeom>
          <a:solidFill>
            <a:srgbClr val="F60EA9">
              <a:alpha val="64706"/>
            </a:srgbClr>
          </a:solidFill>
          <a:ln>
            <a:solidFill>
              <a:srgbClr val="00A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1965</a:t>
            </a:r>
            <a:endParaRPr lang="ru-RU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7077" y="3458561"/>
            <a:ext cx="1215341" cy="925974"/>
          </a:xfrm>
          <a:prstGeom prst="roundRect">
            <a:avLst/>
          </a:prstGeom>
          <a:solidFill>
            <a:srgbClr val="F60EA9">
              <a:alpha val="65000"/>
            </a:srgbClr>
          </a:solidFill>
          <a:ln>
            <a:solidFill>
              <a:srgbClr val="00A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В настоящее время в Европе</a:t>
            </a:r>
            <a:endParaRPr lang="ru-RU" b="1" dirty="0"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9004" y="5176377"/>
            <a:ext cx="1213413" cy="925974"/>
          </a:xfrm>
          <a:prstGeom prst="roundRect">
            <a:avLst/>
          </a:prstGeom>
          <a:solidFill>
            <a:srgbClr val="F60EA9">
              <a:alpha val="65000"/>
            </a:srgbClr>
          </a:solidFill>
          <a:ln>
            <a:solidFill>
              <a:srgbClr val="00A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Стремимся в России</a:t>
            </a:r>
            <a:endParaRPr lang="ru-RU" b="1" dirty="0"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263278">
            <a:off x="4181375" y="1990134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Gabriola" panose="04040605051002020D02" pitchFamily="82" charset="0"/>
              </a:rPr>
              <a:t>1-й ребёнок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81281" y="2301016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Gabriola" panose="04040605051002020D02" pitchFamily="82" charset="0"/>
              </a:rPr>
              <a:t>Менархе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64467" y="2728041"/>
            <a:ext cx="1250059" cy="318010"/>
          </a:xfrm>
          <a:prstGeom prst="rect">
            <a:avLst/>
          </a:prstGeom>
          <a:solidFill>
            <a:srgbClr val="00A29E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38235" y="6513103"/>
            <a:ext cx="428266" cy="280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00712" y="3048383"/>
            <a:ext cx="428266" cy="280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5" t="15359" b="14599"/>
          <a:stretch/>
        </p:blipFill>
        <p:spPr>
          <a:xfrm>
            <a:off x="3245594" y="1824342"/>
            <a:ext cx="538502" cy="7577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03" y="1861228"/>
            <a:ext cx="524040" cy="68399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435025" y="2752423"/>
            <a:ext cx="4269137" cy="318010"/>
          </a:xfrm>
          <a:prstGeom prst="rect">
            <a:avLst/>
          </a:prstGeom>
          <a:solidFill>
            <a:srgbClr val="00A29E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9263278">
            <a:off x="5685922" y="1992652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Gabriola" panose="04040605051002020D02" pitchFamily="82" charset="0"/>
              </a:rPr>
              <a:t>2-й </a:t>
            </a:r>
            <a:r>
              <a:rPr lang="ru-RU" b="1" dirty="0">
                <a:latin typeface="Gabriola" panose="04040605051002020D02" pitchFamily="82" charset="0"/>
              </a:rPr>
              <a:t>ребёнок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40" y="1873790"/>
            <a:ext cx="524040" cy="68399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rot="19263278">
            <a:off x="7154732" y="1954391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Gabriola" panose="04040605051002020D02" pitchFamily="82" charset="0"/>
              </a:rPr>
              <a:t>3-й </a:t>
            </a:r>
            <a:r>
              <a:rPr lang="ru-RU" b="1" dirty="0">
                <a:latin typeface="Gabriola" panose="04040605051002020D02" pitchFamily="82" charset="0"/>
              </a:rPr>
              <a:t>ребёнок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386" y="1882941"/>
            <a:ext cx="524040" cy="68399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950334" y="3064346"/>
            <a:ext cx="428266" cy="280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704162" y="3070433"/>
            <a:ext cx="428266" cy="280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250102" y="2774058"/>
            <a:ext cx="1595376" cy="318010"/>
          </a:xfrm>
          <a:prstGeom prst="rect">
            <a:avLst/>
          </a:prstGeom>
          <a:solidFill>
            <a:srgbClr val="F60EA9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контрацепция</a:t>
            </a:r>
            <a:endParaRPr lang="ru-RU" sz="20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5" t="15359" b="14599"/>
          <a:stretch/>
        </p:blipFill>
        <p:spPr>
          <a:xfrm>
            <a:off x="9807983" y="1861228"/>
            <a:ext cx="538502" cy="75776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1186107" y="2762681"/>
            <a:ext cx="410622" cy="318010"/>
          </a:xfrm>
          <a:prstGeom prst="rect">
            <a:avLst/>
          </a:prstGeom>
          <a:solidFill>
            <a:srgbClr val="00A29E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015792" y="3029268"/>
            <a:ext cx="751251" cy="280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год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74938" y="4470615"/>
            <a:ext cx="410622" cy="318010"/>
          </a:xfrm>
          <a:prstGeom prst="rect">
            <a:avLst/>
          </a:prstGeom>
          <a:solidFill>
            <a:srgbClr val="00A29E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002417" y="3895836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Gabriola" panose="04040605051002020D02" pitchFamily="82" charset="0"/>
              </a:rPr>
              <a:t>Менархе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36201" y="4629492"/>
            <a:ext cx="428266" cy="280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5" t="15359" b="14599"/>
          <a:stretch/>
        </p:blipFill>
        <p:spPr>
          <a:xfrm>
            <a:off x="3267362" y="3528749"/>
            <a:ext cx="538502" cy="75776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3718873" y="4473068"/>
            <a:ext cx="4464135" cy="318010"/>
          </a:xfrm>
          <a:prstGeom prst="rect">
            <a:avLst/>
          </a:prstGeom>
          <a:solidFill>
            <a:srgbClr val="F60EA9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контрацепция</a:t>
            </a:r>
            <a:endParaRPr lang="ru-RU" sz="20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737786" y="4483584"/>
            <a:ext cx="410622" cy="318010"/>
          </a:xfrm>
          <a:prstGeom prst="rect">
            <a:avLst/>
          </a:prstGeom>
          <a:solidFill>
            <a:srgbClr val="00A29E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728964" y="4821037"/>
            <a:ext cx="428266" cy="280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9263278">
            <a:off x="7718059" y="3733646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Gabriola" panose="04040605051002020D02" pitchFamily="82" charset="0"/>
              </a:rPr>
              <a:t>1-й ребёнок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786" y="3602522"/>
            <a:ext cx="524040" cy="68399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231302" y="4465217"/>
            <a:ext cx="410622" cy="318010"/>
          </a:xfrm>
          <a:prstGeom prst="rect">
            <a:avLst/>
          </a:prstGeom>
          <a:solidFill>
            <a:srgbClr val="00A29E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1002010" y="4791078"/>
            <a:ext cx="751251" cy="280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год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468214" y="4465217"/>
            <a:ext cx="1595376" cy="318010"/>
          </a:xfrm>
          <a:prstGeom prst="rect">
            <a:avLst/>
          </a:prstGeom>
          <a:solidFill>
            <a:srgbClr val="F60EA9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контрацепция</a:t>
            </a:r>
            <a:endParaRPr lang="ru-RU" sz="20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5" t="15359" b="14599"/>
          <a:stretch/>
        </p:blipFill>
        <p:spPr>
          <a:xfrm>
            <a:off x="9995499" y="3528749"/>
            <a:ext cx="538502" cy="757768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2064423" y="5640686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Gabriola" panose="04040605051002020D02" pitchFamily="82" charset="0"/>
              </a:rPr>
              <a:t>Менархе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74938" y="6201910"/>
            <a:ext cx="1250059" cy="318010"/>
          </a:xfrm>
          <a:prstGeom prst="rect">
            <a:avLst/>
          </a:prstGeom>
          <a:solidFill>
            <a:srgbClr val="00A29E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736201" y="6379777"/>
            <a:ext cx="428266" cy="280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414526" y="6453625"/>
            <a:ext cx="428266" cy="280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5" t="15359" b="14599"/>
          <a:stretch/>
        </p:blipFill>
        <p:spPr>
          <a:xfrm>
            <a:off x="3257717" y="5201344"/>
            <a:ext cx="538502" cy="757768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5347057" y="6177492"/>
            <a:ext cx="410622" cy="318010"/>
          </a:xfrm>
          <a:prstGeom prst="rect">
            <a:avLst/>
          </a:prstGeom>
          <a:solidFill>
            <a:srgbClr val="00A29E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159159" y="3198451"/>
            <a:ext cx="428266" cy="280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19263278">
            <a:off x="4337333" y="5374833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Gabriola" panose="04040605051002020D02" pitchFamily="82" charset="0"/>
              </a:rPr>
              <a:t>1-й ребёнок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61" y="5238230"/>
            <a:ext cx="524040" cy="683995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6313203" y="6192016"/>
            <a:ext cx="410622" cy="318010"/>
          </a:xfrm>
          <a:prstGeom prst="rect">
            <a:avLst/>
          </a:prstGeom>
          <a:solidFill>
            <a:srgbClr val="F60EA9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177193" y="6220772"/>
            <a:ext cx="410622" cy="318010"/>
          </a:xfrm>
          <a:prstGeom prst="rect">
            <a:avLst/>
          </a:prstGeom>
          <a:solidFill>
            <a:srgbClr val="00A29E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19263278">
            <a:off x="6057274" y="5374833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Gabriola" panose="04040605051002020D02" pitchFamily="82" charset="0"/>
              </a:rPr>
              <a:t>2-й </a:t>
            </a:r>
            <a:r>
              <a:rPr lang="ru-RU" b="1" dirty="0">
                <a:latin typeface="Gabriola" panose="04040605051002020D02" pitchFamily="82" charset="0"/>
              </a:rPr>
              <a:t>ребёнок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484" y="5273899"/>
            <a:ext cx="524040" cy="683995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 rot="19263278">
            <a:off x="7630201" y="5321135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Gabriola" panose="04040605051002020D02" pitchFamily="82" charset="0"/>
              </a:rPr>
              <a:t>3-й </a:t>
            </a:r>
            <a:r>
              <a:rPr lang="ru-RU" b="1" dirty="0">
                <a:latin typeface="Gabriola" panose="04040605051002020D02" pitchFamily="82" charset="0"/>
              </a:rPr>
              <a:t>ребёнок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478" y="5273899"/>
            <a:ext cx="524040" cy="683995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8746608" y="6239089"/>
            <a:ext cx="410622" cy="318010"/>
          </a:xfrm>
          <a:prstGeom prst="rect">
            <a:avLst/>
          </a:prstGeom>
          <a:solidFill>
            <a:srgbClr val="00A29E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8720142" y="6519920"/>
            <a:ext cx="428266" cy="280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997784" y="6220524"/>
            <a:ext cx="410622" cy="318010"/>
          </a:xfrm>
          <a:prstGeom prst="rect">
            <a:avLst/>
          </a:prstGeom>
          <a:solidFill>
            <a:srgbClr val="F60EA9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743788" y="6166564"/>
            <a:ext cx="410622" cy="318010"/>
          </a:xfrm>
          <a:prstGeom prst="rect">
            <a:avLst/>
          </a:prstGeom>
          <a:solidFill>
            <a:srgbClr val="F60EA9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5" t="15359" b="14599"/>
          <a:stretch/>
        </p:blipFill>
        <p:spPr>
          <a:xfrm>
            <a:off x="10032491" y="5260480"/>
            <a:ext cx="538502" cy="757768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9468214" y="6220859"/>
            <a:ext cx="1595376" cy="318010"/>
          </a:xfrm>
          <a:prstGeom prst="rect">
            <a:avLst/>
          </a:prstGeom>
          <a:solidFill>
            <a:srgbClr val="F60EA9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контрацепция</a:t>
            </a:r>
            <a:endParaRPr lang="ru-RU" sz="20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1230198" y="6197161"/>
            <a:ext cx="410622" cy="318010"/>
          </a:xfrm>
          <a:prstGeom prst="rect">
            <a:avLst/>
          </a:prstGeom>
          <a:solidFill>
            <a:srgbClr val="00A29E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1086174" y="6538720"/>
            <a:ext cx="751251" cy="280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год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487432" y="6585841"/>
            <a:ext cx="76986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М.Б.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Хамошина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50392" y="925794"/>
            <a:ext cx="11525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 идет по пути многих европейских стран (Германия, Австрия, Италия, Франция) в которых формируется так называемое неоднородное состояние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4510592"/>
            <a:ext cx="10515600" cy="92810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Профилактика бесплодия,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связанного с овуляторной дисфункцией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0743" y="5253620"/>
            <a:ext cx="11480213" cy="147132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</a:t>
            </a:r>
            <a:r>
              <a:rPr lang="ru-RU" sz="2000" b="1" dirty="0" smtClean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нарушений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менструального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</a:t>
            </a:r>
          </a:p>
          <a:p>
            <a:r>
              <a:rPr lang="ru-RU" sz="2000" b="1" dirty="0" smtClean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веса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избыточный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 снижает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фертильность;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A2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курения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первенца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20-26 лет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9041" y="2354586"/>
            <a:ext cx="3392195" cy="1477328"/>
          </a:xfrm>
          <a:prstGeom prst="rect">
            <a:avLst/>
          </a:prstGeom>
          <a:solidFill>
            <a:srgbClr val="00A29E">
              <a:alpha val="21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300 000 – 11-12 лет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25 000 – 36 лет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1 000 – 50 лет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2747" y="3743945"/>
            <a:ext cx="4959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60EA9"/>
                </a:solidFill>
                <a:latin typeface="Gabriola" panose="04040605051002020D02" pitchFamily="82" charset="0"/>
              </a:rPr>
              <a:t>Фолликулярный резерв в </a:t>
            </a:r>
            <a:r>
              <a:rPr lang="ru-RU" sz="2400" b="1" dirty="0" smtClean="0">
                <a:solidFill>
                  <a:srgbClr val="F60EA9"/>
                </a:solidFill>
                <a:latin typeface="Gabriola" panose="04040605051002020D02" pitchFamily="82" charset="0"/>
              </a:rPr>
              <a:t>разные</a:t>
            </a:r>
          </a:p>
          <a:p>
            <a:pPr algn="ctr"/>
            <a:r>
              <a:rPr lang="ru-RU" sz="2400" b="1" dirty="0" smtClean="0">
                <a:solidFill>
                  <a:srgbClr val="F60EA9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rgbClr val="F60EA9"/>
                </a:solidFill>
                <a:latin typeface="Gabriola" panose="04040605051002020D02" pitchFamily="82" charset="0"/>
              </a:rPr>
              <a:t>периоды жизни женщины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45917" y="2277642"/>
            <a:ext cx="3775723" cy="1631216"/>
          </a:xfrm>
          <a:prstGeom prst="rect">
            <a:avLst/>
          </a:prstGeom>
          <a:solidFill>
            <a:srgbClr val="00A29E">
              <a:alpha val="21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20-24 года    5,7%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25-29 лет      9,3%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30-34 года   15,5%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35-39 лет     29,6%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40-44 года   63,6%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12499" y="3865457"/>
            <a:ext cx="4933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60EA9"/>
                </a:solidFill>
                <a:latin typeface="Gabriola" panose="04040605051002020D02" pitchFamily="82" charset="0"/>
              </a:rPr>
              <a:t>Возраст и вероятность отсутствия беременности у здоровой женщины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951177" y="6355611"/>
            <a:ext cx="5002213" cy="369332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1F7A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900" dirty="0">
                <a:solidFill>
                  <a:srgbClr val="000066"/>
                </a:solidFill>
                <a:latin typeface="Arial" charset="0"/>
              </a:rPr>
              <a:t>Щербакова Е.М. Россия: демографические итоги 2013 года. Перспективы. Электронный ресурс. </a:t>
            </a:r>
            <a:r>
              <a:rPr lang="ru-RU" altLang="ru-RU" sz="900" dirty="0">
                <a:solidFill>
                  <a:srgbClr val="000066"/>
                </a:solidFill>
                <a:latin typeface="Arial" charset="0"/>
                <a:hlinkClick r:id="rId2"/>
              </a:rPr>
              <a:t>http://www.perspektivy.info/</a:t>
            </a:r>
            <a:r>
              <a:rPr lang="ru-RU" altLang="ru-RU" sz="900" dirty="0">
                <a:solidFill>
                  <a:srgbClr val="000066"/>
                </a:solidFill>
                <a:latin typeface="Arial" charset="0"/>
              </a:rPr>
              <a:t> Опубликовано 04/06/2014</a:t>
            </a:r>
            <a:r>
              <a:rPr lang="ru-RU" altLang="ru-RU" sz="9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30200" y="18219"/>
            <a:ext cx="1153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Современные особенности репродуктивного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поведения населения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73683" y="1286585"/>
            <a:ext cx="7313613" cy="905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рождаемость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первого ребенка в позднем возрасте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dirty="0">
              <a:solidFill>
                <a:srgbClr val="000066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03" y="1665442"/>
            <a:ext cx="553916" cy="48864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26" y="1203686"/>
            <a:ext cx="553916" cy="48864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685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959283" cy="6753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60EA9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ВАЖНО !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условиях когда мы переживаем последствия демографической ямы середины 90 гг. прошлого столетия</a:t>
            </a:r>
            <a:r>
              <a:rPr lang="ru-RU" sz="28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>
                <a:solidFill>
                  <a:srgbClr val="00A29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sz="2800" b="1" dirty="0">
                <a:solidFill>
                  <a:srgbClr val="00A29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приобретает </a:t>
            </a:r>
            <a:r>
              <a:rPr lang="ru-RU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дополнительное значение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2691</Words>
  <Application>Microsoft Office PowerPoint</Application>
  <PresentationFormat>Широкоэкранный</PresentationFormat>
  <Paragraphs>482</Paragraphs>
  <Slides>37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58" baseType="lpstr">
      <vt:lpstr>Arial</vt:lpstr>
      <vt:lpstr>Arial Narrow</vt:lpstr>
      <vt:lpstr>Calibri</vt:lpstr>
      <vt:lpstr>Calibri Light</vt:lpstr>
      <vt:lpstr>Cambria</vt:lpstr>
      <vt:lpstr>Cambria Math</vt:lpstr>
      <vt:lpstr>Century</vt:lpstr>
      <vt:lpstr>Comic Sans MS</vt:lpstr>
      <vt:lpstr>Corbel</vt:lpstr>
      <vt:lpstr>Gabriola</vt:lpstr>
      <vt:lpstr>Georgia</vt:lpstr>
      <vt:lpstr>GungsuhChe</vt:lpstr>
      <vt:lpstr>Lucida Sans Unicode</vt:lpstr>
      <vt:lpstr>Symbol</vt:lpstr>
      <vt:lpstr>Times New Roman</vt:lpstr>
      <vt:lpstr>Verdana</vt:lpstr>
      <vt:lpstr>Wingdings</vt:lpstr>
      <vt:lpstr>Тема Office</vt:lpstr>
      <vt:lpstr>Video Clip</vt:lpstr>
      <vt:lpstr>Лист</vt:lpstr>
      <vt:lpstr>Acrobat Document</vt:lpstr>
      <vt:lpstr>Профилактика как основа сохранения и укрепления репродуктивного здоровья жительниц Свердловской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бесплодия, связанного с овуляторной дисфункцией</vt:lpstr>
      <vt:lpstr>Презентация PowerPoint</vt:lpstr>
      <vt:lpstr>Презентация PowerPoint</vt:lpstr>
      <vt:lpstr>Презентация PowerPoint</vt:lpstr>
      <vt:lpstr>Основано на актуальных данных Все начинается со здоровой беременности</vt:lpstr>
      <vt:lpstr>Презентация PowerPoint</vt:lpstr>
      <vt:lpstr>Презентация PowerPoint</vt:lpstr>
      <vt:lpstr>Что мы имеем</vt:lpstr>
      <vt:lpstr>АСПИРИН – профилактика преэклампсии</vt:lpstr>
      <vt:lpstr>Презентация PowerPoint</vt:lpstr>
      <vt:lpstr>Презентация PowerPoint</vt:lpstr>
      <vt:lpstr>Презентация PowerPoint</vt:lpstr>
      <vt:lpstr>Презентация PowerPoint</vt:lpstr>
      <vt:lpstr>НЕДОСТАТОЧНОСТЬ ПРОГЕСТЕРОНА ПРИ БЕРЕМЕННОСТИ ПРИВОДИТ К НАРУШЕНИЮ</vt:lpstr>
      <vt:lpstr>Презентация PowerPoint</vt:lpstr>
      <vt:lpstr>Критерии постановки диагноза ИЦН</vt:lpstr>
      <vt:lpstr>Методы коррекции 2016 и 2017 гг.</vt:lpstr>
      <vt:lpstr>Число абортов на 1000 женщин соответствующего возраста</vt:lpstr>
      <vt:lpstr>Презентация PowerPoint</vt:lpstr>
      <vt:lpstr>Презентация PowerPoint</vt:lpstr>
      <vt:lpstr>Презентация PowerPoint</vt:lpstr>
      <vt:lpstr>Большое число менструальных циклов – фактор риска различных заболеваний, поэтому контрацепция является профилактикой развития многих болезней </vt:lpstr>
      <vt:lpstr>Самосохранительное поведение молодежи от 15 до 29 лет </vt:lpstr>
      <vt:lpstr>Приобщенность детей к потреблению табака и алкоголя,% </vt:lpstr>
      <vt:lpstr>Становление менструальной функции у девочек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 развития амбулаторной помощи в службе родовспоможения на территории Свердловской области</dc:title>
  <dc:creator>Зильбер Наталья Александровна</dc:creator>
  <cp:lastModifiedBy>home-pc</cp:lastModifiedBy>
  <cp:revision>138</cp:revision>
  <cp:lastPrinted>2018-06-07T04:34:40Z</cp:lastPrinted>
  <dcterms:created xsi:type="dcterms:W3CDTF">2017-12-04T12:39:55Z</dcterms:created>
  <dcterms:modified xsi:type="dcterms:W3CDTF">2018-09-06T02:23:01Z</dcterms:modified>
</cp:coreProperties>
</file>