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260" r:id="rId4"/>
    <p:sldId id="261" r:id="rId5"/>
    <p:sldId id="258" r:id="rId6"/>
    <p:sldId id="284" r:id="rId7"/>
    <p:sldId id="263" r:id="rId8"/>
    <p:sldId id="283" r:id="rId9"/>
    <p:sldId id="267" r:id="rId10"/>
    <p:sldId id="265" r:id="rId11"/>
    <p:sldId id="266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88" r:id="rId22"/>
    <p:sldId id="289" r:id="rId23"/>
    <p:sldId id="277" r:id="rId24"/>
    <p:sldId id="278" r:id="rId25"/>
    <p:sldId id="279" r:id="rId26"/>
    <p:sldId id="280" r:id="rId27"/>
    <p:sldId id="281" r:id="rId28"/>
    <p:sldId id="285" r:id="rId29"/>
    <p:sldId id="286" r:id="rId30"/>
    <p:sldId id="287" r:id="rId31"/>
    <p:sldId id="29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ru-RU" sz="2000" i="1" dirty="0">
                <a:solidFill>
                  <a:schemeClr val="tx1"/>
                </a:solidFill>
              </a:rPr>
              <a:t>распределение девочек по возрастным группам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девочек по возрастным группам (абс. значения)</c:v>
                </c:pt>
              </c:strCache>
            </c:strRef>
          </c:tx>
          <c:explosion val="13"/>
          <c:dLbls>
            <c:dLbl>
              <c:idx val="0"/>
              <c:layout>
                <c:manualLayout>
                  <c:x val="-0.12007611899331447"/>
                  <c:y val="-0.132134264775178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330145234407508E-2"/>
                  <c:y val="-5.9174698979806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289765189488746E-2"/>
                  <c:y val="-1.766518279578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 0 лет до 4л.11 мес</c:v>
                </c:pt>
                <c:pt idx="1">
                  <c:v>с 5 лет  до 9 л11 мес</c:v>
                </c:pt>
                <c:pt idx="2">
                  <c:v>с 10 лет до 14 л11мес</c:v>
                </c:pt>
                <c:pt idx="3">
                  <c:v>с 15 лет до 17л11мес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176940</c:v>
                </c:pt>
                <c:pt idx="1">
                  <c:v>105794</c:v>
                </c:pt>
                <c:pt idx="2">
                  <c:v>81360</c:v>
                </c:pt>
                <c:pt idx="3">
                  <c:v>56436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14-4E64-B1AE-6D21B0FD3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583224412973717"/>
          <c:y val="0.25654029085828312"/>
          <c:w val="0.33648508008914041"/>
          <c:h val="0.7283247144319549"/>
        </c:manualLayout>
      </c:layout>
      <c:overlay val="0"/>
      <c:txPr>
        <a:bodyPr/>
        <a:lstStyle/>
        <a:p>
          <a:pPr>
            <a:defRPr sz="1400" baseline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8.7761367343335214E-2"/>
                  <c:y val="-9.266610043499969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772189251714117E-2"/>
                  <c:y val="3.5560339559078544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991422679918715E-2"/>
                  <c:y val="-4.0755968167167547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3680496323364375E-2"/>
                  <c:y val="7.1194212311842539E-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масталгия</c:v>
                </c:pt>
                <c:pt idx="1">
                  <c:v>ДФКМ</c:v>
                </c:pt>
                <c:pt idx="2">
                  <c:v>Узловая мастопатия</c:v>
                </c:pt>
                <c:pt idx="3">
                  <c:v>Киста МЖ</c:v>
                </c:pt>
                <c:pt idx="4">
                  <c:v>Фиброаденома</c:v>
                </c:pt>
                <c:pt idx="5">
                  <c:v>Нарушение строения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0.37</c:v>
                </c:pt>
                <c:pt idx="1">
                  <c:v>0.28000000000000003</c:v>
                </c:pt>
                <c:pt idx="2" formatCode="0.0%">
                  <c:v>3.6999999999999998E-2</c:v>
                </c:pt>
                <c:pt idx="3">
                  <c:v>0.15</c:v>
                </c:pt>
                <c:pt idx="4" formatCode="0.0%">
                  <c:v>4.8000000000000001E-2</c:v>
                </c:pt>
                <c:pt idx="5" formatCode="0.0%">
                  <c:v>0.115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Осмотрено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Группа I</c:v>
                </c:pt>
                <c:pt idx="1">
                  <c:v>Группа II</c:v>
                </c:pt>
                <c:pt idx="2">
                  <c:v>Группа III</c:v>
                </c:pt>
                <c:pt idx="3">
                  <c:v>Группа IV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24459</c:v>
                </c:pt>
                <c:pt idx="1">
                  <c:v>22160</c:v>
                </c:pt>
                <c:pt idx="2">
                  <c:v>27779</c:v>
                </c:pt>
                <c:pt idx="3">
                  <c:v>35759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0F-43ED-8D41-0FF9DA1106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Выявлено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691358024691357E-2"/>
                  <c:y val="-4.77025552352063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3807</a:t>
                    </a:r>
                  </a:p>
                  <a:p>
                    <a:pPr>
                      <a:defRPr b="1"/>
                    </a:pPr>
                    <a:r>
                      <a:rPr lang="en-US" b="1" dirty="0" smtClean="0"/>
                      <a:t>(</a:t>
                    </a:r>
                    <a:r>
                      <a:rPr lang="ru-RU" b="1" dirty="0" smtClean="0"/>
                      <a:t>9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7</a:t>
                    </a:r>
                    <a:r>
                      <a:rPr lang="en-US" b="1" dirty="0" smtClean="0"/>
                      <a:t>%)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30F-43ED-8D41-0FF9DA110611}"/>
                </c:ext>
              </c:extLst>
            </c:dLbl>
            <c:dLbl>
              <c:idx val="1"/>
              <c:layout>
                <c:manualLayout>
                  <c:x val="3.0864197530864196E-2"/>
                  <c:y val="-5.8926685878784253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4272</a:t>
                    </a:r>
                  </a:p>
                  <a:p>
                    <a:pPr>
                      <a:defRPr b="1"/>
                    </a:pPr>
                    <a:r>
                      <a:rPr lang="en-US" b="1" dirty="0" smtClean="0"/>
                      <a:t>(</a:t>
                    </a:r>
                    <a:r>
                      <a:rPr lang="ru-RU" b="1" dirty="0" smtClean="0"/>
                      <a:t>9,3</a:t>
                    </a:r>
                    <a:r>
                      <a:rPr lang="en-US" b="1" dirty="0" smtClean="0"/>
                      <a:t>%)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30F-43ED-8D41-0FF9DA110611}"/>
                </c:ext>
              </c:extLst>
            </c:dLbl>
            <c:dLbl>
              <c:idx val="2"/>
              <c:layout>
                <c:manualLayout>
                  <c:x val="3.5493827160493825E-2"/>
                  <c:y val="-5.8926685878784253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11754</a:t>
                    </a:r>
                  </a:p>
                  <a:p>
                    <a:pPr>
                      <a:defRPr b="1"/>
                    </a:pPr>
                    <a:r>
                      <a:rPr lang="en-US" b="1" dirty="0" smtClean="0"/>
                      <a:t>(1</a:t>
                    </a:r>
                    <a:r>
                      <a:rPr lang="ru-RU" b="1" dirty="0" smtClean="0"/>
                      <a:t>2,4</a:t>
                    </a:r>
                    <a:r>
                      <a:rPr lang="en-US" b="1" dirty="0" smtClean="0"/>
                      <a:t>%)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30F-43ED-8D41-0FF9DA110611}"/>
                </c:ext>
              </c:extLst>
            </c:dLbl>
            <c:dLbl>
              <c:idx val="3"/>
              <c:layout>
                <c:manualLayout>
                  <c:x val="4.3209876543209874E-2"/>
                  <c:y val="-5.6120653217889657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4674</a:t>
                    </a:r>
                  </a:p>
                  <a:p>
                    <a:pPr>
                      <a:defRPr b="1"/>
                    </a:pPr>
                    <a:r>
                      <a:rPr lang="en-US" b="1" dirty="0" smtClean="0"/>
                      <a:t>(1</a:t>
                    </a:r>
                    <a:r>
                      <a:rPr lang="ru-RU" b="1" dirty="0" smtClean="0"/>
                      <a:t>4,7</a:t>
                    </a:r>
                    <a:r>
                      <a:rPr lang="en-US" b="1" dirty="0" smtClean="0"/>
                      <a:t>%)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30F-43ED-8D41-0FF9DA1106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Группа I</c:v>
                </c:pt>
                <c:pt idx="1">
                  <c:v>Группа II</c:v>
                </c:pt>
                <c:pt idx="2">
                  <c:v>Группа III</c:v>
                </c:pt>
                <c:pt idx="3">
                  <c:v>Группа IV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2373</c:v>
                </c:pt>
                <c:pt idx="1">
                  <c:v>2065</c:v>
                </c:pt>
                <c:pt idx="2">
                  <c:v>3466</c:v>
                </c:pt>
                <c:pt idx="3">
                  <c:v>5275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30F-43ED-8D41-0FF9DA110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966528"/>
        <c:axId val="32968064"/>
        <c:axId val="0"/>
      </c:bar3DChart>
      <c:catAx>
        <c:axId val="32966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968064"/>
        <c:crosses val="autoZero"/>
        <c:auto val="1"/>
        <c:lblAlgn val="ctr"/>
        <c:lblOffset val="100"/>
        <c:noMultiLvlLbl val="0"/>
      </c:catAx>
      <c:valAx>
        <c:axId val="32968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29665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Осмотрено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18514</c:v>
                </c:pt>
                <c:pt idx="1">
                  <c:v>11139</c:v>
                </c:pt>
                <c:pt idx="2">
                  <c:v>10184</c:v>
                </c:pt>
                <c:pt idx="3">
                  <c:v>14059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Выявлено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9320866141732283E-2"/>
                  <c:y val="-3.92846781999764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6961</a:t>
                    </a:r>
                  </a:p>
                  <a:p>
                    <a:r>
                      <a:rPr lang="ru-RU" sz="1800" dirty="0" smtClean="0">
                        <a:solidFill>
                          <a:srgbClr val="C00000"/>
                        </a:solidFill>
                      </a:rPr>
                      <a:t>(37,6%</a:t>
                    </a:r>
                    <a:r>
                      <a:rPr lang="ru-RU" sz="1400" dirty="0" smtClean="0"/>
                      <a:t>)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493827160493825E-2"/>
                  <c:y val="-3.6478424591628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4069</a:t>
                    </a:r>
                  </a:p>
                  <a:p>
                    <a:r>
                      <a:rPr lang="ru-RU" sz="1800" dirty="0" smtClean="0">
                        <a:solidFill>
                          <a:srgbClr val="C00000"/>
                        </a:solidFill>
                      </a:rPr>
                      <a:t>(36,5%)</a:t>
                    </a:r>
                    <a:endParaRPr lang="en-US" sz="1800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296296296296294E-2"/>
                  <c:y val="-1.40301633044724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4785</a:t>
                    </a:r>
                  </a:p>
                  <a:p>
                    <a:r>
                      <a:rPr lang="ru-RU" sz="2000" dirty="0" smtClean="0">
                        <a:solidFill>
                          <a:srgbClr val="C00000"/>
                        </a:solidFill>
                      </a:rPr>
                      <a:t>(46,9%)</a:t>
                    </a:r>
                    <a:endParaRPr lang="en-US" sz="2000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3950617283950615E-2"/>
                  <c:y val="-3.086635926983936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7486</a:t>
                    </a:r>
                  </a:p>
                  <a:p>
                    <a:r>
                      <a:rPr lang="ru-RU" sz="2000" dirty="0" smtClean="0">
                        <a:solidFill>
                          <a:srgbClr val="C00000"/>
                        </a:solidFill>
                      </a:rPr>
                      <a:t>(53,2%)</a:t>
                    </a:r>
                    <a:endParaRPr lang="en-US" sz="2000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6961</c:v>
                </c:pt>
                <c:pt idx="1">
                  <c:v>4069</c:v>
                </c:pt>
                <c:pt idx="2">
                  <c:v>4785</c:v>
                </c:pt>
                <c:pt idx="3">
                  <c:v>7486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126656"/>
        <c:axId val="33136640"/>
        <c:axId val="0"/>
      </c:bar3DChart>
      <c:catAx>
        <c:axId val="33126656"/>
        <c:scaling>
          <c:orientation val="minMax"/>
        </c:scaling>
        <c:delete val="0"/>
        <c:axPos val="b"/>
        <c:majorTickMark val="out"/>
        <c:minorTickMark val="none"/>
        <c:tickLblPos val="nextTo"/>
        <c:crossAx val="33136640"/>
        <c:crosses val="autoZero"/>
        <c:auto val="1"/>
        <c:lblAlgn val="ctr"/>
        <c:lblOffset val="100"/>
        <c:noMultiLvlLbl val="0"/>
      </c:catAx>
      <c:valAx>
        <c:axId val="33136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3126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</c:v>
                </c:pt>
              </c:strCache>
            </c:strRef>
          </c:tx>
          <c:explosion val="25"/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50828953897847"/>
                  <c:y val="-5.4389332720271279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вульвовагиниты</c:v>
                </c:pt>
                <c:pt idx="1">
                  <c:v>кондиломы</c:v>
                </c:pt>
                <c:pt idx="2">
                  <c:v>атрофический лихен</c:v>
                </c:pt>
                <c:pt idx="3">
                  <c:v>синехии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0.70799999999999996</c:v>
                </c:pt>
                <c:pt idx="1">
                  <c:v>6.0000000000000001E-3</c:v>
                </c:pt>
                <c:pt idx="2">
                  <c:v>8.0000000000000002E-3</c:v>
                </c:pt>
                <c:pt idx="3">
                  <c:v>0.27800000000000002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316868624202678E-2"/>
                  <c:y val="-2.53968253968253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190121174521608E-3"/>
                  <c:y val="-1.7777777777777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3802423490431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0721808036941874E-2"/>
                  <c:y val="-5.07936507936507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РФ</c:v>
                </c:pt>
                <c:pt idx="1">
                  <c:v>ЦФО</c:v>
                </c:pt>
                <c:pt idx="2">
                  <c:v>СЗФО</c:v>
                </c:pt>
                <c:pt idx="3">
                  <c:v>ЮФО</c:v>
                </c:pt>
                <c:pt idx="4">
                  <c:v>СКФО</c:v>
                </c:pt>
                <c:pt idx="5">
                  <c:v>ПривФО</c:v>
                </c:pt>
                <c:pt idx="6">
                  <c:v>УрФО</c:v>
                </c:pt>
                <c:pt idx="7">
                  <c:v>СибФО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21.2</c:v>
                </c:pt>
                <c:pt idx="1">
                  <c:v>19.899999999999999</c:v>
                </c:pt>
                <c:pt idx="2">
                  <c:v>33.9</c:v>
                </c:pt>
                <c:pt idx="3">
                  <c:v>10.8</c:v>
                </c:pt>
                <c:pt idx="4">
                  <c:v>7</c:v>
                </c:pt>
                <c:pt idx="5">
                  <c:v>28.4</c:v>
                </c:pt>
                <c:pt idx="6">
                  <c:v>21.9</c:v>
                </c:pt>
                <c:pt idx="7">
                  <c:v>19.600000000000001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658434312101353E-3"/>
                  <c:y val="4.656030869218740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78518176178241E-2"/>
                  <c:y val="5.07936507936507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165424110825624E-2"/>
                  <c:y val="5.07936507936507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267474496811275E-3"/>
                  <c:y val="7.6190476190476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78518176178241E-2"/>
                  <c:y val="-2.53968253968253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9101929780720331E-2"/>
                  <c:y val="7.6190476190476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РФ</c:v>
                </c:pt>
                <c:pt idx="1">
                  <c:v>ЦФО</c:v>
                </c:pt>
                <c:pt idx="2">
                  <c:v>СЗФО</c:v>
                </c:pt>
                <c:pt idx="3">
                  <c:v>ЮФО</c:v>
                </c:pt>
                <c:pt idx="4">
                  <c:v>СКФО</c:v>
                </c:pt>
                <c:pt idx="5">
                  <c:v>ПривФО</c:v>
                </c:pt>
                <c:pt idx="6">
                  <c:v>УрФО</c:v>
                </c:pt>
                <c:pt idx="7">
                  <c:v>СибФО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20.7</c:v>
                </c:pt>
                <c:pt idx="1">
                  <c:v>17</c:v>
                </c:pt>
                <c:pt idx="2">
                  <c:v>33.1</c:v>
                </c:pt>
                <c:pt idx="3">
                  <c:v>10.7</c:v>
                </c:pt>
                <c:pt idx="4">
                  <c:v>7.1</c:v>
                </c:pt>
                <c:pt idx="5">
                  <c:v>24.4</c:v>
                </c:pt>
                <c:pt idx="6">
                  <c:v>36.700000000000003</c:v>
                </c:pt>
                <c:pt idx="7">
                  <c:v>18.7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7224448"/>
        <c:axId val="37225984"/>
        <c:axId val="0"/>
      </c:bar3DChart>
      <c:catAx>
        <c:axId val="37224448"/>
        <c:scaling>
          <c:orientation val="minMax"/>
        </c:scaling>
        <c:delete val="0"/>
        <c:axPos val="b"/>
        <c:majorTickMark val="out"/>
        <c:minorTickMark val="none"/>
        <c:tickLblPos val="nextTo"/>
        <c:crossAx val="37225984"/>
        <c:crosses val="autoZero"/>
        <c:auto val="1"/>
        <c:lblAlgn val="ctr"/>
        <c:lblOffset val="100"/>
        <c:noMultiLvlLbl val="0"/>
      </c:catAx>
      <c:valAx>
        <c:axId val="372259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7224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Est. Effectivenss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Sheet1!$F$2:$F$7</c:f>
                <c:numCache>
                  <c:formatCode>General</c:formatCode>
                  <c:ptCount val="6"/>
                  <c:pt idx="0">
                    <c:v>5</c:v>
                  </c:pt>
                  <c:pt idx="1">
                    <c:v>3</c:v>
                  </c:pt>
                  <c:pt idx="2">
                    <c:v>5</c:v>
                  </c:pt>
                  <c:pt idx="3">
                    <c:v>17</c:v>
                  </c:pt>
                  <c:pt idx="4">
                    <c:v>32</c:v>
                  </c:pt>
                  <c:pt idx="5">
                    <c:v>13</c:v>
                  </c:pt>
                </c:numCache>
              </c:numRef>
            </c:plus>
            <c:minus>
              <c:numRef>
                <c:f>Sheet1!$E$2:$E$7</c:f>
                <c:numCache>
                  <c:formatCode>General</c:formatCode>
                  <c:ptCount val="6"/>
                  <c:pt idx="0">
                    <c:v>20</c:v>
                  </c:pt>
                  <c:pt idx="1">
                    <c:v>5</c:v>
                  </c:pt>
                  <c:pt idx="2">
                    <c:v>6</c:v>
                  </c:pt>
                  <c:pt idx="3">
                    <c:v>26</c:v>
                  </c:pt>
                  <c:pt idx="4">
                    <c:v>21</c:v>
                  </c:pt>
                  <c:pt idx="5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522D24"/>
                </a:solidFill>
                <a:round/>
              </a:ln>
              <a:effectLst/>
            </c:spPr>
          </c:errBars>
          <c:cat>
            <c:strRef>
              <c:f>Sheet1!$A$2:$A$7</c:f>
              <c:strCache>
                <c:ptCount val="6"/>
                <c:pt idx="0">
                  <c:v>10–13</c:v>
                </c:pt>
                <c:pt idx="1">
                  <c:v>14–16</c:v>
                </c:pt>
                <c:pt idx="2">
                  <c:v>17–19</c:v>
                </c:pt>
                <c:pt idx="3">
                  <c:v>20–22</c:v>
                </c:pt>
                <c:pt idx="4">
                  <c:v>23–26</c:v>
                </c:pt>
                <c:pt idx="5">
                  <c:v>≥27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93</c:v>
                </c:pt>
                <c:pt idx="1">
                  <c:v>80</c:v>
                </c:pt>
                <c:pt idx="2">
                  <c:v>71</c:v>
                </c:pt>
                <c:pt idx="3">
                  <c:v>48</c:v>
                </c:pt>
                <c:pt idx="4">
                  <c:v>21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-36"/>
        <c:axId val="117340032"/>
        <c:axId val="117341568"/>
      </c:barChart>
      <c:catAx>
        <c:axId val="11734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522D2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522D24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341568"/>
        <c:crosses val="autoZero"/>
        <c:auto val="1"/>
        <c:lblAlgn val="ctr"/>
        <c:lblOffset val="100"/>
        <c:noMultiLvlLbl val="0"/>
      </c:catAx>
      <c:valAx>
        <c:axId val="117341568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522D2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522D24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34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в районах МО, где проведена вакцинация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5095903009293738E-3"/>
                  <c:y val="-2.2101785859103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C6-45AE-AD8B-F0A596EC8E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14.2</c:v>
                </c:pt>
                <c:pt idx="1">
                  <c:v>13.7</c:v>
                </c:pt>
                <c:pt idx="2">
                  <c:v>12</c:v>
                </c:pt>
                <c:pt idx="3">
                  <c:v>8.0299999999999994</c:v>
                </c:pt>
                <c:pt idx="4">
                  <c:v>9.1</c:v>
                </c:pt>
                <c:pt idx="5">
                  <c:v>8.3000000000000007</c:v>
                </c:pt>
                <c:pt idx="6">
                  <c:v>6.1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1C6-45AE-AD8B-F0A596EC8E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547328"/>
        <c:axId val="90548864"/>
      </c:lineChart>
      <c:catAx>
        <c:axId val="9054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0548864"/>
        <c:crosses val="autoZero"/>
        <c:auto val="1"/>
        <c:lblAlgn val="ctr"/>
        <c:lblOffset val="100"/>
        <c:noMultiLvlLbl val="0"/>
      </c:catAx>
      <c:valAx>
        <c:axId val="90548864"/>
        <c:scaling>
          <c:orientation val="minMax"/>
          <c:max val="15"/>
          <c:min val="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0547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808023604781951E-2"/>
          <c:y val="5.3080210010692033E-2"/>
          <c:w val="0.62816209442367976"/>
          <c:h val="0.580167835292526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охвата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Наро-Фоминск</c:v>
                </c:pt>
                <c:pt idx="1">
                  <c:v>Коломна</c:v>
                </c:pt>
                <c:pt idx="2">
                  <c:v>Егорьевск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</c:v>
                </c:pt>
                <c:pt idx="1">
                  <c:v>0.3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заболеваемость АБ 2009 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Наро-Фоминск</c:v>
                </c:pt>
                <c:pt idx="1">
                  <c:v>Коломна</c:v>
                </c:pt>
                <c:pt idx="2">
                  <c:v>Егорьевск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4.0999999999999996</c:v>
                </c:pt>
                <c:pt idx="1">
                  <c:v>2.7</c:v>
                </c:pt>
                <c:pt idx="2">
                  <c:v>3.7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заболеваемость АБ 2014 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Наро-Фоминск</c:v>
                </c:pt>
                <c:pt idx="1">
                  <c:v>Коломна</c:v>
                </c:pt>
                <c:pt idx="2">
                  <c:v>Егорьевск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1.5</c:v>
                </c:pt>
                <c:pt idx="1">
                  <c:v>1.9</c:v>
                </c:pt>
                <c:pt idx="2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531392"/>
        <c:axId val="117532928"/>
      </c:barChart>
      <c:catAx>
        <c:axId val="117531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7532928"/>
        <c:crosses val="autoZero"/>
        <c:auto val="1"/>
        <c:lblAlgn val="ctr"/>
        <c:lblOffset val="100"/>
        <c:noMultiLvlLbl val="0"/>
      </c:catAx>
      <c:valAx>
        <c:axId val="1175329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17531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486626902731298"/>
          <c:y val="0.28846073470305861"/>
          <c:w val="0.26779076253193712"/>
          <c:h val="0.42307853059388284"/>
        </c:manualLayout>
      </c:layout>
      <c:overlay val="0"/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9073101973364441E-2"/>
                  <c:y val="-1.9043902921875411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497885680956547"/>
                  <c:y val="-0.15753597632150329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581850879751135E-2"/>
                  <c:y val="-0.2381097680206400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МКПП</c:v>
                </c:pt>
                <c:pt idx="1">
                  <c:v>Олигоменорея</c:v>
                </c:pt>
                <c:pt idx="2">
                  <c:v>Аменорея</c:v>
                </c:pt>
                <c:pt idx="3">
                  <c:v>Дисменорея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0.253</c:v>
                </c:pt>
                <c:pt idx="1">
                  <c:v>0.19600000000000001</c:v>
                </c:pt>
                <c:pt idx="2">
                  <c:v>4.8000000000000001E-2</c:v>
                </c:pt>
                <c:pt idx="3">
                  <c:v>0.503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4303C-4BA2-4A78-8DDA-25CB5073C2D9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ED2A7-1E00-4B0F-86EF-4B4231AFD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692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26D1-3E30-413F-9184-59E9C2C71DA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58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26D1-3E30-413F-9184-59E9C2C71DAC}" type="slidenum">
              <a:rPr lang="ru-RU" smtClean="0"/>
              <a:t>18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941169" y="2507770"/>
            <a:ext cx="864095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ФКР АБ</a:t>
            </a:r>
            <a:r>
              <a:rPr lang="en-US" sz="1050" dirty="0" smtClean="0"/>
              <a:t>:p</a:t>
            </a:r>
            <a:r>
              <a:rPr lang="ru-RU" sz="1050" dirty="0" smtClean="0"/>
              <a:t>12</a:t>
            </a:r>
            <a:r>
              <a:rPr lang="en-US" sz="1050" dirty="0" smtClean="0"/>
              <a:t>A</a:t>
            </a:r>
            <a:endParaRPr lang="en-US" sz="1050" dirty="0"/>
          </a:p>
        </p:txBody>
      </p:sp>
      <p:sp>
        <p:nvSpPr>
          <p:cNvPr id="8" name="Left Brace 10"/>
          <p:cNvSpPr/>
          <p:nvPr/>
        </p:nvSpPr>
        <p:spPr>
          <a:xfrm rot="10800000" flipH="1">
            <a:off x="1917948" y="1595669"/>
            <a:ext cx="185568" cy="2400267"/>
          </a:xfrm>
          <a:prstGeom prst="leftBrace">
            <a:avLst>
              <a:gd name="adj1" fmla="val 0"/>
              <a:gd name="adj2" fmla="val 49921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427" tIns="65212" rIns="130427" bIns="65212" anchor="ctr"/>
          <a:lstStyle/>
          <a:p>
            <a:pPr>
              <a:defRPr/>
            </a:pPr>
            <a:endParaRPr lang="en-US" sz="3600" b="1" dirty="0"/>
          </a:p>
        </p:txBody>
      </p:sp>
      <p:sp>
        <p:nvSpPr>
          <p:cNvPr id="16" name="Left Brace 10"/>
          <p:cNvSpPr/>
          <p:nvPr/>
        </p:nvSpPr>
        <p:spPr>
          <a:xfrm flipH="1">
            <a:off x="4754484" y="1742202"/>
            <a:ext cx="186684" cy="1869691"/>
          </a:xfrm>
          <a:prstGeom prst="leftBrace">
            <a:avLst>
              <a:gd name="adj1" fmla="val 0"/>
              <a:gd name="adj2" fmla="val 49921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427" tIns="65212" rIns="130427" bIns="65212" anchor="ctr"/>
          <a:lstStyle/>
          <a:p>
            <a:pPr>
              <a:defRPr/>
            </a:pP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42022" y="2626525"/>
            <a:ext cx="973223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ФКР АБ 2015</a:t>
            </a:r>
            <a:r>
              <a:rPr lang="en-US" sz="1050" dirty="0" smtClean="0"/>
              <a:t>:p</a:t>
            </a:r>
            <a:r>
              <a:rPr lang="ru-RU" sz="1050" dirty="0"/>
              <a:t>1</a:t>
            </a:r>
            <a:r>
              <a:rPr lang="en-US" sz="1050" dirty="0" smtClean="0"/>
              <a:t>A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60229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D3D85-A2B3-492F-8EF2-7F3B9EB747F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Left Bracket 6"/>
          <p:cNvSpPr/>
          <p:nvPr/>
        </p:nvSpPr>
        <p:spPr>
          <a:xfrm>
            <a:off x="1562100" y="3894082"/>
            <a:ext cx="76201" cy="88135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3177" tIns="46589" rIns="93177" bIns="4658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>
            <a:stCxn id="35" idx="3"/>
            <a:endCxn id="7" idx="1"/>
          </p:cNvCxnSpPr>
          <p:nvPr/>
        </p:nvCxnSpPr>
        <p:spPr>
          <a:xfrm flipV="1">
            <a:off x="1144768" y="3938150"/>
            <a:ext cx="417332" cy="531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Bracket 11"/>
          <p:cNvSpPr/>
          <p:nvPr/>
        </p:nvSpPr>
        <p:spPr>
          <a:xfrm>
            <a:off x="1447801" y="2226478"/>
            <a:ext cx="304800" cy="148719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3177" tIns="46589" rIns="93177" bIns="4658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>
            <a:stCxn id="36" idx="3"/>
            <a:endCxn id="12" idx="1"/>
          </p:cNvCxnSpPr>
          <p:nvPr/>
        </p:nvCxnSpPr>
        <p:spPr>
          <a:xfrm>
            <a:off x="1213082" y="2903439"/>
            <a:ext cx="234719" cy="66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38" idx="1"/>
          </p:cNvCxnSpPr>
          <p:nvPr/>
        </p:nvCxnSpPr>
        <p:spPr>
          <a:xfrm flipH="1" flipV="1">
            <a:off x="5129035" y="3342209"/>
            <a:ext cx="584198" cy="1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7" idx="1"/>
          </p:cNvCxnSpPr>
          <p:nvPr/>
        </p:nvCxnSpPr>
        <p:spPr>
          <a:xfrm flipH="1" flipV="1">
            <a:off x="4739250" y="3806033"/>
            <a:ext cx="973983" cy="8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Bracket 25"/>
          <p:cNvSpPr/>
          <p:nvPr/>
        </p:nvSpPr>
        <p:spPr>
          <a:xfrm rot="5400000">
            <a:off x="4655128" y="3082251"/>
            <a:ext cx="152400" cy="528915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3177" tIns="46589" rIns="93177" bIns="4658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129033" y="3204881"/>
            <a:ext cx="0" cy="137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730450" y="3204880"/>
            <a:ext cx="3985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6" idx="1"/>
          </p:cNvCxnSpPr>
          <p:nvPr/>
        </p:nvCxnSpPr>
        <p:spPr>
          <a:xfrm>
            <a:off x="4730449" y="3204881"/>
            <a:ext cx="878" cy="65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eft Bracket 29"/>
          <p:cNvSpPr/>
          <p:nvPr/>
        </p:nvSpPr>
        <p:spPr>
          <a:xfrm rot="16200000">
            <a:off x="4663049" y="3374274"/>
            <a:ext cx="152400" cy="544758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3177" tIns="46589" rIns="93177" bIns="4658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>
            <a:endCxn id="30" idx="1"/>
          </p:cNvCxnSpPr>
          <p:nvPr/>
        </p:nvCxnSpPr>
        <p:spPr>
          <a:xfrm flipV="1">
            <a:off x="4739249" y="3722854"/>
            <a:ext cx="0" cy="83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stCxn id="88064" idx="2"/>
          </p:cNvCxnSpPr>
          <p:nvPr/>
        </p:nvCxnSpPr>
        <p:spPr>
          <a:xfrm flipV="1">
            <a:off x="5423025" y="2597637"/>
            <a:ext cx="143264" cy="195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64" name="Right Bracket 88063"/>
          <p:cNvSpPr/>
          <p:nvPr/>
        </p:nvSpPr>
        <p:spPr>
          <a:xfrm>
            <a:off x="5272392" y="2365656"/>
            <a:ext cx="150632" cy="503153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3177" tIns="46589" rIns="93177" bIns="4658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" name="Left Bracket 32"/>
          <p:cNvSpPr/>
          <p:nvPr/>
        </p:nvSpPr>
        <p:spPr>
          <a:xfrm>
            <a:off x="1424168" y="1821137"/>
            <a:ext cx="152400" cy="3048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3177" tIns="46589" rIns="93177" bIns="4658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4" name="Straight Connector 33"/>
          <p:cNvCxnSpPr>
            <a:stCxn id="40" idx="3"/>
            <a:endCxn id="33" idx="1"/>
          </p:cNvCxnSpPr>
          <p:nvPr/>
        </p:nvCxnSpPr>
        <p:spPr>
          <a:xfrm>
            <a:off x="1144769" y="1822033"/>
            <a:ext cx="279399" cy="151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52568" y="3894080"/>
            <a:ext cx="1092200" cy="1944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5025" tIns="47513" rIns="95025" bIns="475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sz="800" dirty="0">
                <a:solidFill>
                  <a:prstClr val="black"/>
                </a:solidFill>
              </a:rPr>
              <a:t>Ali BMJ 2013: </a:t>
            </a:r>
            <a:r>
              <a:rPr lang="en-US" sz="800" dirty="0" smtClean="0">
                <a:solidFill>
                  <a:prstClr val="black"/>
                </a:solidFill>
              </a:rPr>
              <a:t>p6A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82782" y="2756973"/>
            <a:ext cx="1130300" cy="2929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5025" tIns="47513" rIns="95025" bIns="475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sz="800" dirty="0">
                <a:solidFill>
                  <a:prstClr val="black"/>
                </a:solidFill>
              </a:rPr>
              <a:t>Ali BMJ 2013: p8A/Figure </a:t>
            </a:r>
            <a:r>
              <a:rPr lang="en-US" sz="800" dirty="0" smtClean="0">
                <a:solidFill>
                  <a:prstClr val="black"/>
                </a:solidFill>
              </a:rPr>
              <a:t>1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5713233" y="3709705"/>
            <a:ext cx="1130300" cy="1944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5025" tIns="47513" rIns="95025" bIns="475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sz="800" dirty="0">
                <a:solidFill>
                  <a:prstClr val="black"/>
                </a:solidFill>
              </a:rPr>
              <a:t>Ali BMJ 2013: </a:t>
            </a:r>
            <a:r>
              <a:rPr lang="en-US" sz="800" dirty="0" smtClean="0">
                <a:solidFill>
                  <a:prstClr val="black"/>
                </a:solidFill>
              </a:rPr>
              <a:t>p2F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713233" y="3246113"/>
            <a:ext cx="1130300" cy="1944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5025" tIns="47513" rIns="95025" bIns="475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sz="800" dirty="0">
                <a:solidFill>
                  <a:prstClr val="black"/>
                </a:solidFill>
              </a:rPr>
              <a:t>Ali BMJ 2013: </a:t>
            </a:r>
            <a:r>
              <a:rPr lang="en-US" sz="800" dirty="0" smtClean="0">
                <a:solidFill>
                  <a:prstClr val="black"/>
                </a:solidFill>
              </a:rPr>
              <a:t>p2G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5566288" y="2501308"/>
            <a:ext cx="1130300" cy="1944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5025" tIns="47513" rIns="95025" bIns="475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sz="800" dirty="0">
                <a:solidFill>
                  <a:prstClr val="black"/>
                </a:solidFill>
              </a:rPr>
              <a:t>Ali BMJ 2013</a:t>
            </a:r>
            <a:r>
              <a:rPr lang="en-US" sz="800">
                <a:solidFill>
                  <a:prstClr val="black"/>
                </a:solidFill>
              </a:rPr>
              <a:t>: </a:t>
            </a:r>
            <a:r>
              <a:rPr lang="en-US" sz="800" smtClean="0">
                <a:solidFill>
                  <a:prstClr val="black"/>
                </a:solidFill>
              </a:rPr>
              <a:t>p6C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52569" y="1675567"/>
            <a:ext cx="1092200" cy="2929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5025" tIns="47513" rIns="95025" bIns="475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sz="800" dirty="0">
                <a:solidFill>
                  <a:prstClr val="black"/>
                </a:solidFill>
              </a:rPr>
              <a:t>Ali BMJ 2013: </a:t>
            </a:r>
            <a:r>
              <a:rPr lang="en-US" sz="800" dirty="0" smtClean="0">
                <a:solidFill>
                  <a:prstClr val="black"/>
                </a:solidFill>
              </a:rPr>
              <a:t>P2F,G</a:t>
            </a:r>
            <a:endParaRPr lang="en-US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0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61017" fontAlgn="base">
              <a:spcBef>
                <a:spcPct val="0"/>
              </a:spcBef>
              <a:spcAft>
                <a:spcPct val="0"/>
              </a:spcAft>
              <a:defRPr/>
            </a:pPr>
            <a:fld id="{9DF0717E-BAE8-4641-832B-7C7DB6E549A3}" type="slidenum">
              <a:rPr lang="en-US" smtClean="0">
                <a:solidFill>
                  <a:srgbClr val="FFFFFF"/>
                </a:solidFill>
                <a:cs typeface="Arial" charset="0"/>
              </a:rPr>
              <a:pPr defTabSz="961017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3800" y="698500"/>
            <a:ext cx="4643438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4" name="Notes Placeholder 11"/>
          <p:cNvSpPr>
            <a:spLocks noGrp="1"/>
          </p:cNvSpPr>
          <p:nvPr/>
        </p:nvSpPr>
        <p:spPr bwMode="auto">
          <a:xfrm>
            <a:off x="701676" y="4416426"/>
            <a:ext cx="560705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47" tIns="47474" rIns="94947" bIns="4747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3962402" y="8839201"/>
            <a:ext cx="3038475" cy="465137"/>
          </a:xfrm>
          <a:prstGeom prst="rect">
            <a:avLst/>
          </a:prstGeom>
        </p:spPr>
        <p:txBody>
          <a:bodyPr vert="horz" lIns="94947" tIns="47474" rIns="94947" bIns="47474" rtlCol="0" anchor="b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ACB66DB6-0707-4721-8DC4-15EABA06FFC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Left Bracket 9"/>
          <p:cNvSpPr/>
          <p:nvPr/>
        </p:nvSpPr>
        <p:spPr>
          <a:xfrm>
            <a:off x="1447800" y="2114549"/>
            <a:ext cx="381000" cy="1619251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3177" tIns="46589" rIns="93177" bIns="4658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>
            <a:stCxn id="17" idx="3"/>
            <a:endCxn id="10" idx="1"/>
          </p:cNvCxnSpPr>
          <p:nvPr/>
        </p:nvCxnSpPr>
        <p:spPr>
          <a:xfrm flipV="1">
            <a:off x="1066800" y="2924175"/>
            <a:ext cx="381000" cy="86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Bracket 11"/>
          <p:cNvSpPr/>
          <p:nvPr/>
        </p:nvSpPr>
        <p:spPr>
          <a:xfrm>
            <a:off x="1397724" y="3940452"/>
            <a:ext cx="95250" cy="8659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3177" tIns="46589" rIns="93177" bIns="4658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>
            <a:stCxn id="18" idx="3"/>
            <a:endCxn id="12" idx="1"/>
          </p:cNvCxnSpPr>
          <p:nvPr/>
        </p:nvCxnSpPr>
        <p:spPr>
          <a:xfrm flipV="1">
            <a:off x="1054926" y="3983751"/>
            <a:ext cx="342798" cy="119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ket 13"/>
          <p:cNvSpPr/>
          <p:nvPr/>
        </p:nvSpPr>
        <p:spPr>
          <a:xfrm>
            <a:off x="1447800" y="1524000"/>
            <a:ext cx="206829" cy="3556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3177" tIns="46589" rIns="93177" bIns="4658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>
            <a:endCxn id="14" idx="1"/>
          </p:cNvCxnSpPr>
          <p:nvPr/>
        </p:nvCxnSpPr>
        <p:spPr>
          <a:xfrm>
            <a:off x="1054926" y="1676777"/>
            <a:ext cx="392875" cy="25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" y="1568176"/>
            <a:ext cx="1054925" cy="2189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4947" tIns="47474" rIns="94947" bIns="4747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Leval 2013: </a:t>
            </a:r>
            <a:r>
              <a:rPr lang="en-US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p472C</a:t>
            </a:r>
            <a:endParaRPr lang="en-US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75" y="2900940"/>
            <a:ext cx="1054925" cy="2189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4947" tIns="47474" rIns="94947" bIns="4747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Leval 2013: p473A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" y="3886202"/>
            <a:ext cx="1054925" cy="2189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4947" tIns="47474" rIns="94947" bIns="4747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Leval 2013: p473A</a:t>
            </a:r>
          </a:p>
        </p:txBody>
      </p:sp>
    </p:spTree>
    <p:extLst>
      <p:ext uri="{BB962C8B-B14F-4D97-AF65-F5344CB8AC3E}">
        <p14:creationId xmlns:p14="http://schemas.microsoft.com/office/powerpoint/2010/main" val="3801461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26D1-3E30-413F-9184-59E9C2C71DAC}" type="slidenum">
              <a:rPr lang="ru-RU" smtClean="0"/>
              <a:t>21</a:t>
            </a:fld>
            <a:endParaRPr lang="ru-RU"/>
          </a:p>
        </p:txBody>
      </p:sp>
      <p:sp>
        <p:nvSpPr>
          <p:cNvPr id="8" name="Left Brace 10"/>
          <p:cNvSpPr/>
          <p:nvPr/>
        </p:nvSpPr>
        <p:spPr>
          <a:xfrm rot="10800000" flipH="1">
            <a:off x="1914741" y="1498389"/>
            <a:ext cx="218115" cy="2401535"/>
          </a:xfrm>
          <a:prstGeom prst="leftBrace">
            <a:avLst>
              <a:gd name="adj1" fmla="val 0"/>
              <a:gd name="adj2" fmla="val 49921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427" tIns="65212" rIns="130427" bIns="65212" anchor="ctr"/>
          <a:lstStyle/>
          <a:p>
            <a:pPr>
              <a:defRPr/>
            </a:pP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82705" y="2529877"/>
            <a:ext cx="1132035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Краснопольский</a:t>
            </a:r>
            <a:r>
              <a:rPr lang="en-US" sz="1050" dirty="0" smtClean="0"/>
              <a:t>:p</a:t>
            </a:r>
            <a:r>
              <a:rPr lang="ru-RU" sz="1050" dirty="0" smtClean="0"/>
              <a:t>13</a:t>
            </a:r>
            <a:r>
              <a:rPr lang="en-US" sz="1050" dirty="0" smtClean="0"/>
              <a:t>A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60229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hart" Target="../charts/char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56992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/>
              <a:t>Проблемы гинекологического здоровья детей и подростков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157192"/>
            <a:ext cx="6400800" cy="146456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МЗ Свердловской области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главный внештатный детский гинеколог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к.м.н., доцент Лаврентьева И.В.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632"/>
            <a:ext cx="385385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19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86409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Заболеваемость </a:t>
            </a:r>
            <a:r>
              <a:rPr lang="ru-RU" sz="2800" b="1" dirty="0" err="1" smtClean="0"/>
              <a:t>аногенитальными</a:t>
            </a:r>
            <a:r>
              <a:rPr lang="ru-RU" sz="2800" b="1" dirty="0" smtClean="0"/>
              <a:t> бородавками в РФ</a:t>
            </a:r>
            <a:br>
              <a:rPr lang="ru-RU" sz="2800" b="1" dirty="0" smtClean="0"/>
            </a:br>
            <a:r>
              <a:rPr lang="ru-RU" sz="2800" b="1" dirty="0" smtClean="0"/>
              <a:t>(на 100 тыс. населения)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362192"/>
              </p:ext>
            </p:extLst>
          </p:nvPr>
        </p:nvGraphicFramePr>
        <p:xfrm>
          <a:off x="395288" y="1125538"/>
          <a:ext cx="8291512" cy="500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6309320"/>
            <a:ext cx="6697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Данные Уральского НИИ </a:t>
            </a:r>
            <a:r>
              <a:rPr lang="ru-RU" dirty="0" err="1" smtClean="0"/>
              <a:t>дерамовенерологии</a:t>
            </a:r>
            <a:r>
              <a:rPr lang="ru-RU" dirty="0" smtClean="0"/>
              <a:t> и иммунопатологии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5652120" y="1268760"/>
            <a:ext cx="1274440" cy="213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54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/>
              <a:t>Сравнительные показатели заболеваемости </a:t>
            </a:r>
            <a:r>
              <a:rPr lang="ru-RU" sz="2400" b="1" dirty="0" err="1" smtClean="0"/>
              <a:t>аногенитальными</a:t>
            </a:r>
            <a:r>
              <a:rPr lang="ru-RU" sz="2400" b="1" dirty="0" smtClean="0"/>
              <a:t> (венерическими) бородавками </a:t>
            </a:r>
            <a:br>
              <a:rPr lang="ru-RU" sz="2400" b="1" dirty="0" smtClean="0"/>
            </a:br>
            <a:r>
              <a:rPr lang="ru-RU" sz="2400" b="1" dirty="0" smtClean="0"/>
              <a:t>в </a:t>
            </a:r>
            <a:r>
              <a:rPr lang="ru-RU" sz="2400" b="1" dirty="0" err="1" smtClean="0"/>
              <a:t>УрФО</a:t>
            </a:r>
            <a:r>
              <a:rPr lang="ru-RU" sz="2400" b="1" dirty="0" smtClean="0"/>
              <a:t> 2014-2016г.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777394"/>
              </p:ext>
            </p:extLst>
          </p:nvPr>
        </p:nvGraphicFramePr>
        <p:xfrm>
          <a:off x="467544" y="1484784"/>
          <a:ext cx="8064896" cy="47617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6784"/>
                <a:gridCol w="927372"/>
                <a:gridCol w="753490"/>
                <a:gridCol w="1063723"/>
                <a:gridCol w="786646"/>
                <a:gridCol w="786646"/>
                <a:gridCol w="786646"/>
                <a:gridCol w="1163589"/>
              </a:tblGrid>
              <a:tr h="37756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Субъект </a:t>
                      </a:r>
                      <a:r>
                        <a:rPr lang="ru-RU" sz="1600" dirty="0">
                          <a:effectLst/>
                        </a:rPr>
                        <a:t>РФ в составе </a:t>
                      </a:r>
                      <a:r>
                        <a:rPr lang="ru-RU" sz="1600" dirty="0" err="1">
                          <a:effectLst/>
                        </a:rPr>
                        <a:t>УрФО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2014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2015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Характер </a:t>
                      </a:r>
                      <a:r>
                        <a:rPr lang="ru-RU" sz="1600" dirty="0">
                          <a:effectLst/>
                        </a:rPr>
                        <a:t>изменения,%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0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абс</a:t>
                      </a:r>
                      <a:r>
                        <a:rPr lang="ru-RU" sz="1600" b="1" dirty="0">
                          <a:effectLst/>
                        </a:rPr>
                        <a:t>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на 100 тыс.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абс</a:t>
                      </a:r>
                      <a:r>
                        <a:rPr lang="ru-RU" sz="1600" b="1" dirty="0">
                          <a:effectLst/>
                        </a:rPr>
                        <a:t>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на 100 тыс.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абс</a:t>
                      </a: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 100 тыс.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Курганская область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18,3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14,9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14,4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-0,5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Свердловская область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1051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24,3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1158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27,9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3041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70,2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+42,3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Тюменская область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393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27,5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482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33,4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30,9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-2,5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Челябинская область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433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428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13,3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12,1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r>
                        <a:rPr lang="ru-RU" sz="1600" dirty="0" smtClean="0">
                          <a:effectLst/>
                        </a:rPr>
                        <a:t>1,2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ХМАО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370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23,0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394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24,2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24,5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+0,3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ЯНАО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16,1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18,0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15,5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-2,5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Всего по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</a:rPr>
                        <a:t>УрФО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2493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20,3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2689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22,7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4521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36,7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Данные по РФ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31367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21,9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31054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21,2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30267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20,7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-0,5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114" y="6333750"/>
            <a:ext cx="678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Данные Уральского НИИ </a:t>
            </a:r>
            <a:r>
              <a:rPr lang="ru-RU" dirty="0" err="1" smtClean="0"/>
              <a:t>дерматовенерологии</a:t>
            </a:r>
            <a:r>
              <a:rPr lang="ru-RU" dirty="0" smtClean="0"/>
              <a:t> и иммунопатологии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96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Риск передачи ВПЧ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662" y="2181459"/>
            <a:ext cx="8644818" cy="410445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Риск передачи даже </a:t>
            </a:r>
            <a:r>
              <a:rPr lang="ru-RU" b="1" dirty="0"/>
              <a:t>при однократном половом контакте равен 80%</a:t>
            </a:r>
            <a:r>
              <a:rPr lang="ru-RU" dirty="0"/>
              <a:t>, особенно у девушек, не достигших половой зрелости. </a:t>
            </a:r>
            <a:endParaRPr lang="ru-RU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Наличие </a:t>
            </a:r>
            <a:r>
              <a:rPr lang="ru-RU" dirty="0"/>
              <a:t>более 2 половых партнеров  – независимый фактор риска инфицирования подростков </a:t>
            </a:r>
            <a:r>
              <a:rPr lang="ru-RU" dirty="0" smtClean="0"/>
              <a:t>ВПЧ.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 </a:t>
            </a:r>
            <a:r>
              <a:rPr lang="ru-RU" dirty="0"/>
              <a:t>У 28,7% подростков с </a:t>
            </a:r>
            <a:r>
              <a:rPr lang="en-US" dirty="0" smtClean="0"/>
              <a:t>CIN </a:t>
            </a:r>
            <a:r>
              <a:rPr lang="ru-RU" dirty="0" smtClean="0"/>
              <a:t>было </a:t>
            </a:r>
            <a:r>
              <a:rPr lang="ru-RU" dirty="0"/>
              <a:t>более 6 половых </a:t>
            </a:r>
            <a:r>
              <a:rPr lang="ru-RU" dirty="0" smtClean="0"/>
              <a:t>партнеров.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 </a:t>
            </a:r>
            <a:r>
              <a:rPr lang="ru-RU" dirty="0"/>
              <a:t>Наличие более 3 половых партнеров увеличивает риск инвазивного РШМ в 2,5 раза </a:t>
            </a:r>
            <a:r>
              <a:rPr lang="ru-RU" dirty="0" smtClean="0"/>
              <a:t>.  </a:t>
            </a:r>
            <a:r>
              <a:rPr lang="ru-RU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7662" y="6447431"/>
            <a:ext cx="66463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100" dirty="0"/>
              <a:t>Роговская </a:t>
            </a:r>
            <a:r>
              <a:rPr lang="ru-RU" sz="1100" dirty="0" smtClean="0"/>
              <a:t>С.И</a:t>
            </a:r>
            <a:r>
              <a:rPr lang="ru-RU" sz="1100" dirty="0"/>
              <a:t>. </a:t>
            </a:r>
            <a:r>
              <a:rPr lang="ru-RU" sz="1100" dirty="0" err="1"/>
              <a:t>Папилломавирусная</a:t>
            </a:r>
            <a:r>
              <a:rPr lang="ru-RU" sz="1100" dirty="0"/>
              <a:t> инфекция и патология шейки матки. – М.: ГЕОТАР-Медиа, 2009. – 198 с.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2517775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147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Ювенильный рецидивирующий респираторный </a:t>
            </a:r>
            <a:r>
              <a:rPr lang="ru-RU" sz="2400" b="1" dirty="0" err="1">
                <a:solidFill>
                  <a:prstClr val="black"/>
                </a:solidFill>
              </a:rPr>
              <a:t>папилломатоз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</a:rPr>
              <a:t>гортани (РПГ)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7"/>
            <a:ext cx="8784976" cy="504056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2400" b="1" dirty="0" smtClean="0"/>
              <a:t>вызывается ВПЧ 6 и 11 типа </a:t>
            </a:r>
            <a:r>
              <a:rPr lang="ru-RU" sz="2400" dirty="0"/>
              <a:t>и </a:t>
            </a:r>
            <a:r>
              <a:rPr lang="ru-RU" sz="2400" dirty="0" smtClean="0"/>
              <a:t>проявляется </a:t>
            </a:r>
            <a:r>
              <a:rPr lang="ru-RU" sz="2400" dirty="0"/>
              <a:t>бородавчатыми разрастаниями на слизистых оболочках гортани. </a:t>
            </a:r>
            <a:endParaRPr lang="ru-RU" sz="2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2400" b="1" dirty="0" smtClean="0"/>
              <a:t>У </a:t>
            </a:r>
            <a:r>
              <a:rPr lang="ru-RU" sz="2400" b="1" dirty="0"/>
              <a:t>детей это единственно значимое заболевание, обусловленное генитальными типами ВПЧ и наиболее распространенное (20-57,5%) доброкачественное новообразование гортани. </a:t>
            </a:r>
            <a:endParaRPr lang="ru-RU" sz="24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/>
              <a:t> </a:t>
            </a:r>
            <a:r>
              <a:rPr lang="ru-RU" sz="2400" b="1" dirty="0"/>
              <a:t>Без лечения это потенциально смертельное заболевание (показатель летальности колеблется от 5 до 8%). </a:t>
            </a:r>
            <a:endParaRPr lang="ru-RU" sz="24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2400" dirty="0"/>
              <a:t>Половина взрослых больных переносит не менее 5, дети – до </a:t>
            </a:r>
            <a:r>
              <a:rPr lang="ru-RU" sz="2400" b="1" dirty="0">
                <a:solidFill>
                  <a:srgbClr val="FF0000"/>
                </a:solidFill>
              </a:rPr>
              <a:t>19,7 операций </a:t>
            </a:r>
            <a:r>
              <a:rPr lang="ru-RU" sz="2400" dirty="0"/>
              <a:t>по удалению папиллом гортани в течение всей жизни.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6352723"/>
            <a:ext cx="68419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err="1">
                <a:solidFill>
                  <a:prstClr val="black"/>
                </a:solidFill>
              </a:rPr>
              <a:t>Sedlacek</a:t>
            </a:r>
            <a:r>
              <a:rPr lang="en-US" sz="1100" i="1" dirty="0">
                <a:solidFill>
                  <a:prstClr val="black"/>
                </a:solidFill>
              </a:rPr>
              <a:t> T. V., </a:t>
            </a:r>
            <a:r>
              <a:rPr lang="en-US" sz="1100" i="1" dirty="0" err="1">
                <a:solidFill>
                  <a:prstClr val="black"/>
                </a:solidFill>
              </a:rPr>
              <a:t>Lindheim</a:t>
            </a:r>
            <a:r>
              <a:rPr lang="en-US" sz="1100" i="1" dirty="0">
                <a:solidFill>
                  <a:prstClr val="black"/>
                </a:solidFill>
              </a:rPr>
              <a:t> S.</a:t>
            </a:r>
            <a:r>
              <a:rPr lang="en-US" sz="1100" dirty="0">
                <a:solidFill>
                  <a:prstClr val="black"/>
                </a:solidFill>
              </a:rPr>
              <a:t> et al. Mechanism for HPV transmission at birth // Am J </a:t>
            </a:r>
            <a:r>
              <a:rPr lang="en-US" sz="1100" dirty="0" err="1">
                <a:solidFill>
                  <a:prstClr val="black"/>
                </a:solidFill>
              </a:rPr>
              <a:t>Obstet</a:t>
            </a:r>
            <a:r>
              <a:rPr lang="en-US" sz="1100" dirty="0">
                <a:solidFill>
                  <a:prstClr val="black"/>
                </a:solidFill>
              </a:rPr>
              <a:t> Gynecol. </a:t>
            </a:r>
            <a:r>
              <a:rPr lang="ru-RU" sz="1100" dirty="0">
                <a:solidFill>
                  <a:prstClr val="black"/>
                </a:solidFill>
              </a:rPr>
              <a:t>1989; 161: 55–59.</a:t>
            </a:r>
          </a:p>
        </p:txBody>
      </p:sp>
    </p:spTree>
    <p:extLst>
      <p:ext uri="{BB962C8B-B14F-4D97-AF65-F5344CB8AC3E}">
        <p14:creationId xmlns:p14="http://schemas.microsoft.com/office/powerpoint/2010/main" val="2771376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2400" b="1" dirty="0">
                <a:solidFill>
                  <a:prstClr val="black"/>
                </a:solidFill>
              </a:rPr>
              <a:t>Ювенильный рецидивирующий респираторный </a:t>
            </a:r>
            <a:r>
              <a:rPr lang="ru-RU" sz="2400" b="1" dirty="0" err="1">
                <a:solidFill>
                  <a:prstClr val="black"/>
                </a:solidFill>
              </a:rPr>
              <a:t>папилломатоз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</a:rPr>
              <a:t>гортани (РПГ)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1196752"/>
            <a:ext cx="6984776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3100" dirty="0"/>
              <a:t>Первый пик развития заболевания приходится на возраст от 2 до 5 </a:t>
            </a:r>
            <a:r>
              <a:rPr lang="ru-RU" sz="3100" dirty="0" smtClean="0"/>
              <a:t>лет: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100" dirty="0" smtClean="0"/>
              <a:t>28</a:t>
            </a:r>
            <a:r>
              <a:rPr lang="ru-RU" sz="3100" dirty="0"/>
              <a:t>% заболевших </a:t>
            </a:r>
            <a:r>
              <a:rPr lang="ru-RU" sz="3100" dirty="0" smtClean="0"/>
              <a:t>- </a:t>
            </a:r>
            <a:r>
              <a:rPr lang="ru-RU" sz="3100" dirty="0"/>
              <a:t>дети до 6 мес. </a:t>
            </a:r>
            <a:r>
              <a:rPr lang="ru-RU" sz="3100" dirty="0" smtClean="0"/>
              <a:t>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100" dirty="0" smtClean="0"/>
              <a:t>60-80</a:t>
            </a:r>
            <a:r>
              <a:rPr lang="ru-RU" sz="3100" dirty="0"/>
              <a:t>% - до 3 лет, при этом половых различий в частоте заболеваемости детей нет. </a:t>
            </a:r>
            <a:endParaRPr lang="ru-RU" sz="31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3100" dirty="0"/>
              <a:t>Нет точных данных о распространенности РПГ в России. Частота </a:t>
            </a:r>
            <a:r>
              <a:rPr lang="ru-RU" sz="3100" dirty="0" smtClean="0"/>
              <a:t>в мире составляет </a:t>
            </a:r>
            <a:r>
              <a:rPr lang="ru-RU" sz="3100" b="1" dirty="0"/>
              <a:t>1,7–2,6 на 100 000 детей и 1 на 1500 родов среди женщин с генитальной ПВИ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100" b="1" dirty="0" smtClean="0"/>
              <a:t>Чаще </a:t>
            </a:r>
            <a:r>
              <a:rPr lang="ru-RU" sz="3100" b="1" dirty="0"/>
              <a:t>всего поражаются истинные голосовые связки</a:t>
            </a:r>
            <a:r>
              <a:rPr lang="ru-RU" sz="3100" dirty="0"/>
              <a:t>, </a:t>
            </a:r>
            <a:r>
              <a:rPr lang="ru-RU" sz="3100" dirty="0" err="1"/>
              <a:t>внегортанное</a:t>
            </a:r>
            <a:r>
              <a:rPr lang="ru-RU" sz="3100" dirty="0"/>
              <a:t> распространение у </a:t>
            </a:r>
            <a:r>
              <a:rPr lang="ru-RU" sz="3100" dirty="0" smtClean="0"/>
              <a:t>детей: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100" dirty="0" smtClean="0"/>
              <a:t>13-30% </a:t>
            </a:r>
            <a:r>
              <a:rPr lang="ru-RU" sz="3100" dirty="0"/>
              <a:t>в трахее, бронхах, </a:t>
            </a:r>
            <a:endParaRPr lang="ru-RU" sz="31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3100" dirty="0" smtClean="0"/>
              <a:t>2-26</a:t>
            </a:r>
            <a:r>
              <a:rPr lang="ru-RU" sz="3100" dirty="0"/>
              <a:t>% </a:t>
            </a:r>
            <a:r>
              <a:rPr lang="ru-RU" sz="3100" dirty="0" smtClean="0"/>
              <a:t>бронхиолах, носоглотке, </a:t>
            </a:r>
            <a:r>
              <a:rPr lang="ru-RU" sz="3100" dirty="0"/>
              <a:t>легких.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764704"/>
            <a:ext cx="1907704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394826"/>
            <a:ext cx="90701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/>
              <a:t>Green G. E., Bauman N. M., Smith R. J.</a:t>
            </a:r>
            <a:r>
              <a:rPr lang="en-US" sz="1050" dirty="0"/>
              <a:t> Pathogenesis and treatment of juvenile onset recurrent respiratory papillomatosis // </a:t>
            </a:r>
            <a:r>
              <a:rPr lang="en-US" sz="1050" dirty="0" err="1"/>
              <a:t>Otolaryngol</a:t>
            </a:r>
            <a:r>
              <a:rPr lang="en-US" sz="1050" dirty="0"/>
              <a:t> </a:t>
            </a:r>
            <a:r>
              <a:rPr lang="en-US" sz="1050" dirty="0" err="1"/>
              <a:t>Clin</a:t>
            </a:r>
            <a:r>
              <a:rPr lang="en-US" sz="1050" dirty="0"/>
              <a:t> North Am. 2000; 33 (</a:t>
            </a:r>
            <a:r>
              <a:rPr lang="en-US" sz="1050" dirty="0" smtClean="0"/>
              <a:t>1</a:t>
            </a:r>
            <a:r>
              <a:rPr lang="ru-RU" sz="1050" dirty="0" smtClean="0"/>
              <a:t>)</a:t>
            </a:r>
            <a:endParaRPr lang="ru-RU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000" y="4437112"/>
            <a:ext cx="1938337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540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Ювенильный рецидивирующий респираторный </a:t>
            </a:r>
            <a:r>
              <a:rPr lang="ru-RU" sz="2400" b="1" dirty="0" err="1" smtClean="0"/>
              <a:t>папилломатоз</a:t>
            </a:r>
            <a:r>
              <a:rPr lang="ru-RU" sz="2400" b="1" dirty="0" smtClean="0"/>
              <a:t> гортани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51611"/>
            <a:ext cx="8295795" cy="489654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Инфицирование </a:t>
            </a:r>
            <a:r>
              <a:rPr lang="ru-RU" dirty="0" smtClean="0"/>
              <a:t>детей </a:t>
            </a:r>
            <a:r>
              <a:rPr lang="ru-RU" dirty="0"/>
              <a:t>происходит </a:t>
            </a:r>
            <a:r>
              <a:rPr lang="ru-RU" b="1" dirty="0" smtClean="0"/>
              <a:t>внутриутробно</a:t>
            </a:r>
            <a:r>
              <a:rPr lang="ru-RU" dirty="0" smtClean="0"/>
              <a:t>, </a:t>
            </a:r>
            <a:r>
              <a:rPr lang="ru-RU" dirty="0"/>
              <a:t>а также при </a:t>
            </a:r>
            <a:r>
              <a:rPr lang="ru-RU" b="1" dirty="0"/>
              <a:t>прохождении родовых путей </a:t>
            </a:r>
            <a:r>
              <a:rPr lang="ru-RU" dirty="0"/>
              <a:t>инфицированной матери в результате попадания их содержимого в органы дыхания. </a:t>
            </a:r>
          </a:p>
          <a:p>
            <a:r>
              <a:rPr lang="ru-RU" b="1" dirty="0"/>
              <a:t>Риск</a:t>
            </a:r>
            <a:r>
              <a:rPr lang="ru-RU" dirty="0"/>
              <a:t> перинатального контакта имеют 2-5% всех </a:t>
            </a:r>
            <a:r>
              <a:rPr lang="ru-RU" dirty="0" smtClean="0"/>
              <a:t>новорожденных и </a:t>
            </a:r>
            <a:r>
              <a:rPr lang="ru-RU" b="1" dirty="0"/>
              <a:t>прямо пропорционален тяжести инфекции и длительности безводного периода </a:t>
            </a:r>
            <a:r>
              <a:rPr lang="ru-RU" dirty="0"/>
              <a:t>в </a:t>
            </a:r>
            <a:r>
              <a:rPr lang="ru-RU" dirty="0" smtClean="0"/>
              <a:t>родах, особенно в ассоциации </a:t>
            </a:r>
            <a:r>
              <a:rPr lang="ru-RU" dirty="0"/>
              <a:t>с вирусом простого герпеса, </a:t>
            </a:r>
            <a:r>
              <a:rPr lang="ru-RU" dirty="0" smtClean="0"/>
              <a:t>ЦМВ, </a:t>
            </a:r>
            <a:r>
              <a:rPr lang="ru-RU" dirty="0"/>
              <a:t>вирусом Эпштейна-</a:t>
            </a:r>
            <a:r>
              <a:rPr lang="ru-RU" dirty="0" err="1"/>
              <a:t>Барра</a:t>
            </a:r>
            <a:r>
              <a:rPr lang="ru-RU" dirty="0"/>
              <a:t>, хламидиями. </a:t>
            </a:r>
          </a:p>
          <a:p>
            <a:r>
              <a:rPr lang="ru-RU" dirty="0"/>
              <a:t>Респираторная форма инфекции </a:t>
            </a:r>
            <a:r>
              <a:rPr lang="ru-RU" dirty="0" smtClean="0"/>
              <a:t>ВПЧ </a:t>
            </a:r>
            <a:r>
              <a:rPr lang="ru-RU" dirty="0"/>
              <a:t>отличается особой тяжестью проявлений</a:t>
            </a:r>
            <a:r>
              <a:rPr lang="ru-RU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15" y="6267868"/>
            <a:ext cx="90701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>
                <a:solidFill>
                  <a:prstClr val="black"/>
                </a:solidFill>
              </a:rPr>
              <a:t>Green G. E., Bauman N. M., Smith R. J.</a:t>
            </a:r>
            <a:r>
              <a:rPr lang="en-US" sz="1050" dirty="0">
                <a:solidFill>
                  <a:prstClr val="black"/>
                </a:solidFill>
              </a:rPr>
              <a:t> Pathogenesis and treatment of juvenile onset recurrent respiratory papillomatosis // </a:t>
            </a:r>
            <a:r>
              <a:rPr lang="en-US" sz="1050" dirty="0" err="1">
                <a:solidFill>
                  <a:prstClr val="black"/>
                </a:solidFill>
              </a:rPr>
              <a:t>Otolaryngol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 err="1">
                <a:solidFill>
                  <a:prstClr val="black"/>
                </a:solidFill>
              </a:rPr>
              <a:t>Clin</a:t>
            </a:r>
            <a:r>
              <a:rPr lang="en-US" sz="1050" dirty="0">
                <a:solidFill>
                  <a:prstClr val="black"/>
                </a:solidFill>
              </a:rPr>
              <a:t> North Am. 2000; 33 (</a:t>
            </a:r>
            <a:r>
              <a:rPr lang="en-US" sz="1050" dirty="0" smtClean="0">
                <a:solidFill>
                  <a:prstClr val="black"/>
                </a:solidFill>
              </a:rPr>
              <a:t>1</a:t>
            </a:r>
            <a:r>
              <a:rPr lang="ru-RU" sz="1050" dirty="0" smtClean="0">
                <a:solidFill>
                  <a:prstClr val="black"/>
                </a:solidFill>
              </a:rPr>
              <a:t>)</a:t>
            </a:r>
            <a:endParaRPr lang="ru-RU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6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Возможно, способствуют развитию ПВИ следующие факторы: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464137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Ослабление </a:t>
            </a:r>
            <a:r>
              <a:rPr lang="ru-RU" dirty="0"/>
              <a:t>иммунного статуса ребенка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Время </a:t>
            </a:r>
            <a:r>
              <a:rPr lang="ru-RU" dirty="0"/>
              <a:t>нахождения ребенка в родовых путях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Вирусная нагрузка </a:t>
            </a:r>
            <a:r>
              <a:rPr lang="ru-RU" dirty="0"/>
              <a:t>в родовых путях (прямо пропорционально тяжести инфекции)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/>
              <a:t>Родоразрешение</a:t>
            </a:r>
            <a:r>
              <a:rPr lang="ru-RU" dirty="0" smtClean="0"/>
              <a:t> через естественные родовые пути. </a:t>
            </a:r>
            <a:r>
              <a:rPr lang="ru-RU" dirty="0"/>
              <a:t>Однако кесарево сечение не снижает риск инфицирования плода (внутриутробно, </a:t>
            </a:r>
            <a:r>
              <a:rPr lang="ru-RU" dirty="0" err="1"/>
              <a:t>трансплацентарно</a:t>
            </a:r>
            <a:r>
              <a:rPr lang="ru-RU" dirty="0"/>
              <a:t> и после родов)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Наличие </a:t>
            </a:r>
            <a:r>
              <a:rPr lang="ru-RU" dirty="0"/>
              <a:t>местной травмы слизистых оболочек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Юный </a:t>
            </a:r>
            <a:r>
              <a:rPr lang="ru-RU" dirty="0"/>
              <a:t>(подростковый) возраст матери и низкий социальный статус.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6093296"/>
            <a:ext cx="77565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i="1" dirty="0"/>
              <a:t>Watts D. H., </a:t>
            </a:r>
            <a:r>
              <a:rPr lang="en-US" sz="1050" i="1" dirty="0" err="1"/>
              <a:t>Koutsky</a:t>
            </a:r>
            <a:r>
              <a:rPr lang="en-US" sz="1050" i="1" dirty="0"/>
              <a:t> L. A.</a:t>
            </a:r>
            <a:r>
              <a:rPr lang="en-US" sz="1050" dirty="0"/>
              <a:t> et al. Low — risk perinatal transmission of HPV: results from a prospective cohort study // Am J </a:t>
            </a:r>
            <a:r>
              <a:rPr lang="en-US" sz="1050" dirty="0" err="1"/>
              <a:t>Obstet</a:t>
            </a:r>
            <a:r>
              <a:rPr lang="en-US" sz="1050" dirty="0"/>
              <a:t> Gynecol. </a:t>
            </a:r>
            <a:r>
              <a:rPr lang="ru-RU" sz="1050" dirty="0"/>
              <a:t>1989; 178: 365–373.</a:t>
            </a:r>
          </a:p>
        </p:txBody>
      </p:sp>
    </p:spTree>
    <p:extLst>
      <p:ext uri="{BB962C8B-B14F-4D97-AF65-F5344CB8AC3E}">
        <p14:creationId xmlns:p14="http://schemas.microsoft.com/office/powerpoint/2010/main" val="4176757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74639"/>
            <a:ext cx="8375848" cy="77809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3200" b="1" dirty="0" smtClean="0"/>
              <a:t>Причина рецидивов в терапии ВПЧ </a:t>
            </a:r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auto">
          <a:xfrm>
            <a:off x="899592" y="1268760"/>
            <a:ext cx="7560840" cy="187220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5875" algn="ctr">
            <a:solidFill>
              <a:srgbClr val="C00000"/>
            </a:solidFill>
            <a:round/>
            <a:headEnd/>
            <a:tailEnd/>
          </a:ln>
        </p:spPr>
        <p:txBody>
          <a:bodyPr lIns="54000" tIns="46800" rIns="54000" bIns="46800" anchor="ctr"/>
          <a:lstStyle>
            <a:lvl1pPr marL="360363" indent="-274638" eaLnBrk="0" hangingPunct="0">
              <a:defRPr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3399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33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2400" b="1" dirty="0">
                <a:solidFill>
                  <a:srgbClr val="660066"/>
                </a:solidFill>
                <a:latin typeface="Calibri" pitchFamily="34" charset="0"/>
              </a:rPr>
              <a:t>    </a:t>
            </a:r>
            <a:r>
              <a:rPr lang="ru-RU" altLang="ru-RU" sz="2400" b="1" dirty="0" smtClean="0">
                <a:solidFill>
                  <a:srgbClr val="660066"/>
                </a:solidFill>
                <a:latin typeface="Calibri" pitchFamily="34" charset="0"/>
              </a:rPr>
              <a:t>В окружающих тканях вокруг кондиломы сохраняется резервуар вируса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2400" b="1" dirty="0">
                <a:solidFill>
                  <a:srgbClr val="660066"/>
                </a:solidFill>
                <a:latin typeface="Calibri" pitchFamily="34" charset="0"/>
              </a:rPr>
              <a:t>Р</a:t>
            </a:r>
            <a:r>
              <a:rPr lang="ru-RU" altLang="ru-RU" sz="2400" b="1" dirty="0" smtClean="0">
                <a:solidFill>
                  <a:srgbClr val="660066"/>
                </a:solidFill>
                <a:latin typeface="Calibri" pitchFamily="34" charset="0"/>
              </a:rPr>
              <a:t>егенерация </a:t>
            </a:r>
            <a:r>
              <a:rPr lang="ru-RU" altLang="ru-RU" sz="2400" b="1" dirty="0">
                <a:solidFill>
                  <a:srgbClr val="660066"/>
                </a:solidFill>
                <a:latin typeface="Calibri" pitchFamily="34" charset="0"/>
              </a:rPr>
              <a:t>эпителия после деструкции новообразований может провоцировать </a:t>
            </a:r>
            <a:r>
              <a:rPr lang="ru-RU" altLang="ru-RU" sz="2400" b="1" dirty="0">
                <a:solidFill>
                  <a:srgbClr val="FF0000"/>
                </a:solidFill>
                <a:latin typeface="Calibri" pitchFamily="34" charset="0"/>
              </a:rPr>
              <a:t>переход латентной формы </a:t>
            </a:r>
            <a:r>
              <a:rPr lang="ru-RU" altLang="ru-RU" sz="2400" b="1" dirty="0" smtClean="0">
                <a:solidFill>
                  <a:srgbClr val="FF0000"/>
                </a:solidFill>
                <a:latin typeface="Calibri" pitchFamily="34" charset="0"/>
              </a:rPr>
              <a:t>ВПЧ </a:t>
            </a:r>
            <a:r>
              <a:rPr lang="ru-RU" altLang="ru-RU" sz="2400" b="1" dirty="0">
                <a:solidFill>
                  <a:srgbClr val="FF0000"/>
                </a:solidFill>
                <a:latin typeface="Calibri" pitchFamily="34" charset="0"/>
              </a:rPr>
              <a:t>в активную </a:t>
            </a:r>
            <a:r>
              <a:rPr lang="ru-RU" altLang="ru-RU" sz="2400" b="1" dirty="0" smtClean="0">
                <a:solidFill>
                  <a:srgbClr val="FF0000"/>
                </a:solidFill>
                <a:latin typeface="Calibri" pitchFamily="34" charset="0"/>
              </a:rPr>
              <a:t>форму</a:t>
            </a:r>
            <a:endParaRPr lang="ru-RU" alt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11560" y="6237668"/>
            <a:ext cx="8064896" cy="5869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defRPr/>
            </a:pPr>
            <a:r>
              <a:rPr lang="en-US" sz="1600" i="1" dirty="0">
                <a:solidFill>
                  <a:schemeClr val="accent5">
                    <a:lumMod val="25000"/>
                  </a:schemeClr>
                </a:solidFill>
              </a:rPr>
              <a:t>Frazer IH. Interaction of human </a:t>
            </a:r>
            <a:r>
              <a:rPr lang="en-US" sz="1600" i="1" dirty="0" err="1">
                <a:solidFill>
                  <a:schemeClr val="accent5">
                    <a:lumMod val="25000"/>
                  </a:schemeClr>
                </a:solidFill>
              </a:rPr>
              <a:t>papillomaviruses</a:t>
            </a:r>
            <a:r>
              <a:rPr lang="en-US" sz="1600" i="1" dirty="0">
                <a:solidFill>
                  <a:schemeClr val="accent5">
                    <a:lumMod val="25000"/>
                  </a:schemeClr>
                </a:solidFill>
              </a:rPr>
              <a:t> with the host immune system</a:t>
            </a:r>
            <a:r>
              <a:rPr lang="ru-RU" sz="1600" i="1" dirty="0">
                <a:solidFill>
                  <a:schemeClr val="accent5">
                    <a:lumMod val="25000"/>
                  </a:schemeClr>
                </a:solidFill>
              </a:rPr>
              <a:t>: </a:t>
            </a:r>
            <a:endParaRPr lang="en-US" sz="1600" i="1" dirty="0">
              <a:solidFill>
                <a:schemeClr val="accent5">
                  <a:lumMod val="25000"/>
                </a:schemeClr>
              </a:solidFill>
            </a:endParaRPr>
          </a:p>
          <a:p>
            <a:pPr algn="l">
              <a:defRPr/>
            </a:pPr>
            <a:r>
              <a:rPr lang="en-US" sz="1600" i="1" dirty="0">
                <a:solidFill>
                  <a:schemeClr val="accent5">
                    <a:lumMod val="25000"/>
                  </a:schemeClr>
                </a:solidFill>
              </a:rPr>
              <a:t>A well evolved relationship. Virology</a:t>
            </a:r>
            <a:r>
              <a:rPr lang="ru-RU" sz="1600" i="1" dirty="0">
                <a:solidFill>
                  <a:schemeClr val="accent5">
                    <a:lumMod val="25000"/>
                  </a:schemeClr>
                </a:solidFill>
              </a:rPr>
              <a:t>,</a:t>
            </a:r>
            <a:r>
              <a:rPr lang="en-US" sz="1600" i="1" dirty="0">
                <a:solidFill>
                  <a:schemeClr val="accent5">
                    <a:lumMod val="25000"/>
                  </a:schemeClr>
                </a:solidFill>
              </a:rPr>
              <a:t> 2008</a:t>
            </a:r>
            <a:endParaRPr lang="ru-RU" sz="1600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2288103" y="4365402"/>
            <a:ext cx="5257800" cy="1219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 algn="ctr">
            <a:solidFill>
              <a:srgbClr val="C00000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marL="268288" indent="-176213" eaLnBrk="0" hangingPunct="0">
              <a:defRPr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3399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33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ru-RU" altLang="ru-RU" b="1" dirty="0">
                <a:solidFill>
                  <a:schemeClr val="bg1"/>
                </a:solidFill>
              </a:rPr>
              <a:t>Результат: рецидив новообразований</a:t>
            </a:r>
            <a:endParaRPr lang="ru-RU" altLang="ru-RU" dirty="0">
              <a:solidFill>
                <a:schemeClr val="bg1"/>
              </a:solidFill>
            </a:endParaRPr>
          </a:p>
          <a:p>
            <a:pPr algn="l" eaLnBrk="1" hangingPunct="1">
              <a:lnSpc>
                <a:spcPct val="120000"/>
              </a:lnSpc>
            </a:pPr>
            <a:r>
              <a:rPr lang="ru-RU" altLang="ru-RU" b="1" dirty="0">
                <a:solidFill>
                  <a:schemeClr val="bg1"/>
                </a:solidFill>
              </a:rPr>
              <a:t>Частота рецидивов составляет около 30%</a:t>
            </a:r>
          </a:p>
        </p:txBody>
      </p:sp>
      <p:sp>
        <p:nvSpPr>
          <p:cNvPr id="16391" name="Стрелка вниз 14"/>
          <p:cNvSpPr>
            <a:spLocks noChangeArrowheads="1"/>
          </p:cNvSpPr>
          <p:nvPr/>
        </p:nvSpPr>
        <p:spPr bwMode="auto">
          <a:xfrm>
            <a:off x="4425257" y="3385266"/>
            <a:ext cx="781050" cy="7810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5875" algn="ctr">
            <a:solidFill>
              <a:srgbClr val="C0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marL="85725" eaLnBrk="0" hangingPunct="0">
              <a:defRPr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3399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33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endParaRPr lang="ru-RU" altLang="ru-RU" sz="2400" b="1">
              <a:solidFill>
                <a:srgbClr val="660066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79" y="3374668"/>
            <a:ext cx="13176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18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73368" y="1196873"/>
            <a:ext cx="65" cy="61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92046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900" dirty="0">
              <a:solidFill>
                <a:srgbClr val="5C5C5C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700" dirty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700" dirty="0">
                <a:latin typeface="Arial" pitchFamily="34" charset="0"/>
                <a:cs typeface="Arial" pitchFamily="34" charset="0"/>
              </a:rPr>
            </a:br>
            <a:endParaRPr lang="ru-RU" alt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831" y="6150807"/>
            <a:ext cx="8960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/>
              <a:t>Российское общество </a:t>
            </a:r>
            <a:r>
              <a:rPr lang="ru-RU" sz="1400" b="1" dirty="0" err="1"/>
              <a:t>дерматовенерологов</a:t>
            </a:r>
            <a:r>
              <a:rPr lang="ru-RU" sz="1400" b="1" dirty="0"/>
              <a:t> и косметологов. Федеральные клинические рекомендации по ведению больных </a:t>
            </a:r>
            <a:r>
              <a:rPr lang="ru-RU" sz="1400" b="1" dirty="0" err="1"/>
              <a:t>аногенитальными</a:t>
            </a:r>
            <a:r>
              <a:rPr lang="ru-RU" sz="1400" b="1" dirty="0"/>
              <a:t> (венерическими) бородавками. – М., 2015. – 14 с. </a:t>
            </a:r>
            <a:endParaRPr lang="en-US" sz="1400" b="1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37487"/>
            <a:ext cx="7632848" cy="5011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79512" y="332656"/>
            <a:ext cx="8712968" cy="4953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Аногенитальные</a:t>
            </a:r>
            <a:r>
              <a:rPr lang="ru-RU" sz="2400" b="1" dirty="0" smtClean="0">
                <a:solidFill>
                  <a:schemeClr val="tx1"/>
                </a:solidFill>
              </a:rPr>
              <a:t> бородавки и вакцинация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8908670" y="3505706"/>
            <a:ext cx="2215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 </a:t>
            </a:r>
            <a:endParaRPr lang="ru-RU" sz="105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3632663"/>
            <a:ext cx="7632848" cy="19565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5496" y="178009"/>
            <a:ext cx="8881060" cy="1137941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defTabSz="914400"/>
            <a:r>
              <a:rPr lang="ru" sz="2300" b="1" dirty="0"/>
              <a:t>Пятилетняя программа вакцинации против ВПЧ, значимое снижение количества генитальных </a:t>
            </a:r>
            <a:r>
              <a:rPr lang="ru" sz="2300" b="1" dirty="0" smtClean="0"/>
              <a:t>кондилом </a:t>
            </a:r>
            <a:r>
              <a:rPr lang="ru" sz="2300" b="1" dirty="0"/>
              <a:t>у женщин &lt;30 </a:t>
            </a:r>
            <a:r>
              <a:rPr lang="ru" sz="2300" b="1" dirty="0" smtClean="0"/>
              <a:t>лет </a:t>
            </a:r>
            <a:br>
              <a:rPr lang="ru" sz="2300" b="1" dirty="0" smtClean="0"/>
            </a:br>
            <a:r>
              <a:rPr lang="ru" sz="2300" b="1" dirty="0" smtClean="0"/>
              <a:t>(Австралия) </a:t>
            </a:r>
            <a:br>
              <a:rPr lang="ru" sz="2300" b="1" dirty="0" smtClean="0"/>
            </a:br>
            <a:r>
              <a:rPr lang="ru" sz="2300" b="1" baseline="30000" dirty="0" smtClean="0"/>
              <a:t/>
            </a:r>
            <a:br>
              <a:rPr lang="ru" sz="2300" b="1" baseline="30000" dirty="0" smtClean="0"/>
            </a:br>
            <a:endParaRPr lang="ru" sz="2300" b="1" baseline="30000" dirty="0"/>
          </a:p>
        </p:txBody>
      </p:sp>
      <p:sp>
        <p:nvSpPr>
          <p:cNvPr id="32776" name="TextBox 9"/>
          <p:cNvSpPr txBox="1">
            <a:spLocks noChangeArrowheads="1"/>
          </p:cNvSpPr>
          <p:nvPr/>
        </p:nvSpPr>
        <p:spPr bwMode="auto">
          <a:xfrm>
            <a:off x="130609" y="6116923"/>
            <a:ext cx="885698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" sz="1100" baseline="30000" dirty="0" smtClean="0">
                <a:solidFill>
                  <a:srgbClr val="522D24"/>
                </a:solidFill>
                <a:latin typeface="+mn-lt"/>
              </a:rPr>
              <a:t>а</a:t>
            </a:r>
            <a:r>
              <a:rPr lang="ru" sz="1100" dirty="0" smtClean="0">
                <a:solidFill>
                  <a:srgbClr val="522D24"/>
                </a:solidFill>
                <a:latin typeface="+mn-lt"/>
              </a:rPr>
              <a:t>Анализ включал в общей сложности 34 900 женщин.</a:t>
            </a:r>
            <a:endParaRPr lang="en-AU" sz="1100" dirty="0" smtClean="0">
              <a:solidFill>
                <a:srgbClr val="522D24"/>
              </a:solidFill>
              <a:latin typeface="+mn-lt"/>
            </a:endParaRPr>
          </a:p>
          <a:p>
            <a:pPr fontAlgn="base">
              <a:spcBef>
                <a:spcPct val="0"/>
              </a:spcBef>
            </a:pPr>
            <a:r>
              <a:rPr lang="ru" sz="1100" dirty="0" smtClean="0">
                <a:solidFill>
                  <a:srgbClr val="522D24"/>
                </a:solidFill>
                <a:latin typeface="+mn-lt"/>
              </a:rPr>
              <a:t>Рисунок воспроизводится по данным BMJ,Ali H et al, 346, f2032, 2013, с разрешения BMJ Publishing Group Ltd.</a:t>
            </a:r>
            <a:endParaRPr lang="en-US" sz="1100" dirty="0" smtClean="0">
              <a:solidFill>
                <a:srgbClr val="522D24"/>
              </a:solidFill>
              <a:latin typeface="+mn-lt"/>
            </a:endParaRPr>
          </a:p>
          <a:p>
            <a:pPr fontAlgn="base">
              <a:spcBef>
                <a:spcPct val="0"/>
              </a:spcBef>
            </a:pPr>
            <a:r>
              <a:rPr lang="en-US" sz="1100" dirty="0" smtClean="0">
                <a:solidFill>
                  <a:srgbClr val="522D24"/>
                </a:solidFill>
                <a:latin typeface="+mn-lt"/>
              </a:rPr>
              <a:t>1. </a:t>
            </a:r>
            <a:r>
              <a:rPr lang="pt-BR" sz="1100" dirty="0" smtClean="0">
                <a:solidFill>
                  <a:srgbClr val="522D24"/>
                </a:solidFill>
                <a:latin typeface="+mn-lt"/>
              </a:rPr>
              <a:t>Ali H </a:t>
            </a:r>
            <a:r>
              <a:rPr lang="pt-BR" sz="1100" dirty="0" err="1" smtClean="0">
                <a:solidFill>
                  <a:srgbClr val="522D24"/>
                </a:solidFill>
                <a:latin typeface="+mn-lt"/>
              </a:rPr>
              <a:t>et</a:t>
            </a:r>
            <a:r>
              <a:rPr lang="pt-BR" sz="1100" dirty="0" smtClean="0">
                <a:solidFill>
                  <a:srgbClr val="522D24"/>
                </a:solidFill>
                <a:latin typeface="+mn-lt"/>
              </a:rPr>
              <a:t> al. BMJ. 2013;346:f2032.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55895" y="5809146"/>
            <a:ext cx="1624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" sz="1400" b="1" i="0" dirty="0" smtClean="0">
                <a:solidFill>
                  <a:srgbClr val="522D24"/>
                </a:solidFill>
              </a:rPr>
              <a:t>Год</a:t>
            </a:r>
          </a:p>
        </p:txBody>
      </p:sp>
      <p:grpSp>
        <p:nvGrpSpPr>
          <p:cNvPr id="4" name="Group 27"/>
          <p:cNvGrpSpPr/>
          <p:nvPr/>
        </p:nvGrpSpPr>
        <p:grpSpPr>
          <a:xfrm>
            <a:off x="963606" y="2564306"/>
            <a:ext cx="6030563" cy="3291383"/>
            <a:chOff x="1315212" y="1686141"/>
            <a:chExt cx="6030563" cy="3340861"/>
          </a:xfrm>
        </p:grpSpPr>
        <p:grpSp>
          <p:nvGrpSpPr>
            <p:cNvPr id="5" name="Group 47"/>
            <p:cNvGrpSpPr/>
            <p:nvPr/>
          </p:nvGrpSpPr>
          <p:grpSpPr>
            <a:xfrm>
              <a:off x="1790720" y="4698473"/>
              <a:ext cx="5555055" cy="65551"/>
              <a:chOff x="1790720" y="4698473"/>
              <a:chExt cx="5555055" cy="65551"/>
            </a:xfrm>
          </p:grpSpPr>
          <p:cxnSp>
            <p:nvCxnSpPr>
              <p:cNvPr id="79" name="Straight Connector 78"/>
              <p:cNvCxnSpPr/>
              <p:nvPr/>
            </p:nvCxnSpPr>
            <p:spPr bwMode="auto">
              <a:xfrm flipH="1">
                <a:off x="1790720" y="4698473"/>
                <a:ext cx="64008" cy="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Straight Connector 79"/>
              <p:cNvCxnSpPr/>
              <p:nvPr/>
            </p:nvCxnSpPr>
            <p:spPr bwMode="auto">
              <a:xfrm rot="16200000" flipH="1">
                <a:off x="2224602" y="4732020"/>
                <a:ext cx="64008" cy="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" name="Straight Connector 80"/>
              <p:cNvCxnSpPr/>
              <p:nvPr/>
            </p:nvCxnSpPr>
            <p:spPr bwMode="auto">
              <a:xfrm>
                <a:off x="1831943" y="4698473"/>
                <a:ext cx="5513832" cy="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" name="Straight Connector 81"/>
              <p:cNvCxnSpPr/>
              <p:nvPr/>
            </p:nvCxnSpPr>
            <p:spPr bwMode="auto">
              <a:xfrm rot="16200000" flipH="1">
                <a:off x="2900211" y="4732020"/>
                <a:ext cx="64008" cy="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Straight Connector 82"/>
              <p:cNvCxnSpPr/>
              <p:nvPr/>
            </p:nvCxnSpPr>
            <p:spPr bwMode="auto">
              <a:xfrm rot="16200000" flipH="1">
                <a:off x="3577152" y="4732020"/>
                <a:ext cx="64008" cy="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4" name="Straight Connector 83"/>
              <p:cNvCxnSpPr/>
              <p:nvPr/>
            </p:nvCxnSpPr>
            <p:spPr bwMode="auto">
              <a:xfrm rot="16200000" flipH="1">
                <a:off x="4243902" y="4732020"/>
                <a:ext cx="64008" cy="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Straight Connector 84"/>
              <p:cNvCxnSpPr/>
              <p:nvPr/>
            </p:nvCxnSpPr>
            <p:spPr bwMode="auto">
              <a:xfrm rot="16200000" flipH="1">
                <a:off x="4929702" y="4732020"/>
                <a:ext cx="64008" cy="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Straight Connector 85"/>
              <p:cNvCxnSpPr/>
              <p:nvPr/>
            </p:nvCxnSpPr>
            <p:spPr bwMode="auto">
              <a:xfrm rot="16200000" flipH="1">
                <a:off x="5598110" y="4732020"/>
                <a:ext cx="64008" cy="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Straight Connector 86"/>
              <p:cNvCxnSpPr/>
              <p:nvPr/>
            </p:nvCxnSpPr>
            <p:spPr bwMode="auto">
              <a:xfrm rot="16200000" flipH="1">
                <a:off x="6294016" y="4732020"/>
                <a:ext cx="64008" cy="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Straight Connector 87"/>
              <p:cNvCxnSpPr/>
              <p:nvPr/>
            </p:nvCxnSpPr>
            <p:spPr bwMode="auto">
              <a:xfrm rot="16200000" flipH="1">
                <a:off x="6987102" y="4732020"/>
                <a:ext cx="64008" cy="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49" name="Straight Connector 48"/>
            <p:cNvCxnSpPr/>
            <p:nvPr/>
          </p:nvCxnSpPr>
          <p:spPr bwMode="auto">
            <a:xfrm>
              <a:off x="1854728" y="1828800"/>
              <a:ext cx="0" cy="2935224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flipH="1">
              <a:off x="1790720" y="2115768"/>
              <a:ext cx="64008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H="1">
              <a:off x="1790720" y="1828801"/>
              <a:ext cx="64008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flipH="1">
              <a:off x="1790720" y="2402735"/>
              <a:ext cx="64008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H="1">
              <a:off x="1790720" y="2689702"/>
              <a:ext cx="64008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H="1">
              <a:off x="1790720" y="2976669"/>
              <a:ext cx="64008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H="1">
              <a:off x="1790720" y="3263636"/>
              <a:ext cx="64008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flipH="1">
              <a:off x="1790720" y="3837570"/>
              <a:ext cx="64008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flipH="1">
              <a:off x="1790720" y="4124537"/>
              <a:ext cx="64008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flipH="1">
              <a:off x="1790720" y="4411504"/>
              <a:ext cx="64008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TextBox 58"/>
            <p:cNvSpPr txBox="1"/>
            <p:nvPr/>
          </p:nvSpPr>
          <p:spPr>
            <a:xfrm>
              <a:off x="1315212" y="1686141"/>
              <a:ext cx="4191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522D24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353312" y="197117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522D24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353312" y="2256207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522D24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353312" y="2826273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522D24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353312" y="3111306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522D24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53312" y="3396339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522D24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353312" y="3681372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522D24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353312" y="396640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522D24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353312" y="4251438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522D24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353312" y="4536473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522D24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353312" y="2541240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522D24"/>
                </a:solidFill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 bwMode="auto">
            <a:xfrm flipH="1">
              <a:off x="1790720" y="3550603"/>
              <a:ext cx="64008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TextBox 70"/>
            <p:cNvSpPr txBox="1"/>
            <p:nvPr/>
          </p:nvSpPr>
          <p:spPr>
            <a:xfrm>
              <a:off x="2069973" y="4750003"/>
              <a:ext cx="384048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 dirty="0">
                <a:solidFill>
                  <a:srgbClr val="522D24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755283" y="4750003"/>
              <a:ext cx="384048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 dirty="0">
                <a:solidFill>
                  <a:srgbClr val="522D24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421543" y="4750003"/>
              <a:ext cx="384048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 dirty="0">
                <a:solidFill>
                  <a:srgbClr val="522D24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106853" y="4750003"/>
              <a:ext cx="384048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 dirty="0">
                <a:solidFill>
                  <a:srgbClr val="522D24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792163" y="4750003"/>
              <a:ext cx="384048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 dirty="0">
                <a:solidFill>
                  <a:srgbClr val="522D24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448898" y="4750003"/>
              <a:ext cx="384048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 dirty="0">
                <a:solidFill>
                  <a:srgbClr val="522D24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143733" y="4750003"/>
              <a:ext cx="384048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 dirty="0">
                <a:solidFill>
                  <a:srgbClr val="522D24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848094" y="4750003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 dirty="0">
                <a:solidFill>
                  <a:srgbClr val="522D24"/>
                </a:solidFill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>
            <a:off x="1841832" y="3688611"/>
            <a:ext cx="4818832" cy="1403790"/>
          </a:xfrm>
          <a:custGeom>
            <a:avLst/>
            <a:gdLst>
              <a:gd name="connsiteX0" fmla="*/ 0 w 4824442"/>
              <a:gd name="connsiteY0" fmla="*/ 67318 h 1424893"/>
              <a:gd name="connsiteX1" fmla="*/ 690008 w 4824442"/>
              <a:gd name="connsiteY1" fmla="*/ 0 h 1424893"/>
              <a:gd name="connsiteX2" fmla="*/ 2064412 w 4824442"/>
              <a:gd name="connsiteY2" fmla="*/ 252442 h 1424893"/>
              <a:gd name="connsiteX3" fmla="*/ 2670273 w 4824442"/>
              <a:gd name="connsiteY3" fmla="*/ 813424 h 1424893"/>
              <a:gd name="connsiteX4" fmla="*/ 2608565 w 4824442"/>
              <a:gd name="connsiteY4" fmla="*/ 768545 h 1424893"/>
              <a:gd name="connsiteX5" fmla="*/ 2558076 w 4824442"/>
              <a:gd name="connsiteY5" fmla="*/ 746106 h 1424893"/>
              <a:gd name="connsiteX6" fmla="*/ 2541247 w 4824442"/>
              <a:gd name="connsiteY6" fmla="*/ 734886 h 1424893"/>
              <a:gd name="connsiteX7" fmla="*/ 2490759 w 4824442"/>
              <a:gd name="connsiteY7" fmla="*/ 706837 h 1424893"/>
              <a:gd name="connsiteX8" fmla="*/ 2473929 w 4824442"/>
              <a:gd name="connsiteY8" fmla="*/ 701227 h 1424893"/>
              <a:gd name="connsiteX9" fmla="*/ 2445880 w 4824442"/>
              <a:gd name="connsiteY9" fmla="*/ 684398 h 1424893"/>
              <a:gd name="connsiteX10" fmla="*/ 2429051 w 4824442"/>
              <a:gd name="connsiteY10" fmla="*/ 678788 h 1424893"/>
              <a:gd name="connsiteX11" fmla="*/ 2406611 w 4824442"/>
              <a:gd name="connsiteY11" fmla="*/ 667568 h 1424893"/>
              <a:gd name="connsiteX12" fmla="*/ 2760030 w 4824442"/>
              <a:gd name="connsiteY12" fmla="*/ 847082 h 1424893"/>
              <a:gd name="connsiteX13" fmla="*/ 3444427 w 4824442"/>
              <a:gd name="connsiteY13" fmla="*/ 897571 h 1424893"/>
              <a:gd name="connsiteX14" fmla="*/ 3926871 w 4824442"/>
              <a:gd name="connsiteY14" fmla="*/ 1138793 h 1424893"/>
              <a:gd name="connsiteX15" fmla="*/ 3887603 w 4824442"/>
              <a:gd name="connsiteY15" fmla="*/ 1105134 h 1424893"/>
              <a:gd name="connsiteX16" fmla="*/ 3870773 w 4824442"/>
              <a:gd name="connsiteY16" fmla="*/ 1099524 h 1424893"/>
              <a:gd name="connsiteX17" fmla="*/ 4824442 w 4824442"/>
              <a:gd name="connsiteY17" fmla="*/ 1424893 h 1424893"/>
              <a:gd name="connsiteX0" fmla="*/ 0 w 4824442"/>
              <a:gd name="connsiteY0" fmla="*/ 67318 h 1424893"/>
              <a:gd name="connsiteX1" fmla="*/ 690008 w 4824442"/>
              <a:gd name="connsiteY1" fmla="*/ 0 h 1424893"/>
              <a:gd name="connsiteX2" fmla="*/ 2070022 w 4824442"/>
              <a:gd name="connsiteY2" fmla="*/ 224393 h 1424893"/>
              <a:gd name="connsiteX3" fmla="*/ 2670273 w 4824442"/>
              <a:gd name="connsiteY3" fmla="*/ 813424 h 1424893"/>
              <a:gd name="connsiteX4" fmla="*/ 2608565 w 4824442"/>
              <a:gd name="connsiteY4" fmla="*/ 768545 h 1424893"/>
              <a:gd name="connsiteX5" fmla="*/ 2558076 w 4824442"/>
              <a:gd name="connsiteY5" fmla="*/ 746106 h 1424893"/>
              <a:gd name="connsiteX6" fmla="*/ 2541247 w 4824442"/>
              <a:gd name="connsiteY6" fmla="*/ 734886 h 1424893"/>
              <a:gd name="connsiteX7" fmla="*/ 2490759 w 4824442"/>
              <a:gd name="connsiteY7" fmla="*/ 706837 h 1424893"/>
              <a:gd name="connsiteX8" fmla="*/ 2473929 w 4824442"/>
              <a:gd name="connsiteY8" fmla="*/ 701227 h 1424893"/>
              <a:gd name="connsiteX9" fmla="*/ 2445880 w 4824442"/>
              <a:gd name="connsiteY9" fmla="*/ 684398 h 1424893"/>
              <a:gd name="connsiteX10" fmla="*/ 2429051 w 4824442"/>
              <a:gd name="connsiteY10" fmla="*/ 678788 h 1424893"/>
              <a:gd name="connsiteX11" fmla="*/ 2406611 w 4824442"/>
              <a:gd name="connsiteY11" fmla="*/ 667568 h 1424893"/>
              <a:gd name="connsiteX12" fmla="*/ 2760030 w 4824442"/>
              <a:gd name="connsiteY12" fmla="*/ 847082 h 1424893"/>
              <a:gd name="connsiteX13" fmla="*/ 3444427 w 4824442"/>
              <a:gd name="connsiteY13" fmla="*/ 897571 h 1424893"/>
              <a:gd name="connsiteX14" fmla="*/ 3926871 w 4824442"/>
              <a:gd name="connsiteY14" fmla="*/ 1138793 h 1424893"/>
              <a:gd name="connsiteX15" fmla="*/ 3887603 w 4824442"/>
              <a:gd name="connsiteY15" fmla="*/ 1105134 h 1424893"/>
              <a:gd name="connsiteX16" fmla="*/ 3870773 w 4824442"/>
              <a:gd name="connsiteY16" fmla="*/ 1099524 h 1424893"/>
              <a:gd name="connsiteX17" fmla="*/ 4824442 w 4824442"/>
              <a:gd name="connsiteY17" fmla="*/ 1424893 h 1424893"/>
              <a:gd name="connsiteX0" fmla="*/ 0 w 4824442"/>
              <a:gd name="connsiteY0" fmla="*/ 67318 h 1424893"/>
              <a:gd name="connsiteX1" fmla="*/ 690008 w 4824442"/>
              <a:gd name="connsiteY1" fmla="*/ 0 h 1424893"/>
              <a:gd name="connsiteX2" fmla="*/ 2070022 w 4824442"/>
              <a:gd name="connsiteY2" fmla="*/ 224393 h 1424893"/>
              <a:gd name="connsiteX3" fmla="*/ 2670273 w 4824442"/>
              <a:gd name="connsiteY3" fmla="*/ 813424 h 1424893"/>
              <a:gd name="connsiteX4" fmla="*/ 2608565 w 4824442"/>
              <a:gd name="connsiteY4" fmla="*/ 768545 h 1424893"/>
              <a:gd name="connsiteX5" fmla="*/ 2558076 w 4824442"/>
              <a:gd name="connsiteY5" fmla="*/ 746106 h 1424893"/>
              <a:gd name="connsiteX6" fmla="*/ 2541247 w 4824442"/>
              <a:gd name="connsiteY6" fmla="*/ 734886 h 1424893"/>
              <a:gd name="connsiteX7" fmla="*/ 2490759 w 4824442"/>
              <a:gd name="connsiteY7" fmla="*/ 706837 h 1424893"/>
              <a:gd name="connsiteX8" fmla="*/ 2473929 w 4824442"/>
              <a:gd name="connsiteY8" fmla="*/ 701227 h 1424893"/>
              <a:gd name="connsiteX9" fmla="*/ 2445880 w 4824442"/>
              <a:gd name="connsiteY9" fmla="*/ 684398 h 1424893"/>
              <a:gd name="connsiteX10" fmla="*/ 2429051 w 4824442"/>
              <a:gd name="connsiteY10" fmla="*/ 678788 h 1424893"/>
              <a:gd name="connsiteX11" fmla="*/ 2406611 w 4824442"/>
              <a:gd name="connsiteY11" fmla="*/ 667568 h 1424893"/>
              <a:gd name="connsiteX12" fmla="*/ 2760030 w 4824442"/>
              <a:gd name="connsiteY12" fmla="*/ 847082 h 1424893"/>
              <a:gd name="connsiteX13" fmla="*/ 3444427 w 4824442"/>
              <a:gd name="connsiteY13" fmla="*/ 897571 h 1424893"/>
              <a:gd name="connsiteX14" fmla="*/ 3887603 w 4824442"/>
              <a:gd name="connsiteY14" fmla="*/ 1105134 h 1424893"/>
              <a:gd name="connsiteX15" fmla="*/ 3870773 w 4824442"/>
              <a:gd name="connsiteY15" fmla="*/ 1099524 h 1424893"/>
              <a:gd name="connsiteX16" fmla="*/ 4824442 w 4824442"/>
              <a:gd name="connsiteY16" fmla="*/ 1424893 h 1424893"/>
              <a:gd name="connsiteX0" fmla="*/ 0 w 4824442"/>
              <a:gd name="connsiteY0" fmla="*/ 67318 h 1424893"/>
              <a:gd name="connsiteX1" fmla="*/ 690008 w 4824442"/>
              <a:gd name="connsiteY1" fmla="*/ 0 h 1424893"/>
              <a:gd name="connsiteX2" fmla="*/ 2070022 w 4824442"/>
              <a:gd name="connsiteY2" fmla="*/ 224393 h 1424893"/>
              <a:gd name="connsiteX3" fmla="*/ 2670273 w 4824442"/>
              <a:gd name="connsiteY3" fmla="*/ 813424 h 1424893"/>
              <a:gd name="connsiteX4" fmla="*/ 2608565 w 4824442"/>
              <a:gd name="connsiteY4" fmla="*/ 768545 h 1424893"/>
              <a:gd name="connsiteX5" fmla="*/ 2558076 w 4824442"/>
              <a:gd name="connsiteY5" fmla="*/ 746106 h 1424893"/>
              <a:gd name="connsiteX6" fmla="*/ 2541247 w 4824442"/>
              <a:gd name="connsiteY6" fmla="*/ 734886 h 1424893"/>
              <a:gd name="connsiteX7" fmla="*/ 2490759 w 4824442"/>
              <a:gd name="connsiteY7" fmla="*/ 706837 h 1424893"/>
              <a:gd name="connsiteX8" fmla="*/ 2473929 w 4824442"/>
              <a:gd name="connsiteY8" fmla="*/ 701227 h 1424893"/>
              <a:gd name="connsiteX9" fmla="*/ 2445880 w 4824442"/>
              <a:gd name="connsiteY9" fmla="*/ 684398 h 1424893"/>
              <a:gd name="connsiteX10" fmla="*/ 2429051 w 4824442"/>
              <a:gd name="connsiteY10" fmla="*/ 678788 h 1424893"/>
              <a:gd name="connsiteX11" fmla="*/ 2406611 w 4824442"/>
              <a:gd name="connsiteY11" fmla="*/ 667568 h 1424893"/>
              <a:gd name="connsiteX12" fmla="*/ 2760030 w 4824442"/>
              <a:gd name="connsiteY12" fmla="*/ 847082 h 1424893"/>
              <a:gd name="connsiteX13" fmla="*/ 3444427 w 4824442"/>
              <a:gd name="connsiteY13" fmla="*/ 897571 h 1424893"/>
              <a:gd name="connsiteX14" fmla="*/ 3870773 w 4824442"/>
              <a:gd name="connsiteY14" fmla="*/ 1099524 h 1424893"/>
              <a:gd name="connsiteX15" fmla="*/ 4824442 w 4824442"/>
              <a:gd name="connsiteY15" fmla="*/ 1424893 h 1424893"/>
              <a:gd name="connsiteX0" fmla="*/ 0 w 4824442"/>
              <a:gd name="connsiteY0" fmla="*/ 67318 h 1424893"/>
              <a:gd name="connsiteX1" fmla="*/ 690008 w 4824442"/>
              <a:gd name="connsiteY1" fmla="*/ 0 h 1424893"/>
              <a:gd name="connsiteX2" fmla="*/ 2070022 w 4824442"/>
              <a:gd name="connsiteY2" fmla="*/ 224393 h 1424893"/>
              <a:gd name="connsiteX3" fmla="*/ 2670273 w 4824442"/>
              <a:gd name="connsiteY3" fmla="*/ 813424 h 1424893"/>
              <a:gd name="connsiteX4" fmla="*/ 2608565 w 4824442"/>
              <a:gd name="connsiteY4" fmla="*/ 768545 h 1424893"/>
              <a:gd name="connsiteX5" fmla="*/ 2558076 w 4824442"/>
              <a:gd name="connsiteY5" fmla="*/ 746106 h 1424893"/>
              <a:gd name="connsiteX6" fmla="*/ 2541247 w 4824442"/>
              <a:gd name="connsiteY6" fmla="*/ 734886 h 1424893"/>
              <a:gd name="connsiteX7" fmla="*/ 2490759 w 4824442"/>
              <a:gd name="connsiteY7" fmla="*/ 706837 h 1424893"/>
              <a:gd name="connsiteX8" fmla="*/ 2473929 w 4824442"/>
              <a:gd name="connsiteY8" fmla="*/ 701227 h 1424893"/>
              <a:gd name="connsiteX9" fmla="*/ 2445880 w 4824442"/>
              <a:gd name="connsiteY9" fmla="*/ 684398 h 1424893"/>
              <a:gd name="connsiteX10" fmla="*/ 2429051 w 4824442"/>
              <a:gd name="connsiteY10" fmla="*/ 678788 h 1424893"/>
              <a:gd name="connsiteX11" fmla="*/ 2406611 w 4824442"/>
              <a:gd name="connsiteY11" fmla="*/ 667568 h 1424893"/>
              <a:gd name="connsiteX12" fmla="*/ 2760030 w 4824442"/>
              <a:gd name="connsiteY12" fmla="*/ 847082 h 1424893"/>
              <a:gd name="connsiteX13" fmla="*/ 3444427 w 4824442"/>
              <a:gd name="connsiteY13" fmla="*/ 897571 h 1424893"/>
              <a:gd name="connsiteX14" fmla="*/ 3640771 w 4824442"/>
              <a:gd name="connsiteY14" fmla="*/ 998547 h 1424893"/>
              <a:gd name="connsiteX15" fmla="*/ 4824442 w 4824442"/>
              <a:gd name="connsiteY15" fmla="*/ 1424893 h 1424893"/>
              <a:gd name="connsiteX0" fmla="*/ 0 w 4824442"/>
              <a:gd name="connsiteY0" fmla="*/ 67318 h 1424893"/>
              <a:gd name="connsiteX1" fmla="*/ 690008 w 4824442"/>
              <a:gd name="connsiteY1" fmla="*/ 0 h 1424893"/>
              <a:gd name="connsiteX2" fmla="*/ 2070022 w 4824442"/>
              <a:gd name="connsiteY2" fmla="*/ 224393 h 1424893"/>
              <a:gd name="connsiteX3" fmla="*/ 2670273 w 4824442"/>
              <a:gd name="connsiteY3" fmla="*/ 813424 h 1424893"/>
              <a:gd name="connsiteX4" fmla="*/ 2608565 w 4824442"/>
              <a:gd name="connsiteY4" fmla="*/ 768545 h 1424893"/>
              <a:gd name="connsiteX5" fmla="*/ 2558076 w 4824442"/>
              <a:gd name="connsiteY5" fmla="*/ 746106 h 1424893"/>
              <a:gd name="connsiteX6" fmla="*/ 2541247 w 4824442"/>
              <a:gd name="connsiteY6" fmla="*/ 734886 h 1424893"/>
              <a:gd name="connsiteX7" fmla="*/ 2490759 w 4824442"/>
              <a:gd name="connsiteY7" fmla="*/ 706837 h 1424893"/>
              <a:gd name="connsiteX8" fmla="*/ 2473929 w 4824442"/>
              <a:gd name="connsiteY8" fmla="*/ 701227 h 1424893"/>
              <a:gd name="connsiteX9" fmla="*/ 2445880 w 4824442"/>
              <a:gd name="connsiteY9" fmla="*/ 684398 h 1424893"/>
              <a:gd name="connsiteX10" fmla="*/ 2429051 w 4824442"/>
              <a:gd name="connsiteY10" fmla="*/ 678788 h 1424893"/>
              <a:gd name="connsiteX11" fmla="*/ 2406611 w 4824442"/>
              <a:gd name="connsiteY11" fmla="*/ 667568 h 1424893"/>
              <a:gd name="connsiteX12" fmla="*/ 2647833 w 4824442"/>
              <a:gd name="connsiteY12" fmla="*/ 790984 h 1424893"/>
              <a:gd name="connsiteX13" fmla="*/ 2760030 w 4824442"/>
              <a:gd name="connsiteY13" fmla="*/ 847082 h 1424893"/>
              <a:gd name="connsiteX14" fmla="*/ 3444427 w 4824442"/>
              <a:gd name="connsiteY14" fmla="*/ 897571 h 1424893"/>
              <a:gd name="connsiteX15" fmla="*/ 3640771 w 4824442"/>
              <a:gd name="connsiteY15" fmla="*/ 998547 h 1424893"/>
              <a:gd name="connsiteX16" fmla="*/ 4824442 w 4824442"/>
              <a:gd name="connsiteY16" fmla="*/ 1424893 h 1424893"/>
              <a:gd name="connsiteX0" fmla="*/ 0 w 4824442"/>
              <a:gd name="connsiteY0" fmla="*/ 67318 h 1424893"/>
              <a:gd name="connsiteX1" fmla="*/ 690008 w 4824442"/>
              <a:gd name="connsiteY1" fmla="*/ 0 h 1424893"/>
              <a:gd name="connsiteX2" fmla="*/ 2070022 w 4824442"/>
              <a:gd name="connsiteY2" fmla="*/ 224393 h 1424893"/>
              <a:gd name="connsiteX3" fmla="*/ 2670273 w 4824442"/>
              <a:gd name="connsiteY3" fmla="*/ 813424 h 1424893"/>
              <a:gd name="connsiteX4" fmla="*/ 2558076 w 4824442"/>
              <a:gd name="connsiteY4" fmla="*/ 746106 h 1424893"/>
              <a:gd name="connsiteX5" fmla="*/ 2541247 w 4824442"/>
              <a:gd name="connsiteY5" fmla="*/ 734886 h 1424893"/>
              <a:gd name="connsiteX6" fmla="*/ 2490759 w 4824442"/>
              <a:gd name="connsiteY6" fmla="*/ 706837 h 1424893"/>
              <a:gd name="connsiteX7" fmla="*/ 2473929 w 4824442"/>
              <a:gd name="connsiteY7" fmla="*/ 701227 h 1424893"/>
              <a:gd name="connsiteX8" fmla="*/ 2445880 w 4824442"/>
              <a:gd name="connsiteY8" fmla="*/ 684398 h 1424893"/>
              <a:gd name="connsiteX9" fmla="*/ 2429051 w 4824442"/>
              <a:gd name="connsiteY9" fmla="*/ 678788 h 1424893"/>
              <a:gd name="connsiteX10" fmla="*/ 2406611 w 4824442"/>
              <a:gd name="connsiteY10" fmla="*/ 667568 h 1424893"/>
              <a:gd name="connsiteX11" fmla="*/ 2647833 w 4824442"/>
              <a:gd name="connsiteY11" fmla="*/ 790984 h 1424893"/>
              <a:gd name="connsiteX12" fmla="*/ 2760030 w 4824442"/>
              <a:gd name="connsiteY12" fmla="*/ 847082 h 1424893"/>
              <a:gd name="connsiteX13" fmla="*/ 3444427 w 4824442"/>
              <a:gd name="connsiteY13" fmla="*/ 897571 h 1424893"/>
              <a:gd name="connsiteX14" fmla="*/ 3640771 w 4824442"/>
              <a:gd name="connsiteY14" fmla="*/ 998547 h 1424893"/>
              <a:gd name="connsiteX15" fmla="*/ 4824442 w 4824442"/>
              <a:gd name="connsiteY15" fmla="*/ 1424893 h 1424893"/>
              <a:gd name="connsiteX0" fmla="*/ 0 w 4824442"/>
              <a:gd name="connsiteY0" fmla="*/ 67318 h 1424893"/>
              <a:gd name="connsiteX1" fmla="*/ 690008 w 4824442"/>
              <a:gd name="connsiteY1" fmla="*/ 0 h 1424893"/>
              <a:gd name="connsiteX2" fmla="*/ 2070022 w 4824442"/>
              <a:gd name="connsiteY2" fmla="*/ 224393 h 1424893"/>
              <a:gd name="connsiteX3" fmla="*/ 2670273 w 4824442"/>
              <a:gd name="connsiteY3" fmla="*/ 813424 h 1424893"/>
              <a:gd name="connsiteX4" fmla="*/ 2558076 w 4824442"/>
              <a:gd name="connsiteY4" fmla="*/ 746106 h 1424893"/>
              <a:gd name="connsiteX5" fmla="*/ 2490759 w 4824442"/>
              <a:gd name="connsiteY5" fmla="*/ 706837 h 1424893"/>
              <a:gd name="connsiteX6" fmla="*/ 2473929 w 4824442"/>
              <a:gd name="connsiteY6" fmla="*/ 701227 h 1424893"/>
              <a:gd name="connsiteX7" fmla="*/ 2445880 w 4824442"/>
              <a:gd name="connsiteY7" fmla="*/ 684398 h 1424893"/>
              <a:gd name="connsiteX8" fmla="*/ 2429051 w 4824442"/>
              <a:gd name="connsiteY8" fmla="*/ 678788 h 1424893"/>
              <a:gd name="connsiteX9" fmla="*/ 2406611 w 4824442"/>
              <a:gd name="connsiteY9" fmla="*/ 667568 h 1424893"/>
              <a:gd name="connsiteX10" fmla="*/ 2647833 w 4824442"/>
              <a:gd name="connsiteY10" fmla="*/ 790984 h 1424893"/>
              <a:gd name="connsiteX11" fmla="*/ 2760030 w 4824442"/>
              <a:gd name="connsiteY11" fmla="*/ 847082 h 1424893"/>
              <a:gd name="connsiteX12" fmla="*/ 3444427 w 4824442"/>
              <a:gd name="connsiteY12" fmla="*/ 897571 h 1424893"/>
              <a:gd name="connsiteX13" fmla="*/ 3640771 w 4824442"/>
              <a:gd name="connsiteY13" fmla="*/ 998547 h 1424893"/>
              <a:gd name="connsiteX14" fmla="*/ 4824442 w 4824442"/>
              <a:gd name="connsiteY14" fmla="*/ 1424893 h 1424893"/>
              <a:gd name="connsiteX0" fmla="*/ 0 w 4824442"/>
              <a:gd name="connsiteY0" fmla="*/ 67318 h 1424893"/>
              <a:gd name="connsiteX1" fmla="*/ 690008 w 4824442"/>
              <a:gd name="connsiteY1" fmla="*/ 0 h 1424893"/>
              <a:gd name="connsiteX2" fmla="*/ 2070022 w 4824442"/>
              <a:gd name="connsiteY2" fmla="*/ 224393 h 1424893"/>
              <a:gd name="connsiteX3" fmla="*/ 2670273 w 4824442"/>
              <a:gd name="connsiteY3" fmla="*/ 813424 h 1424893"/>
              <a:gd name="connsiteX4" fmla="*/ 2558076 w 4824442"/>
              <a:gd name="connsiteY4" fmla="*/ 746106 h 1424893"/>
              <a:gd name="connsiteX5" fmla="*/ 2490759 w 4824442"/>
              <a:gd name="connsiteY5" fmla="*/ 706837 h 1424893"/>
              <a:gd name="connsiteX6" fmla="*/ 2445880 w 4824442"/>
              <a:gd name="connsiteY6" fmla="*/ 684398 h 1424893"/>
              <a:gd name="connsiteX7" fmla="*/ 2429051 w 4824442"/>
              <a:gd name="connsiteY7" fmla="*/ 678788 h 1424893"/>
              <a:gd name="connsiteX8" fmla="*/ 2406611 w 4824442"/>
              <a:gd name="connsiteY8" fmla="*/ 667568 h 1424893"/>
              <a:gd name="connsiteX9" fmla="*/ 2647833 w 4824442"/>
              <a:gd name="connsiteY9" fmla="*/ 790984 h 1424893"/>
              <a:gd name="connsiteX10" fmla="*/ 2760030 w 4824442"/>
              <a:gd name="connsiteY10" fmla="*/ 847082 h 1424893"/>
              <a:gd name="connsiteX11" fmla="*/ 3444427 w 4824442"/>
              <a:gd name="connsiteY11" fmla="*/ 897571 h 1424893"/>
              <a:gd name="connsiteX12" fmla="*/ 3640771 w 4824442"/>
              <a:gd name="connsiteY12" fmla="*/ 998547 h 1424893"/>
              <a:gd name="connsiteX13" fmla="*/ 4824442 w 4824442"/>
              <a:gd name="connsiteY13" fmla="*/ 1424893 h 1424893"/>
              <a:gd name="connsiteX0" fmla="*/ 0 w 4824442"/>
              <a:gd name="connsiteY0" fmla="*/ 67318 h 1424893"/>
              <a:gd name="connsiteX1" fmla="*/ 690008 w 4824442"/>
              <a:gd name="connsiteY1" fmla="*/ 0 h 1424893"/>
              <a:gd name="connsiteX2" fmla="*/ 2070022 w 4824442"/>
              <a:gd name="connsiteY2" fmla="*/ 224393 h 1424893"/>
              <a:gd name="connsiteX3" fmla="*/ 2670273 w 4824442"/>
              <a:gd name="connsiteY3" fmla="*/ 813424 h 1424893"/>
              <a:gd name="connsiteX4" fmla="*/ 2558076 w 4824442"/>
              <a:gd name="connsiteY4" fmla="*/ 746106 h 1424893"/>
              <a:gd name="connsiteX5" fmla="*/ 2490759 w 4824442"/>
              <a:gd name="connsiteY5" fmla="*/ 706837 h 1424893"/>
              <a:gd name="connsiteX6" fmla="*/ 2445880 w 4824442"/>
              <a:gd name="connsiteY6" fmla="*/ 684398 h 1424893"/>
              <a:gd name="connsiteX7" fmla="*/ 2406611 w 4824442"/>
              <a:gd name="connsiteY7" fmla="*/ 667568 h 1424893"/>
              <a:gd name="connsiteX8" fmla="*/ 2647833 w 4824442"/>
              <a:gd name="connsiteY8" fmla="*/ 790984 h 1424893"/>
              <a:gd name="connsiteX9" fmla="*/ 2760030 w 4824442"/>
              <a:gd name="connsiteY9" fmla="*/ 847082 h 1424893"/>
              <a:gd name="connsiteX10" fmla="*/ 3444427 w 4824442"/>
              <a:gd name="connsiteY10" fmla="*/ 897571 h 1424893"/>
              <a:gd name="connsiteX11" fmla="*/ 3640771 w 4824442"/>
              <a:gd name="connsiteY11" fmla="*/ 998547 h 1424893"/>
              <a:gd name="connsiteX12" fmla="*/ 4824442 w 4824442"/>
              <a:gd name="connsiteY12" fmla="*/ 1424893 h 1424893"/>
              <a:gd name="connsiteX0" fmla="*/ 0 w 4824442"/>
              <a:gd name="connsiteY0" fmla="*/ 67318 h 1424893"/>
              <a:gd name="connsiteX1" fmla="*/ 690008 w 4824442"/>
              <a:gd name="connsiteY1" fmla="*/ 0 h 1424893"/>
              <a:gd name="connsiteX2" fmla="*/ 2070022 w 4824442"/>
              <a:gd name="connsiteY2" fmla="*/ 224393 h 1424893"/>
              <a:gd name="connsiteX3" fmla="*/ 2670273 w 4824442"/>
              <a:gd name="connsiteY3" fmla="*/ 813424 h 1424893"/>
              <a:gd name="connsiteX4" fmla="*/ 2558076 w 4824442"/>
              <a:gd name="connsiteY4" fmla="*/ 746106 h 1424893"/>
              <a:gd name="connsiteX5" fmla="*/ 2490759 w 4824442"/>
              <a:gd name="connsiteY5" fmla="*/ 706837 h 1424893"/>
              <a:gd name="connsiteX6" fmla="*/ 2445880 w 4824442"/>
              <a:gd name="connsiteY6" fmla="*/ 684398 h 1424893"/>
              <a:gd name="connsiteX7" fmla="*/ 2406611 w 4824442"/>
              <a:gd name="connsiteY7" fmla="*/ 667568 h 1424893"/>
              <a:gd name="connsiteX8" fmla="*/ 2462709 w 4824442"/>
              <a:gd name="connsiteY8" fmla="*/ 695617 h 1424893"/>
              <a:gd name="connsiteX9" fmla="*/ 2647833 w 4824442"/>
              <a:gd name="connsiteY9" fmla="*/ 790984 h 1424893"/>
              <a:gd name="connsiteX10" fmla="*/ 2760030 w 4824442"/>
              <a:gd name="connsiteY10" fmla="*/ 847082 h 1424893"/>
              <a:gd name="connsiteX11" fmla="*/ 3444427 w 4824442"/>
              <a:gd name="connsiteY11" fmla="*/ 897571 h 1424893"/>
              <a:gd name="connsiteX12" fmla="*/ 3640771 w 4824442"/>
              <a:gd name="connsiteY12" fmla="*/ 998547 h 1424893"/>
              <a:gd name="connsiteX13" fmla="*/ 4824442 w 4824442"/>
              <a:gd name="connsiteY13" fmla="*/ 1424893 h 1424893"/>
              <a:gd name="connsiteX0" fmla="*/ 0 w 4824442"/>
              <a:gd name="connsiteY0" fmla="*/ 67318 h 1424893"/>
              <a:gd name="connsiteX1" fmla="*/ 690008 w 4824442"/>
              <a:gd name="connsiteY1" fmla="*/ 0 h 1424893"/>
              <a:gd name="connsiteX2" fmla="*/ 2070022 w 4824442"/>
              <a:gd name="connsiteY2" fmla="*/ 224393 h 1424893"/>
              <a:gd name="connsiteX3" fmla="*/ 2670273 w 4824442"/>
              <a:gd name="connsiteY3" fmla="*/ 813424 h 1424893"/>
              <a:gd name="connsiteX4" fmla="*/ 2558076 w 4824442"/>
              <a:gd name="connsiteY4" fmla="*/ 746106 h 1424893"/>
              <a:gd name="connsiteX5" fmla="*/ 2490759 w 4824442"/>
              <a:gd name="connsiteY5" fmla="*/ 706837 h 1424893"/>
              <a:gd name="connsiteX6" fmla="*/ 2445880 w 4824442"/>
              <a:gd name="connsiteY6" fmla="*/ 684398 h 1424893"/>
              <a:gd name="connsiteX7" fmla="*/ 2406611 w 4824442"/>
              <a:gd name="connsiteY7" fmla="*/ 667568 h 1424893"/>
              <a:gd name="connsiteX8" fmla="*/ 2647833 w 4824442"/>
              <a:gd name="connsiteY8" fmla="*/ 790984 h 1424893"/>
              <a:gd name="connsiteX9" fmla="*/ 2760030 w 4824442"/>
              <a:gd name="connsiteY9" fmla="*/ 847082 h 1424893"/>
              <a:gd name="connsiteX10" fmla="*/ 3444427 w 4824442"/>
              <a:gd name="connsiteY10" fmla="*/ 897571 h 1424893"/>
              <a:gd name="connsiteX11" fmla="*/ 3640771 w 4824442"/>
              <a:gd name="connsiteY11" fmla="*/ 998547 h 1424893"/>
              <a:gd name="connsiteX12" fmla="*/ 4824442 w 4824442"/>
              <a:gd name="connsiteY12" fmla="*/ 1424893 h 1424893"/>
              <a:gd name="connsiteX0" fmla="*/ 0 w 4824442"/>
              <a:gd name="connsiteY0" fmla="*/ 67318 h 1424893"/>
              <a:gd name="connsiteX1" fmla="*/ 690008 w 4824442"/>
              <a:gd name="connsiteY1" fmla="*/ 0 h 1424893"/>
              <a:gd name="connsiteX2" fmla="*/ 2070022 w 4824442"/>
              <a:gd name="connsiteY2" fmla="*/ 224393 h 1424893"/>
              <a:gd name="connsiteX3" fmla="*/ 2670273 w 4824442"/>
              <a:gd name="connsiteY3" fmla="*/ 813424 h 1424893"/>
              <a:gd name="connsiteX4" fmla="*/ 2558076 w 4824442"/>
              <a:gd name="connsiteY4" fmla="*/ 746106 h 1424893"/>
              <a:gd name="connsiteX5" fmla="*/ 2490759 w 4824442"/>
              <a:gd name="connsiteY5" fmla="*/ 706837 h 1424893"/>
              <a:gd name="connsiteX6" fmla="*/ 2445880 w 4824442"/>
              <a:gd name="connsiteY6" fmla="*/ 684398 h 1424893"/>
              <a:gd name="connsiteX7" fmla="*/ 2406611 w 4824442"/>
              <a:gd name="connsiteY7" fmla="*/ 667568 h 1424893"/>
              <a:gd name="connsiteX8" fmla="*/ 2524417 w 4824442"/>
              <a:gd name="connsiteY8" fmla="*/ 718057 h 1424893"/>
              <a:gd name="connsiteX9" fmla="*/ 2647833 w 4824442"/>
              <a:gd name="connsiteY9" fmla="*/ 790984 h 1424893"/>
              <a:gd name="connsiteX10" fmla="*/ 2760030 w 4824442"/>
              <a:gd name="connsiteY10" fmla="*/ 847082 h 1424893"/>
              <a:gd name="connsiteX11" fmla="*/ 3444427 w 4824442"/>
              <a:gd name="connsiteY11" fmla="*/ 897571 h 1424893"/>
              <a:gd name="connsiteX12" fmla="*/ 3640771 w 4824442"/>
              <a:gd name="connsiteY12" fmla="*/ 998547 h 1424893"/>
              <a:gd name="connsiteX13" fmla="*/ 4824442 w 4824442"/>
              <a:gd name="connsiteY13" fmla="*/ 1424893 h 1424893"/>
              <a:gd name="connsiteX0" fmla="*/ 0 w 4824442"/>
              <a:gd name="connsiteY0" fmla="*/ 67318 h 1424893"/>
              <a:gd name="connsiteX1" fmla="*/ 690008 w 4824442"/>
              <a:gd name="connsiteY1" fmla="*/ 0 h 1424893"/>
              <a:gd name="connsiteX2" fmla="*/ 2070022 w 4824442"/>
              <a:gd name="connsiteY2" fmla="*/ 224393 h 1424893"/>
              <a:gd name="connsiteX3" fmla="*/ 2670273 w 4824442"/>
              <a:gd name="connsiteY3" fmla="*/ 813424 h 1424893"/>
              <a:gd name="connsiteX4" fmla="*/ 2558076 w 4824442"/>
              <a:gd name="connsiteY4" fmla="*/ 746106 h 1424893"/>
              <a:gd name="connsiteX5" fmla="*/ 2490759 w 4824442"/>
              <a:gd name="connsiteY5" fmla="*/ 706837 h 1424893"/>
              <a:gd name="connsiteX6" fmla="*/ 2406611 w 4824442"/>
              <a:gd name="connsiteY6" fmla="*/ 667568 h 1424893"/>
              <a:gd name="connsiteX7" fmla="*/ 2524417 w 4824442"/>
              <a:gd name="connsiteY7" fmla="*/ 718057 h 1424893"/>
              <a:gd name="connsiteX8" fmla="*/ 2647833 w 4824442"/>
              <a:gd name="connsiteY8" fmla="*/ 790984 h 1424893"/>
              <a:gd name="connsiteX9" fmla="*/ 2760030 w 4824442"/>
              <a:gd name="connsiteY9" fmla="*/ 847082 h 1424893"/>
              <a:gd name="connsiteX10" fmla="*/ 3444427 w 4824442"/>
              <a:gd name="connsiteY10" fmla="*/ 897571 h 1424893"/>
              <a:gd name="connsiteX11" fmla="*/ 3640771 w 4824442"/>
              <a:gd name="connsiteY11" fmla="*/ 998547 h 1424893"/>
              <a:gd name="connsiteX12" fmla="*/ 4824442 w 4824442"/>
              <a:gd name="connsiteY12" fmla="*/ 1424893 h 1424893"/>
              <a:gd name="connsiteX0" fmla="*/ 0 w 4824442"/>
              <a:gd name="connsiteY0" fmla="*/ 67318 h 1424893"/>
              <a:gd name="connsiteX1" fmla="*/ 690008 w 4824442"/>
              <a:gd name="connsiteY1" fmla="*/ 0 h 1424893"/>
              <a:gd name="connsiteX2" fmla="*/ 2070022 w 4824442"/>
              <a:gd name="connsiteY2" fmla="*/ 224393 h 1424893"/>
              <a:gd name="connsiteX3" fmla="*/ 2670273 w 4824442"/>
              <a:gd name="connsiteY3" fmla="*/ 813424 h 1424893"/>
              <a:gd name="connsiteX4" fmla="*/ 2558076 w 4824442"/>
              <a:gd name="connsiteY4" fmla="*/ 746106 h 1424893"/>
              <a:gd name="connsiteX5" fmla="*/ 2490759 w 4824442"/>
              <a:gd name="connsiteY5" fmla="*/ 706837 h 1424893"/>
              <a:gd name="connsiteX6" fmla="*/ 2406611 w 4824442"/>
              <a:gd name="connsiteY6" fmla="*/ 667568 h 1424893"/>
              <a:gd name="connsiteX7" fmla="*/ 2524417 w 4824442"/>
              <a:gd name="connsiteY7" fmla="*/ 718057 h 1424893"/>
              <a:gd name="connsiteX8" fmla="*/ 2760030 w 4824442"/>
              <a:gd name="connsiteY8" fmla="*/ 847082 h 1424893"/>
              <a:gd name="connsiteX9" fmla="*/ 3444427 w 4824442"/>
              <a:gd name="connsiteY9" fmla="*/ 897571 h 1424893"/>
              <a:gd name="connsiteX10" fmla="*/ 3640771 w 4824442"/>
              <a:gd name="connsiteY10" fmla="*/ 998547 h 1424893"/>
              <a:gd name="connsiteX11" fmla="*/ 4824442 w 4824442"/>
              <a:gd name="connsiteY11" fmla="*/ 1424893 h 1424893"/>
              <a:gd name="connsiteX0" fmla="*/ 0 w 4824442"/>
              <a:gd name="connsiteY0" fmla="*/ 67318 h 1424893"/>
              <a:gd name="connsiteX1" fmla="*/ 690008 w 4824442"/>
              <a:gd name="connsiteY1" fmla="*/ 0 h 1424893"/>
              <a:gd name="connsiteX2" fmla="*/ 2070022 w 4824442"/>
              <a:gd name="connsiteY2" fmla="*/ 224393 h 1424893"/>
              <a:gd name="connsiteX3" fmla="*/ 2670273 w 4824442"/>
              <a:gd name="connsiteY3" fmla="*/ 813424 h 1424893"/>
              <a:gd name="connsiteX4" fmla="*/ 2490759 w 4824442"/>
              <a:gd name="connsiteY4" fmla="*/ 706837 h 1424893"/>
              <a:gd name="connsiteX5" fmla="*/ 2406611 w 4824442"/>
              <a:gd name="connsiteY5" fmla="*/ 667568 h 1424893"/>
              <a:gd name="connsiteX6" fmla="*/ 2524417 w 4824442"/>
              <a:gd name="connsiteY6" fmla="*/ 718057 h 1424893"/>
              <a:gd name="connsiteX7" fmla="*/ 2760030 w 4824442"/>
              <a:gd name="connsiteY7" fmla="*/ 847082 h 1424893"/>
              <a:gd name="connsiteX8" fmla="*/ 3444427 w 4824442"/>
              <a:gd name="connsiteY8" fmla="*/ 897571 h 1424893"/>
              <a:gd name="connsiteX9" fmla="*/ 3640771 w 4824442"/>
              <a:gd name="connsiteY9" fmla="*/ 998547 h 1424893"/>
              <a:gd name="connsiteX10" fmla="*/ 4824442 w 4824442"/>
              <a:gd name="connsiteY10" fmla="*/ 1424893 h 1424893"/>
              <a:gd name="connsiteX0" fmla="*/ 0 w 4824442"/>
              <a:gd name="connsiteY0" fmla="*/ 67318 h 1424893"/>
              <a:gd name="connsiteX1" fmla="*/ 690008 w 4824442"/>
              <a:gd name="connsiteY1" fmla="*/ 0 h 1424893"/>
              <a:gd name="connsiteX2" fmla="*/ 2070022 w 4824442"/>
              <a:gd name="connsiteY2" fmla="*/ 224393 h 1424893"/>
              <a:gd name="connsiteX3" fmla="*/ 2670273 w 4824442"/>
              <a:gd name="connsiteY3" fmla="*/ 813424 h 1424893"/>
              <a:gd name="connsiteX4" fmla="*/ 2406611 w 4824442"/>
              <a:gd name="connsiteY4" fmla="*/ 667568 h 1424893"/>
              <a:gd name="connsiteX5" fmla="*/ 2524417 w 4824442"/>
              <a:gd name="connsiteY5" fmla="*/ 718057 h 1424893"/>
              <a:gd name="connsiteX6" fmla="*/ 2760030 w 4824442"/>
              <a:gd name="connsiteY6" fmla="*/ 847082 h 1424893"/>
              <a:gd name="connsiteX7" fmla="*/ 3444427 w 4824442"/>
              <a:gd name="connsiteY7" fmla="*/ 897571 h 1424893"/>
              <a:gd name="connsiteX8" fmla="*/ 3640771 w 4824442"/>
              <a:gd name="connsiteY8" fmla="*/ 998547 h 1424893"/>
              <a:gd name="connsiteX9" fmla="*/ 4824442 w 4824442"/>
              <a:gd name="connsiteY9" fmla="*/ 1424893 h 1424893"/>
              <a:gd name="connsiteX0" fmla="*/ 0 w 4824442"/>
              <a:gd name="connsiteY0" fmla="*/ 67318 h 1424893"/>
              <a:gd name="connsiteX1" fmla="*/ 690008 w 4824442"/>
              <a:gd name="connsiteY1" fmla="*/ 0 h 1424893"/>
              <a:gd name="connsiteX2" fmla="*/ 2070022 w 4824442"/>
              <a:gd name="connsiteY2" fmla="*/ 224393 h 1424893"/>
              <a:gd name="connsiteX3" fmla="*/ 2670273 w 4824442"/>
              <a:gd name="connsiteY3" fmla="*/ 813424 h 1424893"/>
              <a:gd name="connsiteX4" fmla="*/ 2406611 w 4824442"/>
              <a:gd name="connsiteY4" fmla="*/ 667568 h 1424893"/>
              <a:gd name="connsiteX5" fmla="*/ 2760030 w 4824442"/>
              <a:gd name="connsiteY5" fmla="*/ 847082 h 1424893"/>
              <a:gd name="connsiteX6" fmla="*/ 3444427 w 4824442"/>
              <a:gd name="connsiteY6" fmla="*/ 897571 h 1424893"/>
              <a:gd name="connsiteX7" fmla="*/ 3640771 w 4824442"/>
              <a:gd name="connsiteY7" fmla="*/ 998547 h 1424893"/>
              <a:gd name="connsiteX8" fmla="*/ 4824442 w 4824442"/>
              <a:gd name="connsiteY8" fmla="*/ 1424893 h 1424893"/>
              <a:gd name="connsiteX0" fmla="*/ 0 w 4824442"/>
              <a:gd name="connsiteY0" fmla="*/ 67318 h 1424893"/>
              <a:gd name="connsiteX1" fmla="*/ 690008 w 4824442"/>
              <a:gd name="connsiteY1" fmla="*/ 0 h 1424893"/>
              <a:gd name="connsiteX2" fmla="*/ 2070022 w 4824442"/>
              <a:gd name="connsiteY2" fmla="*/ 224393 h 1424893"/>
              <a:gd name="connsiteX3" fmla="*/ 2406611 w 4824442"/>
              <a:gd name="connsiteY3" fmla="*/ 667568 h 1424893"/>
              <a:gd name="connsiteX4" fmla="*/ 2760030 w 4824442"/>
              <a:gd name="connsiteY4" fmla="*/ 847082 h 1424893"/>
              <a:gd name="connsiteX5" fmla="*/ 3444427 w 4824442"/>
              <a:gd name="connsiteY5" fmla="*/ 897571 h 1424893"/>
              <a:gd name="connsiteX6" fmla="*/ 3640771 w 4824442"/>
              <a:gd name="connsiteY6" fmla="*/ 998547 h 1424893"/>
              <a:gd name="connsiteX7" fmla="*/ 4824442 w 4824442"/>
              <a:gd name="connsiteY7" fmla="*/ 1424893 h 1424893"/>
              <a:gd name="connsiteX0" fmla="*/ 0 w 4824442"/>
              <a:gd name="connsiteY0" fmla="*/ 67318 h 1424893"/>
              <a:gd name="connsiteX1" fmla="*/ 690008 w 4824442"/>
              <a:gd name="connsiteY1" fmla="*/ 0 h 1424893"/>
              <a:gd name="connsiteX2" fmla="*/ 2070022 w 4824442"/>
              <a:gd name="connsiteY2" fmla="*/ 224393 h 1424893"/>
              <a:gd name="connsiteX3" fmla="*/ 2760030 w 4824442"/>
              <a:gd name="connsiteY3" fmla="*/ 847082 h 1424893"/>
              <a:gd name="connsiteX4" fmla="*/ 3444427 w 4824442"/>
              <a:gd name="connsiteY4" fmla="*/ 897571 h 1424893"/>
              <a:gd name="connsiteX5" fmla="*/ 3640771 w 4824442"/>
              <a:gd name="connsiteY5" fmla="*/ 998547 h 1424893"/>
              <a:gd name="connsiteX6" fmla="*/ 4824442 w 4824442"/>
              <a:gd name="connsiteY6" fmla="*/ 1424893 h 1424893"/>
              <a:gd name="connsiteX0" fmla="*/ 0 w 4824442"/>
              <a:gd name="connsiteY0" fmla="*/ 67318 h 1424893"/>
              <a:gd name="connsiteX1" fmla="*/ 690008 w 4824442"/>
              <a:gd name="connsiteY1" fmla="*/ 0 h 1424893"/>
              <a:gd name="connsiteX2" fmla="*/ 2070022 w 4824442"/>
              <a:gd name="connsiteY2" fmla="*/ 224393 h 1424893"/>
              <a:gd name="connsiteX3" fmla="*/ 2743201 w 4824442"/>
              <a:gd name="connsiteY3" fmla="*/ 858302 h 1424893"/>
              <a:gd name="connsiteX4" fmla="*/ 3444427 w 4824442"/>
              <a:gd name="connsiteY4" fmla="*/ 897571 h 1424893"/>
              <a:gd name="connsiteX5" fmla="*/ 3640771 w 4824442"/>
              <a:gd name="connsiteY5" fmla="*/ 998547 h 1424893"/>
              <a:gd name="connsiteX6" fmla="*/ 4824442 w 4824442"/>
              <a:gd name="connsiteY6" fmla="*/ 1424893 h 1424893"/>
              <a:gd name="connsiteX0" fmla="*/ 0 w 4824442"/>
              <a:gd name="connsiteY0" fmla="*/ 67318 h 1424893"/>
              <a:gd name="connsiteX1" fmla="*/ 690008 w 4824442"/>
              <a:gd name="connsiteY1" fmla="*/ 0 h 1424893"/>
              <a:gd name="connsiteX2" fmla="*/ 2070022 w 4824442"/>
              <a:gd name="connsiteY2" fmla="*/ 224393 h 1424893"/>
              <a:gd name="connsiteX3" fmla="*/ 2743201 w 4824442"/>
              <a:gd name="connsiteY3" fmla="*/ 858302 h 1424893"/>
              <a:gd name="connsiteX4" fmla="*/ 3444427 w 4824442"/>
              <a:gd name="connsiteY4" fmla="*/ 897571 h 1424893"/>
              <a:gd name="connsiteX5" fmla="*/ 3640771 w 4824442"/>
              <a:gd name="connsiteY5" fmla="*/ 998547 h 1424893"/>
              <a:gd name="connsiteX6" fmla="*/ 4824442 w 4824442"/>
              <a:gd name="connsiteY6" fmla="*/ 1424893 h 1424893"/>
              <a:gd name="connsiteX0" fmla="*/ 0 w 4824442"/>
              <a:gd name="connsiteY0" fmla="*/ 67318 h 1424893"/>
              <a:gd name="connsiteX1" fmla="*/ 690008 w 4824442"/>
              <a:gd name="connsiteY1" fmla="*/ 0 h 1424893"/>
              <a:gd name="connsiteX2" fmla="*/ 2070022 w 4824442"/>
              <a:gd name="connsiteY2" fmla="*/ 224393 h 1424893"/>
              <a:gd name="connsiteX3" fmla="*/ 2754421 w 4824442"/>
              <a:gd name="connsiteY3" fmla="*/ 858302 h 1424893"/>
              <a:gd name="connsiteX4" fmla="*/ 3444427 w 4824442"/>
              <a:gd name="connsiteY4" fmla="*/ 897571 h 1424893"/>
              <a:gd name="connsiteX5" fmla="*/ 3640771 w 4824442"/>
              <a:gd name="connsiteY5" fmla="*/ 998547 h 1424893"/>
              <a:gd name="connsiteX6" fmla="*/ 4824442 w 4824442"/>
              <a:gd name="connsiteY6" fmla="*/ 1424893 h 1424893"/>
              <a:gd name="connsiteX0" fmla="*/ 0 w 4824442"/>
              <a:gd name="connsiteY0" fmla="*/ 67318 h 1424893"/>
              <a:gd name="connsiteX1" fmla="*/ 690008 w 4824442"/>
              <a:gd name="connsiteY1" fmla="*/ 0 h 1424893"/>
              <a:gd name="connsiteX2" fmla="*/ 2070022 w 4824442"/>
              <a:gd name="connsiteY2" fmla="*/ 224393 h 1424893"/>
              <a:gd name="connsiteX3" fmla="*/ 2754421 w 4824442"/>
              <a:gd name="connsiteY3" fmla="*/ 858302 h 1424893"/>
              <a:gd name="connsiteX4" fmla="*/ 3444427 w 4824442"/>
              <a:gd name="connsiteY4" fmla="*/ 897571 h 1424893"/>
              <a:gd name="connsiteX5" fmla="*/ 3640771 w 4824442"/>
              <a:gd name="connsiteY5" fmla="*/ 998547 h 1424893"/>
              <a:gd name="connsiteX6" fmla="*/ 4824442 w 4824442"/>
              <a:gd name="connsiteY6" fmla="*/ 1424893 h 1424893"/>
              <a:gd name="connsiteX0" fmla="*/ 0 w 4824442"/>
              <a:gd name="connsiteY0" fmla="*/ 67318 h 1424893"/>
              <a:gd name="connsiteX1" fmla="*/ 690008 w 4824442"/>
              <a:gd name="connsiteY1" fmla="*/ 0 h 1424893"/>
              <a:gd name="connsiteX2" fmla="*/ 2070022 w 4824442"/>
              <a:gd name="connsiteY2" fmla="*/ 224393 h 1424893"/>
              <a:gd name="connsiteX3" fmla="*/ 2754421 w 4824442"/>
              <a:gd name="connsiteY3" fmla="*/ 858302 h 1424893"/>
              <a:gd name="connsiteX4" fmla="*/ 3444427 w 4824442"/>
              <a:gd name="connsiteY4" fmla="*/ 897571 h 1424893"/>
              <a:gd name="connsiteX5" fmla="*/ 3640771 w 4824442"/>
              <a:gd name="connsiteY5" fmla="*/ 998547 h 1424893"/>
              <a:gd name="connsiteX6" fmla="*/ 4824442 w 4824442"/>
              <a:gd name="connsiteY6" fmla="*/ 1424893 h 1424893"/>
              <a:gd name="connsiteX0" fmla="*/ 0 w 4824442"/>
              <a:gd name="connsiteY0" fmla="*/ 67318 h 1424893"/>
              <a:gd name="connsiteX1" fmla="*/ 690008 w 4824442"/>
              <a:gd name="connsiteY1" fmla="*/ 0 h 1424893"/>
              <a:gd name="connsiteX2" fmla="*/ 2070022 w 4824442"/>
              <a:gd name="connsiteY2" fmla="*/ 224393 h 1424893"/>
              <a:gd name="connsiteX3" fmla="*/ 2754421 w 4824442"/>
              <a:gd name="connsiteY3" fmla="*/ 858302 h 1424893"/>
              <a:gd name="connsiteX4" fmla="*/ 3444427 w 4824442"/>
              <a:gd name="connsiteY4" fmla="*/ 897571 h 1424893"/>
              <a:gd name="connsiteX5" fmla="*/ 4824442 w 4824442"/>
              <a:gd name="connsiteY5" fmla="*/ 1424893 h 1424893"/>
              <a:gd name="connsiteX0" fmla="*/ 0 w 4824442"/>
              <a:gd name="connsiteY0" fmla="*/ 67318 h 1424893"/>
              <a:gd name="connsiteX1" fmla="*/ 690008 w 4824442"/>
              <a:gd name="connsiteY1" fmla="*/ 0 h 1424893"/>
              <a:gd name="connsiteX2" fmla="*/ 2070022 w 4824442"/>
              <a:gd name="connsiteY2" fmla="*/ 224393 h 1424893"/>
              <a:gd name="connsiteX3" fmla="*/ 2754421 w 4824442"/>
              <a:gd name="connsiteY3" fmla="*/ 858302 h 1424893"/>
              <a:gd name="connsiteX4" fmla="*/ 3444427 w 4824442"/>
              <a:gd name="connsiteY4" fmla="*/ 897571 h 1424893"/>
              <a:gd name="connsiteX5" fmla="*/ 4117605 w 4824442"/>
              <a:gd name="connsiteY5" fmla="*/ 1161232 h 1424893"/>
              <a:gd name="connsiteX6" fmla="*/ 4824442 w 4824442"/>
              <a:gd name="connsiteY6" fmla="*/ 1424893 h 1424893"/>
              <a:gd name="connsiteX0" fmla="*/ 0 w 4824442"/>
              <a:gd name="connsiteY0" fmla="*/ 67318 h 1424893"/>
              <a:gd name="connsiteX1" fmla="*/ 690008 w 4824442"/>
              <a:gd name="connsiteY1" fmla="*/ 0 h 1424893"/>
              <a:gd name="connsiteX2" fmla="*/ 2070022 w 4824442"/>
              <a:gd name="connsiteY2" fmla="*/ 224393 h 1424893"/>
              <a:gd name="connsiteX3" fmla="*/ 2754421 w 4824442"/>
              <a:gd name="connsiteY3" fmla="*/ 858302 h 1424893"/>
              <a:gd name="connsiteX4" fmla="*/ 3444427 w 4824442"/>
              <a:gd name="connsiteY4" fmla="*/ 897571 h 1424893"/>
              <a:gd name="connsiteX5" fmla="*/ 4145654 w 4824442"/>
              <a:gd name="connsiteY5" fmla="*/ 1194891 h 1424893"/>
              <a:gd name="connsiteX6" fmla="*/ 4824442 w 4824442"/>
              <a:gd name="connsiteY6" fmla="*/ 1424893 h 1424893"/>
              <a:gd name="connsiteX0" fmla="*/ 0 w 4824442"/>
              <a:gd name="connsiteY0" fmla="*/ 67318 h 1424893"/>
              <a:gd name="connsiteX1" fmla="*/ 690008 w 4824442"/>
              <a:gd name="connsiteY1" fmla="*/ 0 h 1424893"/>
              <a:gd name="connsiteX2" fmla="*/ 2064412 w 4824442"/>
              <a:gd name="connsiteY2" fmla="*/ 241223 h 1424893"/>
              <a:gd name="connsiteX3" fmla="*/ 2754421 w 4824442"/>
              <a:gd name="connsiteY3" fmla="*/ 858302 h 1424893"/>
              <a:gd name="connsiteX4" fmla="*/ 3444427 w 4824442"/>
              <a:gd name="connsiteY4" fmla="*/ 897571 h 1424893"/>
              <a:gd name="connsiteX5" fmla="*/ 4145654 w 4824442"/>
              <a:gd name="connsiteY5" fmla="*/ 1194891 h 1424893"/>
              <a:gd name="connsiteX6" fmla="*/ 4824442 w 4824442"/>
              <a:gd name="connsiteY6" fmla="*/ 1424893 h 1424893"/>
              <a:gd name="connsiteX0" fmla="*/ 0 w 4824442"/>
              <a:gd name="connsiteY0" fmla="*/ 67318 h 1424893"/>
              <a:gd name="connsiteX1" fmla="*/ 690008 w 4824442"/>
              <a:gd name="connsiteY1" fmla="*/ 0 h 1424893"/>
              <a:gd name="connsiteX2" fmla="*/ 2064412 w 4824442"/>
              <a:gd name="connsiteY2" fmla="*/ 241223 h 1424893"/>
              <a:gd name="connsiteX3" fmla="*/ 2754421 w 4824442"/>
              <a:gd name="connsiteY3" fmla="*/ 858302 h 1424893"/>
              <a:gd name="connsiteX4" fmla="*/ 3444427 w 4824442"/>
              <a:gd name="connsiteY4" fmla="*/ 897571 h 1424893"/>
              <a:gd name="connsiteX5" fmla="*/ 4145654 w 4824442"/>
              <a:gd name="connsiteY5" fmla="*/ 1194891 h 1424893"/>
              <a:gd name="connsiteX6" fmla="*/ 4824442 w 4824442"/>
              <a:gd name="connsiteY6" fmla="*/ 1424893 h 1424893"/>
              <a:gd name="connsiteX0" fmla="*/ 0 w 4824442"/>
              <a:gd name="connsiteY0" fmla="*/ 67318 h 1424893"/>
              <a:gd name="connsiteX1" fmla="*/ 690008 w 4824442"/>
              <a:gd name="connsiteY1" fmla="*/ 0 h 1424893"/>
              <a:gd name="connsiteX2" fmla="*/ 2064412 w 4824442"/>
              <a:gd name="connsiteY2" fmla="*/ 241223 h 1424893"/>
              <a:gd name="connsiteX3" fmla="*/ 2754421 w 4824442"/>
              <a:gd name="connsiteY3" fmla="*/ 858302 h 1424893"/>
              <a:gd name="connsiteX4" fmla="*/ 3444427 w 4824442"/>
              <a:gd name="connsiteY4" fmla="*/ 897571 h 1424893"/>
              <a:gd name="connsiteX5" fmla="*/ 4145654 w 4824442"/>
              <a:gd name="connsiteY5" fmla="*/ 1194891 h 1424893"/>
              <a:gd name="connsiteX6" fmla="*/ 4824442 w 4824442"/>
              <a:gd name="connsiteY6" fmla="*/ 1424893 h 1424893"/>
              <a:gd name="connsiteX0" fmla="*/ 0 w 4824442"/>
              <a:gd name="connsiteY0" fmla="*/ 67318 h 1424893"/>
              <a:gd name="connsiteX1" fmla="*/ 690008 w 4824442"/>
              <a:gd name="connsiteY1" fmla="*/ 0 h 1424893"/>
              <a:gd name="connsiteX2" fmla="*/ 2064412 w 4824442"/>
              <a:gd name="connsiteY2" fmla="*/ 241223 h 1424893"/>
              <a:gd name="connsiteX3" fmla="*/ 2754421 w 4824442"/>
              <a:gd name="connsiteY3" fmla="*/ 858302 h 1424893"/>
              <a:gd name="connsiteX4" fmla="*/ 3444427 w 4824442"/>
              <a:gd name="connsiteY4" fmla="*/ 897571 h 1424893"/>
              <a:gd name="connsiteX5" fmla="*/ 4145654 w 4824442"/>
              <a:gd name="connsiteY5" fmla="*/ 1194891 h 1424893"/>
              <a:gd name="connsiteX6" fmla="*/ 4824442 w 4824442"/>
              <a:gd name="connsiteY6" fmla="*/ 1424893 h 1424893"/>
              <a:gd name="connsiteX0" fmla="*/ 0 w 4824442"/>
              <a:gd name="connsiteY0" fmla="*/ 67318 h 1424893"/>
              <a:gd name="connsiteX1" fmla="*/ 690008 w 4824442"/>
              <a:gd name="connsiteY1" fmla="*/ 0 h 1424893"/>
              <a:gd name="connsiteX2" fmla="*/ 2064412 w 4824442"/>
              <a:gd name="connsiteY2" fmla="*/ 241223 h 1424893"/>
              <a:gd name="connsiteX3" fmla="*/ 2754421 w 4824442"/>
              <a:gd name="connsiteY3" fmla="*/ 858302 h 1424893"/>
              <a:gd name="connsiteX4" fmla="*/ 3444427 w 4824442"/>
              <a:gd name="connsiteY4" fmla="*/ 897571 h 1424893"/>
              <a:gd name="connsiteX5" fmla="*/ 4145654 w 4824442"/>
              <a:gd name="connsiteY5" fmla="*/ 1194891 h 1424893"/>
              <a:gd name="connsiteX6" fmla="*/ 4824442 w 4824442"/>
              <a:gd name="connsiteY6" fmla="*/ 1424893 h 1424893"/>
              <a:gd name="connsiteX0" fmla="*/ 0 w 4824442"/>
              <a:gd name="connsiteY0" fmla="*/ 67318 h 1424893"/>
              <a:gd name="connsiteX1" fmla="*/ 690008 w 4824442"/>
              <a:gd name="connsiteY1" fmla="*/ 0 h 1424893"/>
              <a:gd name="connsiteX2" fmla="*/ 2064412 w 4824442"/>
              <a:gd name="connsiteY2" fmla="*/ 241223 h 1424893"/>
              <a:gd name="connsiteX3" fmla="*/ 2754421 w 4824442"/>
              <a:gd name="connsiteY3" fmla="*/ 858302 h 1424893"/>
              <a:gd name="connsiteX4" fmla="*/ 3444427 w 4824442"/>
              <a:gd name="connsiteY4" fmla="*/ 897571 h 1424893"/>
              <a:gd name="connsiteX5" fmla="*/ 4145654 w 4824442"/>
              <a:gd name="connsiteY5" fmla="*/ 1194891 h 1424893"/>
              <a:gd name="connsiteX6" fmla="*/ 4824442 w 4824442"/>
              <a:gd name="connsiteY6" fmla="*/ 1424893 h 1424893"/>
              <a:gd name="connsiteX0" fmla="*/ 0 w 4824442"/>
              <a:gd name="connsiteY0" fmla="*/ 67318 h 1424893"/>
              <a:gd name="connsiteX1" fmla="*/ 690008 w 4824442"/>
              <a:gd name="connsiteY1" fmla="*/ 0 h 1424893"/>
              <a:gd name="connsiteX2" fmla="*/ 2064412 w 4824442"/>
              <a:gd name="connsiteY2" fmla="*/ 241223 h 1424893"/>
              <a:gd name="connsiteX3" fmla="*/ 2754421 w 4824442"/>
              <a:gd name="connsiteY3" fmla="*/ 858302 h 1424893"/>
              <a:gd name="connsiteX4" fmla="*/ 3444427 w 4824442"/>
              <a:gd name="connsiteY4" fmla="*/ 897571 h 1424893"/>
              <a:gd name="connsiteX5" fmla="*/ 4145654 w 4824442"/>
              <a:gd name="connsiteY5" fmla="*/ 1194891 h 1424893"/>
              <a:gd name="connsiteX6" fmla="*/ 4824442 w 4824442"/>
              <a:gd name="connsiteY6" fmla="*/ 1424893 h 1424893"/>
              <a:gd name="connsiteX0" fmla="*/ 0 w 4818832"/>
              <a:gd name="connsiteY0" fmla="*/ 72928 h 1424893"/>
              <a:gd name="connsiteX1" fmla="*/ 684398 w 4818832"/>
              <a:gd name="connsiteY1" fmla="*/ 0 h 1424893"/>
              <a:gd name="connsiteX2" fmla="*/ 2058802 w 4818832"/>
              <a:gd name="connsiteY2" fmla="*/ 241223 h 1424893"/>
              <a:gd name="connsiteX3" fmla="*/ 2748811 w 4818832"/>
              <a:gd name="connsiteY3" fmla="*/ 858302 h 1424893"/>
              <a:gd name="connsiteX4" fmla="*/ 3438817 w 4818832"/>
              <a:gd name="connsiteY4" fmla="*/ 897571 h 1424893"/>
              <a:gd name="connsiteX5" fmla="*/ 4140044 w 4818832"/>
              <a:gd name="connsiteY5" fmla="*/ 1194891 h 1424893"/>
              <a:gd name="connsiteX6" fmla="*/ 4818832 w 4818832"/>
              <a:gd name="connsiteY6" fmla="*/ 1424893 h 1424893"/>
              <a:gd name="connsiteX0" fmla="*/ 0 w 4818832"/>
              <a:gd name="connsiteY0" fmla="*/ 72928 h 1424893"/>
              <a:gd name="connsiteX1" fmla="*/ 684398 w 4818832"/>
              <a:gd name="connsiteY1" fmla="*/ 0 h 1424893"/>
              <a:gd name="connsiteX2" fmla="*/ 2058802 w 4818832"/>
              <a:gd name="connsiteY2" fmla="*/ 241223 h 1424893"/>
              <a:gd name="connsiteX3" fmla="*/ 2748811 w 4818832"/>
              <a:gd name="connsiteY3" fmla="*/ 858302 h 1424893"/>
              <a:gd name="connsiteX4" fmla="*/ 3438817 w 4818832"/>
              <a:gd name="connsiteY4" fmla="*/ 897571 h 1424893"/>
              <a:gd name="connsiteX5" fmla="*/ 4140044 w 4818832"/>
              <a:gd name="connsiteY5" fmla="*/ 1194891 h 1424893"/>
              <a:gd name="connsiteX6" fmla="*/ 4818832 w 4818832"/>
              <a:gd name="connsiteY6" fmla="*/ 1424893 h 142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32" h="1424893">
                <a:moveTo>
                  <a:pt x="0" y="72928"/>
                </a:moveTo>
                <a:cubicBezTo>
                  <a:pt x="151466" y="50489"/>
                  <a:pt x="544153" y="5610"/>
                  <a:pt x="684398" y="0"/>
                </a:cubicBezTo>
                <a:cubicBezTo>
                  <a:pt x="1035946" y="35530"/>
                  <a:pt x="1965305" y="200083"/>
                  <a:pt x="2058802" y="241223"/>
                </a:cubicBezTo>
                <a:cubicBezTo>
                  <a:pt x="2107420" y="295451"/>
                  <a:pt x="2711412" y="815293"/>
                  <a:pt x="2748811" y="858302"/>
                </a:cubicBezTo>
                <a:cubicBezTo>
                  <a:pt x="2793689" y="848952"/>
                  <a:pt x="3208815" y="884481"/>
                  <a:pt x="3438817" y="897571"/>
                </a:cubicBezTo>
                <a:lnTo>
                  <a:pt x="4140044" y="1194891"/>
                </a:lnTo>
                <a:lnTo>
                  <a:pt x="4818832" y="1424893"/>
                </a:lnTo>
              </a:path>
            </a:pathLst>
          </a:custGeom>
          <a:ln w="38100">
            <a:solidFill>
              <a:srgbClr val="B7D4F7"/>
            </a:solidFill>
          </a:ln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22D24"/>
              </a:solidFill>
              <a:latin typeface="Arial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1852098" y="3902993"/>
            <a:ext cx="4809744" cy="1495424"/>
          </a:xfrm>
          <a:custGeom>
            <a:avLst/>
            <a:gdLst>
              <a:gd name="connsiteX0" fmla="*/ 0 w 4809744"/>
              <a:gd name="connsiteY0" fmla="*/ 384048 h 1517904"/>
              <a:gd name="connsiteX1" fmla="*/ 704088 w 4809744"/>
              <a:gd name="connsiteY1" fmla="*/ 173736 h 1517904"/>
              <a:gd name="connsiteX2" fmla="*/ 1344168 w 4809744"/>
              <a:gd name="connsiteY2" fmla="*/ 146304 h 1517904"/>
              <a:gd name="connsiteX3" fmla="*/ 2057400 w 4809744"/>
              <a:gd name="connsiteY3" fmla="*/ 0 h 1517904"/>
              <a:gd name="connsiteX4" fmla="*/ 2752344 w 4809744"/>
              <a:gd name="connsiteY4" fmla="*/ 813816 h 1517904"/>
              <a:gd name="connsiteX5" fmla="*/ 3447288 w 4809744"/>
              <a:gd name="connsiteY5" fmla="*/ 1261872 h 1517904"/>
              <a:gd name="connsiteX6" fmla="*/ 4123944 w 4809744"/>
              <a:gd name="connsiteY6" fmla="*/ 1481328 h 1517904"/>
              <a:gd name="connsiteX7" fmla="*/ 4809744 w 4809744"/>
              <a:gd name="connsiteY7" fmla="*/ 1517904 h 151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9744" h="1517904">
                <a:moveTo>
                  <a:pt x="0" y="384048"/>
                </a:moveTo>
                <a:lnTo>
                  <a:pt x="704088" y="173736"/>
                </a:lnTo>
                <a:lnTo>
                  <a:pt x="1344168" y="146304"/>
                </a:lnTo>
                <a:lnTo>
                  <a:pt x="2057400" y="0"/>
                </a:lnTo>
                <a:lnTo>
                  <a:pt x="2752344" y="813816"/>
                </a:lnTo>
                <a:lnTo>
                  <a:pt x="3447288" y="1261872"/>
                </a:lnTo>
                <a:lnTo>
                  <a:pt x="4123944" y="1481328"/>
                </a:lnTo>
                <a:lnTo>
                  <a:pt x="4809744" y="1517904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22D24"/>
              </a:solidFill>
              <a:latin typeface="Arial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1833810" y="4650705"/>
            <a:ext cx="4828032" cy="333317"/>
          </a:xfrm>
          <a:custGeom>
            <a:avLst/>
            <a:gdLst>
              <a:gd name="connsiteX0" fmla="*/ 0 w 4828032"/>
              <a:gd name="connsiteY0" fmla="*/ 338328 h 338328"/>
              <a:gd name="connsiteX1" fmla="*/ 1444752 w 4828032"/>
              <a:gd name="connsiteY1" fmla="*/ 109728 h 338328"/>
              <a:gd name="connsiteX2" fmla="*/ 2057400 w 4828032"/>
              <a:gd name="connsiteY2" fmla="*/ 91440 h 338328"/>
              <a:gd name="connsiteX3" fmla="*/ 2761488 w 4828032"/>
              <a:gd name="connsiteY3" fmla="*/ 329184 h 338328"/>
              <a:gd name="connsiteX4" fmla="*/ 4123944 w 4828032"/>
              <a:gd name="connsiteY4" fmla="*/ 0 h 338328"/>
              <a:gd name="connsiteX5" fmla="*/ 4828032 w 4828032"/>
              <a:gd name="connsiteY5" fmla="*/ 246888 h 338328"/>
              <a:gd name="connsiteX0" fmla="*/ 0 w 4828032"/>
              <a:gd name="connsiteY0" fmla="*/ 384048 h 384048"/>
              <a:gd name="connsiteX1" fmla="*/ 1380744 w 4828032"/>
              <a:gd name="connsiteY1" fmla="*/ 0 h 384048"/>
              <a:gd name="connsiteX2" fmla="*/ 2057400 w 4828032"/>
              <a:gd name="connsiteY2" fmla="*/ 137160 h 384048"/>
              <a:gd name="connsiteX3" fmla="*/ 2761488 w 4828032"/>
              <a:gd name="connsiteY3" fmla="*/ 374904 h 384048"/>
              <a:gd name="connsiteX4" fmla="*/ 4123944 w 4828032"/>
              <a:gd name="connsiteY4" fmla="*/ 45720 h 384048"/>
              <a:gd name="connsiteX5" fmla="*/ 4828032 w 4828032"/>
              <a:gd name="connsiteY5" fmla="*/ 292608 h 384048"/>
              <a:gd name="connsiteX0" fmla="*/ 0 w 4828032"/>
              <a:gd name="connsiteY0" fmla="*/ 338328 h 338328"/>
              <a:gd name="connsiteX1" fmla="*/ 1380744 w 4828032"/>
              <a:gd name="connsiteY1" fmla="*/ 109728 h 338328"/>
              <a:gd name="connsiteX2" fmla="*/ 2057400 w 4828032"/>
              <a:gd name="connsiteY2" fmla="*/ 91440 h 338328"/>
              <a:gd name="connsiteX3" fmla="*/ 2761488 w 4828032"/>
              <a:gd name="connsiteY3" fmla="*/ 329184 h 338328"/>
              <a:gd name="connsiteX4" fmla="*/ 4123944 w 4828032"/>
              <a:gd name="connsiteY4" fmla="*/ 0 h 338328"/>
              <a:gd name="connsiteX5" fmla="*/ 4828032 w 4828032"/>
              <a:gd name="connsiteY5" fmla="*/ 246888 h 338328"/>
              <a:gd name="connsiteX0" fmla="*/ 0 w 4828032"/>
              <a:gd name="connsiteY0" fmla="*/ 338328 h 338328"/>
              <a:gd name="connsiteX1" fmla="*/ 1380744 w 4828032"/>
              <a:gd name="connsiteY1" fmla="*/ 109728 h 338328"/>
              <a:gd name="connsiteX2" fmla="*/ 2048256 w 4828032"/>
              <a:gd name="connsiteY2" fmla="*/ 82296 h 338328"/>
              <a:gd name="connsiteX3" fmla="*/ 2761488 w 4828032"/>
              <a:gd name="connsiteY3" fmla="*/ 329184 h 338328"/>
              <a:gd name="connsiteX4" fmla="*/ 4123944 w 4828032"/>
              <a:gd name="connsiteY4" fmla="*/ 0 h 338328"/>
              <a:gd name="connsiteX5" fmla="*/ 4828032 w 4828032"/>
              <a:gd name="connsiteY5" fmla="*/ 246888 h 338328"/>
              <a:gd name="connsiteX0" fmla="*/ 0 w 4828032"/>
              <a:gd name="connsiteY0" fmla="*/ 338328 h 338328"/>
              <a:gd name="connsiteX1" fmla="*/ 1197864 w 4828032"/>
              <a:gd name="connsiteY1" fmla="*/ 274320 h 338328"/>
              <a:gd name="connsiteX2" fmla="*/ 2048256 w 4828032"/>
              <a:gd name="connsiteY2" fmla="*/ 82296 h 338328"/>
              <a:gd name="connsiteX3" fmla="*/ 2761488 w 4828032"/>
              <a:gd name="connsiteY3" fmla="*/ 329184 h 338328"/>
              <a:gd name="connsiteX4" fmla="*/ 4123944 w 4828032"/>
              <a:gd name="connsiteY4" fmla="*/ 0 h 338328"/>
              <a:gd name="connsiteX5" fmla="*/ 4828032 w 4828032"/>
              <a:gd name="connsiteY5" fmla="*/ 246888 h 338328"/>
              <a:gd name="connsiteX0" fmla="*/ 0 w 4828032"/>
              <a:gd name="connsiteY0" fmla="*/ 338328 h 338328"/>
              <a:gd name="connsiteX1" fmla="*/ 1179576 w 4828032"/>
              <a:gd name="connsiteY1" fmla="*/ 146304 h 338328"/>
              <a:gd name="connsiteX2" fmla="*/ 2048256 w 4828032"/>
              <a:gd name="connsiteY2" fmla="*/ 82296 h 338328"/>
              <a:gd name="connsiteX3" fmla="*/ 2761488 w 4828032"/>
              <a:gd name="connsiteY3" fmla="*/ 329184 h 338328"/>
              <a:gd name="connsiteX4" fmla="*/ 4123944 w 4828032"/>
              <a:gd name="connsiteY4" fmla="*/ 0 h 338328"/>
              <a:gd name="connsiteX5" fmla="*/ 4828032 w 4828032"/>
              <a:gd name="connsiteY5" fmla="*/ 246888 h 338328"/>
              <a:gd name="connsiteX0" fmla="*/ 0 w 4828032"/>
              <a:gd name="connsiteY0" fmla="*/ 338328 h 338328"/>
              <a:gd name="connsiteX1" fmla="*/ 1179576 w 4828032"/>
              <a:gd name="connsiteY1" fmla="*/ 146304 h 338328"/>
              <a:gd name="connsiteX2" fmla="*/ 2048256 w 4828032"/>
              <a:gd name="connsiteY2" fmla="*/ 82296 h 338328"/>
              <a:gd name="connsiteX3" fmla="*/ 2761488 w 4828032"/>
              <a:gd name="connsiteY3" fmla="*/ 329184 h 338328"/>
              <a:gd name="connsiteX4" fmla="*/ 4123944 w 4828032"/>
              <a:gd name="connsiteY4" fmla="*/ 0 h 338328"/>
              <a:gd name="connsiteX5" fmla="*/ 4828032 w 4828032"/>
              <a:gd name="connsiteY5" fmla="*/ 246888 h 338328"/>
              <a:gd name="connsiteX0" fmla="*/ 0 w 4828032"/>
              <a:gd name="connsiteY0" fmla="*/ 338328 h 338328"/>
              <a:gd name="connsiteX1" fmla="*/ 1179576 w 4828032"/>
              <a:gd name="connsiteY1" fmla="*/ 146304 h 338328"/>
              <a:gd name="connsiteX2" fmla="*/ 2048256 w 4828032"/>
              <a:gd name="connsiteY2" fmla="*/ 82296 h 338328"/>
              <a:gd name="connsiteX3" fmla="*/ 2761488 w 4828032"/>
              <a:gd name="connsiteY3" fmla="*/ 329184 h 338328"/>
              <a:gd name="connsiteX4" fmla="*/ 4123944 w 4828032"/>
              <a:gd name="connsiteY4" fmla="*/ 0 h 338328"/>
              <a:gd name="connsiteX5" fmla="*/ 4828032 w 4828032"/>
              <a:gd name="connsiteY5" fmla="*/ 246888 h 33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8032" h="338328">
                <a:moveTo>
                  <a:pt x="0" y="338328"/>
                </a:moveTo>
                <a:cubicBezTo>
                  <a:pt x="393192" y="274320"/>
                  <a:pt x="768096" y="201168"/>
                  <a:pt x="1179576" y="146304"/>
                </a:cubicBezTo>
                <a:cubicBezTo>
                  <a:pt x="1505712" y="106680"/>
                  <a:pt x="1758696" y="103632"/>
                  <a:pt x="2048256" y="82296"/>
                </a:cubicBezTo>
                <a:lnTo>
                  <a:pt x="2761488" y="329184"/>
                </a:lnTo>
                <a:lnTo>
                  <a:pt x="4123944" y="0"/>
                </a:lnTo>
                <a:lnTo>
                  <a:pt x="4828032" y="246888"/>
                </a:lnTo>
              </a:path>
            </a:pathLst>
          </a:custGeom>
          <a:ln w="38100">
            <a:solidFill>
              <a:srgbClr val="EAC770"/>
            </a:solidFill>
          </a:ln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22D24"/>
              </a:solidFill>
              <a:latin typeface="Arial" charset="0"/>
            </a:endParaRPr>
          </a:p>
        </p:txBody>
      </p: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1852098" y="3249503"/>
            <a:ext cx="1879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" sz="1200" b="0" i="0" dirty="0" smtClean="0">
                <a:solidFill>
                  <a:srgbClr val="522D24"/>
                </a:solidFill>
                <a:latin typeface="+mj-lt"/>
              </a:rPr>
              <a:t>Период до внедрения вакцинации</a:t>
            </a:r>
          </a:p>
        </p:txBody>
      </p:sp>
      <p:sp>
        <p:nvSpPr>
          <p:cNvPr id="34" name="TextBox 6"/>
          <p:cNvSpPr txBox="1">
            <a:spLocks noChangeArrowheads="1"/>
          </p:cNvSpPr>
          <p:nvPr/>
        </p:nvSpPr>
        <p:spPr bwMode="auto">
          <a:xfrm>
            <a:off x="4300837" y="3281035"/>
            <a:ext cx="20574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" sz="1200" b="0" i="0" dirty="0" smtClean="0">
                <a:solidFill>
                  <a:srgbClr val="522D24"/>
                </a:solidFill>
                <a:latin typeface="+mj-lt"/>
              </a:rPr>
              <a:t>Период после внедрения вакцинации</a:t>
            </a:r>
          </a:p>
        </p:txBody>
      </p:sp>
      <p:grpSp>
        <p:nvGrpSpPr>
          <p:cNvPr id="8" name="Group 34"/>
          <p:cNvGrpSpPr/>
          <p:nvPr/>
        </p:nvGrpSpPr>
        <p:grpSpPr>
          <a:xfrm>
            <a:off x="4111862" y="5058055"/>
            <a:ext cx="2742696" cy="387958"/>
            <a:chOff x="4463468" y="4217377"/>
            <a:chExt cx="2742696" cy="393790"/>
          </a:xfrm>
        </p:grpSpPr>
        <p:sp>
          <p:nvSpPr>
            <p:cNvPr id="41" name="TextBox 40"/>
            <p:cNvSpPr txBox="1">
              <a:spLocks noChangeArrowheads="1"/>
            </p:cNvSpPr>
            <p:nvPr/>
          </p:nvSpPr>
          <p:spPr bwMode="auto">
            <a:xfrm>
              <a:off x="4463468" y="4334164"/>
              <a:ext cx="1368158" cy="277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" sz="1200" b="1" i="1" dirty="0" smtClean="0">
                  <a:solidFill>
                    <a:srgbClr val="800000"/>
                  </a:solidFill>
                </a:rPr>
                <a:t>P</a:t>
              </a:r>
              <a:r>
                <a:rPr lang="ru" sz="1200" b="1" i="0" baseline="-25000" dirty="0" smtClean="0">
                  <a:solidFill>
                    <a:srgbClr val="800000"/>
                  </a:solidFill>
                </a:rPr>
                <a:t>тенденция </a:t>
              </a:r>
              <a:r>
                <a:rPr lang="ru" sz="1200" b="1" i="0" dirty="0" smtClean="0">
                  <a:solidFill>
                    <a:srgbClr val="800000"/>
                  </a:solidFill>
                </a:rPr>
                <a:t>&lt; 0,001</a:t>
              </a:r>
            </a:p>
          </p:txBody>
        </p:sp>
        <p:sp>
          <p:nvSpPr>
            <p:cNvPr id="42" name="TextBox 41"/>
            <p:cNvSpPr txBox="1">
              <a:spLocks noChangeArrowheads="1"/>
            </p:cNvSpPr>
            <p:nvPr/>
          </p:nvSpPr>
          <p:spPr bwMode="auto">
            <a:xfrm>
              <a:off x="5838006" y="4217377"/>
              <a:ext cx="1368158" cy="277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" sz="1200" b="1" i="1" dirty="0" smtClean="0">
                  <a:solidFill>
                    <a:srgbClr val="63A7DF"/>
                  </a:solidFill>
                </a:rPr>
                <a:t>P</a:t>
              </a:r>
              <a:r>
                <a:rPr lang="ru" sz="1200" b="1" i="0" baseline="-25000" dirty="0" smtClean="0">
                  <a:solidFill>
                    <a:srgbClr val="63A7DF"/>
                  </a:solidFill>
                </a:rPr>
                <a:t>тенденция </a:t>
              </a:r>
              <a:r>
                <a:rPr lang="ru" sz="1200" b="1" i="0" dirty="0" smtClean="0">
                  <a:solidFill>
                    <a:srgbClr val="63A7DF"/>
                  </a:solidFill>
                </a:rPr>
                <a:t>&lt; 0,001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 rot="16200000">
            <a:off x="-600022" y="3990674"/>
            <a:ext cx="3028847" cy="45720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" sz="1400" b="1" i="0" dirty="0" smtClean="0">
                <a:solidFill>
                  <a:srgbClr val="522D24"/>
                </a:solidFill>
              </a:rPr>
              <a:t>Пациенты (%)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47770" y="4868105"/>
            <a:ext cx="1016705" cy="6939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ru" sz="2000" b="1" i="0" dirty="0" smtClean="0">
                <a:solidFill>
                  <a:srgbClr val="6BA7EF"/>
                </a:solidFill>
              </a:rPr>
              <a:t>–</a:t>
            </a:r>
            <a:r>
              <a:rPr lang="ru" sz="2000" b="1" i="0" dirty="0" smtClean="0">
                <a:solidFill>
                  <a:srgbClr val="63A7DF"/>
                </a:solidFill>
              </a:rPr>
              <a:t>72</a:t>
            </a:r>
            <a:r>
              <a:rPr lang="en-US" sz="2000" b="1" i="0" dirty="0" smtClean="0">
                <a:solidFill>
                  <a:srgbClr val="63A7DF"/>
                </a:solidFill>
              </a:rPr>
              <a:t>,</a:t>
            </a:r>
            <a:r>
              <a:rPr lang="ru" sz="2000" b="1" i="0" dirty="0" smtClean="0">
                <a:solidFill>
                  <a:srgbClr val="63A7DF"/>
                </a:solidFill>
              </a:rPr>
              <a:t>6%</a:t>
            </a:r>
          </a:p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ru" sz="2000" b="1" i="0" dirty="0" smtClean="0">
                <a:solidFill>
                  <a:srgbClr val="800000"/>
                </a:solidFill>
              </a:rPr>
              <a:t>–92</a:t>
            </a:r>
            <a:r>
              <a:rPr lang="en-US" sz="2000" b="1" i="0" dirty="0" smtClean="0">
                <a:solidFill>
                  <a:srgbClr val="800000"/>
                </a:solidFill>
              </a:rPr>
              <a:t>,</a:t>
            </a:r>
            <a:r>
              <a:rPr lang="ru" sz="2000" b="1" i="0" dirty="0" smtClean="0">
                <a:solidFill>
                  <a:srgbClr val="800000"/>
                </a:solidFill>
              </a:rPr>
              <a:t>6%</a:t>
            </a:r>
          </a:p>
        </p:txBody>
      </p:sp>
      <p:grpSp>
        <p:nvGrpSpPr>
          <p:cNvPr id="9" name="Group 37"/>
          <p:cNvGrpSpPr/>
          <p:nvPr/>
        </p:nvGrpSpPr>
        <p:grpSpPr>
          <a:xfrm>
            <a:off x="2801470" y="2882373"/>
            <a:ext cx="2247900" cy="814260"/>
            <a:chOff x="3532933" y="1990732"/>
            <a:chExt cx="2247900" cy="826500"/>
          </a:xfrm>
        </p:grpSpPr>
        <p:sp>
          <p:nvSpPr>
            <p:cNvPr id="39" name="Down Arrow 38"/>
            <p:cNvSpPr/>
            <p:nvPr/>
          </p:nvSpPr>
          <p:spPr bwMode="auto">
            <a:xfrm>
              <a:off x="4463408" y="2275820"/>
              <a:ext cx="381000" cy="541412"/>
            </a:xfrm>
            <a:prstGeom prst="downArrow">
              <a:avLst/>
            </a:prstGeom>
            <a:solidFill>
              <a:srgbClr val="92D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Tx/>
                <a:buChar char="•"/>
              </a:pPr>
              <a:endParaRPr lang="en-US" sz="2000" dirty="0">
                <a:solidFill>
                  <a:srgbClr val="522D24"/>
                </a:solidFill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532933" y="1990732"/>
              <a:ext cx="2247900" cy="17182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" sz="1100" b="0" i="0" dirty="0" smtClean="0">
                  <a:solidFill>
                    <a:srgbClr val="522D24"/>
                  </a:solidFill>
                </a:rPr>
                <a:t>внедрение вакцины против ВПЧ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64720" y="2924082"/>
            <a:ext cx="2351836" cy="739444"/>
            <a:chOff x="6564720" y="2427849"/>
            <a:chExt cx="2351836" cy="739444"/>
          </a:xfrm>
        </p:grpSpPr>
        <p:grpSp>
          <p:nvGrpSpPr>
            <p:cNvPr id="6" name="Group 31"/>
            <p:cNvGrpSpPr/>
            <p:nvPr/>
          </p:nvGrpSpPr>
          <p:grpSpPr>
            <a:xfrm>
              <a:off x="6667500" y="2449274"/>
              <a:ext cx="2249056" cy="675643"/>
              <a:chOff x="6019800" y="1674202"/>
              <a:chExt cx="2249056" cy="685800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6333744" y="1674202"/>
                <a:ext cx="1935112" cy="685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fontAlgn="base">
                  <a:lnSpc>
                    <a:spcPts val="2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" sz="1200" b="1" i="0" dirty="0" smtClean="0">
                    <a:solidFill>
                      <a:srgbClr val="522D24"/>
                    </a:solidFill>
                  </a:rPr>
                  <a:t>&lt;21 года (n=9405)</a:t>
                </a:r>
                <a:r>
                  <a:rPr lang="ru" sz="1200" b="1" i="0" baseline="30000" dirty="0" smtClean="0">
                    <a:solidFill>
                      <a:srgbClr val="522D24"/>
                    </a:solidFill>
                  </a:rPr>
                  <a:t>а</a:t>
                </a:r>
              </a:p>
              <a:p>
                <a:pPr fontAlgn="base">
                  <a:lnSpc>
                    <a:spcPts val="2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" sz="1200" b="1" i="0" dirty="0" smtClean="0">
                    <a:solidFill>
                      <a:srgbClr val="522D24"/>
                    </a:solidFill>
                  </a:rPr>
                  <a:t>21</a:t>
                </a:r>
                <a:r>
                  <a:rPr lang="en-US" sz="1200" b="1" i="0" dirty="0" smtClean="0">
                    <a:solidFill>
                      <a:srgbClr val="522D24"/>
                    </a:solidFill>
                  </a:rPr>
                  <a:t>-</a:t>
                </a:r>
                <a:r>
                  <a:rPr lang="ru" sz="1200" b="1" i="0" dirty="0" smtClean="0">
                    <a:solidFill>
                      <a:srgbClr val="522D24"/>
                    </a:solidFill>
                  </a:rPr>
                  <a:t>30 лет (n=15 228)</a:t>
                </a:r>
              </a:p>
              <a:p>
                <a:pPr fontAlgn="base">
                  <a:lnSpc>
                    <a:spcPts val="2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" sz="1200" b="1" i="0" dirty="0" smtClean="0">
                    <a:solidFill>
                      <a:srgbClr val="522D24"/>
                    </a:solidFill>
                  </a:rPr>
                  <a:t>&gt;30 лет (n=10 246)</a:t>
                </a:r>
              </a:p>
            </p:txBody>
          </p:sp>
          <p:cxnSp>
            <p:nvCxnSpPr>
              <p:cNvPr id="45" name="Straight Connector 44"/>
              <p:cNvCxnSpPr/>
              <p:nvPr/>
            </p:nvCxnSpPr>
            <p:spPr bwMode="auto">
              <a:xfrm>
                <a:off x="6019800" y="1780628"/>
                <a:ext cx="228600" cy="0"/>
              </a:xfrm>
              <a:prstGeom prst="lin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>
                <a:off x="6019800" y="2277452"/>
                <a:ext cx="228600" cy="0"/>
              </a:xfrm>
              <a:prstGeom prst="lin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EAC77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>
                <a:off x="6019800" y="2030564"/>
                <a:ext cx="228600" cy="0"/>
              </a:xfrm>
              <a:prstGeom prst="lin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B7D4F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" name="Rectangle 9"/>
            <p:cNvSpPr/>
            <p:nvPr/>
          </p:nvSpPr>
          <p:spPr bwMode="auto">
            <a:xfrm>
              <a:off x="6564720" y="2427849"/>
              <a:ext cx="2170042" cy="739444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Tx/>
                <a:buChar char="•"/>
              </a:pPr>
              <a:endParaRPr lang="en-US" sz="2000" dirty="0">
                <a:solidFill>
                  <a:srgbClr val="FFFFFF"/>
                </a:solidFill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 bwMode="auto">
          <a:xfrm>
            <a:off x="3922445" y="3581563"/>
            <a:ext cx="0" cy="1974334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483621" y="1315950"/>
            <a:ext cx="815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ru" sz="1600" b="1" i="0" dirty="0" smtClean="0"/>
              <a:t>Наблюдается значимое снижение доли женщин, у которых диагностировали генитальные кондиломы в первый визит, в период вакцинации против ВПЧ, особенно у тех, кто моложе 21 года.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560786" y="2304789"/>
            <a:ext cx="6731876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" sz="1400" b="1" i="0" dirty="0" smtClean="0"/>
              <a:t>Доля женщин, которые родились в Австралии, с диагнозом генитальных кондилом во время первого визита, по возрастным группам, 2004-2011 гг.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974112" y="2590578"/>
            <a:ext cx="419100" cy="2728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522D24"/>
                </a:solidFill>
              </a:rPr>
              <a:t>20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012212" y="2871390"/>
            <a:ext cx="381000" cy="2728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522D24"/>
                </a:solidFill>
              </a:rPr>
              <a:t>18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012212" y="3152201"/>
            <a:ext cx="381000" cy="2728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522D24"/>
                </a:solidFill>
              </a:rPr>
              <a:t>16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012212" y="3713825"/>
            <a:ext cx="381000" cy="2728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522D24"/>
                </a:solidFill>
              </a:rPr>
              <a:t>12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012212" y="3994636"/>
            <a:ext cx="381000" cy="2728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522D24"/>
                </a:solidFill>
              </a:rPr>
              <a:t>10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012212" y="4275448"/>
            <a:ext cx="381000" cy="2728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522D24"/>
                </a:solidFill>
              </a:rPr>
              <a:t>8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012212" y="4556260"/>
            <a:ext cx="381000" cy="2728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522D24"/>
                </a:solidFill>
              </a:rPr>
              <a:t>6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012212" y="4837071"/>
            <a:ext cx="381000" cy="2728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522D24"/>
                </a:solidFill>
              </a:rPr>
              <a:t>4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012212" y="5117883"/>
            <a:ext cx="381000" cy="2728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522D24"/>
                </a:solidFill>
              </a:rPr>
              <a:t>2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012212" y="5398697"/>
            <a:ext cx="381000" cy="2728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522D24"/>
                </a:solidFill>
              </a:rPr>
              <a:t>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012212" y="3433013"/>
            <a:ext cx="381000" cy="2728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522D24"/>
                </a:solidFill>
              </a:rPr>
              <a:t>14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685465" y="5612955"/>
            <a:ext cx="523345" cy="24158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522D24"/>
                </a:solidFill>
              </a:rPr>
              <a:t>2004 </a:t>
            </a:r>
            <a:r>
              <a:rPr lang="ru" sz="1200" b="1" dirty="0" smtClean="0">
                <a:solidFill>
                  <a:srgbClr val="522D24"/>
                </a:solidFill>
              </a:rPr>
              <a:t>г.</a:t>
            </a:r>
            <a:endParaRPr lang="en-US" sz="1200" b="1" dirty="0">
              <a:solidFill>
                <a:srgbClr val="522D24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363189" y="5589205"/>
            <a:ext cx="522515" cy="312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522D24"/>
                </a:solidFill>
              </a:rPr>
              <a:t>2005 </a:t>
            </a:r>
            <a:r>
              <a:rPr lang="ru" sz="1200" b="1" dirty="0" smtClean="0">
                <a:solidFill>
                  <a:srgbClr val="522D24"/>
                </a:solidFill>
              </a:rPr>
              <a:t>г.</a:t>
            </a:r>
            <a:endParaRPr lang="en-US" sz="1200" b="1" dirty="0">
              <a:solidFill>
                <a:srgbClr val="522D24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048910" y="5612956"/>
            <a:ext cx="537437" cy="26533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522D24"/>
                </a:solidFill>
              </a:rPr>
              <a:t>2006 </a:t>
            </a:r>
            <a:r>
              <a:rPr lang="ru" sz="1200" b="1" dirty="0" smtClean="0">
                <a:solidFill>
                  <a:srgbClr val="522D24"/>
                </a:solidFill>
              </a:rPr>
              <a:t>г.</a:t>
            </a:r>
            <a:endParaRPr lang="en-US" sz="1200" b="1" dirty="0">
              <a:solidFill>
                <a:srgbClr val="522D24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722346" y="5612955"/>
            <a:ext cx="540896" cy="2653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522D24"/>
                </a:solidFill>
              </a:rPr>
              <a:t>2007 </a:t>
            </a:r>
            <a:r>
              <a:rPr lang="ru" sz="1200" b="1" dirty="0" smtClean="0">
                <a:solidFill>
                  <a:srgbClr val="522D24"/>
                </a:solidFill>
              </a:rPr>
              <a:t>г.</a:t>
            </a:r>
            <a:endParaRPr lang="en-US" sz="1200" b="1" dirty="0">
              <a:solidFill>
                <a:srgbClr val="522D24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407655" y="5612955"/>
            <a:ext cx="532479" cy="2890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522D24"/>
                </a:solidFill>
              </a:rPr>
              <a:t>2008 </a:t>
            </a:r>
            <a:r>
              <a:rPr lang="ru" sz="1200" b="1" dirty="0" smtClean="0">
                <a:solidFill>
                  <a:srgbClr val="522D24"/>
                </a:solidFill>
              </a:rPr>
              <a:t>г.</a:t>
            </a:r>
            <a:endParaRPr lang="en-US" sz="1200" b="1" dirty="0">
              <a:solidFill>
                <a:srgbClr val="522D24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076266" y="5612955"/>
            <a:ext cx="517012" cy="2890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522D24"/>
                </a:solidFill>
              </a:rPr>
              <a:t>2009 </a:t>
            </a:r>
            <a:r>
              <a:rPr lang="ru" sz="1200" b="1" dirty="0" smtClean="0">
                <a:solidFill>
                  <a:srgbClr val="522D24"/>
                </a:solidFill>
              </a:rPr>
              <a:t>г.</a:t>
            </a:r>
            <a:endParaRPr lang="en-US" sz="1200" b="1" dirty="0">
              <a:solidFill>
                <a:srgbClr val="522D24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747351" y="5612955"/>
            <a:ext cx="510946" cy="27720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522D24"/>
                </a:solidFill>
              </a:rPr>
              <a:t>2010 </a:t>
            </a:r>
            <a:r>
              <a:rPr lang="ru" sz="1200" b="1" dirty="0" smtClean="0">
                <a:solidFill>
                  <a:srgbClr val="522D24"/>
                </a:solidFill>
              </a:rPr>
              <a:t>г.</a:t>
            </a:r>
            <a:endParaRPr lang="en-US" sz="1200" b="1" dirty="0">
              <a:solidFill>
                <a:srgbClr val="522D24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451712" y="5612955"/>
            <a:ext cx="519104" cy="2890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522D24"/>
                </a:solidFill>
              </a:rPr>
              <a:t>2011 </a:t>
            </a:r>
            <a:r>
              <a:rPr lang="ru" sz="1200" b="1" dirty="0" smtClean="0">
                <a:solidFill>
                  <a:srgbClr val="522D24"/>
                </a:solidFill>
              </a:rPr>
              <a:t>г.</a:t>
            </a:r>
            <a:endParaRPr lang="en-US" sz="1200" b="1" dirty="0">
              <a:solidFill>
                <a:srgbClr val="522D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9603" y="188640"/>
            <a:ext cx="8027765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Структура женского населения 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(девочек) Свердловской области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052736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Общее количество </a:t>
            </a:r>
            <a:r>
              <a:rPr lang="ru-RU" sz="2000" b="1" dirty="0" smtClean="0">
                <a:solidFill>
                  <a:prstClr val="black"/>
                </a:solidFill>
              </a:rPr>
              <a:t>девочек в возрасте от  0 до 17 лет включительно</a:t>
            </a:r>
            <a:r>
              <a:rPr lang="ru-RU" sz="2000" dirty="0" smtClean="0">
                <a:solidFill>
                  <a:prstClr val="black"/>
                </a:solidFill>
              </a:rPr>
              <a:t>, </a:t>
            </a:r>
            <a:r>
              <a:rPr lang="ru-RU" sz="2000" dirty="0">
                <a:solidFill>
                  <a:prstClr val="black"/>
                </a:solidFill>
              </a:rPr>
              <a:t>проживающих </a:t>
            </a:r>
            <a:r>
              <a:rPr lang="ru-RU" sz="2000" b="1" dirty="0" smtClean="0">
                <a:solidFill>
                  <a:prstClr val="black"/>
                </a:solidFill>
              </a:rPr>
              <a:t>на территории Свердловской области </a:t>
            </a:r>
            <a:r>
              <a:rPr lang="ru-RU" sz="2000" dirty="0" smtClean="0">
                <a:solidFill>
                  <a:prstClr val="black"/>
                </a:solidFill>
              </a:rPr>
              <a:t>по данным Росстата СО </a:t>
            </a:r>
            <a:r>
              <a:rPr lang="ru-RU" sz="2000" b="1" dirty="0" smtClean="0">
                <a:solidFill>
                  <a:prstClr val="black"/>
                </a:solidFill>
              </a:rPr>
              <a:t>на 1 января 2017 года </a:t>
            </a:r>
            <a:r>
              <a:rPr lang="ru-RU" sz="2000" dirty="0" smtClean="0">
                <a:solidFill>
                  <a:prstClr val="black"/>
                </a:solidFill>
              </a:rPr>
              <a:t>-  </a:t>
            </a:r>
            <a:r>
              <a:rPr lang="ru-RU" sz="2000" b="1" dirty="0" smtClean="0"/>
              <a:t>420530</a:t>
            </a: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человек.</a:t>
            </a:r>
            <a:endParaRPr lang="ru-RU" sz="2000" dirty="0">
              <a:solidFill>
                <a:prstClr val="black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69066945"/>
              </p:ext>
            </p:extLst>
          </p:nvPr>
        </p:nvGraphicFramePr>
        <p:xfrm>
          <a:off x="1043608" y="2348880"/>
          <a:ext cx="734481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1545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71241254"/>
              </p:ext>
            </p:extLst>
          </p:nvPr>
        </p:nvGraphicFramePr>
        <p:xfrm>
          <a:off x="1619250" y="2907617"/>
          <a:ext cx="6096000" cy="2894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226" name="Rectangle 10"/>
          <p:cNvSpPr>
            <a:spLocks noGrp="1" noChangeArrowheads="1"/>
          </p:cNvSpPr>
          <p:nvPr>
            <p:ph type="title"/>
          </p:nvPr>
        </p:nvSpPr>
        <p:spPr>
          <a:xfrm>
            <a:off x="179512" y="212113"/>
            <a:ext cx="7585584" cy="114300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defTabSz="914400"/>
            <a:r>
              <a:rPr lang="ru" sz="2300" b="1" dirty="0"/>
              <a:t>Эффективность вакцины против генитальных кондилом была наибольшей у женщин, вакцинированных в раннем возрасте</a:t>
            </a:r>
            <a:r>
              <a:rPr lang="ru" sz="2300" b="1" baseline="30000" dirty="0"/>
              <a:t>1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19122" y="6289659"/>
            <a:ext cx="79819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ru" sz="800" baseline="30000" dirty="0" smtClean="0">
                <a:solidFill>
                  <a:srgbClr val="522D24"/>
                </a:solidFill>
                <a:latin typeface="+mn-lt"/>
              </a:rPr>
              <a:t>а</a:t>
            </a:r>
            <a:r>
              <a:rPr lang="ru" sz="800" dirty="0" smtClean="0">
                <a:solidFill>
                  <a:srgbClr val="522D24"/>
                </a:solidFill>
                <a:latin typeface="+mn-lt"/>
              </a:rPr>
              <a:t>Оценочная эффективность для женщин 27 лет и старше составляла &lt;0 (95% ДИ: &lt;0–13).</a:t>
            </a:r>
            <a:endParaRPr lang="en-US" sz="800" dirty="0" smtClean="0">
              <a:solidFill>
                <a:srgbClr val="522D24"/>
              </a:solidFill>
              <a:latin typeface="+mn-lt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800" dirty="0" smtClean="0">
                <a:solidFill>
                  <a:srgbClr val="522D24"/>
                </a:solidFill>
                <a:latin typeface="+mn-lt"/>
                <a:ea typeface="MS PGothic" pitchFamily="34" charset="-128"/>
              </a:rPr>
              <a:t>1. </a:t>
            </a:r>
            <a:r>
              <a:rPr lang="en-US" sz="800" dirty="0" err="1" smtClean="0">
                <a:solidFill>
                  <a:srgbClr val="522D24"/>
                </a:solidFill>
                <a:latin typeface="+mn-lt"/>
              </a:rPr>
              <a:t>Leval</a:t>
            </a:r>
            <a:r>
              <a:rPr lang="en-US" sz="800" dirty="0" smtClean="0">
                <a:solidFill>
                  <a:srgbClr val="522D24"/>
                </a:solidFill>
                <a:latin typeface="+mn-lt"/>
              </a:rPr>
              <a:t> A et al. J </a:t>
            </a:r>
            <a:r>
              <a:rPr lang="en-US" sz="800" dirty="0" err="1" smtClean="0">
                <a:solidFill>
                  <a:srgbClr val="522D24"/>
                </a:solidFill>
                <a:latin typeface="+mn-lt"/>
              </a:rPr>
              <a:t>Natl</a:t>
            </a:r>
            <a:r>
              <a:rPr lang="en-US" sz="800" dirty="0" smtClean="0">
                <a:solidFill>
                  <a:srgbClr val="522D24"/>
                </a:solidFill>
                <a:latin typeface="+mn-lt"/>
              </a:rPr>
              <a:t> Cancer Inst. 2013;105:469</a:t>
            </a:r>
            <a:r>
              <a:rPr lang="en-US" sz="800" dirty="0" smtClean="0">
                <a:solidFill>
                  <a:srgbClr val="522D24"/>
                </a:solidFill>
                <a:latin typeface="+mn-lt"/>
                <a:ea typeface="MS PGothic" pitchFamily="34" charset="-128"/>
              </a:rPr>
              <a:t>–</a:t>
            </a:r>
            <a:r>
              <a:rPr lang="en-US" sz="800" dirty="0" smtClean="0">
                <a:solidFill>
                  <a:srgbClr val="522D24"/>
                </a:solidFill>
                <a:latin typeface="+mn-lt"/>
              </a:rPr>
              <a:t>474.</a:t>
            </a:r>
            <a:endParaRPr lang="en-US" sz="800" dirty="0" smtClean="0">
              <a:solidFill>
                <a:srgbClr val="522D24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8356" y="2197605"/>
            <a:ext cx="480972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" sz="1400" b="1" i="0" dirty="0" smtClean="0">
                <a:solidFill>
                  <a:srgbClr val="522D24"/>
                </a:solidFill>
              </a:rPr>
              <a:t>Оценочная эффективность вакцины против ВПЧ на частоту случаев заболеваний генитальными кондиломами, по возрастным группам</a:t>
            </a:r>
          </a:p>
        </p:txBody>
      </p:sp>
      <p:pic>
        <p:nvPicPr>
          <p:cNvPr id="9" name="Picture 2" descr="http://unimaps.com/flags-europe/sweden-flag.gif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784" y="0"/>
            <a:ext cx="109728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249993" y="5855934"/>
            <a:ext cx="12057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" sz="1400" b="0" i="0" dirty="0" smtClean="0">
                <a:solidFill>
                  <a:srgbClr val="522D24"/>
                </a:solidFill>
              </a:rPr>
              <a:t>Возраст (лет)</a:t>
            </a:r>
          </a:p>
        </p:txBody>
      </p:sp>
      <p:sp>
        <p:nvSpPr>
          <p:cNvPr id="13" name="Rectangle 12"/>
          <p:cNvSpPr/>
          <p:nvPr/>
        </p:nvSpPr>
        <p:spPr>
          <a:xfrm rot="16200000">
            <a:off x="32075" y="4059265"/>
            <a:ext cx="25266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" sz="1400" b="0" i="0" dirty="0" smtClean="0">
                <a:solidFill>
                  <a:srgbClr val="522D24"/>
                </a:solidFill>
              </a:rPr>
              <a:t>Оценочная эффективность (%)</a:t>
            </a:r>
          </a:p>
        </p:txBody>
      </p:sp>
      <p:sp>
        <p:nvSpPr>
          <p:cNvPr id="15" name="Rectangle 11"/>
          <p:cNvSpPr txBox="1">
            <a:spLocks noChangeArrowheads="1"/>
          </p:cNvSpPr>
          <p:nvPr/>
        </p:nvSpPr>
        <p:spPr bwMode="auto">
          <a:xfrm>
            <a:off x="781048" y="1355113"/>
            <a:ext cx="765809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2400">
                <a:solidFill>
                  <a:srgbClr val="522D24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har char="–"/>
              <a:defRPr sz="2000">
                <a:solidFill>
                  <a:srgbClr val="522D24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2000">
                <a:solidFill>
                  <a:srgbClr val="522D24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–"/>
              <a:defRPr sz="2000">
                <a:solidFill>
                  <a:srgbClr val="522D24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rgbClr val="522D24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rgbClr val="522D24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rgbClr val="522D24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rgbClr val="522D24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rgbClr val="522D24"/>
                </a:solidFill>
                <a:latin typeface="+mn-lt"/>
                <a:cs typeface="+mn-cs"/>
              </a:defRPr>
            </a:lvl9pPr>
          </a:lstStyle>
          <a:p>
            <a:r>
              <a:rPr lang="ru" sz="1600" b="1" i="0" dirty="0" smtClean="0">
                <a:solidFill>
                  <a:schemeClr val="tx1"/>
                </a:solidFill>
              </a:rPr>
              <a:t>Максимальное сокращение частоты случаев с возрастом снижается.</a:t>
            </a:r>
          </a:p>
          <a:p>
            <a:r>
              <a:rPr lang="ru" sz="1600" b="1" i="0" dirty="0" smtClean="0">
                <a:solidFill>
                  <a:schemeClr val="tx1"/>
                </a:solidFill>
              </a:rPr>
              <a:t>Сокращение частоты случаев не отмечалось для тех, кому было ≥27 лет.</a:t>
            </a:r>
          </a:p>
          <a:p>
            <a:pPr marL="457200" lvl="1" indent="0">
              <a:buFontTx/>
              <a:buNone/>
            </a:pPr>
            <a:endParaRPr lang="en-US" sz="1200" b="1" kern="0" dirty="0" smtClean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78076" y="5499100"/>
            <a:ext cx="2133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" sz="1200" b="0" i="0" baseline="30000" dirty="0" smtClean="0">
                <a:solidFill>
                  <a:srgbClr val="522D24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484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73368" y="1196873"/>
            <a:ext cx="65" cy="61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92046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900" dirty="0">
              <a:solidFill>
                <a:srgbClr val="5C5C5C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700" dirty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700" dirty="0">
                <a:latin typeface="Arial" pitchFamily="34" charset="0"/>
                <a:cs typeface="Arial" pitchFamily="34" charset="0"/>
              </a:rPr>
            </a:br>
            <a:endParaRPr lang="ru-RU" alt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512" y="206152"/>
            <a:ext cx="9035480" cy="99060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z="3200" b="1" dirty="0"/>
              <a:t>Региональные программы вакцинации: Московская область, </a:t>
            </a:r>
            <a:r>
              <a:rPr lang="ru-RU" sz="3200" b="1" dirty="0" smtClean="0"/>
              <a:t>2008-2015</a:t>
            </a:r>
            <a:endParaRPr lang="ru-RU" sz="3200" b="1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950572150"/>
              </p:ext>
            </p:extLst>
          </p:nvPr>
        </p:nvGraphicFramePr>
        <p:xfrm>
          <a:off x="305272" y="3212980"/>
          <a:ext cx="4320480" cy="2873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179512" y="1628805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j-lt"/>
              </a:rPr>
              <a:t>Вакцинация </a:t>
            </a:r>
            <a:r>
              <a:rPr lang="ru-RU" sz="2400" b="1" dirty="0" err="1">
                <a:solidFill>
                  <a:srgbClr val="FF0000"/>
                </a:solidFill>
                <a:latin typeface="+mj-lt"/>
              </a:rPr>
              <a:t>Гардасил</a:t>
            </a:r>
            <a:r>
              <a:rPr lang="ru-RU" sz="2400" b="1" baseline="30000" dirty="0">
                <a:solidFill>
                  <a:srgbClr val="FF0000"/>
                </a:solidFill>
                <a:latin typeface="+mj-lt"/>
                <a:cs typeface="Arial"/>
              </a:rPr>
              <a:t>®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 позволила почти в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3 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раза снизить заболеваемость аногенитальными кондиломами у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девочек, проживающих в районах, где проводилась вакцинация </a:t>
            </a:r>
            <a:endParaRPr lang="ru-RU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04" y="2023099"/>
            <a:ext cx="369332" cy="507831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Заболеваемость на 100000 населения</a:t>
            </a:r>
          </a:p>
        </p:txBody>
      </p:sp>
      <p:sp>
        <p:nvSpPr>
          <p:cNvPr id="14" name="Rectangle 13"/>
          <p:cNvSpPr/>
          <p:nvPr/>
        </p:nvSpPr>
        <p:spPr>
          <a:xfrm rot="16200000">
            <a:off x="8908670" y="3505706"/>
            <a:ext cx="2215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 </a:t>
            </a:r>
            <a:endParaRPr lang="ru-RU" sz="1050" dirty="0"/>
          </a:p>
        </p:txBody>
      </p:sp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1934185414"/>
              </p:ext>
            </p:extLst>
          </p:nvPr>
        </p:nvGraphicFramePr>
        <p:xfrm>
          <a:off x="4625752" y="3068960"/>
          <a:ext cx="444624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Rectangle 28"/>
          <p:cNvSpPr/>
          <p:nvPr/>
        </p:nvSpPr>
        <p:spPr>
          <a:xfrm>
            <a:off x="798899" y="6546830"/>
            <a:ext cx="83451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800" dirty="0" err="1"/>
              <a:t>Зароченцева</a:t>
            </a:r>
            <a:r>
              <a:rPr lang="ru-RU" sz="800" dirty="0"/>
              <a:t> Н.В. с </a:t>
            </a:r>
            <a:r>
              <a:rPr lang="ru-RU" sz="800" dirty="0" err="1"/>
              <a:t>соавт</a:t>
            </a:r>
            <a:r>
              <a:rPr lang="ru-RU" sz="800" dirty="0"/>
              <a:t>. Современный взгляд на остроконечные кондиломы: возможности лечения и профилактики. Российский вестник акушера-гинеколога. 2017;1:109-12.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27384"/>
            <a:ext cx="1224136" cy="74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34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МИНИСТЕРСТВО ЗДРАВООХРАНЕНИЯ РОССИЙСКОЙ ФЕДЕРАЦИИ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4690864" cy="5184576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i="1" dirty="0" smtClean="0"/>
              <a:t>Руководства </a:t>
            </a:r>
            <a:r>
              <a:rPr lang="ru-RU" sz="2600" i="1" dirty="0"/>
              <a:t>по профилактике заболевания/синдромов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ВАКЦИНОПРОФИЛАКТИКА </a:t>
            </a:r>
            <a:r>
              <a:rPr lang="ru-RU" b="1" dirty="0"/>
              <a:t>ЗАБОЛЕВАНИЙ, ВЫЗВАННЫХ ВИРУСОМ ПАПИЛЛОМЫ ЧЕЛОВЕКА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/>
              <a:t>Год </a:t>
            </a:r>
            <a:r>
              <a:rPr lang="ru-RU" sz="2600" dirty="0"/>
              <a:t>утверждения (частота пересмотра): </a:t>
            </a:r>
            <a:r>
              <a:rPr lang="ru-RU" b="1" dirty="0"/>
              <a:t>2017 (пересмотр каждые 3 года)</a:t>
            </a:r>
            <a:endParaRPr lang="ru-RU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Профессиональные ассоциации: </a:t>
            </a:r>
            <a:r>
              <a:rPr lang="ru-RU" b="1" dirty="0" smtClean="0"/>
              <a:t>Союз </a:t>
            </a:r>
            <a:r>
              <a:rPr lang="ru-RU" b="1" dirty="0"/>
              <a:t>педиатров России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698" y="332656"/>
            <a:ext cx="5143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40768"/>
            <a:ext cx="301942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302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249250"/>
              </p:ext>
            </p:extLst>
          </p:nvPr>
        </p:nvGraphicFramePr>
        <p:xfrm>
          <a:off x="1489392" y="1085691"/>
          <a:ext cx="6165215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6521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ПРАВИТЕЛЬСТВО СВЕРДЛОВСКОЙ ОБЛАСТИ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МИНИСТЕРСТВО ЗДРАВООХРАНЕНИЯ  СВЕРДЛОВСКОЙ ОБЛАСТИ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УПРАВЛЕНИЕ ФЕДЕРАЛЬНОЙ СЛУЖБЫ ПО НАДЗОРУ В СФЕРЕ ЗАЩИТЫ ПРАВ ПОТРЕБИТЕЛЕЙ И БЛАГОПОЛУЧИЯ  ЧЕЛОВЕКА ПО СВЕРДЛОВСКОЙ ОБЛАСТИ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cap="all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011125"/>
              </p:ext>
            </p:extLst>
          </p:nvPr>
        </p:nvGraphicFramePr>
        <p:xfrm>
          <a:off x="1509712" y="2636912"/>
          <a:ext cx="6124575" cy="82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2457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Об  утверждении  регионального  календаря  профилактических прививок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Свердловской области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2049" name="Picture 1" descr="герббольшо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85" y="116632"/>
            <a:ext cx="12573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11560" y="1844824"/>
            <a:ext cx="792088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667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67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67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67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67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67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67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67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67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0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01. 11. 2017 г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 </a:t>
            </a:r>
            <a:r>
              <a:rPr lang="ru-RU" altLang="ru-RU" b="1" dirty="0">
                <a:ea typeface="Times New Roman" pitchFamily="18" charset="0"/>
              </a:rPr>
              <a:t> </a:t>
            </a:r>
            <a:r>
              <a:rPr lang="ru-RU" altLang="ru-RU" b="1" dirty="0" smtClean="0">
                <a:ea typeface="Times New Roman" pitchFamily="18" charset="0"/>
              </a:rPr>
              <a:t>                           ПРИКАЗ</a:t>
            </a:r>
            <a:r>
              <a:rPr kumimoji="0" lang="ru-RU" alt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                                        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№ 8595-п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0" algn="l"/>
              </a:tabLst>
            </a:pPr>
            <a:r>
              <a:rPr lang="ru-RU" altLang="ru-RU" sz="1200" b="1" dirty="0">
                <a:ea typeface="Times New Roman" pitchFamily="18" charset="0"/>
              </a:rPr>
              <a:t> </a:t>
            </a:r>
            <a:r>
              <a:rPr lang="ru-RU" altLang="ru-RU" sz="1200" b="1" dirty="0" smtClean="0">
                <a:ea typeface="Times New Roman" pitchFamily="18" charset="0"/>
              </a:rPr>
              <a:t>                       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№ 01-01-01-01/393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0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224954"/>
              </p:ext>
            </p:extLst>
          </p:nvPr>
        </p:nvGraphicFramePr>
        <p:xfrm>
          <a:off x="395536" y="3645024"/>
          <a:ext cx="8352928" cy="3093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227"/>
                <a:gridCol w="2294760"/>
                <a:gridCol w="4405941"/>
              </a:tblGrid>
              <a:tr h="1077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  <a:latin typeface="+mn-lt"/>
                          <a:ea typeface="Times New Roman"/>
                        </a:rPr>
                        <a:t>Категории и возраст граждан, подлежащих профилактическим прививкам</a:t>
                      </a:r>
                      <a:endParaRPr lang="ru-RU" sz="1600" b="1" i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  <a:latin typeface="+mn-lt"/>
                          <a:ea typeface="Times New Roman"/>
                        </a:rPr>
                        <a:t>Наименование прививки/ отдельные контингенты</a:t>
                      </a:r>
                      <a:endParaRPr lang="ru-RU" sz="1600" b="1" i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  <a:latin typeface="+mn-lt"/>
                          <a:ea typeface="Times New Roman"/>
                        </a:rPr>
                        <a:t>Примечания</a:t>
                      </a:r>
                      <a:endParaRPr lang="ru-RU" sz="1600" b="1" i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74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</a:rPr>
                        <a:t>Дети в 13 лет </a:t>
                      </a:r>
                      <a:r>
                        <a:rPr lang="ru-RU" sz="1600" b="1" dirty="0" smtClean="0">
                          <a:effectLst/>
                          <a:latin typeface="+mn-lt"/>
                          <a:ea typeface="Times New Roman"/>
                        </a:rPr>
                        <a:t>(обоего пола)</a:t>
                      </a:r>
                      <a:endParaRPr lang="ru-RU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/>
                        </a:rPr>
                        <a:t>Вакцинация против </a:t>
                      </a:r>
                      <a:r>
                        <a:rPr lang="ru-RU" sz="1600" b="1" dirty="0" err="1">
                          <a:effectLst/>
                          <a:latin typeface="+mn-lt"/>
                          <a:ea typeface="Times New Roman"/>
                        </a:rPr>
                        <a:t>папилломавирусной</a:t>
                      </a: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</a:rPr>
                        <a:t> инфекции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</a:rPr>
                        <a:t>(V)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effectLst/>
                          <a:latin typeface="+mn-lt"/>
                          <a:ea typeface="Times New Roman"/>
                        </a:rPr>
                        <a:t>не входит в Национальный календарь</a:t>
                      </a:r>
                      <a:r>
                        <a:rPr lang="ru-RU" sz="1600" b="0" i="0" dirty="0" smtClean="0">
                          <a:effectLst/>
                          <a:latin typeface="+mn-lt"/>
                          <a:ea typeface="Times New Roman"/>
                        </a:rPr>
                        <a:t>,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календарь прививок по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эпид.показаниям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финансируется за счет средств областного бюджета, граждан , муниципальных образований и других источников, не запрещенных законодательством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262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Нарушения менструальной функции (СО,2017)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5244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9783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Факторы, способствующие возникновению НМФ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073427"/>
          </a:xfrm>
        </p:spPr>
        <p:txBody>
          <a:bodyPr/>
          <a:lstStyle/>
          <a:p>
            <a:r>
              <a:rPr lang="ru-RU" dirty="0" smtClean="0"/>
              <a:t>Хр. внутриутробная гипоксия – закладка ядер гипоталамуса</a:t>
            </a:r>
          </a:p>
          <a:p>
            <a:r>
              <a:rPr lang="ru-RU" dirty="0" smtClean="0"/>
              <a:t>Большое количество сочетанной соматической патологии к моменту </a:t>
            </a:r>
            <a:r>
              <a:rPr lang="ru-RU" dirty="0" err="1" smtClean="0"/>
              <a:t>менархе</a:t>
            </a:r>
            <a:endParaRPr lang="ru-RU" dirty="0" smtClean="0"/>
          </a:p>
          <a:p>
            <a:r>
              <a:rPr lang="ru-RU" dirty="0" smtClean="0"/>
              <a:t>Нарушения питания, обмена веществ, дефицит микронутриентов</a:t>
            </a:r>
          </a:p>
          <a:p>
            <a:r>
              <a:rPr lang="ru-RU" dirty="0" smtClean="0"/>
              <a:t>Высокий уровень эндогенного стресса, умственные нагрузки, повышенные требования в школе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3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Пути профилактики НМФ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91264" cy="4857403"/>
          </a:xfrm>
        </p:spPr>
        <p:txBody>
          <a:bodyPr/>
          <a:lstStyle/>
          <a:p>
            <a:r>
              <a:rPr lang="ru-RU" dirty="0" smtClean="0"/>
              <a:t>Осведомленность педиатров о факторах риска возникновения НМФ у девочек</a:t>
            </a:r>
          </a:p>
          <a:p>
            <a:r>
              <a:rPr lang="ru-RU" dirty="0" smtClean="0"/>
              <a:t>Своевременное направление детей из групп риска к гинекологу</a:t>
            </a:r>
          </a:p>
          <a:p>
            <a:r>
              <a:rPr lang="ru-RU" dirty="0" smtClean="0"/>
              <a:t>Грамотное консультирование </a:t>
            </a:r>
            <a:r>
              <a:rPr lang="ru-RU" dirty="0"/>
              <a:t>об аспектах здорового образа жизни в контексте становления менструальной </a:t>
            </a:r>
            <a:r>
              <a:rPr lang="ru-RU" dirty="0" smtClean="0"/>
              <a:t>функции гинекологом не только родителей, но и </a:t>
            </a:r>
            <a:r>
              <a:rPr lang="ru-RU" dirty="0" smtClean="0"/>
              <a:t>ребенка.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860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Патология молочной железы (СО, 2017)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071810"/>
              </p:ext>
            </p:extLst>
          </p:nvPr>
        </p:nvGraphicFramePr>
        <p:xfrm>
          <a:off x="395288" y="1268413"/>
          <a:ext cx="8569200" cy="511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8504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Факторы риска возникновения патологии молочной железы у подростков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563072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Нарушение закладки зачатка молочной железы – высокая частота аномалий развития</a:t>
            </a:r>
          </a:p>
          <a:p>
            <a:r>
              <a:rPr lang="ru-RU" dirty="0" smtClean="0"/>
              <a:t>Десинхронизация </a:t>
            </a:r>
            <a:r>
              <a:rPr lang="ru-RU" dirty="0" smtClean="0"/>
              <a:t>процессов дифференцировки структур МЖ – фиброаденома у подростков, это недоразвитая долька</a:t>
            </a:r>
          </a:p>
          <a:p>
            <a:r>
              <a:rPr lang="ru-RU" dirty="0" smtClean="0"/>
              <a:t>Высокая частота </a:t>
            </a:r>
            <a:r>
              <a:rPr lang="ru-RU" dirty="0" err="1" smtClean="0"/>
              <a:t>дисгормонозов</a:t>
            </a:r>
            <a:r>
              <a:rPr lang="ru-RU" dirty="0" smtClean="0"/>
              <a:t> и НМФ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63805"/>
            <a:ext cx="177482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17032"/>
            <a:ext cx="195738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552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Проблемы организации помощи подросткам с патологией МЖ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Нет специальности – «детский </a:t>
            </a:r>
            <a:r>
              <a:rPr lang="ru-RU" dirty="0" err="1" smtClean="0"/>
              <a:t>маммолог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Трудно принимать решения о необходимости оперативного лечения</a:t>
            </a:r>
          </a:p>
          <a:p>
            <a:r>
              <a:rPr lang="ru-RU" dirty="0" smtClean="0"/>
              <a:t>Нет единого подхода к диагностике и тактике ведения детей с патологией МЖ.</a:t>
            </a:r>
          </a:p>
          <a:p>
            <a:r>
              <a:rPr lang="ru-RU" dirty="0" smtClean="0"/>
              <a:t>Мало методического материала (публикации, рекомендации, протоколы), касающихся патологии МЖ у детей</a:t>
            </a:r>
          </a:p>
          <a:p>
            <a:r>
              <a:rPr lang="ru-RU" dirty="0" smtClean="0"/>
              <a:t>Нет доказательной базы по медикаментозному лечению патологии МЖ у детей.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4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2500" b="1" dirty="0" err="1">
                <a:solidFill>
                  <a:prstClr val="black"/>
                </a:solidFill>
              </a:rPr>
              <a:t>Выявляемость</a:t>
            </a:r>
            <a:r>
              <a:rPr lang="ru-RU" sz="2500" b="1" dirty="0">
                <a:solidFill>
                  <a:prstClr val="black"/>
                </a:solidFill>
              </a:rPr>
              <a:t> </a:t>
            </a:r>
            <a:r>
              <a:rPr lang="ru-RU" sz="2500" b="1" dirty="0" smtClean="0">
                <a:solidFill>
                  <a:prstClr val="black"/>
                </a:solidFill>
              </a:rPr>
              <a:t>патологии по </a:t>
            </a:r>
            <a:r>
              <a:rPr lang="ru-RU" sz="2500" b="1" dirty="0">
                <a:solidFill>
                  <a:prstClr val="black"/>
                </a:solidFill>
              </a:rPr>
              <a:t>данным профилактических осмотров (</a:t>
            </a:r>
            <a:r>
              <a:rPr lang="ru-RU" sz="2500" b="1" dirty="0" err="1">
                <a:solidFill>
                  <a:prstClr val="black"/>
                </a:solidFill>
              </a:rPr>
              <a:t>абс</a:t>
            </a:r>
            <a:r>
              <a:rPr lang="ru-RU" sz="2500" b="1" dirty="0">
                <a:solidFill>
                  <a:prstClr val="black"/>
                </a:solidFill>
              </a:rPr>
              <a:t>.)</a:t>
            </a:r>
            <a:br>
              <a:rPr lang="ru-RU" sz="2500" b="1" dirty="0">
                <a:solidFill>
                  <a:prstClr val="black"/>
                </a:solidFill>
              </a:rPr>
            </a:br>
            <a:r>
              <a:rPr lang="ru-RU" sz="2500" b="1" dirty="0" smtClean="0">
                <a:solidFill>
                  <a:prstClr val="black"/>
                </a:solidFill>
              </a:rPr>
              <a:t>2017 </a:t>
            </a:r>
            <a:r>
              <a:rPr lang="ru-RU" sz="2500" b="1" dirty="0">
                <a:solidFill>
                  <a:prstClr val="black"/>
                </a:solidFill>
              </a:rPr>
              <a:t>г. Свердловская область.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8448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2814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Заключение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80920" cy="568863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Решение проблем диагностики, лечения и, тем более, профилактики патологии репродуктивной системы у детей и подростков находится в плоскости взаимодействия всех специалистов, оказывающих помощь этой категории пациентов.</a:t>
            </a:r>
          </a:p>
          <a:p>
            <a:r>
              <a:rPr lang="ru-RU" dirty="0" smtClean="0"/>
              <a:t>Все мероприятия по улучшению состояния репродуктивного здоровья детей и подростков должны иметь профилактическую направленность.</a:t>
            </a:r>
          </a:p>
          <a:p>
            <a:r>
              <a:rPr lang="ru-RU" dirty="0" smtClean="0"/>
              <a:t>Так как становление репродуктивной системы начинается задолго до </a:t>
            </a:r>
            <a:r>
              <a:rPr lang="ru-RU" dirty="0" err="1" smtClean="0"/>
              <a:t>пубертата</a:t>
            </a:r>
            <a:r>
              <a:rPr lang="ru-RU" dirty="0" smtClean="0"/>
              <a:t>, то информирование будущих мам о необходимости </a:t>
            </a:r>
            <a:r>
              <a:rPr lang="ru-RU" dirty="0" err="1" smtClean="0"/>
              <a:t>прегравидарной</a:t>
            </a:r>
            <a:r>
              <a:rPr lang="ru-RU" dirty="0" smtClean="0"/>
              <a:t> подготовки, навыкам ухода за девочками и методам профилактики основных заболеваний </a:t>
            </a:r>
            <a:r>
              <a:rPr lang="ru-RU"/>
              <a:t>РС </a:t>
            </a:r>
            <a:r>
              <a:rPr lang="ru-RU" smtClean="0"/>
              <a:t>имеет огромное значение.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648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Благодарю </a:t>
            </a:r>
            <a:r>
              <a:rPr lang="ru-RU" smtClean="0"/>
              <a:t>за внимание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800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1034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Эффективность выявления заболеваемости по обращениям (</a:t>
            </a:r>
            <a:r>
              <a:rPr lang="ru-RU" sz="2800" b="1" dirty="0" err="1" smtClean="0"/>
              <a:t>абс</a:t>
            </a:r>
            <a:r>
              <a:rPr lang="ru-RU" sz="2800" b="1" dirty="0" smtClean="0"/>
              <a:t>.) СО</a:t>
            </a:r>
            <a:r>
              <a:rPr lang="ru-RU" sz="2800" b="1" smtClean="0"/>
              <a:t>, 2017г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863242"/>
              </p:ext>
            </p:extLst>
          </p:nvPr>
        </p:nvGraphicFramePr>
        <p:xfrm>
          <a:off x="467544" y="119675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597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Заболевания вульвы и влагалища (СО, 2017)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828864"/>
              </p:ext>
            </p:extLst>
          </p:nvPr>
        </p:nvGraphicFramePr>
        <p:xfrm>
          <a:off x="323850" y="1341438"/>
          <a:ext cx="8362950" cy="478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339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Факторы риска </a:t>
            </a:r>
            <a:r>
              <a:rPr lang="ru-RU" sz="2800" b="1" dirty="0"/>
              <a:t>патологии вульвы и влагалища у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53285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altLang="ru-RU" b="1" dirty="0"/>
              <a:t>Резко снижено значение гуморальных факторов местной защиты - </a:t>
            </a:r>
            <a:r>
              <a:rPr lang="ru-RU" altLang="ru-RU" dirty="0"/>
              <a:t>мало секрета</a:t>
            </a:r>
            <a:r>
              <a:rPr lang="ru-RU" altLang="ru-RU" b="1" dirty="0"/>
              <a:t> </a:t>
            </a:r>
            <a:r>
              <a:rPr lang="ru-RU" altLang="ru-RU" b="1" dirty="0">
                <a:cs typeface="Arial" charset="0"/>
              </a:rPr>
              <a:t>→</a:t>
            </a:r>
            <a:r>
              <a:rPr lang="ru-RU" altLang="ru-RU" dirty="0">
                <a:cs typeface="Arial" charset="0"/>
              </a:rPr>
              <a:t> мало лизоцима, мало </a:t>
            </a:r>
            <a:r>
              <a:rPr lang="en-US" altLang="ru-RU" dirty="0">
                <a:cs typeface="Arial" charset="0"/>
              </a:rPr>
              <a:t>Ig A</a:t>
            </a:r>
          </a:p>
          <a:p>
            <a:pPr>
              <a:lnSpc>
                <a:spcPct val="120000"/>
              </a:lnSpc>
            </a:pPr>
            <a:r>
              <a:rPr lang="ru-RU" altLang="ru-RU" b="1" dirty="0">
                <a:cs typeface="Arial" charset="0"/>
              </a:rPr>
              <a:t>Иммунная система слизистых (ИСС) </a:t>
            </a:r>
            <a:r>
              <a:rPr lang="ru-RU" altLang="ru-RU" dirty="0">
                <a:cs typeface="Arial" charset="0"/>
              </a:rPr>
              <a:t>– это слизистая ЖКТ, респираторного тракта, мочевыделительной системы. В детском возрасте поражение одного сегмента этой интегральной системы способно нарушать функционирование ИСС в других </a:t>
            </a:r>
            <a:r>
              <a:rPr lang="ru-RU" altLang="ru-RU" dirty="0" smtClean="0">
                <a:cs typeface="Arial" charset="0"/>
              </a:rPr>
              <a:t>областях</a:t>
            </a:r>
          </a:p>
          <a:p>
            <a:pPr>
              <a:lnSpc>
                <a:spcPct val="120000"/>
              </a:lnSpc>
            </a:pPr>
            <a:r>
              <a:rPr lang="ru-RU" altLang="ru-RU" dirty="0"/>
              <a:t>Контаминация влагалища более 20 видами </a:t>
            </a:r>
            <a:r>
              <a:rPr lang="ru-RU" altLang="ru-RU" dirty="0" smtClean="0"/>
              <a:t>микроорганизмов в </a:t>
            </a:r>
            <a:r>
              <a:rPr lang="ru-RU" altLang="ru-RU" dirty="0"/>
              <a:t>ассоциации </a:t>
            </a:r>
            <a:r>
              <a:rPr lang="ru-RU" altLang="ru-RU" dirty="0" smtClean="0"/>
              <a:t>с 4 </a:t>
            </a:r>
            <a:r>
              <a:rPr lang="ru-RU" altLang="ru-RU" dirty="0"/>
              <a:t>– 5 </a:t>
            </a:r>
            <a:r>
              <a:rPr lang="ru-RU" altLang="ru-RU" dirty="0" smtClean="0"/>
              <a:t>видами </a:t>
            </a:r>
            <a:r>
              <a:rPr lang="ru-RU" altLang="ru-RU" dirty="0"/>
              <a:t>факультативных и облигатных </a:t>
            </a:r>
            <a:r>
              <a:rPr lang="ru-RU" altLang="ru-RU" dirty="0" smtClean="0"/>
              <a:t>анаэробов</a:t>
            </a:r>
            <a:r>
              <a:rPr lang="ru-RU" altLang="ru-RU" dirty="0" smtClean="0">
                <a:cs typeface="Arial" charset="0"/>
              </a:rPr>
              <a:t> </a:t>
            </a:r>
          </a:p>
          <a:p>
            <a:r>
              <a:rPr lang="ru-RU" dirty="0"/>
              <a:t>Большая частота аллергических состояний у детей</a:t>
            </a:r>
          </a:p>
          <a:p>
            <a:r>
              <a:rPr lang="ru-RU" dirty="0" smtClean="0"/>
              <a:t>Проблемы гигиены</a:t>
            </a:r>
            <a:endParaRPr lang="ru-RU" altLang="ru-R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80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870" y="116632"/>
            <a:ext cx="5944481" cy="70609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Атрофический </a:t>
            </a:r>
            <a:r>
              <a:rPr lang="ru-RU" sz="2800" b="1" dirty="0" err="1" smtClean="0"/>
              <a:t>лихен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Синехии</a:t>
            </a:r>
            <a:endParaRPr lang="ru-RU" sz="28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88640"/>
            <a:ext cx="2376264" cy="233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36912"/>
            <a:ext cx="2448272" cy="237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1052736"/>
            <a:ext cx="60486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Этиология точно не установлена</a:t>
            </a:r>
          </a:p>
          <a:p>
            <a:r>
              <a:rPr lang="ru-RU" sz="2400" dirty="0" smtClean="0"/>
              <a:t>Большая частота у светлокожих, аллергиков</a:t>
            </a:r>
          </a:p>
          <a:p>
            <a:r>
              <a:rPr lang="ru-RU" sz="2400" dirty="0" smtClean="0"/>
              <a:t>Страдания связаны с болезненными трещинами, которые медленно заживают</a:t>
            </a:r>
          </a:p>
          <a:p>
            <a:r>
              <a:rPr lang="ru-RU" sz="2400" dirty="0" smtClean="0"/>
              <a:t>Улучшение или выздоровление наступает с началом полового созревания</a:t>
            </a:r>
          </a:p>
          <a:p>
            <a:r>
              <a:rPr lang="ru-RU" sz="2400" dirty="0" smtClean="0"/>
              <a:t>Лечение длительное и точно не определено. </a:t>
            </a:r>
          </a:p>
          <a:p>
            <a:r>
              <a:rPr lang="ru-RU" sz="2400" dirty="0" smtClean="0"/>
              <a:t>Стандарта лечения нет</a:t>
            </a:r>
            <a:endParaRPr lang="ru-RU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546" y="4175694"/>
            <a:ext cx="2160240" cy="268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943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Пути снижения заболеваемости детей воспалением наружных половых органов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633" y="1412776"/>
            <a:ext cx="8229600" cy="27649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Единая информация и единый подход </a:t>
            </a:r>
          </a:p>
          <a:p>
            <a:pPr marL="0" indent="0" algn="ctr">
              <a:buNone/>
            </a:pPr>
            <a:r>
              <a:rPr lang="ru-RU" sz="2800" b="1" dirty="0"/>
              <a:t>к правилам и методам гигиены </a:t>
            </a:r>
          </a:p>
          <a:p>
            <a:pPr marL="0" indent="0" algn="ctr">
              <a:buNone/>
            </a:pPr>
            <a:r>
              <a:rPr lang="ru-RU" sz="2800" b="1" dirty="0"/>
              <a:t>у неонатологов, педиатров, гинекологов, </a:t>
            </a:r>
          </a:p>
          <a:p>
            <a:pPr marL="0" indent="0" algn="ctr">
              <a:buNone/>
            </a:pPr>
            <a:r>
              <a:rPr lang="ru-RU" sz="2800" b="1" dirty="0"/>
              <a:t>среднего медицинского </a:t>
            </a:r>
            <a:r>
              <a:rPr lang="ru-RU" sz="2800" b="1" dirty="0" smtClean="0"/>
              <a:t>персонала и родителей</a:t>
            </a:r>
            <a:endParaRPr lang="ru-RU" sz="2800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05064"/>
            <a:ext cx="3151187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383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0321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Аногенитальные</a:t>
            </a:r>
            <a:r>
              <a:rPr lang="ru-RU" sz="2800" b="1" dirty="0" smtClean="0"/>
              <a:t> бородавки у детей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19826" y="1207492"/>
            <a:ext cx="540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Локализация</a:t>
            </a:r>
            <a:r>
              <a:rPr lang="ru-RU" sz="2400" dirty="0" smtClean="0"/>
              <a:t> чаще в </a:t>
            </a:r>
            <a:r>
              <a:rPr lang="ru-RU" sz="2400" dirty="0" err="1" smtClean="0"/>
              <a:t>перианальных</a:t>
            </a:r>
            <a:r>
              <a:rPr lang="ru-RU" sz="2400" dirty="0" smtClean="0"/>
              <a:t> складках, чем на половых губах.</a:t>
            </a:r>
          </a:p>
          <a:p>
            <a:r>
              <a:rPr lang="ru-RU" sz="2400" dirty="0" smtClean="0"/>
              <a:t>Клиника появляется после вирусных простудных заболеваний и новые высыпания связаны с очередным снижением иммунитета.</a:t>
            </a:r>
          </a:p>
          <a:p>
            <a:r>
              <a:rPr lang="ru-RU" sz="2400" b="1" dirty="0" smtClean="0"/>
              <a:t>Клиника:</a:t>
            </a:r>
            <a:r>
              <a:rPr lang="ru-RU" sz="2400" dirty="0" smtClean="0"/>
              <a:t> чаще только визуальные изменения, могут вызывать зуд, при повреждении - кровоточивость.</a:t>
            </a:r>
          </a:p>
          <a:p>
            <a:r>
              <a:rPr lang="ru-RU" sz="2400" dirty="0" smtClean="0"/>
              <a:t>Большие поверхности могут мокнуть и вторично инфицироваться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87" y="3284984"/>
            <a:ext cx="2547317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94202"/>
            <a:ext cx="2643864" cy="212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553" y="6566791"/>
            <a:ext cx="66463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100" dirty="0"/>
              <a:t>Роговская </a:t>
            </a:r>
            <a:r>
              <a:rPr lang="ru-RU" sz="1100" dirty="0" smtClean="0"/>
              <a:t>С.И</a:t>
            </a:r>
            <a:r>
              <a:rPr lang="ru-RU" sz="1100" dirty="0"/>
              <a:t>. </a:t>
            </a:r>
            <a:r>
              <a:rPr lang="ru-RU" sz="1100" dirty="0" err="1"/>
              <a:t>Папилломавирусная</a:t>
            </a:r>
            <a:r>
              <a:rPr lang="ru-RU" sz="1100" dirty="0"/>
              <a:t> инфекция и патология шейки матки. – М.: ГЕОТАР-Медиа, 2009. – 198 с.</a:t>
            </a:r>
          </a:p>
        </p:txBody>
      </p:sp>
    </p:spTree>
    <p:extLst>
      <p:ext uri="{BB962C8B-B14F-4D97-AF65-F5344CB8AC3E}">
        <p14:creationId xmlns:p14="http://schemas.microsoft.com/office/powerpoint/2010/main" val="38121330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1951</Words>
  <Application>Microsoft Office PowerPoint</Application>
  <PresentationFormat>Экран (4:3)</PresentationFormat>
  <Paragraphs>328</Paragraphs>
  <Slides>31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Проблемы гинекологического здоровья детей и подростков</vt:lpstr>
      <vt:lpstr>Структура женского населения  (девочек) Свердловской области</vt:lpstr>
      <vt:lpstr>Выявляемость патологии по данным профилактических осмотров (абс.) 2017 г. Свердловская область.</vt:lpstr>
      <vt:lpstr>Эффективность выявления заболеваемости по обращениям (абс.) СО, 2017г.</vt:lpstr>
      <vt:lpstr>Заболевания вульвы и влагалища (СО, 2017)</vt:lpstr>
      <vt:lpstr>Факторы риска патологии вульвы и влагалища у детей</vt:lpstr>
      <vt:lpstr>Атрофический лихен. Синехии</vt:lpstr>
      <vt:lpstr>Пути снижения заболеваемости детей воспалением наружных половых органов</vt:lpstr>
      <vt:lpstr>Аногенитальные бородавки у детей</vt:lpstr>
      <vt:lpstr>Заболеваемость аногенитальными бородавками в РФ (на 100 тыс. населения)</vt:lpstr>
      <vt:lpstr>Сравнительные показатели заболеваемости аногенитальными (венерическими) бородавками  в УрФО 2014-2016г.</vt:lpstr>
      <vt:lpstr>Риск передачи ВПЧ</vt:lpstr>
      <vt:lpstr>Ювенильный рецидивирующий респираторный папилломатоз гортани (РПГ)</vt:lpstr>
      <vt:lpstr>Ювенильный рецидивирующий респираторный папилломатоз гортани (РПГ)</vt:lpstr>
      <vt:lpstr>Ювенильный рецидивирующий респираторный папилломатоз гортани</vt:lpstr>
      <vt:lpstr>Возможно, способствуют развитию ПВИ следующие факторы:</vt:lpstr>
      <vt:lpstr>Причина рецидивов в терапии ВПЧ </vt:lpstr>
      <vt:lpstr>Презентация PowerPoint</vt:lpstr>
      <vt:lpstr>Пятилетняя программа вакцинации против ВПЧ, значимое снижение количества генитальных кондилом у женщин &lt;30 лет  (Австралия)   </vt:lpstr>
      <vt:lpstr>Эффективность вакцины против генитальных кондилом была наибольшей у женщин, вакцинированных в раннем возрасте1</vt:lpstr>
      <vt:lpstr>Региональные программы вакцинации: Московская область, 2008-2015</vt:lpstr>
      <vt:lpstr> МИНИСТЕРСТВО ЗДРАВООХРАНЕНИЯ РОССИЙСКОЙ ФЕДЕРАЦИИ</vt:lpstr>
      <vt:lpstr>Презентация PowerPoint</vt:lpstr>
      <vt:lpstr>Нарушения менструальной функции (СО,2017)</vt:lpstr>
      <vt:lpstr>Факторы, способствующие возникновению НМФ</vt:lpstr>
      <vt:lpstr>Пути профилактики НМФ</vt:lpstr>
      <vt:lpstr>Патология молочной железы (СО, 2017)</vt:lpstr>
      <vt:lpstr>Факторы риска возникновения патологии молочной железы у подростков</vt:lpstr>
      <vt:lpstr>Проблемы организации помощи подросткам с патологией МЖ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Инна</cp:lastModifiedBy>
  <cp:revision>50</cp:revision>
  <dcterms:created xsi:type="dcterms:W3CDTF">2018-04-20T13:23:06Z</dcterms:created>
  <dcterms:modified xsi:type="dcterms:W3CDTF">2018-09-05T17:24:23Z</dcterms:modified>
</cp:coreProperties>
</file>