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4" r:id="rId3"/>
    <p:sldMasterId id="2147483734" r:id="rId4"/>
    <p:sldMasterId id="2147483820" r:id="rId5"/>
    <p:sldMasterId id="2147483838" r:id="rId6"/>
    <p:sldMasterId id="2147483904" r:id="rId7"/>
  </p:sldMasterIdLst>
  <p:notesMasterIdLst>
    <p:notesMasterId r:id="rId59"/>
  </p:notesMasterIdLst>
  <p:sldIdLst>
    <p:sldId id="256" r:id="rId8"/>
    <p:sldId id="319" r:id="rId9"/>
    <p:sldId id="258" r:id="rId10"/>
    <p:sldId id="257" r:id="rId11"/>
    <p:sldId id="306" r:id="rId12"/>
    <p:sldId id="307" r:id="rId13"/>
    <p:sldId id="260" r:id="rId14"/>
    <p:sldId id="341" r:id="rId15"/>
    <p:sldId id="350" r:id="rId16"/>
    <p:sldId id="347" r:id="rId17"/>
    <p:sldId id="348" r:id="rId18"/>
    <p:sldId id="261" r:id="rId19"/>
    <p:sldId id="343" r:id="rId20"/>
    <p:sldId id="344" r:id="rId21"/>
    <p:sldId id="342" r:id="rId22"/>
    <p:sldId id="320" r:id="rId23"/>
    <p:sldId id="328" r:id="rId24"/>
    <p:sldId id="327" r:id="rId25"/>
    <p:sldId id="346" r:id="rId26"/>
    <p:sldId id="345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25" r:id="rId36"/>
    <p:sldId id="263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326" r:id="rId47"/>
    <p:sldId id="315" r:id="rId48"/>
    <p:sldId id="337" r:id="rId49"/>
    <p:sldId id="338" r:id="rId50"/>
    <p:sldId id="279" r:id="rId51"/>
    <p:sldId id="280" r:id="rId52"/>
    <p:sldId id="281" r:id="rId53"/>
    <p:sldId id="282" r:id="rId54"/>
    <p:sldId id="339" r:id="rId55"/>
    <p:sldId id="349" r:id="rId56"/>
    <p:sldId id="351" r:id="rId57"/>
    <p:sldId id="35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5" autoAdjust="0"/>
    <p:restoredTop sz="94660"/>
  </p:normalViewPr>
  <p:slideViewPr>
    <p:cSldViewPr>
      <p:cViewPr>
        <p:scale>
          <a:sx n="50" d="100"/>
          <a:sy n="50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5467E-AA03-42AF-B6CB-0A038320EA2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63A4-0E3D-4892-BAB7-92053E779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5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cs typeface="Arial" pitchFamily="34" charset="0"/>
            </a:endParaRPr>
          </a:p>
        </p:txBody>
      </p:sp>
      <p:sp>
        <p:nvSpPr>
          <p:cNvPr id="237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7EE23D0-4EFA-4D68-A5D8-8F4B023781CB}" type="slidenum">
              <a:rPr lang="ru-RU" altLang="ru-RU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ru-RU" altLang="ru-RU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4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9D5CE854-DED4-449A-9774-0293772F5AB4}" type="slidenum">
              <a:rPr lang="ru-RU" altLang="ru-RU">
                <a:solidFill>
                  <a:prstClr val="black"/>
                </a:solidFill>
              </a:rPr>
              <a:pPr eaLnBrk="1" hangingPunct="1"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cs typeface="Arial" pitchFamily="34" charset="0"/>
            </a:endParaRPr>
          </a:p>
        </p:txBody>
      </p:sp>
      <p:sp>
        <p:nvSpPr>
          <p:cNvPr id="237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7EE23D0-4EFA-4D68-A5D8-8F4B023781CB}" type="slidenum">
              <a:rPr lang="ru-RU" altLang="ru-RU">
                <a:solidFill>
                  <a:srgbClr val="000000"/>
                </a:solidFill>
                <a:latin typeface="Arial" pitchFamily="34" charset="0"/>
              </a:rPr>
              <a:pPr/>
              <a:t>51</a:t>
            </a:fld>
            <a:endParaRPr lang="ru-RU" altLang="ru-RU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31D5B-C1EB-4F1F-B5A8-B54B246976DB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424B-7EDE-4F7E-9111-400892A97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3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8C00C-35FA-4E82-80F3-846511556D9A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BA4E-4CEA-4638-BCAD-8FAD5B238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0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7777-4C69-499E-B9A0-88E63CB840D1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5B7FC-3860-44C4-8560-F8467046A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6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DA10F1-1F5A-4977-95C2-030CCB4C9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5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2F1890-3A27-4A1A-8980-5652EEB21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98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7D6BD6-FC19-4641-8054-E4E610C12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5F01AC-A42E-49DD-80A1-1D320AD1C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31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AB0CD6-40B8-4DDF-857D-6C8FF081E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8D6939-730B-4041-ABBD-391426118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21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FC3443-28C0-4A50-873F-FC55455F1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63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2B8EBB-DF68-44E9-96B1-471F71214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7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1D2EA-5DC1-43FF-BA85-C086D9B01F76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8D77-B835-4B9D-BC55-F37ACD30E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82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831D8D-4F9E-480C-BE49-CAC701C64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667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5C93D4-5573-4B33-8B00-2A9671214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6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E17B02-C38B-4723-8FF9-5153FB0CA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9EB438-3778-4CB6-B162-D28920F30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98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1290CA-9CF5-4E89-A6CB-782BE1EC8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6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3E4618-2679-4184-BAF1-BE7549762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6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F6B656-490F-41CB-95F3-A485ABEF1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11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078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Текст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Уровень текста 1</a:t>
            </a:r>
          </a:p>
          <a:p>
            <a:pPr lvl="1"/>
            <a:r>
              <a:rPr/>
              <a:t>Уровень текста 2</a:t>
            </a:r>
          </a:p>
          <a:p>
            <a:pPr lvl="2"/>
            <a:r>
              <a:rPr/>
              <a:t>Уровень текста 3</a:t>
            </a:r>
          </a:p>
          <a:p>
            <a:pPr lvl="3"/>
            <a:r>
              <a:rPr/>
              <a:t>Уровень текста 4</a:t>
            </a:r>
          </a:p>
          <a:p>
            <a:pPr lvl="4"/>
            <a:r>
              <a:rPr/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51563780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63DD-5EDD-4500-B940-4011D3120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2C8D-0C6E-4C67-829C-C3FC1A9A38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5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B301-17B7-43E3-BDB9-3DA913A97AE5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5D34B-B727-48E4-BC33-13E3F5BC9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4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547C-C140-47FD-9F26-C1D73BCB6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D0CD-6810-4B50-865E-EA1131B9D6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21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C0CB9-3920-48E5-8747-F33716091B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F7F34-F126-4FCE-A1AE-AFC8B5E4A8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10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6B25-F8CA-4AA2-BA86-436CD424F2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5AAF-2F5E-4BD6-81DC-6A92EE7949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20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ECB6-B3CE-4820-B4E5-B7E9518141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C5DA-EC46-4770-905E-170B798849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50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4803-5744-4114-B21B-B4F022FDF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8F28-8985-4F19-9479-DBF2584D3B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07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77FC-4CC7-422B-945A-1235B86215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D67DD-A022-43CE-8F83-E13B593DB4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82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3C3BA-144F-49EC-B2EC-0E0BF3606B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EB7E6-7E85-4485-AD00-1E1D40408A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CE180-E15F-4093-BE13-45BC31488F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1CD5-20E1-4996-B74C-51F71C0BE7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74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1CC0-E2DB-44E8-81F1-947A9E336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042D9-C84D-4FBE-9FAD-A53476CB17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89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9B6D1-88D8-4B00-8CB9-CCB08A30EE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7A87-D1FD-4EF5-9201-3A909B07E2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1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08C4E-12E3-4DEC-9B07-5F5AF5DBFC71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1C73C-FFE6-4E5B-8A5C-91B4E764C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881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09CA-FD3B-4707-A2F0-346041A6F6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43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0BD32-E96B-44C7-9015-333B422EC5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99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620A-EC21-4DC2-93C5-FEC00FF52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0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E344A5-040B-4D22-9E05-723F4138957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95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89A362-DB1E-4778-B854-D9A359295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22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6212BF-274F-4BA6-A0B0-CB8C37810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2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6F73D1-AFC3-499A-94FB-0B39216B4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21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2B78D2-A16F-458B-AB52-57E80EA92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417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81A9AC-4E4D-4C79-83C5-68D509CE3D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65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3427A8-8F53-45F2-8BA6-9CCBDB909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2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80948-2974-4348-A312-4B9BA432C63F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39166-9CB6-480B-9D62-9DFE37D0F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679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FF92EA-8A37-4B10-AE4B-E89B8B94B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68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632D2A-FE01-4727-8A16-9CA27DF6A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82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5DFF6F-381D-438B-8D6C-EF9A57F9A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47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1A2CCE-D339-4ECA-BC85-4B1B846C8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18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4E1AB1-2B0F-4EAD-880F-58C658C66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23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A651871-C256-4A00-B2BE-4D7A8F6C5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63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SzTx/>
              <a:defRPr/>
            </a:lvl1pPr>
          </a:lstStyle>
          <a:p>
            <a:pPr>
              <a:defRPr/>
            </a:pPr>
            <a:fld id="{F61F149D-ABBF-40AA-8F09-EB47B7B11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91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7024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C398C9-214F-4366-9BA6-C2C752DFB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35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1CB3ED-9416-4141-9A7D-4CC71AE78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3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46CC-AEC1-473A-B401-24E15769B336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7F4B-1789-4257-B718-236E257E3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039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C1F152-A86A-4357-B222-819BFFE50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809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24C8D9-7D23-4ADD-9154-EAB8E2370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411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F2B5E4-82F8-46A2-A0FC-E19147825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53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621240-767A-467F-9596-F4239932F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12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10B52C-D1DA-469D-8F2D-C397D2D1F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82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C460B9-AA06-4DE6-95ED-35B559807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515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503BD7-F957-4BC7-BEAC-888BB48B3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043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82003A-E7FE-4A7D-9B43-FBA6B588B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88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ADE5FE-2A97-47E7-A965-873D45BAB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68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847564-9BA3-4160-9AE0-A358D6AC6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1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EFC8A-3509-4F4D-84D4-1629EB8C1084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F64D-D1A6-4704-8684-8F4A8C549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269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7DF684-9369-4E65-A7B7-631EDE813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14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433CD0-1495-4694-8975-D3379C65E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776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6F65BA-B5EA-45AD-B02E-35E25B307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3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10908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8F59521-CEC9-4C7D-BC1B-C46056C40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81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3BFA-4D14-4B54-A869-907222023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117DA-2ABE-46C3-A6A5-A6EDCD00CC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3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6C6-0AD8-401F-9A9B-D958AAF578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19CFC-4A6D-4696-AF01-15A231920A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05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84C8-D8A4-4834-A814-AFE3DD2B39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38935-00D8-4A2E-A024-6A96A76B22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156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01BC-C712-492F-80BA-F6B6C82750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5ABF7-F033-4A75-9538-B2387F79F3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22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74E21-C364-4C2D-BD9D-9BD7620E9F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7E945-4839-480E-8373-2BCB648EB8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5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D15E3-D0D8-4153-B6B3-654666B586EF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3CAE-B10A-4863-BD24-D078E6CEA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19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B2A5-0708-462C-99BC-4B2FBED51D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B4A21-5675-4B1B-93AF-656EBA18FC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7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004-D13B-43E3-9BF5-1B3212A360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56678-F9E7-4EDA-A5D2-84DB17FEBA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86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6E19-DA7D-43D2-AA99-2898E0E48F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DB8-6BF0-42F2-9416-78F4C099CC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73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D8EA0-915D-4C66-A316-7E39D2A390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921D5-7B79-4488-93EF-8F4E72650C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4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8B334-D7CE-4D1A-9D11-BC7362A673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4D15-FC25-44CF-A784-89B25E5E72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783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AC0A-99AA-4B0B-AAC9-A4A30A82CE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1128A-64C5-444F-BFFD-1B17C63A92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20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/>
              <a:t>Текст заголовка</a:t>
            </a:r>
          </a:p>
        </p:txBody>
      </p:sp>
      <p:sp>
        <p:nvSpPr>
          <p:cNvPr id="3" name="Shape 1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B9AA8-7C6A-4701-A531-33FADE8B0A53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3474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19F643-C7C1-42BA-967F-72F5DEA820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29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8CE479-1E3F-4D45-8C10-20DF3F24F6E7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9D4E46-7BC6-41AF-8797-B92197E7C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383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5101EFA-6B97-4BF3-9712-1C6AEDEDAF5B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3619635-F304-442F-8192-EE93479CA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4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142EC-8F86-4A8E-81D9-E44E7023AB12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E253-08A2-4EED-99BC-9D23857FB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246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84709A8-FE14-4F2D-8B23-92AD89BE2982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A3AAF2B-4347-4188-9A29-6333AFD73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81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125A6CF-576A-4B3A-BED2-19A16AE85F80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1B0A963-DC51-4CA5-8EB3-C076A9464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0973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1BE888-A9A5-4301-A65D-FE39AD2A3741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CEE252A-0AA1-4DD7-BEDE-6E3A252BA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382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8FA603-8833-4EA1-A7BF-6E065FD1A822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499A89C-07BE-4BA6-8CED-AB4038CB6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518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2C9D74-2896-4832-AB0F-86FF8E0C0AE9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CB5ED2C-0E1C-4DC2-8911-A9D539447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93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44CC9F6-DBFF-46A3-937D-E50A6580DD98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A35127-59A5-4524-8376-DF6AD5D55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538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1AC721F-3C36-4215-8C3E-F8C786D04AC3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65929C0-ED3C-47C8-A568-218D9472C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832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5B56725-37AF-4F83-92B4-BBF353209B88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53B732-C22D-4560-A732-AE27058A7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66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FEB4C93-472D-483C-803D-AF275191842A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80B2D2-2E82-48FF-AE2F-B333A97DB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89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3FAEE5-E3C1-4BAD-8706-B2618946F96D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C39D70-3959-4A2C-91D9-77158365F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2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8E5C1C-8883-49E9-A454-95ED01FEA4B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6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BFE9B9-1BCD-43A6-9A30-B7EA652B7D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1F062E-4ADB-4A2D-BD61-7F15963729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0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92AF7-D873-478D-8429-05A6A0C326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3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8EC916-9B0E-4683-BA3C-58B1501437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115996-AEB8-4C59-968E-506F113AFA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5C116-9334-4FF5-B537-425C5FDEC4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9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defTabSz="91435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9A6BC-8133-4D5F-97C0-00CC7C7A79CD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defTabSz="91435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 defTabSz="91435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3C8631-C183-454E-AF62-2FE454F2C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9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hyperlink" Target="http://images.yandex.ru/yandsearch?text=%D1%81%D0%BE%D1%82%D1%80%D1%83%D0%B4%D0%BD%D0%B8%D1%87%D0%B5%D1%81%D1%82%D0%B2%D0%BE&amp;fp=0&amp;img_url=http://www.grodnonews.by/uploads/3915.jpg&amp;pos=0&amp;uinfo=ww-802-wh-370-fw-765-fh-448-pd-1&amp;rpt=simage" TargetMode="Externa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hyperlink" Target="http://images.yandex.ru/yandsearch?p=1&amp;text=%D0%BF%D0%BE%D0%BC%D0%BE%D1%89%D1%8C%20%D1%81%D0%BB%D0%B0%D0%B1%D0%BE%D0%BC%D1%83&amp;fp=1&amp;img_url=http://cs9823.vkontakte.ru/u30332734/-14/x_2a4bbfe9.jpg&amp;pos=37&amp;uinfo=ww-802-wh-370-fw-765-fh-448-pd-1&amp;rpt=simage" TargetMode="External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28600" y="2643182"/>
            <a:ext cx="8763000" cy="2046308"/>
          </a:xfrm>
          <a:prstGeom prst="rect">
            <a:avLst/>
          </a:prstGeom>
          <a:solidFill>
            <a:srgbClr val="006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ctr"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ea typeface="Tahoma" pitchFamily="34" charset="0"/>
              </a:rPr>
              <a:t>КУЛЬТУРА ПОВЕДЕНИЯ МЕДРАБОТНИКА </a:t>
            </a:r>
            <a:endParaRPr lang="en-US" sz="2400" b="1" smtClean="0">
              <a:solidFill>
                <a:prstClr val="white"/>
              </a:solidFill>
              <a:latin typeface="Arial" pitchFamily="34" charset="0"/>
              <a:ea typeface="Tahoma" pitchFamily="34" charset="0"/>
            </a:endParaRPr>
          </a:p>
          <a:p>
            <a:pPr marL="342900" indent="-342900" algn="ctr">
              <a:defRPr/>
            </a:pPr>
            <a:r>
              <a:rPr lang="ru-RU" sz="2400" b="1" smtClean="0">
                <a:solidFill>
                  <a:prstClr val="white"/>
                </a:solidFill>
                <a:latin typeface="Arial" pitchFamily="34" charset="0"/>
                <a:ea typeface="Tahoma" pitchFamily="34" charset="0"/>
              </a:rPr>
              <a:t>В </a:t>
            </a: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ea typeface="Tahoma" pitchFamily="34" charset="0"/>
              </a:rPr>
              <a:t>КОНФЛИКТНОЙ СИТУАЦИИ</a:t>
            </a:r>
            <a:endParaRPr lang="ru-RU" sz="2400" b="1" dirty="0" smtClean="0">
              <a:solidFill>
                <a:prstClr val="white"/>
              </a:solidFill>
              <a:latin typeface="Arial" pitchFamily="34" charset="0"/>
              <a:ea typeface="Tahoma" pitchFamily="34" charset="0"/>
            </a:endParaRPr>
          </a:p>
        </p:txBody>
      </p:sp>
      <p:sp>
        <p:nvSpPr>
          <p:cNvPr id="184325" name="Text Box 4"/>
          <p:cNvSpPr txBox="1">
            <a:spLocks noChangeArrowheads="1"/>
          </p:cNvSpPr>
          <p:nvPr/>
        </p:nvSpPr>
        <p:spPr bwMode="auto">
          <a:xfrm>
            <a:off x="285750" y="4975225"/>
            <a:ext cx="857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ЛЕВИНА ВЕРА АНДРЕЕВНА</a:t>
            </a:r>
            <a:endParaRPr lang="ru-RU" altLang="ru-RU" sz="1200" b="1" i="1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Зав.отделом социально-психологического сопровождения образовательного процесса ГБПОУ  «Свердловский областной медицинский колледж»</a:t>
            </a:r>
          </a:p>
        </p:txBody>
      </p:sp>
      <p:pic>
        <p:nvPicPr>
          <p:cNvPr id="184326" name="Рисунок 3" descr="9001_ru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7667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Рисунок 4" descr="IQNet cert mar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687388"/>
            <a:ext cx="7635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Рисунок 6" descr="ЛОГОТИП_НЗК_НОМЕРНОЙ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685800"/>
            <a:ext cx="663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9" name="Рисунок 21" descr="снг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781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0" y="533400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1643063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562600" y="533400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562600" y="1643063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34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87388"/>
            <a:ext cx="863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5" name="Picture 4" descr="BZ_VEBLIDER15_vi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46113"/>
            <a:ext cx="9667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6" name="Рисунок 40" descr="logo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88900"/>
            <a:ext cx="18129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7" name="Рисунок 41" descr="100 лучших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42938"/>
            <a:ext cx="8604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8" name="Рисунок 42" descr="смк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73025"/>
            <a:ext cx="7016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9" name="Text Box 4"/>
          <p:cNvSpPr txBox="1">
            <a:spLocks noChangeArrowheads="1"/>
          </p:cNvSpPr>
          <p:nvPr/>
        </p:nvSpPr>
        <p:spPr bwMode="auto">
          <a:xfrm>
            <a:off x="285750" y="6234113"/>
            <a:ext cx="8577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WWW.SOMKURAL.RU				WWW.MED-OBR.INFO</a:t>
            </a:r>
            <a:endParaRPr lang="ru-RU" altLang="ru-RU" sz="1000" b="1" i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0" name="Рисунок 25" descr="ЛОГО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584200"/>
            <a:ext cx="8572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8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Профессиональная позиция специалиста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1844675"/>
            <a:ext cx="8229600" cy="452596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buFontTx/>
              <a:buNone/>
              <a:defRPr/>
            </a:pPr>
            <a:r>
              <a:rPr lang="ru-RU" dirty="0" smtClean="0"/>
              <a:t>   Позиция, позволяющая эффективно выполнять профессиональную деятельность.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2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Формирование </a:t>
            </a:r>
            <a:r>
              <a:rPr lang="ru-RU" sz="4000" dirty="0">
                <a:solidFill>
                  <a:srgbClr val="FF0000"/>
                </a:solidFill>
              </a:rPr>
              <a:t>профессиональной позиции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229600" cy="2514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b="1" dirty="0" smtClean="0"/>
              <a:t>Умение разграничивать личное и профессиональное во взаимоотношениях с пациентами и коллегами.</a:t>
            </a:r>
          </a:p>
          <a:p>
            <a:pPr>
              <a:defRPr/>
            </a:pPr>
            <a:endParaRPr lang="ru-RU" b="1" dirty="0" smtClean="0">
              <a:solidFill>
                <a:srgbClr val="33CC33"/>
              </a:solidFill>
            </a:endParaRPr>
          </a:p>
        </p:txBody>
      </p:sp>
      <p:pic>
        <p:nvPicPr>
          <p:cNvPr id="148485" name="Picture 2" descr="http://cs622417.vk.me/v622417510/4d8fe/mW7h5hQn4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63683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Конструктивное </a:t>
            </a:r>
            <a:r>
              <a:rPr lang="ru-RU" sz="4000" dirty="0">
                <a:solidFill>
                  <a:srgbClr val="FF0000"/>
                </a:solidFill>
              </a:rPr>
              <a:t>разрешение конфликтов</a:t>
            </a:r>
          </a:p>
        </p:txBody>
      </p:sp>
      <p:sp>
        <p:nvSpPr>
          <p:cNvPr id="260099" name="Rectangle 4"/>
          <p:cNvSpPr>
            <a:spLocks noChangeArrowheads="1"/>
          </p:cNvSpPr>
          <p:nvPr/>
        </p:nvSpPr>
        <p:spPr bwMode="auto">
          <a:xfrm>
            <a:off x="2484438" y="1700213"/>
            <a:ext cx="3743325" cy="1368425"/>
          </a:xfrm>
          <a:prstGeom prst="rect">
            <a:avLst/>
          </a:prstGeom>
          <a:solidFill>
            <a:srgbClr val="16DA7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КОНФЛИКТ</a:t>
            </a:r>
          </a:p>
        </p:txBody>
      </p:sp>
      <p:sp>
        <p:nvSpPr>
          <p:cNvPr id="260100" name="AutoShape 6"/>
          <p:cNvSpPr>
            <a:spLocks noChangeArrowheads="1"/>
          </p:cNvSpPr>
          <p:nvPr/>
        </p:nvSpPr>
        <p:spPr bwMode="auto">
          <a:xfrm rot="1583925">
            <a:off x="2395538" y="3127375"/>
            <a:ext cx="498475" cy="1014413"/>
          </a:xfrm>
          <a:prstGeom prst="downArrow">
            <a:avLst>
              <a:gd name="adj1" fmla="val 50000"/>
              <a:gd name="adj2" fmla="val 5904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60101" name="AutoShape 7"/>
          <p:cNvSpPr>
            <a:spLocks noChangeArrowheads="1"/>
          </p:cNvSpPr>
          <p:nvPr/>
        </p:nvSpPr>
        <p:spPr bwMode="auto">
          <a:xfrm rot="-2122059">
            <a:off x="5848350" y="3094038"/>
            <a:ext cx="423863" cy="1060450"/>
          </a:xfrm>
          <a:prstGeom prst="downArrow">
            <a:avLst>
              <a:gd name="adj1" fmla="val 50000"/>
              <a:gd name="adj2" fmla="val 6759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60102" name="Oval 8"/>
          <p:cNvSpPr>
            <a:spLocks noChangeArrowheads="1"/>
          </p:cNvSpPr>
          <p:nvPr/>
        </p:nvSpPr>
        <p:spPr bwMode="auto">
          <a:xfrm>
            <a:off x="755650" y="4191000"/>
            <a:ext cx="3359150" cy="1614488"/>
          </a:xfrm>
          <a:prstGeom prst="ellipse">
            <a:avLst/>
          </a:prstGeom>
          <a:solidFill>
            <a:srgbClr val="16DA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ОТРАВЛЯЕТ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МНЕ ЖИЗНЬ</a:t>
            </a:r>
          </a:p>
        </p:txBody>
      </p:sp>
      <p:sp>
        <p:nvSpPr>
          <p:cNvPr id="260103" name="Oval 10"/>
          <p:cNvSpPr>
            <a:spLocks noChangeArrowheads="1"/>
          </p:cNvSpPr>
          <p:nvPr/>
        </p:nvSpPr>
        <p:spPr bwMode="auto">
          <a:xfrm>
            <a:off x="4859338" y="4114800"/>
            <a:ext cx="3903662" cy="1762125"/>
          </a:xfrm>
          <a:prstGeom prst="ellipse">
            <a:avLst/>
          </a:prstGeom>
          <a:solidFill>
            <a:srgbClr val="16DA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ПОМОГАЕТ ОПРЕДЕЛИТЬ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АКТУАЛЬНЫЕ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8706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7200" cy="487362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Техники регуляции эмоционального напряжения</a:t>
            </a:r>
          </a:p>
        </p:txBody>
      </p:sp>
      <p:sp>
        <p:nvSpPr>
          <p:cNvPr id="280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4958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Снижают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Подчеркивание общности с партнером,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Вербализация эмоционального состояния,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Проявление интереса к проблемам партнера, предоставление партнеру возможности выговориться,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Предложение конкретных вариантов разрешения ситуации,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Обращение к фактам,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Спокойный, уверенный темп речи,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Оптимальная дистанция, открытая поза.</a:t>
            </a:r>
          </a:p>
        </p:txBody>
      </p:sp>
      <p:sp>
        <p:nvSpPr>
          <p:cNvPr id="28058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90600"/>
            <a:ext cx="4495800" cy="5534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Повышают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подчеркивание различий между собой и партнером,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Принижение партнера,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Игнорирование эмоционального состояния,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Демонстрация незаинтересованности в проблемах партнера,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Передергивание партнера, перебивание,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Оттягивание момента признания своей неправоты,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Поиск виноватых и обвинение партнера,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Переход на «личности»,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Резкое ускорение темпа речи,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alibri" pitchFamily="34" charset="0"/>
                <a:cs typeface="Calibri" pitchFamily="34" charset="0"/>
              </a:rPr>
              <a:t>Избегание пространственной близости и контакта глаз.</a:t>
            </a:r>
          </a:p>
        </p:txBody>
      </p:sp>
    </p:spTree>
    <p:extLst>
      <p:ext uri="{BB962C8B-B14F-4D97-AF65-F5344CB8AC3E}">
        <p14:creationId xmlns:p14="http://schemas.microsoft.com/office/powerpoint/2010/main" val="3935920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403350" y="401638"/>
            <a:ext cx="7499350" cy="2951162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Психологический контакт способствует возникновению доверия и профилактике конфликтов</a:t>
            </a:r>
          </a:p>
        </p:txBody>
      </p:sp>
      <p:pic>
        <p:nvPicPr>
          <p:cNvPr id="37891" name="Picture 3" descr="C:\Documents and Settings\Вера Андреевна\Рабочий стол\ПРЕПОД 16\ПРЕЗЕНТАЦИИ 16-17 уч.гг\0567ac1ef3b84f532ae816b871551f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379788"/>
            <a:ext cx="6086475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9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549275"/>
            <a:ext cx="8034858" cy="5699125"/>
          </a:xfrm>
        </p:spPr>
        <p:txBody>
          <a:bodyPr/>
          <a:lstStyle/>
          <a:p>
            <a:pPr marL="82550" indent="0" algn="ctr">
              <a:buFont typeface="Wingdings 2" pitchFamily="18" charset="2"/>
              <a:buNone/>
              <a:defRPr/>
            </a:pPr>
            <a:r>
              <a:rPr lang="ru-RU" b="1" dirty="0" smtClean="0"/>
              <a:t>ЭТАПЫ</a:t>
            </a:r>
            <a:r>
              <a:rPr lang="ru-RU" dirty="0" smtClean="0"/>
              <a:t>: </a:t>
            </a:r>
          </a:p>
          <a:p>
            <a:pPr>
              <a:defRPr/>
            </a:pPr>
            <a:r>
              <a:rPr lang="ru-RU" dirty="0" smtClean="0"/>
              <a:t>Выслушайте пациента</a:t>
            </a:r>
          </a:p>
          <a:p>
            <a:pPr>
              <a:defRPr/>
            </a:pPr>
            <a:r>
              <a:rPr lang="ru-RU" dirty="0" smtClean="0"/>
              <a:t>Держите себя в руках</a:t>
            </a:r>
          </a:p>
          <a:p>
            <a:pPr>
              <a:defRPr/>
            </a:pPr>
            <a:r>
              <a:rPr lang="ru-RU" dirty="0" smtClean="0"/>
              <a:t>Извинитесь или выразите сожаление</a:t>
            </a:r>
          </a:p>
          <a:p>
            <a:pPr>
              <a:defRPr/>
            </a:pPr>
            <a:r>
              <a:rPr lang="ru-RU" dirty="0" smtClean="0"/>
              <a:t>Уточните </a:t>
            </a:r>
          </a:p>
          <a:p>
            <a:pPr>
              <a:defRPr/>
            </a:pPr>
            <a:r>
              <a:rPr lang="ru-RU" dirty="0" smtClean="0"/>
              <a:t>Предложите решение проблемы</a:t>
            </a:r>
          </a:p>
          <a:p>
            <a:pPr marL="82550" indent="0">
              <a:buFont typeface="Wingdings 2" pitchFamily="18" charset="2"/>
              <a:buNone/>
              <a:defRPr/>
            </a:pPr>
            <a:endParaRPr lang="ru-RU" dirty="0"/>
          </a:p>
        </p:txBody>
      </p:sp>
      <p:pic>
        <p:nvPicPr>
          <p:cNvPr id="70659" name="Picture 3" descr="C:\Documents and Settings\Вера Андреевна\Рабочий стол\ПРЕПОД 16\ПДС\картинки для презентации\KS_5_12(108)v_28_0-2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25" y="4869160"/>
            <a:ext cx="3901899" cy="159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3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ШАГ 2 . ПОНЯТЬ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22225" cmpd="sng">
            <a:solidFill>
              <a:srgbClr val="00B050"/>
            </a:solidFill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22131" cy="25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1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6" name="Organization Chart 2"/>
          <p:cNvGrpSpPr>
            <a:grpSpLocks/>
          </p:cNvGrpSpPr>
          <p:nvPr/>
        </p:nvGrpSpPr>
        <p:grpSpPr bwMode="auto">
          <a:xfrm>
            <a:off x="179388" y="476250"/>
            <a:ext cx="8583612" cy="5761038"/>
            <a:chOff x="1152" y="1299"/>
            <a:chExt cx="2880" cy="720"/>
          </a:xfrm>
        </p:grpSpPr>
        <p:cxnSp>
          <p:nvCxnSpPr>
            <p:cNvPr id="175107" name="_s1028"/>
            <p:cNvCxnSpPr>
              <a:cxnSpLocks noChangeShapeType="1"/>
              <a:stCxn id="175113" idx="0"/>
              <a:endCxn id="175110" idx="2"/>
            </p:cNvCxnSpPr>
            <p:nvPr/>
          </p:nvCxnSpPr>
          <p:spPr bwMode="auto">
            <a:xfrm rot="5400000" flipH="1">
              <a:off x="3024" y="1155"/>
              <a:ext cx="144" cy="1008"/>
            </a:xfrm>
            <a:prstGeom prst="bentConnector3">
              <a:avLst>
                <a:gd name="adj1" fmla="val 20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108" name="_s1029"/>
            <p:cNvCxnSpPr>
              <a:cxnSpLocks noChangeShapeType="1"/>
              <a:stCxn id="175112" idx="0"/>
              <a:endCxn id="175110" idx="2"/>
            </p:cNvCxnSpPr>
            <p:nvPr/>
          </p:nvCxnSpPr>
          <p:spPr bwMode="auto">
            <a:xfrm rot="-5400000">
              <a:off x="2521" y="165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109" name="_s1030"/>
            <p:cNvCxnSpPr>
              <a:cxnSpLocks noChangeShapeType="1"/>
              <a:stCxn id="175111" idx="0"/>
              <a:endCxn id="175110" idx="2"/>
            </p:cNvCxnSpPr>
            <p:nvPr/>
          </p:nvCxnSpPr>
          <p:spPr bwMode="auto">
            <a:xfrm rot="-5400000">
              <a:off x="2017" y="1155"/>
              <a:ext cx="144" cy="1007"/>
            </a:xfrm>
            <a:prstGeom prst="bentConnector3">
              <a:avLst>
                <a:gd name="adj1" fmla="val 20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5110" name="_s1031"/>
            <p:cNvSpPr>
              <a:spLocks noChangeArrowheads="1"/>
            </p:cNvSpPr>
            <p:nvPr/>
          </p:nvSpPr>
          <p:spPr bwMode="auto">
            <a:xfrm>
              <a:off x="2160" y="12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200" b="1" smtClean="0">
                  <a:solidFill>
                    <a:srgbClr val="000000"/>
                  </a:solidFill>
                  <a:cs typeface="Arial" pitchFamily="34" charset="0"/>
                </a:rPr>
                <a:t>Причины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200" b="1" smtClean="0">
                  <a:solidFill>
                    <a:srgbClr val="000000"/>
                  </a:solidFill>
                  <a:cs typeface="Arial" pitchFamily="34" charset="0"/>
                </a:rPr>
                <a:t> конфликтов</a:t>
              </a:r>
            </a:p>
          </p:txBody>
        </p:sp>
        <p:sp>
          <p:nvSpPr>
            <p:cNvPr id="175111" name="_s1032"/>
            <p:cNvSpPr>
              <a:spLocks noChangeArrowheads="1"/>
            </p:cNvSpPr>
            <p:nvPr/>
          </p:nvSpPr>
          <p:spPr bwMode="auto">
            <a:xfrm>
              <a:off x="1152" y="17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100" b="1" smtClean="0">
                  <a:solidFill>
                    <a:srgbClr val="000000"/>
                  </a:solidFill>
                  <a:cs typeface="Arial" pitchFamily="34" charset="0"/>
                </a:rPr>
                <a:t>Объективные</a:t>
              </a:r>
              <a:r>
                <a:rPr lang="ru-RU" sz="210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(существует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объективная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причина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для конфликта)</a:t>
              </a:r>
            </a:p>
          </p:txBody>
        </p:sp>
        <p:sp>
          <p:nvSpPr>
            <p:cNvPr id="175112" name="_s1033"/>
            <p:cNvSpPr>
              <a:spLocks noChangeArrowheads="1"/>
            </p:cNvSpPr>
            <p:nvPr/>
          </p:nvSpPr>
          <p:spPr bwMode="auto">
            <a:xfrm>
              <a:off x="2160" y="17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200" b="1" smtClean="0">
                  <a:solidFill>
                    <a:srgbClr val="000000"/>
                  </a:solidFill>
                  <a:cs typeface="Arial" pitchFamily="34" charset="0"/>
                </a:rPr>
                <a:t>Внутриличностные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(особенности личности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одного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из участников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конфликта) </a:t>
              </a:r>
            </a:p>
          </p:txBody>
        </p:sp>
        <p:sp>
          <p:nvSpPr>
            <p:cNvPr id="175113" name="_s1034"/>
            <p:cNvSpPr>
              <a:spLocks noChangeArrowheads="1"/>
            </p:cNvSpPr>
            <p:nvPr/>
          </p:nvSpPr>
          <p:spPr bwMode="auto">
            <a:xfrm>
              <a:off x="3168" y="17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200" b="1" smtClean="0">
                  <a:solidFill>
                    <a:srgbClr val="000000"/>
                  </a:solidFill>
                  <a:cs typeface="Arial" pitchFamily="34" charset="0"/>
                </a:rPr>
                <a:t>Смещенные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(перенесение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конфликтной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900" smtClean="0">
                  <a:solidFill>
                    <a:srgbClr val="000000"/>
                  </a:solidFill>
                  <a:cs typeface="Arial" pitchFamily="34" charset="0"/>
                </a:rPr>
                <a:t>ситуации)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2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tx1"/>
                </a:solidFill>
              </a:rPr>
              <a:t>Стратегии разрешения </a:t>
            </a:r>
            <a:r>
              <a:rPr lang="ru-RU" sz="3200" b="1" dirty="0" smtClean="0">
                <a:solidFill>
                  <a:schemeClr val="tx1"/>
                </a:solidFill>
              </a:rPr>
              <a:t>конфликтов, возникших по </a:t>
            </a:r>
            <a:r>
              <a:rPr lang="ru-RU" sz="3200" b="1" dirty="0" smtClean="0">
                <a:solidFill>
                  <a:schemeClr val="tx1"/>
                </a:solidFill>
              </a:rPr>
              <a:t>объективной причине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09162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115888"/>
            <a:ext cx="7099300" cy="1301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sz="3200" b="1" smtClean="0">
                <a:effectLst/>
              </a:rPr>
              <a:t>Разрешение конфликта - </a:t>
            </a:r>
          </a:p>
        </p:txBody>
      </p:sp>
      <p:sp>
        <p:nvSpPr>
          <p:cNvPr id="90115" name="Объект 2"/>
          <p:cNvSpPr>
            <a:spLocks noGrp="1"/>
          </p:cNvSpPr>
          <p:nvPr>
            <p:ph idx="1"/>
          </p:nvPr>
        </p:nvSpPr>
        <p:spPr>
          <a:xfrm>
            <a:off x="755576" y="1341438"/>
            <a:ext cx="8105849" cy="3098800"/>
          </a:xfrm>
        </p:spPr>
        <p:txBody>
          <a:bodyPr/>
          <a:lstStyle/>
          <a:p>
            <a:pPr marL="82550" indent="0">
              <a:buFont typeface="Wingdings 2" pitchFamily="18" charset="2"/>
              <a:buNone/>
            </a:pPr>
            <a:r>
              <a:rPr lang="ru-RU" altLang="ru-RU" dirty="0" smtClean="0"/>
              <a:t>это процесс нахождения взаимоприемлемого решения проблемы, имеющего общую значимость для участников конфликта, и на этой основе гармонизация их отношений</a:t>
            </a:r>
          </a:p>
        </p:txBody>
      </p:sp>
      <p:pic>
        <p:nvPicPr>
          <p:cNvPr id="90116" name="Picture 5" descr="C:\Documents and Settings\Вера Андреевна\Рабочий стол\ПРЕПОД 16\ПРЕЗЕНТАЦИИ 16-17 уч.гг\картинки для конфликта\i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40238"/>
            <a:ext cx="34956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0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55638"/>
            <a:ext cx="20161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125538"/>
            <a:ext cx="32226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0375" y="3810000"/>
            <a:ext cx="2959100" cy="2714625"/>
          </a:xfrm>
          <a:prstGeom prst="roundRect">
            <a:avLst/>
          </a:prstGeom>
          <a:solidFill>
            <a:srgbClr val="F2C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Растерянность</a:t>
            </a: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Беспомощность</a:t>
            </a: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Страх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42000" y="3957638"/>
            <a:ext cx="2959100" cy="2714625"/>
          </a:xfrm>
          <a:prstGeom prst="roundRect">
            <a:avLst/>
          </a:prstGeom>
          <a:solidFill>
            <a:srgbClr val="F2C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Доверие </a:t>
            </a: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Надежда </a:t>
            </a: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</a:rPr>
              <a:t>Поддержка 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635896" y="4365104"/>
            <a:ext cx="2206104" cy="10801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6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 bwMode="auto">
          <a:xfrm>
            <a:off x="1435100" y="115888"/>
            <a:ext cx="7499350" cy="1301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3200" b="1" smtClean="0">
                <a:effectLst/>
              </a:rPr>
              <a:t>Стратегия и тактика поведения:</a:t>
            </a:r>
          </a:p>
        </p:txBody>
      </p:sp>
      <p:pic>
        <p:nvPicPr>
          <p:cNvPr id="78851" name="Picture 4" descr="C:\Documents and Settings\Вера Андреевна\Рабочий стол\ПРЕПОД 16\ПРЕЗЕНТАЦИИ 16-17 уч.гг\картинки для конфликта\83113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406407" cy="54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9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Конфликты, возникающие в связи с особенностями личности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                                                             </a:t>
            </a:r>
            <a:endParaRPr lang="ru-RU" sz="2400" smtClean="0">
              <a:solidFill>
                <a:srgbClr val="E115D7"/>
              </a:solidFill>
            </a:endParaRP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25575"/>
            <a:ext cx="5089525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8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chemeClr val="tx1"/>
                </a:solidFill>
              </a:rPr>
              <a:t>Чем отличаются родительские позиции при болезни ребенка?</a:t>
            </a:r>
          </a:p>
        </p:txBody>
      </p:sp>
      <p:pic>
        <p:nvPicPr>
          <p:cNvPr id="181251" name="Picture 7" descr="http://3.bp.blogspot.com/_zdlGK4b_wH4/S8k1MVVuiiI/AAAAAAAAABc/LMYUsayfRMI/s1600/anak%20dem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291465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9" descr="http://www.kinderhouse.ru/uploads/posts/2014-10/1412778286_bystroe-lechenie-prostudy-u-rebenk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133600"/>
            <a:ext cx="54006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1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chool7ach.ucoz.ru/news2015/a4cb4fb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9144000" cy="41433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23191" y="0"/>
            <a:ext cx="6780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Типы родителей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 rot="19609179">
            <a:off x="1549948" y="1569739"/>
            <a:ext cx="3143240" cy="8572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«Требовательные» родители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 rot="19472129">
            <a:off x="107140" y="1182429"/>
            <a:ext cx="2928958" cy="7858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Тревожные родители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 rot="19035696">
            <a:off x="3163103" y="1888832"/>
            <a:ext cx="3290333" cy="7143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Сверхопекающие</a:t>
            </a:r>
            <a:r>
              <a:rPr lang="ru-RU" dirty="0" smtClean="0"/>
              <a:t>» родители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9067485">
            <a:off x="5128094" y="1725054"/>
            <a:ext cx="3071834" cy="7143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«Отстраненные» родители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8805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ТРЕВОЖНЫЕ РОДИТЕЛИ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4386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4797"/>
            <a:ext cx="4142234" cy="27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7544" y="50851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</a:rPr>
              <a:t>УСПОКОЙТЕ МЕНЯ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819" y="642918"/>
            <a:ext cx="9090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«Требовательные» родители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criora.com/file/attachment/2015/09/545dbe046e508b70c867816c4a909893_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412337"/>
            <a:ext cx="4143372" cy="2900361"/>
          </a:xfrm>
          <a:prstGeom prst="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1352641" y="1812172"/>
            <a:ext cx="3071834" cy="85725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Делай, как я сказала!</a:t>
            </a:r>
            <a:endParaRPr lang="ru-RU" dirty="0"/>
          </a:p>
        </p:txBody>
      </p:sp>
      <p:pic>
        <p:nvPicPr>
          <p:cNvPr id="8" name="Picture 2" descr="http://062012.imgbb.ru/c/b/5/cb52011ac857fe46d405ec19f42c8d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42" y="2435170"/>
            <a:ext cx="3714744" cy="288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4715123" y="1552019"/>
            <a:ext cx="3071834" cy="1071570"/>
          </a:xfrm>
          <a:prstGeom prst="wedgeEllipseCallout">
            <a:avLst>
              <a:gd name="adj1" fmla="val 33625"/>
              <a:gd name="adj2" fmla="val 6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 тебя вечно всё не как у людей!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45840" y="53328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</a:rPr>
              <a:t>Сделайте моего ребенка нормальным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280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624" y="571480"/>
            <a:ext cx="77253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Сверхопекающие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» родители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mediasubs.ru/group/uploads/zh/zhenskaya-i-muzhskaya-dolya/image/1373803166-685439-5409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78" y="2492896"/>
            <a:ext cx="4029474" cy="282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cs32.babysfera.ru/b/4/5/b/336166541.3707046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224554" cy="28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1043608" y="1513085"/>
            <a:ext cx="2638893" cy="75270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Бедненький мой!</a:t>
            </a:r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5796136" y="1494810"/>
            <a:ext cx="2638893" cy="88669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нас очень хорошая семья!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57200" y="531350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</a:rPr>
              <a:t>Я хорошая мама, правда?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735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3062" y="222980"/>
            <a:ext cx="70205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«Отстраненные» родители</a:t>
            </a:r>
            <a:endParaRPr lang="ru-RU" sz="4400" b="1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1331640" y="1052736"/>
            <a:ext cx="2880320" cy="1040581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Есть проблемы посерьезнее твоих!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796136" y="1103633"/>
            <a:ext cx="2808312" cy="1040581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И не лезь ко мне с этим!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99396"/>
            <a:ext cx="4068682" cy="270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4860"/>
            <a:ext cx="3938736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35496" y="532931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</a:rPr>
              <a:t>Пусть он нам не мешает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91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57200"/>
            <a:ext cx="3733800" cy="6172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FF0066"/>
                </a:solidFill>
              </a:rPr>
              <a:t>    </a:t>
            </a:r>
            <a:r>
              <a:rPr lang="ru-RU" sz="2800" smtClean="0"/>
              <a:t>«Мать, возможно, физически истощенная и неуверенная, зависимая от медсестры и доктора во многих отношениях, в то же время является единственным человеком, способным представить ребенку мир так, чтобы это имело для него смысл.»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2800" smtClean="0"/>
              <a:t>Д.В. Винникотт</a:t>
            </a:r>
            <a:r>
              <a:rPr lang="ru-RU" sz="2400" smtClean="0"/>
              <a:t> </a:t>
            </a:r>
          </a:p>
        </p:txBody>
      </p:sp>
      <p:pic>
        <p:nvPicPr>
          <p:cNvPr id="182275" name="Picture 8" descr="s_1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905000"/>
            <a:ext cx="4248150" cy="3309938"/>
          </a:xfrm>
        </p:spPr>
      </p:pic>
    </p:spTree>
    <p:extLst>
      <p:ext uri="{BB962C8B-B14F-4D97-AF65-F5344CB8AC3E}">
        <p14:creationId xmlns:p14="http://schemas.microsoft.com/office/powerpoint/2010/main" val="14895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Смещенные конфликты</a:t>
            </a:r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90688"/>
            <a:ext cx="4437062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5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Сотрудничество</a:t>
            </a:r>
          </a:p>
        </p:txBody>
      </p:sp>
      <p:sp>
        <p:nvSpPr>
          <p:cNvPr id="2119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Tx/>
              <a:buNone/>
            </a:pPr>
            <a:r>
              <a:rPr lang="ru-RU" altLang="ru-RU" i="1" smtClean="0"/>
              <a:t>тип взаимоотношений людей между собой в процессе деятельности, характеризующийся согласованностью, слаженностью мнений и действий</a:t>
            </a:r>
            <a:r>
              <a:rPr lang="ru-RU" altLang="ru-RU" smtClean="0"/>
              <a:t>.</a:t>
            </a:r>
          </a:p>
          <a:p>
            <a:pPr marL="0" indent="0">
              <a:buFontTx/>
              <a:buNone/>
            </a:pPr>
            <a:endParaRPr lang="ru-RU" altLang="ru-RU" smtClean="0"/>
          </a:p>
          <a:p>
            <a:pPr marL="0" indent="0" algn="ctr">
              <a:buFontTx/>
              <a:buNone/>
            </a:pPr>
            <a:r>
              <a:rPr lang="ru-RU" altLang="ru-RU" b="1" smtClean="0"/>
              <a:t>В результате все стороны получают ту или иную выгоду.</a:t>
            </a:r>
          </a:p>
        </p:txBody>
      </p:sp>
    </p:spTree>
    <p:extLst>
      <p:ext uri="{BB962C8B-B14F-4D97-AF65-F5344CB8AC3E}">
        <p14:creationId xmlns:p14="http://schemas.microsoft.com/office/powerpoint/2010/main" val="38738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"/>
          <p:cNvSpPr>
            <a:spLocks noChangeArrowheads="1"/>
          </p:cNvSpPr>
          <p:nvPr/>
        </p:nvSpPr>
        <p:spPr bwMode="auto">
          <a:xfrm>
            <a:off x="1431689" y="5211628"/>
            <a:ext cx="6683243" cy="1152128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lIns="82936" tIns="41469" rIns="82936" bIns="41469"/>
          <a:lstStyle/>
          <a:p>
            <a:pPr algn="ctr" defTabSz="410730" eaLnBrk="0" hangingPunct="0">
              <a:lnSpc>
                <a:spcPct val="104000"/>
              </a:lnSpc>
              <a:buClr>
                <a:srgbClr val="000000"/>
              </a:buClr>
              <a:buSzPct val="100000"/>
              <a:defRPr/>
            </a:pPr>
            <a:endParaRPr lang="ru-RU" sz="2200" b="1" kern="0" dirty="0">
              <a:solidFill>
                <a:srgbClr val="FFFFFF"/>
              </a:solidFill>
              <a:sym typeface="Noteworthy Light"/>
            </a:endParaRPr>
          </a:p>
          <a:p>
            <a:pPr algn="ctr" defTabSz="410730" eaLnBrk="0" hangingPunct="0">
              <a:lnSpc>
                <a:spcPct val="104000"/>
              </a:lnSpc>
              <a:buClr>
                <a:srgbClr val="000000"/>
              </a:buClr>
              <a:buSzPct val="100000"/>
              <a:defRPr/>
            </a:pPr>
            <a:r>
              <a:rPr lang="ru-RU" sz="2400" b="1" kern="0" dirty="0">
                <a:solidFill>
                  <a:srgbClr val="FFFFFF"/>
                </a:solidFill>
                <a:sym typeface="Noteworthy Light"/>
              </a:rPr>
              <a:t>СЕМЕЙНАЯ СИСТЕМА: СПОСОБ ВОСПРИЯТИЯ МИРА ВОКРУГ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79" y="1813460"/>
            <a:ext cx="4530891" cy="33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9" y="332656"/>
            <a:ext cx="2368125" cy="176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69" y="171884"/>
            <a:ext cx="2762572" cy="192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23762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0" y="2676948"/>
            <a:ext cx="2297889" cy="16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36" y="2676948"/>
            <a:ext cx="2250504" cy="150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6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ЗДОРОВАЯ СЕМЬЯ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713930" cy="304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530120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Мы умеем и готовы сотрудничать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БОЛЕЗНЬ-СПОСОБ РЕШЕНИЯ ПРОБЛЕМ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10" y="1795894"/>
            <a:ext cx="5502883" cy="350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530120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Мы заинтересованы в том, чтобы лечиться, но не выздоравливать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КАК НОРМА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32304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530120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Что особенного в болезни?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Мы все больны.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КАК ТАЙНА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723083" cy="24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9552" y="4653136"/>
            <a:ext cx="8229600" cy="179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Мы делаем вид, что все в порядке. Мы боимся отвержения и осуждения со стороны.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98075"/>
            <a:ext cx="2713732" cy="24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3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 КАК СПОСОБ ОТЧУЖДЕНИЯ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1843260" cy="27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4969756"/>
            <a:ext cx="8229600" cy="169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Ничего хорошего нас не ждет. Каждый должен как-то сам с этим справляться.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КАК СРЕДСТВО МАНИПУЛЯЦИИ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801686" cy="334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530120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Теперь каждый пусть покажет, чего он стоит на самом деле.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8202" cy="1001635"/>
          </a:xfrm>
        </p:spPr>
        <p:txBody>
          <a:bodyPr/>
          <a:lstStyle/>
          <a:p>
            <a:r>
              <a:rPr lang="ru-RU" dirty="0" smtClean="0"/>
              <a:t>БОЛЕЗНЬ КАК ИСТОЧНИК ТРЕВОГИ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50" y="3568387"/>
            <a:ext cx="2801753" cy="186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759739" cy="208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1916832"/>
            <a:ext cx="2175171" cy="326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9420"/>
            <a:ext cx="2379091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16552" y="5727193"/>
            <a:ext cx="8229600" cy="8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Все вышло из-под контроля!!!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КАК СРЕДСТВО ПОЛУЧЕНИЯ ЛЮБВИ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999001" cy="333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16552" y="4966954"/>
            <a:ext cx="8229600" cy="12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Может быть теперь меня заметят?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БОЛЕЗНЬ КАК СПОСОБ ЗАБОТЫ </a:t>
            </a:r>
            <a:br>
              <a:rPr lang="ru-RU" dirty="0" smtClean="0"/>
            </a:br>
            <a:r>
              <a:rPr lang="ru-RU" dirty="0" smtClean="0"/>
              <a:t>О СЕБЕ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16552" y="4966954"/>
            <a:ext cx="8229600" cy="12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Наконец-то я отдохну!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0362"/>
            <a:ext cx="54022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0" y="1268760"/>
            <a:ext cx="2833440" cy="19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5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Разные точки зрения на одно и тоже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9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50466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7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6"/>
          <p:cNvSpPr txBox="1">
            <a:spLocks noChangeArrowheads="1"/>
          </p:cNvSpPr>
          <p:nvPr/>
        </p:nvSpPr>
        <p:spPr bwMode="auto">
          <a:xfrm>
            <a:off x="2928938" y="1785938"/>
            <a:ext cx="28575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ЖЕРТВА</a:t>
            </a: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6215063" y="3929063"/>
            <a:ext cx="2286000" cy="12144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СПАСАТЕЛЬ</a:t>
            </a: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0228" name="Text Box 2"/>
          <p:cNvSpPr txBox="1">
            <a:spLocks noChangeArrowheads="1"/>
          </p:cNvSpPr>
          <p:nvPr/>
        </p:nvSpPr>
        <p:spPr bwMode="auto">
          <a:xfrm>
            <a:off x="500063" y="3929063"/>
            <a:ext cx="2057400" cy="12144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АГРЕССОР</a:t>
            </a: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0229" name="AutoShape 5"/>
          <p:cNvSpPr>
            <a:spLocks noChangeArrowheads="1"/>
          </p:cNvSpPr>
          <p:nvPr/>
        </p:nvSpPr>
        <p:spPr bwMode="auto">
          <a:xfrm rot="20003539" flipV="1">
            <a:off x="1306513" y="3295650"/>
            <a:ext cx="1673225" cy="166688"/>
          </a:xfrm>
          <a:prstGeom prst="leftRightArrow">
            <a:avLst>
              <a:gd name="adj1" fmla="val 50000"/>
              <a:gd name="adj2" fmla="val 212798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0230" name="AutoShape 4"/>
          <p:cNvSpPr>
            <a:spLocks noChangeArrowheads="1"/>
          </p:cNvSpPr>
          <p:nvPr/>
        </p:nvSpPr>
        <p:spPr bwMode="auto">
          <a:xfrm rot="1928697">
            <a:off x="5638800" y="3338513"/>
            <a:ext cx="1592263" cy="174625"/>
          </a:xfrm>
          <a:prstGeom prst="leftRightArrow">
            <a:avLst>
              <a:gd name="adj1" fmla="val 50000"/>
              <a:gd name="adj2" fmla="val 211998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0231" name="AutoShape 1"/>
          <p:cNvSpPr>
            <a:spLocks noChangeArrowheads="1"/>
          </p:cNvSpPr>
          <p:nvPr/>
        </p:nvSpPr>
        <p:spPr bwMode="auto">
          <a:xfrm>
            <a:off x="2786063" y="4500563"/>
            <a:ext cx="3214687" cy="214312"/>
          </a:xfrm>
          <a:prstGeom prst="leftRightArrow">
            <a:avLst>
              <a:gd name="adj1" fmla="val 50000"/>
              <a:gd name="adj2" fmla="val 424584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0232" name="Rectangle 7"/>
          <p:cNvSpPr>
            <a:spLocks noChangeArrowheads="1"/>
          </p:cNvSpPr>
          <p:nvPr/>
        </p:nvSpPr>
        <p:spPr bwMode="auto">
          <a:xfrm>
            <a:off x="1857375" y="496888"/>
            <a:ext cx="47148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«Треугольник Карпмана»</a:t>
            </a:r>
            <a:endParaRPr lang="ru-RU" sz="2800" b="1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0233" name="Rectangle 11"/>
          <p:cNvSpPr>
            <a:spLocks noChangeArrowheads="1"/>
          </p:cNvSpPr>
          <p:nvPr/>
        </p:nvSpPr>
        <p:spPr bwMode="auto">
          <a:xfrm>
            <a:off x="-500063" y="569913"/>
            <a:ext cx="9144001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802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83185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949950"/>
            <a:ext cx="83185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3988"/>
            <a:ext cx="83185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937250"/>
            <a:ext cx="8286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5805488"/>
            <a:ext cx="7923213" cy="782637"/>
          </a:xfrm>
          <a:prstGeom prst="rect">
            <a:avLst/>
          </a:prstGeom>
        </p:spPr>
        <p:txBody>
          <a:bodyPr lIns="91435" tIns="45718" rIns="91435" bIns="45718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А где мое место в работе с семьей пациента?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3539" name="Picture 10" descr="http://im8-tub-ru.yandex.net/i?id=416207154-61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951038"/>
            <a:ext cx="26876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12" descr="http://im8-tub-ru.yandex.net/i?id=457676663-0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6338"/>
            <a:ext cx="2490788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3829050"/>
            <a:ext cx="2525713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152400"/>
            <a:ext cx="244792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1775"/>
            <a:ext cx="2511425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20775"/>
            <a:ext cx="24193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638175"/>
            <a:ext cx="2035175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3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ШАГ 2. СОТРУДНИЧЕСТВО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22225" cmpd="sng">
            <a:solidFill>
              <a:srgbClr val="00B05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22131" cy="25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8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5203"/>
          </a:xfrm>
        </p:spPr>
        <p:txBody>
          <a:bodyPr/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ТО, ЧТО НАС ОБЪЕДИНЯЕТ</a:t>
            </a:r>
          </a:p>
        </p:txBody>
      </p:sp>
      <p:sp>
        <p:nvSpPr>
          <p:cNvPr id="212995" name="Объект 2"/>
          <p:cNvSpPr>
            <a:spLocks noGrp="1"/>
          </p:cNvSpPr>
          <p:nvPr>
            <p:ph idx="1"/>
          </p:nvPr>
        </p:nvSpPr>
        <p:spPr>
          <a:xfrm rot="932672">
            <a:off x="3423675" y="3146895"/>
            <a:ext cx="3168352" cy="966336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4000" dirty="0" smtClean="0"/>
              <a:t>Здоровье</a:t>
            </a:r>
          </a:p>
        </p:txBody>
      </p:sp>
      <p:pic>
        <p:nvPicPr>
          <p:cNvPr id="212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700808"/>
            <a:ext cx="261421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 rot="1583925">
            <a:off x="5636660" y="2390520"/>
            <a:ext cx="498475" cy="1014413"/>
          </a:xfrm>
          <a:prstGeom prst="downArrow">
            <a:avLst>
              <a:gd name="adj1" fmla="val 50000"/>
              <a:gd name="adj2" fmla="val 5904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19458077">
            <a:off x="3102900" y="1833184"/>
            <a:ext cx="498475" cy="1014413"/>
          </a:xfrm>
          <a:prstGeom prst="downArrow">
            <a:avLst>
              <a:gd name="adj1" fmla="val 50000"/>
              <a:gd name="adj2" fmla="val 5904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9037480">
            <a:off x="5619428" y="4320293"/>
            <a:ext cx="498475" cy="1014413"/>
          </a:xfrm>
          <a:prstGeom prst="downArrow">
            <a:avLst>
              <a:gd name="adj1" fmla="val 50000"/>
              <a:gd name="adj2" fmla="val 5904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14587893">
            <a:off x="3520485" y="3700195"/>
            <a:ext cx="498475" cy="1014413"/>
          </a:xfrm>
          <a:prstGeom prst="downArrow">
            <a:avLst>
              <a:gd name="adj1" fmla="val 50000"/>
              <a:gd name="adj2" fmla="val 5904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34865" y="6184694"/>
            <a:ext cx="2118900" cy="5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itchFamily="34" charset="0"/>
              </a:rPr>
              <a:t>ПАЦИЕНТ</a:t>
            </a:r>
            <a:endParaRPr lang="ru-RU" altLang="ru-RU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692914" y="3584642"/>
            <a:ext cx="2118900" cy="5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itchFamily="34" charset="0"/>
              </a:rPr>
              <a:t>БЛИЖАЙШЕЕ ОКРУЖЕНИЕ</a:t>
            </a:r>
            <a:endParaRPr lang="ru-RU" altLang="ru-RU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6444208" y="3156293"/>
            <a:ext cx="2699792" cy="5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itchFamily="34" charset="0"/>
              </a:rPr>
              <a:t>АДМИНИСТРАЦИЯ</a:t>
            </a:r>
            <a:endParaRPr lang="ru-RU" altLang="ru-RU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433418" y="6184694"/>
            <a:ext cx="2478940" cy="5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itchFamily="34" charset="0"/>
              </a:rPr>
              <a:t>МЕДПЕРСОНАЛ</a:t>
            </a:r>
            <a:endParaRPr lang="ru-RU" altLang="ru-RU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23" y="4437111"/>
            <a:ext cx="2465562" cy="164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Documents and Settings\Вера Андреевна\Рабочий стол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73" y="1448327"/>
            <a:ext cx="2579618" cy="17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" y="4437111"/>
            <a:ext cx="2512101" cy="167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2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Заголовок 1"/>
          <p:cNvSpPr>
            <a:spLocks noGrp="1"/>
          </p:cNvSpPr>
          <p:nvPr>
            <p:ph type="ctrTitle"/>
          </p:nvPr>
        </p:nvSpPr>
        <p:spPr>
          <a:xfrm>
            <a:off x="900113" y="260350"/>
            <a:ext cx="7772400" cy="1470025"/>
          </a:xfrm>
        </p:spPr>
        <p:txBody>
          <a:bodyPr/>
          <a:lstStyle/>
          <a:p>
            <a:r>
              <a:rPr lang="en-US" altLang="ru-RU" smtClean="0"/>
              <a:t> </a:t>
            </a:r>
            <a:r>
              <a:rPr lang="ru-RU" altLang="ru-RU" smtClean="0"/>
              <a:t>ФОРМИРОВАНИЕ ЗОЖ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5151438"/>
            <a:ext cx="7664450" cy="792162"/>
          </a:xfrm>
        </p:spPr>
        <p:txBody>
          <a:bodyPr/>
          <a:lstStyle/>
          <a:p>
            <a:pPr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</a:t>
            </a:r>
            <a:r>
              <a:rPr lang="ru-RU" dirty="0" smtClean="0"/>
              <a:t>– ценность, формируемая в семье.</a:t>
            </a:r>
            <a:endParaRPr lang="ru-RU" dirty="0"/>
          </a:p>
        </p:txBody>
      </p:sp>
      <p:pic>
        <p:nvPicPr>
          <p:cNvPr id="190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5561013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1282700"/>
          </a:xfrm>
        </p:spPr>
        <p:txBody>
          <a:bodyPr/>
          <a:lstStyle/>
          <a:p>
            <a:r>
              <a:rPr lang="ru-RU" altLang="ru-RU" smtClean="0"/>
              <a:t>ЛЕЧЕНИЕ И РЕАБИЛИТАЦИЯ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68313" y="4652963"/>
            <a:ext cx="8218487" cy="12827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</a:t>
            </a:r>
            <a:r>
              <a:rPr lang="ru-RU" dirty="0" smtClean="0">
                <a:solidFill>
                  <a:srgbClr val="000000"/>
                </a:solidFill>
              </a:rPr>
              <a:t> – среда, мотивирующая на здоровье 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92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33591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8" descr="http://eleasingkonsumencki.pl/wp-content/uploads/2015/02/sample_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38877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0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altLang="ru-RU" sz="3600" b="1" smtClean="0"/>
              <a:t>Реакция на диагноз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966833"/>
              </p:ext>
            </p:extLst>
          </p:nvPr>
        </p:nvGraphicFramePr>
        <p:xfrm>
          <a:off x="395288" y="1014413"/>
          <a:ext cx="8280400" cy="39862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5366"/>
                <a:gridCol w="3258947"/>
                <a:gridCol w="3026087"/>
              </a:tblGrid>
              <a:tr h="36576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Стадия 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Пациент 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Родственники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  <a:tr h="49320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Отрицание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«Этого не может быть!»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«Этого не может быть!»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  <a:tr h="91595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Протест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Боль, злость, сожаление об упущенных возможностях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Избегание сложных чувств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  <a:tr h="101348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Торги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Желание как-то повлиять на произошедшее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Поиск альтернативного лечения, цепляние за надежду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  <a:tr h="49320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Депрессия 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smtClean="0"/>
                        <a:t>Отчаяние 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Отчаяние, избегание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  <a:tr h="70458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Принятие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Принятие, учится жить с этим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Поддержка, помощь пациенту</a:t>
                      </a:r>
                      <a:endParaRPr lang="ru-RU" sz="1800" dirty="0"/>
                    </a:p>
                  </a:txBody>
                  <a:tcPr marL="91434" marR="91434" marT="45721" marB="45721"/>
                </a:tc>
              </a:tr>
            </a:tbl>
          </a:graphicData>
        </a:graphic>
      </p:graphicFrame>
      <p:pic>
        <p:nvPicPr>
          <p:cNvPr id="1935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13325"/>
            <a:ext cx="21796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1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Работа с семьей</a:t>
            </a:r>
          </a:p>
        </p:txBody>
      </p:sp>
      <p:sp>
        <p:nvSpPr>
          <p:cNvPr id="1945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dirty="0" smtClean="0"/>
              <a:t>Обсуждение чувств,</a:t>
            </a:r>
          </a:p>
          <a:p>
            <a:r>
              <a:rPr lang="ru-RU" altLang="ru-RU" sz="2400" dirty="0" smtClean="0"/>
              <a:t>Прояснение проблемы,</a:t>
            </a:r>
          </a:p>
          <a:p>
            <a:r>
              <a:rPr lang="ru-RU" altLang="ru-RU" sz="2400" dirty="0" smtClean="0"/>
              <a:t>Беседа с родственниками о состоянии пациента,</a:t>
            </a:r>
          </a:p>
          <a:p>
            <a:r>
              <a:rPr lang="ru-RU" altLang="ru-RU" sz="2400" dirty="0" smtClean="0"/>
              <a:t>Информирование о лечении и  реабилитации,</a:t>
            </a:r>
          </a:p>
          <a:p>
            <a:r>
              <a:rPr lang="ru-RU" altLang="ru-RU" sz="2400" dirty="0" smtClean="0"/>
              <a:t>Обсуждение важности приверженности семьи лечению,</a:t>
            </a:r>
          </a:p>
          <a:p>
            <a:r>
              <a:rPr lang="ru-RU" altLang="ru-RU" sz="2400" dirty="0" smtClean="0"/>
              <a:t>Формирование структуры поддержки в семье пациента.</a:t>
            </a:r>
          </a:p>
          <a:p>
            <a:endParaRPr lang="ru-RU" altLang="ru-RU" sz="2400" dirty="0" smtClean="0"/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97425"/>
            <a:ext cx="20066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5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Прямоугольник 1"/>
          <p:cNvSpPr>
            <a:spLocks noChangeArrowheads="1"/>
          </p:cNvSpPr>
          <p:nvPr/>
        </p:nvSpPr>
        <p:spPr bwMode="auto">
          <a:xfrm>
            <a:off x="179388" y="1557338"/>
            <a:ext cx="43211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smtClean="0">
                <a:solidFill>
                  <a:srgbClr val="000000"/>
                </a:solidFill>
                <a:cs typeface="Arial" pitchFamily="34" charset="0"/>
              </a:rPr>
              <a:t>Основан на учете целостной ситуации пациента в единстве ее соматических, психологических и социальных проявлений. Основная идея  этого подхода заключается в признании  наличия больших ресурсов у пациента, которые могут быть реализованы  в обстановке доверия и безопасности.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568952" cy="4924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FFFFFF"/>
                </a:solidFill>
                <a:cs typeface="Arial" pitchFamily="34" charset="0"/>
              </a:rPr>
              <a:t>ПАЦИЕНТ-ОРИЕНТИРОВАННЫЙ </a:t>
            </a:r>
            <a:r>
              <a:rPr lang="ru-RU" sz="2600" b="1" dirty="0">
                <a:solidFill>
                  <a:srgbClr val="FFFFFF"/>
                </a:solidFill>
                <a:cs typeface="Arial" pitchFamily="34" charset="0"/>
              </a:rPr>
              <a:t>ПОДХОД </a:t>
            </a:r>
          </a:p>
        </p:txBody>
      </p:sp>
      <p:pic>
        <p:nvPicPr>
          <p:cNvPr id="202758" name="Picture 8" descr="http://sotosoft.ru/lounge/images/chto-delaet-detskiy-urolog-81656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938"/>
            <a:ext cx="38957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2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4437112"/>
            <a:ext cx="7283152" cy="2002234"/>
          </a:xfrm>
          <a:ln w="38100" cmpd="thickThin"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Общение создает среду, в которой находится пациент, и влияет на результат</a:t>
            </a:r>
            <a:endParaRPr lang="ru-RU" sz="3200" dirty="0"/>
          </a:p>
        </p:txBody>
      </p:sp>
      <p:pic>
        <p:nvPicPr>
          <p:cNvPr id="145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341438"/>
            <a:ext cx="3540125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9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958946"/>
              </p:ext>
            </p:extLst>
          </p:nvPr>
        </p:nvGraphicFramePr>
        <p:xfrm>
          <a:off x="0" y="1"/>
          <a:ext cx="9144000" cy="7167563"/>
        </p:xfrm>
        <a:graphic>
          <a:graphicData uri="http://schemas.openxmlformats.org/drawingml/2006/table">
            <a:tbl>
              <a:tblPr/>
              <a:tblGrid>
                <a:gridCol w="1907704"/>
                <a:gridCol w="2588096"/>
                <a:gridCol w="2362200"/>
                <a:gridCol w="2286000"/>
              </a:tblGrid>
              <a:tr h="1237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Прежний опыт взаимодействия участников конфликта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Позитивный опыт отсутствия разногласий или их успешного преодоления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Опыт непреодоленных разногласий и «недоговоренностей»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Опыт непреодоленных разногласий и негативного эмоционального взаимодействия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237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Отношение к новой ситуации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Уверенность в возможности договоренности, стремление к поиску взаимопонимания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Отсутствие уверенности в возможности договорится, поиск формального выхода из ситуации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Нежелание договариваться, актуализация негативных чувств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Параметры взаимодействия: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Цель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Неформальные компоненты в общении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Восприятие противостоящей стороны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Средства воздействия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Договориться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Позитивные неформальные компоненты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Партнер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Использование неформальных компонентов (убеждение аргументации, попытки договориться)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Решить проблему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«Формализация общения»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Оппонент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Использование формальных компонентов, апелляция к формальному порядку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«Победить»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Негативнее неформальные компоненты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Противник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Использование средств борьбы (силовое давление, эмоциональные удары и т.п.)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339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взаимодействия 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Сотрудничество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Кооперация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Конкуренция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0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5616624"/>
          </a:xfrm>
          <a:ln w="25400" cmpd="sng">
            <a:solidFill>
              <a:srgbClr val="00B050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rgbClr val="FF0000"/>
                </a:solidFill>
              </a:rPr>
              <a:t>ЛЕВИНА </a:t>
            </a:r>
            <a:br>
              <a:rPr lang="ru-RU" kern="0" dirty="0" smtClean="0">
                <a:solidFill>
                  <a:srgbClr val="FF0000"/>
                </a:solidFill>
              </a:rPr>
            </a:br>
            <a:r>
              <a:rPr lang="ru-RU" kern="0" dirty="0" smtClean="0">
                <a:solidFill>
                  <a:srgbClr val="FF0000"/>
                </a:solidFill>
              </a:rPr>
              <a:t>ВЕРА АНДРЕЕВНА</a:t>
            </a:r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67544" y="3717032"/>
            <a:ext cx="82296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chemeClr val="tx1"/>
                </a:solidFill>
              </a:rPr>
              <a:t>8-903-078-64-79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veraljovina@rambler.ru</a:t>
            </a:r>
            <a:endParaRPr lang="ru-RU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28600" y="2643182"/>
            <a:ext cx="8763000" cy="2046308"/>
          </a:xfrm>
          <a:prstGeom prst="rect">
            <a:avLst/>
          </a:prstGeom>
          <a:solidFill>
            <a:srgbClr val="006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ctr"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ea typeface="Tahoma" pitchFamily="34" charset="0"/>
              </a:rPr>
              <a:t>КУЛЬТУРА ПОВЕДЕНИЯ МЕДРАБОТНИКА </a:t>
            </a:r>
            <a:endParaRPr lang="en-US" sz="2400" b="1" dirty="0" smtClean="0">
              <a:solidFill>
                <a:prstClr val="white"/>
              </a:solidFill>
              <a:latin typeface="Arial" pitchFamily="34" charset="0"/>
              <a:ea typeface="Tahoma" pitchFamily="34" charset="0"/>
            </a:endParaRPr>
          </a:p>
          <a:p>
            <a:pPr marL="342900" indent="-342900" algn="ctr"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ea typeface="Tahoma" pitchFamily="34" charset="0"/>
              </a:rPr>
              <a:t>В КОНФЛИКТНОЙ СИТУАЦИИ</a:t>
            </a:r>
            <a:endParaRPr lang="ru-RU" sz="2400" b="1" dirty="0" smtClean="0">
              <a:solidFill>
                <a:prstClr val="white"/>
              </a:solidFill>
              <a:latin typeface="Arial" pitchFamily="34" charset="0"/>
              <a:ea typeface="Tahoma" pitchFamily="34" charset="0"/>
            </a:endParaRPr>
          </a:p>
        </p:txBody>
      </p:sp>
      <p:sp>
        <p:nvSpPr>
          <p:cNvPr id="184325" name="Text Box 4"/>
          <p:cNvSpPr txBox="1">
            <a:spLocks noChangeArrowheads="1"/>
          </p:cNvSpPr>
          <p:nvPr/>
        </p:nvSpPr>
        <p:spPr bwMode="auto">
          <a:xfrm>
            <a:off x="285750" y="4975225"/>
            <a:ext cx="857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ЛЕВИНА ВЕРА АНДРЕЕВНА</a:t>
            </a:r>
            <a:endParaRPr lang="ru-RU" altLang="ru-RU" sz="1200" b="1" i="1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Зав.отделом социально-психологического сопровождения образовательного процесса ГБПОУ  «Свердловский областной медицинский колледж»</a:t>
            </a:r>
          </a:p>
        </p:txBody>
      </p:sp>
      <p:pic>
        <p:nvPicPr>
          <p:cNvPr id="184326" name="Рисунок 3" descr="9001_ru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7667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Рисунок 4" descr="IQNet cert mar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687388"/>
            <a:ext cx="7635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Рисунок 6" descr="ЛОГОТИП_НЗК_НОМЕРНОЙ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685800"/>
            <a:ext cx="663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9" name="Рисунок 21" descr="снг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781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0" y="533400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1643063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562600" y="533400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562600" y="1643063"/>
            <a:ext cx="3581400" cy="0"/>
          </a:xfrm>
          <a:prstGeom prst="line">
            <a:avLst/>
          </a:prstGeom>
          <a:ln w="38100" cmpd="dbl">
            <a:solidFill>
              <a:srgbClr val="006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34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87388"/>
            <a:ext cx="863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5" name="Picture 4" descr="BZ_VEBLIDER15_vi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46113"/>
            <a:ext cx="9667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6" name="Рисунок 40" descr="logo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88900"/>
            <a:ext cx="18129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7" name="Рисунок 41" descr="100 лучших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42938"/>
            <a:ext cx="8604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8" name="Рисунок 42" descr="смк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73025"/>
            <a:ext cx="7016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9" name="Text Box 4"/>
          <p:cNvSpPr txBox="1">
            <a:spLocks noChangeArrowheads="1"/>
          </p:cNvSpPr>
          <p:nvPr/>
        </p:nvSpPr>
        <p:spPr bwMode="auto">
          <a:xfrm>
            <a:off x="285750" y="6234113"/>
            <a:ext cx="8577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WWW.SOMKURAL.RU				WWW.MED-OBR.INFO</a:t>
            </a:r>
            <a:endParaRPr lang="ru-RU" altLang="ru-RU" sz="1000" b="1" i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0" name="Рисунок 25" descr="ЛОГО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584200"/>
            <a:ext cx="8572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395536" y="130003"/>
            <a:ext cx="8567271" cy="612305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prstClr val="white"/>
                </a:solidFill>
                <a:cs typeface="Arial" pitchFamily="34" charset="0"/>
              </a:rPr>
              <a:t>ЗАМКНУТЫЙ КРУГ НЕЭФФЕКТИВНОГО ВЗАИМОДЕЙСТВИЯ</a:t>
            </a:r>
          </a:p>
        </p:txBody>
      </p:sp>
      <p:sp>
        <p:nvSpPr>
          <p:cNvPr id="3" name="Скругленный прямоугольник 6"/>
          <p:cNvSpPr>
            <a:spLocks noChangeArrowheads="1"/>
          </p:cNvSpPr>
          <p:nvPr/>
        </p:nvSpPr>
        <p:spPr bwMode="auto">
          <a:xfrm>
            <a:off x="3491880" y="908720"/>
            <a:ext cx="2376264" cy="18761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Нереалистичные ожидания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+недостаток информации</a:t>
            </a:r>
          </a:p>
        </p:txBody>
      </p:sp>
      <p:sp>
        <p:nvSpPr>
          <p:cNvPr id="4" name="Скругленный прямоугольник 6"/>
          <p:cNvSpPr>
            <a:spLocks noChangeArrowheads="1"/>
          </p:cNvSpPr>
          <p:nvPr/>
        </p:nvSpPr>
        <p:spPr bwMode="auto">
          <a:xfrm>
            <a:off x="6127305" y="2470828"/>
            <a:ext cx="2619478" cy="140172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Негативный личный опыт взаимодействия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Незнание </a:t>
            </a:r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культурных особенностей</a:t>
            </a:r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6"/>
          <p:cNvSpPr>
            <a:spLocks noChangeArrowheads="1"/>
          </p:cNvSpPr>
          <p:nvPr/>
        </p:nvSpPr>
        <p:spPr bwMode="auto">
          <a:xfrm>
            <a:off x="971600" y="3785908"/>
            <a:ext cx="2520280" cy="12272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Взаимные обвинения,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осуждение </a:t>
            </a:r>
          </a:p>
        </p:txBody>
      </p:sp>
      <p:sp>
        <p:nvSpPr>
          <p:cNvPr id="6" name="Скругленный прямоугольник 6"/>
          <p:cNvSpPr>
            <a:spLocks noChangeArrowheads="1"/>
          </p:cNvSpPr>
          <p:nvPr/>
        </p:nvSpPr>
        <p:spPr bwMode="auto">
          <a:xfrm>
            <a:off x="4042910" y="4962340"/>
            <a:ext cx="2664296" cy="156300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Социальная неустроенность,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Личная нереализованность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827583" y="1594589"/>
            <a:ext cx="2095007" cy="11143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Открытая </a:t>
            </a:r>
            <a:r>
              <a:rPr lang="ru-RU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агрессия, жалобы</a:t>
            </a:r>
            <a:endParaRPr lang="ru-RU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2" name="Выгнутая вправо стрелка 7"/>
          <p:cNvSpPr>
            <a:spLocks noChangeArrowheads="1"/>
          </p:cNvSpPr>
          <p:nvPr/>
        </p:nvSpPr>
        <p:spPr bwMode="auto">
          <a:xfrm rot="1600067">
            <a:off x="7089775" y="3994150"/>
            <a:ext cx="998538" cy="1938338"/>
          </a:xfrm>
          <a:prstGeom prst="curvedLeftArrow">
            <a:avLst>
              <a:gd name="adj1" fmla="val 24984"/>
              <a:gd name="adj2" fmla="val 49985"/>
              <a:gd name="adj3" fmla="val 6416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3" name="Выгнутая вправо стрелка 8"/>
          <p:cNvSpPr>
            <a:spLocks noChangeArrowheads="1"/>
          </p:cNvSpPr>
          <p:nvPr/>
        </p:nvSpPr>
        <p:spPr bwMode="auto">
          <a:xfrm rot="9880400">
            <a:off x="1141413" y="2622550"/>
            <a:ext cx="785812" cy="1290638"/>
          </a:xfrm>
          <a:prstGeom prst="curvedLeftArrow">
            <a:avLst>
              <a:gd name="adj1" fmla="val 25039"/>
              <a:gd name="adj2" fmla="val 50086"/>
              <a:gd name="adj3" fmla="val 5363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4" name="Выгнутая вправо стрелка 9"/>
          <p:cNvSpPr>
            <a:spLocks noChangeArrowheads="1"/>
          </p:cNvSpPr>
          <p:nvPr/>
        </p:nvSpPr>
        <p:spPr bwMode="auto">
          <a:xfrm rot="6446479">
            <a:off x="2409825" y="4598988"/>
            <a:ext cx="1025525" cy="2025650"/>
          </a:xfrm>
          <a:prstGeom prst="curvedLeftArrow">
            <a:avLst>
              <a:gd name="adj1" fmla="val 24965"/>
              <a:gd name="adj2" fmla="val 52947"/>
              <a:gd name="adj3" fmla="val 4188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5" name="Выгнутая вправо стрелка 10"/>
          <p:cNvSpPr>
            <a:spLocks noChangeArrowheads="1"/>
          </p:cNvSpPr>
          <p:nvPr/>
        </p:nvSpPr>
        <p:spPr bwMode="auto">
          <a:xfrm rot="-4039436">
            <a:off x="6369050" y="968375"/>
            <a:ext cx="982663" cy="1668463"/>
          </a:xfrm>
          <a:prstGeom prst="curvedLeftArrow">
            <a:avLst>
              <a:gd name="adj1" fmla="val 24973"/>
              <a:gd name="adj2" fmla="val 49954"/>
              <a:gd name="adj3" fmla="val 451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6" name="Выгнутая вправо стрелка 11"/>
          <p:cNvSpPr>
            <a:spLocks noChangeArrowheads="1"/>
          </p:cNvSpPr>
          <p:nvPr/>
        </p:nvSpPr>
        <p:spPr bwMode="auto">
          <a:xfrm rot="-6075868">
            <a:off x="2455069" y="381794"/>
            <a:ext cx="722313" cy="1438275"/>
          </a:xfrm>
          <a:prstGeom prst="curvedLeftArrow">
            <a:avLst>
              <a:gd name="adj1" fmla="val 24973"/>
              <a:gd name="adj2" fmla="val 58270"/>
              <a:gd name="adj3" fmla="val 61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28950"/>
            <a:ext cx="20193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5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accent2"/>
                </a:solidFill>
              </a:rPr>
              <a:t>Управление конфликтами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>
                <a:solidFill>
                  <a:srgbClr val="E115D7"/>
                </a:solidFill>
              </a:rPr>
              <a:t>   Конфликт- </a:t>
            </a:r>
            <a:r>
              <a:rPr lang="ru-RU" altLang="ru-RU" sz="2800" smtClean="0"/>
              <a:t>это столкновение противоположных интересов, принципов, ценностей или эмоций.</a:t>
            </a:r>
            <a:endParaRPr lang="ru-RU" altLang="ru-RU" sz="2800" smtClean="0">
              <a:solidFill>
                <a:srgbClr val="E115D7"/>
              </a:solidFill>
            </a:endParaRPr>
          </a:p>
        </p:txBody>
      </p:sp>
      <p:pic>
        <p:nvPicPr>
          <p:cNvPr id="258052" name="Picture 5" descr="cataclysm_1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71600"/>
            <a:ext cx="4495800" cy="4275138"/>
          </a:xfrm>
        </p:spPr>
      </p:pic>
    </p:spTree>
    <p:extLst>
      <p:ext uri="{BB962C8B-B14F-4D97-AF65-F5344CB8AC3E}">
        <p14:creationId xmlns:p14="http://schemas.microsoft.com/office/powerpoint/2010/main" val="18911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ШАГ 1. </a:t>
            </a:r>
            <a:r>
              <a:rPr lang="ru-RU" sz="4000" dirty="0" smtClean="0">
                <a:solidFill>
                  <a:srgbClr val="FF0000"/>
                </a:solidFill>
              </a:rPr>
              <a:t>ПРОФЕССИОНАЛЬНАЯ ПОЗИЦИЯ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22225" cmpd="sng">
            <a:solidFill>
              <a:srgbClr val="00B050"/>
            </a:solidFill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22131" cy="25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5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Особая профессия – особые отношения</a:t>
            </a: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46525"/>
            <a:ext cx="31670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565400"/>
            <a:ext cx="71437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4365625"/>
            <a:ext cx="28940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437063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МЕДРЕГИСТРАТОРЫ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973</Words>
  <Application>Microsoft Office PowerPoint</Application>
  <PresentationFormat>Экран (4:3)</PresentationFormat>
  <Paragraphs>237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1_Тема Office</vt:lpstr>
      <vt:lpstr>1_Оформление по умолчанию</vt:lpstr>
      <vt:lpstr>Office Theme</vt:lpstr>
      <vt:lpstr>4_Тема Office</vt:lpstr>
      <vt:lpstr>МЕДРЕГИСТРАТОРЫ</vt:lpstr>
      <vt:lpstr>2_Тема Office</vt:lpstr>
      <vt:lpstr>13_Тема Office</vt:lpstr>
      <vt:lpstr>Презентация PowerPoint</vt:lpstr>
      <vt:lpstr>Презентация PowerPoint</vt:lpstr>
      <vt:lpstr>Сотрудничество</vt:lpstr>
      <vt:lpstr>Разные точки зрения на одно и тоже</vt:lpstr>
      <vt:lpstr>Презентация PowerPoint</vt:lpstr>
      <vt:lpstr>Презентация PowerPoint</vt:lpstr>
      <vt:lpstr>Управление конфликтами</vt:lpstr>
      <vt:lpstr>ШАГ 1. ПРОФЕССИОНАЛЬНАЯ ПОЗИЦИЯ </vt:lpstr>
      <vt:lpstr>Особая профессия – особые отношения</vt:lpstr>
      <vt:lpstr>Профессиональная позиция специалиста</vt:lpstr>
      <vt:lpstr>Формирование профессиональной позиции</vt:lpstr>
      <vt:lpstr>Конструктивное разрешение конфликтов</vt:lpstr>
      <vt:lpstr>Техники регуляции эмоционального напряжения</vt:lpstr>
      <vt:lpstr>Психологический контакт способствует возникновению доверия и профилактике конфликтов</vt:lpstr>
      <vt:lpstr>Презентация PowerPoint</vt:lpstr>
      <vt:lpstr>ШАГ 2 . ПОНЯТЬ </vt:lpstr>
      <vt:lpstr>Презентация PowerPoint</vt:lpstr>
      <vt:lpstr>Стратегии разрешения конфликтов, возникших по объективной причине</vt:lpstr>
      <vt:lpstr>Разрешение конфликта - </vt:lpstr>
      <vt:lpstr>Стратегия и тактика поведения:</vt:lpstr>
      <vt:lpstr>Конфликты, возникающие в связи с особенностями личности</vt:lpstr>
      <vt:lpstr>Чем отличаются родительские позиции при болезни ребенка?</vt:lpstr>
      <vt:lpstr>Презентация PowerPoint</vt:lpstr>
      <vt:lpstr>ТРЕВОЖНЫЕ РОДИТЕЛИ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Смещенные конфликты</vt:lpstr>
      <vt:lpstr>Презентация PowerPoint</vt:lpstr>
      <vt:lpstr>ЗДОРОВАЯ СЕМЬЯ</vt:lpstr>
      <vt:lpstr>БОЛЕЗНЬ-СПОСОБ РЕШЕНИЯ ПРОБЛЕМ</vt:lpstr>
      <vt:lpstr>БОЛЕЗНЬ КАК НОРМА</vt:lpstr>
      <vt:lpstr>БОЛЕЗНЬ КАК ТАЙНА</vt:lpstr>
      <vt:lpstr>БОЛЕЗНЬ  КАК СПОСОБ ОТЧУЖДЕНИЯ</vt:lpstr>
      <vt:lpstr>БОЛЕЗНЬ КАК СРЕДСТВО МАНИПУЛЯЦИИ</vt:lpstr>
      <vt:lpstr>БОЛЕЗНЬ КАК ИСТОЧНИК ТРЕВОГИ</vt:lpstr>
      <vt:lpstr>БОЛЕЗНЬ КАК СРЕДСТВО ПОЛУЧЕНИЯ ЛЮБВИ</vt:lpstr>
      <vt:lpstr>БОЛЕЗНЬ КАК СПОСОБ ЗАБОТЫ  О СЕБЕ</vt:lpstr>
      <vt:lpstr>Презентация PowerPoint</vt:lpstr>
      <vt:lpstr>Презентация PowerPoint</vt:lpstr>
      <vt:lpstr>ШАГ 2. СОТРУДНИЧЕСТВО </vt:lpstr>
      <vt:lpstr>ТО, ЧТО НАС ОБЪЕДИНЯЕТ</vt:lpstr>
      <vt:lpstr> ФОРМИРОВАНИЕ ЗОЖ</vt:lpstr>
      <vt:lpstr>ЛЕЧЕНИЕ И РЕАБИЛИТАЦИЯ</vt:lpstr>
      <vt:lpstr>Реакция на диагноз</vt:lpstr>
      <vt:lpstr>Работа с семьей</vt:lpstr>
      <vt:lpstr>Презентация PowerPoint</vt:lpstr>
      <vt:lpstr>Общение создает среду, в которой находится пациент, и влияет на результат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Левина Вера Андреевна</cp:lastModifiedBy>
  <cp:revision>17</cp:revision>
  <dcterms:modified xsi:type="dcterms:W3CDTF">2018-05-23T07:32:09Z</dcterms:modified>
</cp:coreProperties>
</file>