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olors1.xml" ContentType="application/vnd.ms-office.chartcolorstyl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 id="2147483747" r:id="rId5"/>
  </p:sldMasterIdLst>
  <p:notesMasterIdLst>
    <p:notesMasterId r:id="rId99"/>
  </p:notesMasterIdLst>
  <p:sldIdLst>
    <p:sldId id="662" r:id="rId6"/>
    <p:sldId id="811" r:id="rId7"/>
    <p:sldId id="803" r:id="rId8"/>
    <p:sldId id="805" r:id="rId9"/>
    <p:sldId id="806" r:id="rId10"/>
    <p:sldId id="808" r:id="rId11"/>
    <p:sldId id="809" r:id="rId12"/>
    <p:sldId id="810" r:id="rId13"/>
    <p:sldId id="812" r:id="rId14"/>
    <p:sldId id="704" r:id="rId15"/>
    <p:sldId id="706" r:id="rId16"/>
    <p:sldId id="708" r:id="rId17"/>
    <p:sldId id="813" r:id="rId18"/>
    <p:sldId id="374" r:id="rId19"/>
    <p:sldId id="711" r:id="rId20"/>
    <p:sldId id="717" r:id="rId21"/>
    <p:sldId id="718" r:id="rId22"/>
    <p:sldId id="714" r:id="rId23"/>
    <p:sldId id="721" r:id="rId24"/>
    <p:sldId id="722" r:id="rId25"/>
    <p:sldId id="724" r:id="rId26"/>
    <p:sldId id="814" r:id="rId27"/>
    <p:sldId id="732" r:id="rId28"/>
    <p:sldId id="731" r:id="rId29"/>
    <p:sldId id="779" r:id="rId30"/>
    <p:sldId id="780" r:id="rId31"/>
    <p:sldId id="782" r:id="rId32"/>
    <p:sldId id="745" r:id="rId33"/>
    <p:sldId id="838" r:id="rId34"/>
    <p:sldId id="729" r:id="rId35"/>
    <p:sldId id="715" r:id="rId36"/>
    <p:sldId id="749" r:id="rId37"/>
    <p:sldId id="750" r:id="rId38"/>
    <p:sldId id="754" r:id="rId39"/>
    <p:sldId id="752" r:id="rId40"/>
    <p:sldId id="786" r:id="rId41"/>
    <p:sldId id="751" r:id="rId42"/>
    <p:sldId id="788" r:id="rId43"/>
    <p:sldId id="787" r:id="rId44"/>
    <p:sldId id="843" r:id="rId45"/>
    <p:sldId id="789" r:id="rId46"/>
    <p:sldId id="755" r:id="rId47"/>
    <p:sldId id="756" r:id="rId48"/>
    <p:sldId id="881" r:id="rId49"/>
    <p:sldId id="890" r:id="rId50"/>
    <p:sldId id="893" r:id="rId51"/>
    <p:sldId id="887" r:id="rId52"/>
    <p:sldId id="916" r:id="rId53"/>
    <p:sldId id="917" r:id="rId54"/>
    <p:sldId id="889" r:id="rId55"/>
    <p:sldId id="922" r:id="rId56"/>
    <p:sldId id="883" r:id="rId57"/>
    <p:sldId id="885" r:id="rId58"/>
    <p:sldId id="911" r:id="rId59"/>
    <p:sldId id="845" r:id="rId60"/>
    <p:sldId id="846" r:id="rId61"/>
    <p:sldId id="847" r:id="rId62"/>
    <p:sldId id="771" r:id="rId63"/>
    <p:sldId id="772" r:id="rId64"/>
    <p:sldId id="815" r:id="rId65"/>
    <p:sldId id="802" r:id="rId66"/>
    <p:sldId id="669" r:id="rId67"/>
    <p:sldId id="670" r:id="rId68"/>
    <p:sldId id="671" r:id="rId69"/>
    <p:sldId id="672" r:id="rId70"/>
    <p:sldId id="673" r:id="rId71"/>
    <p:sldId id="674" r:id="rId72"/>
    <p:sldId id="675" r:id="rId73"/>
    <p:sldId id="676" r:id="rId74"/>
    <p:sldId id="677" r:id="rId75"/>
    <p:sldId id="678" r:id="rId76"/>
    <p:sldId id="679" r:id="rId77"/>
    <p:sldId id="680" r:id="rId78"/>
    <p:sldId id="681" r:id="rId79"/>
    <p:sldId id="682" r:id="rId80"/>
    <p:sldId id="683" r:id="rId81"/>
    <p:sldId id="684" r:id="rId82"/>
    <p:sldId id="685" r:id="rId83"/>
    <p:sldId id="686" r:id="rId84"/>
    <p:sldId id="687" r:id="rId85"/>
    <p:sldId id="876" r:id="rId86"/>
    <p:sldId id="816" r:id="rId87"/>
    <p:sldId id="646" r:id="rId88"/>
    <p:sldId id="480" r:id="rId89"/>
    <p:sldId id="784" r:id="rId90"/>
    <p:sldId id="785" r:id="rId91"/>
    <p:sldId id="494" r:id="rId92"/>
    <p:sldId id="336" r:id="rId93"/>
    <p:sldId id="335" r:id="rId94"/>
    <p:sldId id="850" r:id="rId95"/>
    <p:sldId id="849" r:id="rId96"/>
    <p:sldId id="852" r:id="rId97"/>
    <p:sldId id="817" r:id="rId9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E723C"/>
    <a:srgbClr val="2C6E3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98" autoAdjust="0"/>
    <p:restoredTop sz="62865" autoAdjust="0"/>
  </p:normalViewPr>
  <p:slideViewPr>
    <p:cSldViewPr snapToGrid="0">
      <p:cViewPr>
        <p:scale>
          <a:sx n="73" d="100"/>
          <a:sy n="73" d="100"/>
        </p:scale>
        <p:origin x="-582" y="-102"/>
      </p:cViewPr>
      <p:guideLst>
        <p:guide orient="horz" pos="2160"/>
        <p:guide pos="3840"/>
      </p:guideLst>
    </p:cSldViewPr>
  </p:slideViewPr>
  <p:notesTextViewPr>
    <p:cViewPr>
      <p:scale>
        <a:sx n="1" d="1"/>
        <a:sy n="1" d="1"/>
      </p:scale>
      <p:origin x="0" y="0"/>
    </p:cViewPr>
  </p:notesTextViewPr>
  <p:sorterViewPr>
    <p:cViewPr varScale="1">
      <p:scale>
        <a:sx n="1" d="1"/>
        <a:sy n="1" d="1"/>
      </p:scale>
      <p:origin x="0" y="2790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bar"/>
        <c:grouping val="clustered"/>
        <c:ser>
          <c:idx val="0"/>
          <c:order val="0"/>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10800000" scaled="1"/>
              <a:tileRect/>
            </a:gradFill>
            <a:ln>
              <a:noFill/>
            </a:ln>
            <a:effectLst/>
          </c:spPr>
          <c:cat>
            <c:strRef>
              <c:f>Sheet1!$B$2:$B$5</c:f>
              <c:strCache>
                <c:ptCount val="4"/>
                <c:pt idx="0">
                  <c:v>восприимчивость к инфекционным заболеваниям ОМТ</c:v>
                </c:pt>
                <c:pt idx="1">
                  <c:v>жжение и зуд</c:v>
                </c:pt>
                <c:pt idx="2">
                  <c:v>диспареуния</c:v>
                </c:pt>
                <c:pt idx="3">
                  <c:v>сухость влагалища </c:v>
                </c:pt>
              </c:strCache>
            </c:strRef>
          </c:cat>
          <c:val>
            <c:numRef>
              <c:f>Sheet1!$C$2:$C$5</c:f>
              <c:numCache>
                <c:formatCode>0%</c:formatCode>
                <c:ptCount val="4"/>
                <c:pt idx="0">
                  <c:v>8.0000000000000085E-2</c:v>
                </c:pt>
                <c:pt idx="1">
                  <c:v>0.18000000000000013</c:v>
                </c:pt>
                <c:pt idx="2">
                  <c:v>0.41000000000000025</c:v>
                </c:pt>
                <c:pt idx="3">
                  <c:v>0.55000000000000004</c:v>
                </c:pt>
              </c:numCache>
            </c:numRef>
          </c:val>
          <c:extLst xmlns:c16r2="http://schemas.microsoft.com/office/drawing/2015/06/chart">
            <c:ext xmlns:c16="http://schemas.microsoft.com/office/drawing/2014/chart" uri="{C3380CC4-5D6E-409C-BE32-E72D297353CC}">
              <c16:uniqueId val="{00000000-2159-4336-BE96-54DF9E102880}"/>
            </c:ext>
          </c:extLst>
        </c:ser>
        <c:gapWidth val="326"/>
        <c:overlap val="-58"/>
        <c:axId val="129656320"/>
        <c:axId val="129657856"/>
      </c:barChart>
      <c:catAx>
        <c:axId val="129656320"/>
        <c:scaling>
          <c:orientation val="minMax"/>
        </c:scaling>
        <c:axPos val="l"/>
        <c:numFmt formatCode="General" sourceLinked="1"/>
        <c:maj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ru-RU"/>
          </a:p>
        </c:txPr>
        <c:crossAx val="129657856"/>
        <c:crosses val="autoZero"/>
        <c:auto val="1"/>
        <c:lblAlgn val="ctr"/>
        <c:lblOffset val="100"/>
      </c:catAx>
      <c:valAx>
        <c:axId val="129657856"/>
        <c:scaling>
          <c:orientation val="minMax"/>
        </c:scaling>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9656320"/>
        <c:crosses val="autoZero"/>
        <c:crossBetween val="between"/>
      </c:valAx>
      <c:spPr>
        <a:noFill/>
        <a:ln>
          <a:noFill/>
        </a:ln>
        <a:effectLst/>
      </c:spPr>
    </c:plotArea>
    <c:plotVisOnly val="1"/>
    <c:dispBlanksAs val="gap"/>
  </c:chart>
  <c:spPr>
    <a:noFill/>
    <a:ln>
      <a:noFill/>
    </a:ln>
    <a:effectLst/>
  </c:spPr>
  <c:txPr>
    <a:bodyPr/>
    <a:lstStyle/>
    <a:p>
      <a:pPr>
        <a:defRPr/>
      </a:pPr>
      <a:endParaRPr lang="ru-RU"/>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EB17DC-0574-48CA-9F8D-1B16755711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3AEE547F-8DB2-4B48-B86F-E0132CF4EB5F}">
      <dgm:prSet/>
      <dgm:spPr>
        <a:noFill/>
      </dgm:spPr>
      <dgm:t>
        <a:bodyPr/>
        <a:lstStyle/>
        <a:p>
          <a:pPr rtl="0"/>
          <a:r>
            <a:rPr lang="ru-RU" b="1" dirty="0" smtClean="0">
              <a:solidFill>
                <a:schemeClr val="tx1"/>
              </a:solidFill>
            </a:rPr>
            <a:t>Эстрогены - регуляторы </a:t>
          </a:r>
          <a:r>
            <a:rPr lang="ru-RU" b="1" dirty="0" err="1" smtClean="0">
              <a:solidFill>
                <a:schemeClr val="tx1"/>
              </a:solidFill>
            </a:rPr>
            <a:t>апоптоза</a:t>
          </a:r>
          <a:r>
            <a:rPr lang="ru-RU" b="1" dirty="0" smtClean="0">
              <a:solidFill>
                <a:schemeClr val="tx1"/>
              </a:solidFill>
            </a:rPr>
            <a:t>: “защищают” нервную ткань от неблагоприятных эндогенных и экзогенных воздействий</a:t>
          </a:r>
          <a:endParaRPr lang="ru-RU" b="1" dirty="0">
            <a:solidFill>
              <a:schemeClr val="tx1"/>
            </a:solidFill>
          </a:endParaRPr>
        </a:p>
      </dgm:t>
    </dgm:pt>
    <dgm:pt modelId="{DC75F821-D506-41FF-ADE6-AD167DF05809}" type="parTrans" cxnId="{80B046CB-321F-44AD-B68A-1868992CC5DA}">
      <dgm:prSet/>
      <dgm:spPr/>
      <dgm:t>
        <a:bodyPr/>
        <a:lstStyle/>
        <a:p>
          <a:endParaRPr lang="ru-RU"/>
        </a:p>
      </dgm:t>
    </dgm:pt>
    <dgm:pt modelId="{732C663E-26EA-4B7D-8251-1994291D93AE}" type="sibTrans" cxnId="{80B046CB-321F-44AD-B68A-1868992CC5DA}">
      <dgm:prSet/>
      <dgm:spPr/>
      <dgm:t>
        <a:bodyPr/>
        <a:lstStyle/>
        <a:p>
          <a:endParaRPr lang="ru-RU"/>
        </a:p>
      </dgm:t>
    </dgm:pt>
    <dgm:pt modelId="{5EF66B89-18A2-4261-934B-495A75EB3441}">
      <dgm:prSet/>
      <dgm:spPr>
        <a:noFill/>
      </dgm:spPr>
      <dgm:t>
        <a:bodyPr/>
        <a:lstStyle/>
        <a:p>
          <a:pPr rtl="0"/>
          <a:r>
            <a:rPr lang="ru-RU" b="1" dirty="0" smtClean="0">
              <a:solidFill>
                <a:schemeClr val="tx1"/>
              </a:solidFill>
            </a:rPr>
            <a:t>Способствуют восстановлению структуры и функции нейронов</a:t>
          </a:r>
          <a:endParaRPr lang="ru-RU" b="1" dirty="0">
            <a:solidFill>
              <a:schemeClr val="tx1"/>
            </a:solidFill>
          </a:endParaRPr>
        </a:p>
      </dgm:t>
    </dgm:pt>
    <dgm:pt modelId="{108EAE37-4962-4BFD-80CA-7773997D8014}" type="parTrans" cxnId="{376E562E-74F4-42CB-A108-AD78A4DBAC57}">
      <dgm:prSet/>
      <dgm:spPr/>
      <dgm:t>
        <a:bodyPr/>
        <a:lstStyle/>
        <a:p>
          <a:endParaRPr lang="ru-RU"/>
        </a:p>
      </dgm:t>
    </dgm:pt>
    <dgm:pt modelId="{3DAB6C48-B815-4130-9C18-C7906181097A}" type="sibTrans" cxnId="{376E562E-74F4-42CB-A108-AD78A4DBAC57}">
      <dgm:prSet/>
      <dgm:spPr/>
      <dgm:t>
        <a:bodyPr/>
        <a:lstStyle/>
        <a:p>
          <a:endParaRPr lang="ru-RU"/>
        </a:p>
      </dgm:t>
    </dgm:pt>
    <dgm:pt modelId="{9663B1A7-8EF8-4801-9858-00966354CFDA}">
      <dgm:prSet/>
      <dgm:spPr>
        <a:noFill/>
      </dgm:spPr>
      <dgm:t>
        <a:bodyPr/>
        <a:lstStyle/>
        <a:p>
          <a:pPr rtl="0"/>
          <a:r>
            <a:rPr lang="ru-RU" b="1" dirty="0" smtClean="0">
              <a:solidFill>
                <a:schemeClr val="tx1"/>
              </a:solidFill>
            </a:rPr>
            <a:t>Нормализуют баланс между процессами деструкции и регенерации</a:t>
          </a:r>
          <a:endParaRPr lang="ru-RU" b="1" dirty="0">
            <a:solidFill>
              <a:schemeClr val="tx1"/>
            </a:solidFill>
          </a:endParaRPr>
        </a:p>
      </dgm:t>
    </dgm:pt>
    <dgm:pt modelId="{5FDAE06A-A135-4520-B66D-DA99D33AB0F8}" type="parTrans" cxnId="{509B5E83-127D-4ED7-89BB-486151A8E060}">
      <dgm:prSet/>
      <dgm:spPr/>
      <dgm:t>
        <a:bodyPr/>
        <a:lstStyle/>
        <a:p>
          <a:endParaRPr lang="ru-RU"/>
        </a:p>
      </dgm:t>
    </dgm:pt>
    <dgm:pt modelId="{2939F273-D339-4CAD-9E7F-0EF9E6360BFD}" type="sibTrans" cxnId="{509B5E83-127D-4ED7-89BB-486151A8E060}">
      <dgm:prSet/>
      <dgm:spPr/>
      <dgm:t>
        <a:bodyPr/>
        <a:lstStyle/>
        <a:p>
          <a:endParaRPr lang="ru-RU"/>
        </a:p>
      </dgm:t>
    </dgm:pt>
    <dgm:pt modelId="{37F4A249-5666-437D-A489-ED99D903AE4A}">
      <dgm:prSet/>
      <dgm:spPr>
        <a:noFill/>
      </dgm:spPr>
      <dgm:t>
        <a:bodyPr/>
        <a:lstStyle/>
        <a:p>
          <a:pPr rtl="0"/>
          <a:r>
            <a:rPr lang="ru-RU" b="1" dirty="0" smtClean="0">
              <a:solidFill>
                <a:schemeClr val="tx1"/>
              </a:solidFill>
            </a:rPr>
            <a:t>Профилактика повреждения и гибели нейронов в процессе старения и особенно при БА (Болезнь Альцгеймера</a:t>
          </a:r>
          <a:r>
            <a:rPr lang="ru-RU" dirty="0" smtClean="0">
              <a:solidFill>
                <a:schemeClr val="tx1"/>
              </a:solidFill>
            </a:rPr>
            <a:t>)</a:t>
          </a:r>
          <a:endParaRPr lang="ru-RU" dirty="0">
            <a:solidFill>
              <a:schemeClr val="tx1"/>
            </a:solidFill>
          </a:endParaRPr>
        </a:p>
      </dgm:t>
    </dgm:pt>
    <dgm:pt modelId="{EDAF54F3-2006-45A2-91A5-9A784C9BB506}" type="parTrans" cxnId="{A6DDA57E-EB10-4DFC-BA73-9C30319BB65B}">
      <dgm:prSet/>
      <dgm:spPr/>
      <dgm:t>
        <a:bodyPr/>
        <a:lstStyle/>
        <a:p>
          <a:endParaRPr lang="ru-RU"/>
        </a:p>
      </dgm:t>
    </dgm:pt>
    <dgm:pt modelId="{F3A8C4A5-27B1-4D96-9A1D-D019ADA2214B}" type="sibTrans" cxnId="{A6DDA57E-EB10-4DFC-BA73-9C30319BB65B}">
      <dgm:prSet/>
      <dgm:spPr/>
      <dgm:t>
        <a:bodyPr/>
        <a:lstStyle/>
        <a:p>
          <a:endParaRPr lang="ru-RU"/>
        </a:p>
      </dgm:t>
    </dgm:pt>
    <dgm:pt modelId="{D8857F03-B494-4C62-B8FC-335BF0E37821}" type="pres">
      <dgm:prSet presAssocID="{02EB17DC-0574-48CA-9F8D-1B1675571118}" presName="linear" presStyleCnt="0">
        <dgm:presLayoutVars>
          <dgm:animLvl val="lvl"/>
          <dgm:resizeHandles val="exact"/>
        </dgm:presLayoutVars>
      </dgm:prSet>
      <dgm:spPr/>
      <dgm:t>
        <a:bodyPr/>
        <a:lstStyle/>
        <a:p>
          <a:endParaRPr lang="ru-RU"/>
        </a:p>
      </dgm:t>
    </dgm:pt>
    <dgm:pt modelId="{4D526A59-45DC-454B-9785-476BCFBF51A3}" type="pres">
      <dgm:prSet presAssocID="{3AEE547F-8DB2-4B48-B86F-E0132CF4EB5F}" presName="parentText" presStyleLbl="node1" presStyleIdx="0" presStyleCnt="4">
        <dgm:presLayoutVars>
          <dgm:chMax val="0"/>
          <dgm:bulletEnabled val="1"/>
        </dgm:presLayoutVars>
      </dgm:prSet>
      <dgm:spPr/>
      <dgm:t>
        <a:bodyPr/>
        <a:lstStyle/>
        <a:p>
          <a:endParaRPr lang="ru-RU"/>
        </a:p>
      </dgm:t>
    </dgm:pt>
    <dgm:pt modelId="{7128B156-0EDA-418F-993F-E11962E6C8C9}" type="pres">
      <dgm:prSet presAssocID="{732C663E-26EA-4B7D-8251-1994291D93AE}" presName="spacer" presStyleCnt="0"/>
      <dgm:spPr/>
    </dgm:pt>
    <dgm:pt modelId="{307F4E8C-4C0D-4FE8-925D-2978E55DA6E2}" type="pres">
      <dgm:prSet presAssocID="{5EF66B89-18A2-4261-934B-495A75EB3441}" presName="parentText" presStyleLbl="node1" presStyleIdx="1" presStyleCnt="4">
        <dgm:presLayoutVars>
          <dgm:chMax val="0"/>
          <dgm:bulletEnabled val="1"/>
        </dgm:presLayoutVars>
      </dgm:prSet>
      <dgm:spPr/>
      <dgm:t>
        <a:bodyPr/>
        <a:lstStyle/>
        <a:p>
          <a:endParaRPr lang="ru-RU"/>
        </a:p>
      </dgm:t>
    </dgm:pt>
    <dgm:pt modelId="{F8E0CA1A-0B21-4677-8D86-E748F9859360}" type="pres">
      <dgm:prSet presAssocID="{3DAB6C48-B815-4130-9C18-C7906181097A}" presName="spacer" presStyleCnt="0"/>
      <dgm:spPr/>
    </dgm:pt>
    <dgm:pt modelId="{DA842BAA-CC65-4E6A-9C5D-03D53EA22BE5}" type="pres">
      <dgm:prSet presAssocID="{9663B1A7-8EF8-4801-9858-00966354CFDA}" presName="parentText" presStyleLbl="node1" presStyleIdx="2" presStyleCnt="4">
        <dgm:presLayoutVars>
          <dgm:chMax val="0"/>
          <dgm:bulletEnabled val="1"/>
        </dgm:presLayoutVars>
      </dgm:prSet>
      <dgm:spPr/>
      <dgm:t>
        <a:bodyPr/>
        <a:lstStyle/>
        <a:p>
          <a:endParaRPr lang="ru-RU"/>
        </a:p>
      </dgm:t>
    </dgm:pt>
    <dgm:pt modelId="{E36C94A9-E7A9-4EF1-B321-C7EF345F5D4C}" type="pres">
      <dgm:prSet presAssocID="{2939F273-D339-4CAD-9E7F-0EF9E6360BFD}" presName="spacer" presStyleCnt="0"/>
      <dgm:spPr/>
    </dgm:pt>
    <dgm:pt modelId="{F08A123C-D3E6-48BE-A19F-0F6F2F54C281}" type="pres">
      <dgm:prSet presAssocID="{37F4A249-5666-437D-A489-ED99D903AE4A}" presName="parentText" presStyleLbl="node1" presStyleIdx="3" presStyleCnt="4">
        <dgm:presLayoutVars>
          <dgm:chMax val="0"/>
          <dgm:bulletEnabled val="1"/>
        </dgm:presLayoutVars>
      </dgm:prSet>
      <dgm:spPr/>
      <dgm:t>
        <a:bodyPr/>
        <a:lstStyle/>
        <a:p>
          <a:endParaRPr lang="ru-RU"/>
        </a:p>
      </dgm:t>
    </dgm:pt>
  </dgm:ptLst>
  <dgm:cxnLst>
    <dgm:cxn modelId="{80B046CB-321F-44AD-B68A-1868992CC5DA}" srcId="{02EB17DC-0574-48CA-9F8D-1B1675571118}" destId="{3AEE547F-8DB2-4B48-B86F-E0132CF4EB5F}" srcOrd="0" destOrd="0" parTransId="{DC75F821-D506-41FF-ADE6-AD167DF05809}" sibTransId="{732C663E-26EA-4B7D-8251-1994291D93AE}"/>
    <dgm:cxn modelId="{D35B9550-1298-48C3-9EC6-407EAB726CF6}" type="presOf" srcId="{9663B1A7-8EF8-4801-9858-00966354CFDA}" destId="{DA842BAA-CC65-4E6A-9C5D-03D53EA22BE5}" srcOrd="0" destOrd="0" presId="urn:microsoft.com/office/officeart/2005/8/layout/vList2"/>
    <dgm:cxn modelId="{33CCDA75-AEF8-4990-9C3C-BBB3C14B692E}" type="presOf" srcId="{02EB17DC-0574-48CA-9F8D-1B1675571118}" destId="{D8857F03-B494-4C62-B8FC-335BF0E37821}" srcOrd="0" destOrd="0" presId="urn:microsoft.com/office/officeart/2005/8/layout/vList2"/>
    <dgm:cxn modelId="{688F12FA-0860-4FF2-9E3F-0C6C5EB8800A}" type="presOf" srcId="{37F4A249-5666-437D-A489-ED99D903AE4A}" destId="{F08A123C-D3E6-48BE-A19F-0F6F2F54C281}" srcOrd="0" destOrd="0" presId="urn:microsoft.com/office/officeart/2005/8/layout/vList2"/>
    <dgm:cxn modelId="{A6DDA57E-EB10-4DFC-BA73-9C30319BB65B}" srcId="{02EB17DC-0574-48CA-9F8D-1B1675571118}" destId="{37F4A249-5666-437D-A489-ED99D903AE4A}" srcOrd="3" destOrd="0" parTransId="{EDAF54F3-2006-45A2-91A5-9A784C9BB506}" sibTransId="{F3A8C4A5-27B1-4D96-9A1D-D019ADA2214B}"/>
    <dgm:cxn modelId="{C7608166-7706-455D-89BD-4304C67B9543}" type="presOf" srcId="{5EF66B89-18A2-4261-934B-495A75EB3441}" destId="{307F4E8C-4C0D-4FE8-925D-2978E55DA6E2}" srcOrd="0" destOrd="0" presId="urn:microsoft.com/office/officeart/2005/8/layout/vList2"/>
    <dgm:cxn modelId="{509B5E83-127D-4ED7-89BB-486151A8E060}" srcId="{02EB17DC-0574-48CA-9F8D-1B1675571118}" destId="{9663B1A7-8EF8-4801-9858-00966354CFDA}" srcOrd="2" destOrd="0" parTransId="{5FDAE06A-A135-4520-B66D-DA99D33AB0F8}" sibTransId="{2939F273-D339-4CAD-9E7F-0EF9E6360BFD}"/>
    <dgm:cxn modelId="{90D9AD46-C294-4A1B-AEEF-962256A3B05E}" type="presOf" srcId="{3AEE547F-8DB2-4B48-B86F-E0132CF4EB5F}" destId="{4D526A59-45DC-454B-9785-476BCFBF51A3}" srcOrd="0" destOrd="0" presId="urn:microsoft.com/office/officeart/2005/8/layout/vList2"/>
    <dgm:cxn modelId="{376E562E-74F4-42CB-A108-AD78A4DBAC57}" srcId="{02EB17DC-0574-48CA-9F8D-1B1675571118}" destId="{5EF66B89-18A2-4261-934B-495A75EB3441}" srcOrd="1" destOrd="0" parTransId="{108EAE37-4962-4BFD-80CA-7773997D8014}" sibTransId="{3DAB6C48-B815-4130-9C18-C7906181097A}"/>
    <dgm:cxn modelId="{6C9DFE23-07DD-46B9-A534-1A1C531FD6EC}" type="presParOf" srcId="{D8857F03-B494-4C62-B8FC-335BF0E37821}" destId="{4D526A59-45DC-454B-9785-476BCFBF51A3}" srcOrd="0" destOrd="0" presId="urn:microsoft.com/office/officeart/2005/8/layout/vList2"/>
    <dgm:cxn modelId="{275BC266-C9CC-4C45-B72B-F7FE580C01E5}" type="presParOf" srcId="{D8857F03-B494-4C62-B8FC-335BF0E37821}" destId="{7128B156-0EDA-418F-993F-E11962E6C8C9}" srcOrd="1" destOrd="0" presId="urn:microsoft.com/office/officeart/2005/8/layout/vList2"/>
    <dgm:cxn modelId="{C1C59408-57C2-4733-A3E7-133D9CE49B5E}" type="presParOf" srcId="{D8857F03-B494-4C62-B8FC-335BF0E37821}" destId="{307F4E8C-4C0D-4FE8-925D-2978E55DA6E2}" srcOrd="2" destOrd="0" presId="urn:microsoft.com/office/officeart/2005/8/layout/vList2"/>
    <dgm:cxn modelId="{8F9C5D7B-3BC8-4B16-8617-8AF5D93F3240}" type="presParOf" srcId="{D8857F03-B494-4C62-B8FC-335BF0E37821}" destId="{F8E0CA1A-0B21-4677-8D86-E748F9859360}" srcOrd="3" destOrd="0" presId="urn:microsoft.com/office/officeart/2005/8/layout/vList2"/>
    <dgm:cxn modelId="{68F0DE63-3BDD-4673-8F0F-7B4B752BFED7}" type="presParOf" srcId="{D8857F03-B494-4C62-B8FC-335BF0E37821}" destId="{DA842BAA-CC65-4E6A-9C5D-03D53EA22BE5}" srcOrd="4" destOrd="0" presId="urn:microsoft.com/office/officeart/2005/8/layout/vList2"/>
    <dgm:cxn modelId="{09398B79-2B44-40DE-9FCF-7276EA54B94D}" type="presParOf" srcId="{D8857F03-B494-4C62-B8FC-335BF0E37821}" destId="{E36C94A9-E7A9-4EF1-B321-C7EF345F5D4C}" srcOrd="5" destOrd="0" presId="urn:microsoft.com/office/officeart/2005/8/layout/vList2"/>
    <dgm:cxn modelId="{2A6B2C59-7BC6-448A-936D-D6FED51BE019}" type="presParOf" srcId="{D8857F03-B494-4C62-B8FC-335BF0E37821}" destId="{F08A123C-D3E6-48BE-A19F-0F6F2F54C281}" srcOrd="6" destOrd="0" presId="urn:microsoft.com/office/officeart/2005/8/layout/vList2"/>
  </dgm:cxnLst>
  <dgm:bg>
    <a:noFill/>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F854BA-0B40-4766-8635-77B062BA863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EB03839E-2681-4DD3-9EC6-3C985D1D769B}">
      <dgm:prSet phldrT="[Text]" custT="1"/>
      <dgm:spPr>
        <a:solidFill>
          <a:schemeClr val="bg1"/>
        </a:solidFill>
        <a:ln>
          <a:solidFill>
            <a:schemeClr val="accent6">
              <a:lumMod val="50000"/>
            </a:schemeClr>
          </a:solidFill>
        </a:ln>
      </dgm:spPr>
      <dgm:t>
        <a:bodyPr/>
        <a:lstStyle/>
        <a:p>
          <a:r>
            <a:rPr lang="ru-RU" sz="1800" dirty="0" smtClean="0">
              <a:solidFill>
                <a:schemeClr val="tx1"/>
              </a:solidFill>
            </a:rPr>
            <a:t>Уменьшение пролиферации влагалищного эпителия с развитием атрофии</a:t>
          </a:r>
          <a:endParaRPr lang="ru-RU" sz="1800" dirty="0">
            <a:solidFill>
              <a:schemeClr val="tx1"/>
            </a:solidFill>
          </a:endParaRPr>
        </a:p>
      </dgm:t>
    </dgm:pt>
    <dgm:pt modelId="{BBEA8554-1BE8-4805-B4F3-0CAAE172A3AC}" type="parTrans" cxnId="{84C92702-00AD-4590-A435-F741C0567854}">
      <dgm:prSet/>
      <dgm:spPr/>
      <dgm:t>
        <a:bodyPr/>
        <a:lstStyle/>
        <a:p>
          <a:endParaRPr lang="ru-RU"/>
        </a:p>
      </dgm:t>
    </dgm:pt>
    <dgm:pt modelId="{999276A9-6D59-4C74-829D-AB0EC3FEBD21}" type="sibTrans" cxnId="{84C92702-00AD-4590-A435-F741C0567854}">
      <dgm:prSet/>
      <dgm:spPr/>
      <dgm:t>
        <a:bodyPr/>
        <a:lstStyle/>
        <a:p>
          <a:endParaRPr lang="ru-RU"/>
        </a:p>
      </dgm:t>
    </dgm:pt>
    <dgm:pt modelId="{F7041F02-9B91-4A14-B3E5-B83BD17FFC2C}">
      <dgm:prSet phldrT="[Text]" custT="1"/>
      <dgm:spPr>
        <a:solidFill>
          <a:schemeClr val="bg1"/>
        </a:solidFill>
        <a:ln>
          <a:solidFill>
            <a:schemeClr val="accent6">
              <a:lumMod val="50000"/>
            </a:schemeClr>
          </a:solidFill>
        </a:ln>
      </dgm:spPr>
      <dgm:t>
        <a:bodyPr/>
        <a:lstStyle/>
        <a:p>
          <a:r>
            <a:rPr lang="ru-RU" sz="1800" dirty="0" smtClean="0">
              <a:solidFill>
                <a:schemeClr val="tx1"/>
              </a:solidFill>
            </a:rPr>
            <a:t>Редуцирование сосудистой сети, с развитием тонкой капиллярной сети </a:t>
          </a:r>
          <a:endParaRPr lang="ru-RU" sz="1800" dirty="0">
            <a:solidFill>
              <a:schemeClr val="tx1"/>
            </a:solidFill>
          </a:endParaRPr>
        </a:p>
      </dgm:t>
    </dgm:pt>
    <dgm:pt modelId="{757E8A12-0B7B-47C3-9514-AA958B348E4A}" type="parTrans" cxnId="{695C98A9-53DD-4B2A-A87C-19BF74D41464}">
      <dgm:prSet/>
      <dgm:spPr/>
      <dgm:t>
        <a:bodyPr/>
        <a:lstStyle/>
        <a:p>
          <a:endParaRPr lang="ru-RU"/>
        </a:p>
      </dgm:t>
    </dgm:pt>
    <dgm:pt modelId="{476F5B75-CAE0-4430-9CA2-CC5BD35A2BA4}" type="sibTrans" cxnId="{695C98A9-53DD-4B2A-A87C-19BF74D41464}">
      <dgm:prSet/>
      <dgm:spPr/>
      <dgm:t>
        <a:bodyPr/>
        <a:lstStyle/>
        <a:p>
          <a:endParaRPr lang="ru-RU"/>
        </a:p>
      </dgm:t>
    </dgm:pt>
    <dgm:pt modelId="{7687856D-DF52-41BD-9931-B8287859A777}">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dirty="0" smtClean="0">
              <a:solidFill>
                <a:schemeClr val="accent6">
                  <a:lumMod val="50000"/>
                </a:schemeClr>
              </a:solidFill>
            </a:rPr>
            <a:t>=&gt;K</a:t>
          </a:r>
          <a:r>
            <a:rPr lang="ru-RU" sz="2000" b="1" dirty="0" err="1" smtClean="0">
              <a:solidFill>
                <a:schemeClr val="accent6">
                  <a:lumMod val="50000"/>
                </a:schemeClr>
              </a:solidFill>
            </a:rPr>
            <a:t>ровоточивость</a:t>
          </a:r>
          <a:r>
            <a:rPr lang="ru-RU" sz="2000" b="1" dirty="0" smtClean="0">
              <a:solidFill>
                <a:schemeClr val="accent6">
                  <a:lumMod val="50000"/>
                </a:schemeClr>
              </a:solidFill>
            </a:rPr>
            <a:t>   стенок, изъязвление </a:t>
          </a:r>
        </a:p>
        <a:p>
          <a:pPr marL="57150" indent="0" defTabSz="400050">
            <a:lnSpc>
              <a:spcPct val="90000"/>
            </a:lnSpc>
            <a:spcBef>
              <a:spcPct val="0"/>
            </a:spcBef>
            <a:spcAft>
              <a:spcPct val="15000"/>
            </a:spcAft>
            <a:buNone/>
          </a:pPr>
          <a:endParaRPr lang="ru-RU" sz="2000" dirty="0"/>
        </a:p>
      </dgm:t>
    </dgm:pt>
    <dgm:pt modelId="{3AAD31C2-6480-4844-8650-CA4287BFA3B4}" type="parTrans" cxnId="{1BBBB509-AB27-45F2-B617-D96F723F13A3}">
      <dgm:prSet/>
      <dgm:spPr/>
      <dgm:t>
        <a:bodyPr/>
        <a:lstStyle/>
        <a:p>
          <a:endParaRPr lang="ru-RU"/>
        </a:p>
      </dgm:t>
    </dgm:pt>
    <dgm:pt modelId="{E853FEE6-8B37-4CAA-B33A-78A2BC5F4B89}" type="sibTrans" cxnId="{1BBBB509-AB27-45F2-B617-D96F723F13A3}">
      <dgm:prSet/>
      <dgm:spPr/>
      <dgm:t>
        <a:bodyPr/>
        <a:lstStyle/>
        <a:p>
          <a:endParaRPr lang="ru-RU"/>
        </a:p>
      </dgm:t>
    </dgm:pt>
    <dgm:pt modelId="{CE037BD9-1E6A-4255-BB6F-C91ACE8AEC07}">
      <dgm:prSet phldrT="[Text]" custT="1"/>
      <dgm:spPr>
        <a:solidFill>
          <a:schemeClr val="bg1"/>
        </a:solidFill>
        <a:ln>
          <a:solidFill>
            <a:schemeClr val="accent6">
              <a:lumMod val="50000"/>
            </a:schemeClr>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800" dirty="0" smtClean="0">
              <a:solidFill>
                <a:schemeClr val="tx1"/>
              </a:solidFill>
            </a:rPr>
            <a:t>Асептическое воспаление </a:t>
          </a:r>
        </a:p>
        <a:p>
          <a:pPr defTabSz="400050">
            <a:lnSpc>
              <a:spcPct val="90000"/>
            </a:lnSpc>
            <a:spcBef>
              <a:spcPct val="0"/>
            </a:spcBef>
            <a:spcAft>
              <a:spcPct val="35000"/>
            </a:spcAft>
          </a:pPr>
          <a:endParaRPr lang="ru-RU" sz="1800" dirty="0">
            <a:solidFill>
              <a:schemeClr val="tx1"/>
            </a:solidFill>
          </a:endParaRPr>
        </a:p>
      </dgm:t>
    </dgm:pt>
    <dgm:pt modelId="{80162E39-23A4-4BB1-8BE2-3F077D7A03D7}" type="parTrans" cxnId="{2D9AF75A-F51E-497B-825C-D928CCD4940D}">
      <dgm:prSet/>
      <dgm:spPr/>
      <dgm:t>
        <a:bodyPr/>
        <a:lstStyle/>
        <a:p>
          <a:endParaRPr lang="ru-RU"/>
        </a:p>
      </dgm:t>
    </dgm:pt>
    <dgm:pt modelId="{74432FF2-A33E-487C-9D7F-AD9C8328C1DC}" type="sibTrans" cxnId="{2D9AF75A-F51E-497B-825C-D928CCD4940D}">
      <dgm:prSet/>
      <dgm:spPr/>
      <dgm:t>
        <a:bodyPr/>
        <a:lstStyle/>
        <a:p>
          <a:endParaRPr lang="ru-RU"/>
        </a:p>
      </dgm:t>
    </dgm:pt>
    <dgm:pt modelId="{7640ACF7-EB6E-4718-8966-679E55B68AAB}">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dirty="0" smtClean="0">
              <a:solidFill>
                <a:schemeClr val="accent6">
                  <a:lumMod val="50000"/>
                </a:schemeClr>
              </a:solidFill>
            </a:rPr>
            <a:t>=&gt; B</a:t>
          </a:r>
          <a:r>
            <a:rPr lang="ru-RU" sz="2000" b="1" dirty="0" err="1" smtClean="0">
              <a:solidFill>
                <a:schemeClr val="accent6">
                  <a:lumMod val="50000"/>
                </a:schemeClr>
              </a:solidFill>
            </a:rPr>
            <a:t>торичная</a:t>
          </a:r>
          <a:r>
            <a:rPr lang="ru-RU" sz="2000" b="1" dirty="0" smtClean="0">
              <a:solidFill>
                <a:schemeClr val="accent6">
                  <a:lumMod val="50000"/>
                </a:schemeClr>
              </a:solidFill>
            </a:rPr>
            <a:t> инфекция  </a:t>
          </a:r>
          <a:endParaRPr lang="ru-RU" sz="2000" b="1" dirty="0">
            <a:solidFill>
              <a:schemeClr val="accent6">
                <a:lumMod val="50000"/>
              </a:schemeClr>
            </a:solidFill>
          </a:endParaRPr>
        </a:p>
      </dgm:t>
    </dgm:pt>
    <dgm:pt modelId="{8B390F5E-E0E2-4732-BDEE-A01A6597A6DD}" type="parTrans" cxnId="{3CBE36A1-6428-494F-8588-F1E272CE4BD5}">
      <dgm:prSet/>
      <dgm:spPr/>
      <dgm:t>
        <a:bodyPr/>
        <a:lstStyle/>
        <a:p>
          <a:endParaRPr lang="ru-RU"/>
        </a:p>
      </dgm:t>
    </dgm:pt>
    <dgm:pt modelId="{06215D7A-EEBA-45C8-8353-928028F6507B}" type="sibTrans" cxnId="{3CBE36A1-6428-494F-8588-F1E272CE4BD5}">
      <dgm:prSet/>
      <dgm:spPr/>
      <dgm:t>
        <a:bodyPr/>
        <a:lstStyle/>
        <a:p>
          <a:endParaRPr lang="ru-RU"/>
        </a:p>
      </dgm:t>
    </dgm:pt>
    <dgm:pt modelId="{12BB0E2B-95D4-4AC8-A991-1D44E273454E}">
      <dgm:prSet phldrT="[Text]" custT="1"/>
      <dgm:spPr/>
      <dgm:t>
        <a:bodyPr/>
        <a:lstStyle/>
        <a:p>
          <a:r>
            <a:rPr lang="en-US" sz="2000" b="1" dirty="0" smtClean="0">
              <a:solidFill>
                <a:schemeClr val="accent6">
                  <a:lumMod val="50000"/>
                </a:schemeClr>
              </a:solidFill>
            </a:rPr>
            <a:t>=&gt; </a:t>
          </a:r>
          <a:r>
            <a:rPr lang="ru-RU" sz="2000" b="1" dirty="0" smtClean="0">
              <a:solidFill>
                <a:schemeClr val="accent6">
                  <a:lumMod val="50000"/>
                </a:schemeClr>
              </a:solidFill>
            </a:rPr>
            <a:t>Сухость во влагалище</a:t>
          </a:r>
          <a:endParaRPr lang="ru-RU" sz="2000" b="1" dirty="0">
            <a:solidFill>
              <a:schemeClr val="accent6">
                <a:lumMod val="50000"/>
              </a:schemeClr>
            </a:solidFill>
          </a:endParaRPr>
        </a:p>
      </dgm:t>
    </dgm:pt>
    <dgm:pt modelId="{D44FAE34-5F97-48AD-8ABF-DAEA4B81AE0B}" type="sibTrans" cxnId="{F0F2B2B6-0C28-4C3D-9940-C948E4AE6518}">
      <dgm:prSet/>
      <dgm:spPr/>
      <dgm:t>
        <a:bodyPr/>
        <a:lstStyle/>
        <a:p>
          <a:endParaRPr lang="ru-RU"/>
        </a:p>
      </dgm:t>
    </dgm:pt>
    <dgm:pt modelId="{956A2776-4034-4CFA-8397-5DD05E6C3F03}" type="parTrans" cxnId="{F0F2B2B6-0C28-4C3D-9940-C948E4AE6518}">
      <dgm:prSet/>
      <dgm:spPr/>
      <dgm:t>
        <a:bodyPr/>
        <a:lstStyle/>
        <a:p>
          <a:endParaRPr lang="ru-RU"/>
        </a:p>
      </dgm:t>
    </dgm:pt>
    <dgm:pt modelId="{1A5D8CB9-B9C4-401E-AFD7-4E028D63923A}">
      <dgm:prSet custT="1"/>
      <dgm:spPr>
        <a:solidFill>
          <a:srgbClr val="00B050"/>
        </a:solidFill>
      </dgm:spPr>
      <dgm:t>
        <a:bodyPr/>
        <a:lstStyle/>
        <a:p>
          <a:r>
            <a:rPr lang="ru-RU" sz="2000" b="1" dirty="0" smtClean="0">
              <a:solidFill>
                <a:srgbClr val="FFFF00"/>
              </a:solidFill>
              <a:effectLst>
                <a:outerShdw blurRad="38100" dist="38100" dir="2700000" algn="tl">
                  <a:srgbClr val="000000">
                    <a:alpha val="43137"/>
                  </a:srgbClr>
                </a:outerShdw>
              </a:effectLst>
            </a:rPr>
            <a:t>Дефицит эстрогенов</a:t>
          </a:r>
          <a:endParaRPr lang="ru-RU" sz="2000" b="1" dirty="0">
            <a:solidFill>
              <a:srgbClr val="FFFF00"/>
            </a:solidFill>
            <a:effectLst>
              <a:outerShdw blurRad="38100" dist="38100" dir="2700000" algn="tl">
                <a:srgbClr val="000000">
                  <a:alpha val="43137"/>
                </a:srgbClr>
              </a:outerShdw>
            </a:effectLst>
          </a:endParaRPr>
        </a:p>
      </dgm:t>
    </dgm:pt>
    <dgm:pt modelId="{88A8B9F7-C64A-4C83-910E-364D5869F517}" type="parTrans" cxnId="{C9801175-28BB-42D5-8EED-E39E8D11EF3B}">
      <dgm:prSet/>
      <dgm:spPr/>
      <dgm:t>
        <a:bodyPr/>
        <a:lstStyle/>
        <a:p>
          <a:endParaRPr lang="ru-RU"/>
        </a:p>
      </dgm:t>
    </dgm:pt>
    <dgm:pt modelId="{E67F9C80-59E9-4C06-ABDA-A37F9E1BBAAD}" type="sibTrans" cxnId="{C9801175-28BB-42D5-8EED-E39E8D11EF3B}">
      <dgm:prSet/>
      <dgm:spPr/>
      <dgm:t>
        <a:bodyPr/>
        <a:lstStyle/>
        <a:p>
          <a:endParaRPr lang="ru-RU"/>
        </a:p>
      </dgm:t>
    </dgm:pt>
    <dgm:pt modelId="{1BBC9DFE-ABAE-45B4-8430-6314C4455006}" type="pres">
      <dgm:prSet presAssocID="{F2F854BA-0B40-4766-8635-77B062BA8632}" presName="rootnode" presStyleCnt="0">
        <dgm:presLayoutVars>
          <dgm:chMax/>
          <dgm:chPref/>
          <dgm:dir/>
          <dgm:animLvl val="lvl"/>
        </dgm:presLayoutVars>
      </dgm:prSet>
      <dgm:spPr/>
      <dgm:t>
        <a:bodyPr/>
        <a:lstStyle/>
        <a:p>
          <a:endParaRPr lang="ru-RU"/>
        </a:p>
      </dgm:t>
    </dgm:pt>
    <dgm:pt modelId="{CC22C38D-0373-4065-888E-7A69768116E0}" type="pres">
      <dgm:prSet presAssocID="{1A5D8CB9-B9C4-401E-AFD7-4E028D63923A}" presName="composite" presStyleCnt="0"/>
      <dgm:spPr/>
    </dgm:pt>
    <dgm:pt modelId="{AD8B0ECE-5BC2-4258-A97C-CE5613354EC7}" type="pres">
      <dgm:prSet presAssocID="{1A5D8CB9-B9C4-401E-AFD7-4E028D63923A}" presName="bentUpArrow1" presStyleLbl="alignImgPlace1" presStyleIdx="0" presStyleCnt="3" custLinFactNeighborX="-66550" custLinFactNeighborY="-22284"/>
      <dgm:spPr>
        <a:solidFill>
          <a:schemeClr val="accent6">
            <a:lumMod val="60000"/>
            <a:lumOff val="40000"/>
          </a:schemeClr>
        </a:solidFill>
      </dgm:spPr>
    </dgm:pt>
    <dgm:pt modelId="{3CE5D847-D1E5-4CF8-B66E-07CB3BEDC54E}" type="pres">
      <dgm:prSet presAssocID="{1A5D8CB9-B9C4-401E-AFD7-4E028D63923A}" presName="ParentText" presStyleLbl="node1" presStyleIdx="0" presStyleCnt="4" custScaleX="207736" custScaleY="52954">
        <dgm:presLayoutVars>
          <dgm:chMax val="1"/>
          <dgm:chPref val="1"/>
          <dgm:bulletEnabled val="1"/>
        </dgm:presLayoutVars>
      </dgm:prSet>
      <dgm:spPr/>
      <dgm:t>
        <a:bodyPr/>
        <a:lstStyle/>
        <a:p>
          <a:endParaRPr lang="ru-RU"/>
        </a:p>
      </dgm:t>
    </dgm:pt>
    <dgm:pt modelId="{0D2C9D22-0D75-4A06-B937-38F435373CFA}" type="pres">
      <dgm:prSet presAssocID="{1A5D8CB9-B9C4-401E-AFD7-4E028D63923A}" presName="ChildText" presStyleLbl="revTx" presStyleIdx="0" presStyleCnt="4">
        <dgm:presLayoutVars>
          <dgm:chMax val="0"/>
          <dgm:chPref val="0"/>
          <dgm:bulletEnabled val="1"/>
        </dgm:presLayoutVars>
      </dgm:prSet>
      <dgm:spPr/>
    </dgm:pt>
    <dgm:pt modelId="{272537FE-6A6F-445A-BFBB-932AA729FE04}" type="pres">
      <dgm:prSet presAssocID="{E67F9C80-59E9-4C06-ABDA-A37F9E1BBAAD}" presName="sibTrans" presStyleCnt="0"/>
      <dgm:spPr/>
    </dgm:pt>
    <dgm:pt modelId="{DE3233DD-F14A-47B6-BCBC-766298D34E74}" type="pres">
      <dgm:prSet presAssocID="{EB03839E-2681-4DD3-9EC6-3C985D1D769B}" presName="composite" presStyleCnt="0"/>
      <dgm:spPr/>
    </dgm:pt>
    <dgm:pt modelId="{46F03635-6703-4A76-8E6C-177A56CF3BF4}" type="pres">
      <dgm:prSet presAssocID="{EB03839E-2681-4DD3-9EC6-3C985D1D769B}" presName="bentUpArrow1" presStyleLbl="alignImgPlace1" presStyleIdx="1" presStyleCnt="3" custLinFactNeighborX="-83744" custLinFactNeighborY="-4806"/>
      <dgm:spPr>
        <a:solidFill>
          <a:schemeClr val="accent6">
            <a:lumMod val="60000"/>
            <a:lumOff val="40000"/>
          </a:schemeClr>
        </a:solidFill>
      </dgm:spPr>
    </dgm:pt>
    <dgm:pt modelId="{F17E4B1B-EC18-4D7C-9296-478432739B2B}" type="pres">
      <dgm:prSet presAssocID="{EB03839E-2681-4DD3-9EC6-3C985D1D769B}" presName="ParentText" presStyleLbl="node1" presStyleIdx="1" presStyleCnt="4" custScaleX="186717" custLinFactNeighborX="-22945">
        <dgm:presLayoutVars>
          <dgm:chMax val="1"/>
          <dgm:chPref val="1"/>
          <dgm:bulletEnabled val="1"/>
        </dgm:presLayoutVars>
      </dgm:prSet>
      <dgm:spPr/>
      <dgm:t>
        <a:bodyPr/>
        <a:lstStyle/>
        <a:p>
          <a:endParaRPr lang="ru-RU"/>
        </a:p>
      </dgm:t>
    </dgm:pt>
    <dgm:pt modelId="{381B1A2E-D569-40C8-B981-DF9677A92EAD}" type="pres">
      <dgm:prSet presAssocID="{EB03839E-2681-4DD3-9EC6-3C985D1D769B}" presName="ChildText" presStyleLbl="revTx" presStyleIdx="1" presStyleCnt="4" custScaleX="276611" custLinFactX="16553" custLinFactNeighborX="100000" custLinFactNeighborY="1560">
        <dgm:presLayoutVars>
          <dgm:chMax val="0"/>
          <dgm:chPref val="0"/>
          <dgm:bulletEnabled val="1"/>
        </dgm:presLayoutVars>
      </dgm:prSet>
      <dgm:spPr/>
      <dgm:t>
        <a:bodyPr/>
        <a:lstStyle/>
        <a:p>
          <a:endParaRPr lang="ru-RU"/>
        </a:p>
      </dgm:t>
    </dgm:pt>
    <dgm:pt modelId="{F33C1C12-1944-4C75-8FF8-EB0E9B076B6D}" type="pres">
      <dgm:prSet presAssocID="{999276A9-6D59-4C74-829D-AB0EC3FEBD21}" presName="sibTrans" presStyleCnt="0"/>
      <dgm:spPr/>
    </dgm:pt>
    <dgm:pt modelId="{A48C087E-A2E4-4EFA-81D0-55D79CCD3188}" type="pres">
      <dgm:prSet presAssocID="{F7041F02-9B91-4A14-B3E5-B83BD17FFC2C}" presName="composite" presStyleCnt="0"/>
      <dgm:spPr/>
    </dgm:pt>
    <dgm:pt modelId="{C2627425-519B-4F12-BFC6-EE4D26FDDE13}" type="pres">
      <dgm:prSet presAssocID="{F7041F02-9B91-4A14-B3E5-B83BD17FFC2C}" presName="bentUpArrow1" presStyleLbl="alignImgPlace1" presStyleIdx="2" presStyleCnt="3" custLinFactNeighborX="-96562" custLinFactNeighborY="4456"/>
      <dgm:spPr>
        <a:solidFill>
          <a:schemeClr val="accent6">
            <a:lumMod val="60000"/>
            <a:lumOff val="40000"/>
          </a:schemeClr>
        </a:solidFill>
      </dgm:spPr>
    </dgm:pt>
    <dgm:pt modelId="{ADA7105F-5D40-49DD-975F-E126FF00DB63}" type="pres">
      <dgm:prSet presAssocID="{F7041F02-9B91-4A14-B3E5-B83BD17FFC2C}" presName="ParentText" presStyleLbl="node1" presStyleIdx="2" presStyleCnt="4" custScaleX="211201" custLinFactNeighborX="-47654" custLinFactNeighborY="-371">
        <dgm:presLayoutVars>
          <dgm:chMax val="1"/>
          <dgm:chPref val="1"/>
          <dgm:bulletEnabled val="1"/>
        </dgm:presLayoutVars>
      </dgm:prSet>
      <dgm:spPr/>
      <dgm:t>
        <a:bodyPr/>
        <a:lstStyle/>
        <a:p>
          <a:endParaRPr lang="ru-RU"/>
        </a:p>
      </dgm:t>
    </dgm:pt>
    <dgm:pt modelId="{97388498-31CC-488A-A19C-89C385FB6CC8}" type="pres">
      <dgm:prSet presAssocID="{F7041F02-9B91-4A14-B3E5-B83BD17FFC2C}" presName="ChildText" presStyleLbl="revTx" presStyleIdx="2" presStyleCnt="4" custScaleX="228881" custScaleY="157956" custLinFactNeighborX="70500" custLinFactNeighborY="16911">
        <dgm:presLayoutVars>
          <dgm:chMax val="0"/>
          <dgm:chPref val="0"/>
          <dgm:bulletEnabled val="1"/>
        </dgm:presLayoutVars>
      </dgm:prSet>
      <dgm:spPr/>
      <dgm:t>
        <a:bodyPr/>
        <a:lstStyle/>
        <a:p>
          <a:endParaRPr lang="ru-RU"/>
        </a:p>
      </dgm:t>
    </dgm:pt>
    <dgm:pt modelId="{DA64C5FE-54AD-49A2-A25C-16DF969BCFCA}" type="pres">
      <dgm:prSet presAssocID="{476F5B75-CAE0-4430-9CA2-CC5BD35A2BA4}" presName="sibTrans" presStyleCnt="0"/>
      <dgm:spPr/>
    </dgm:pt>
    <dgm:pt modelId="{B2DD037D-48F3-4322-98DF-63C6B6F499BE}" type="pres">
      <dgm:prSet presAssocID="{CE037BD9-1E6A-4255-BB6F-C91ACE8AEC07}" presName="composite" presStyleCnt="0"/>
      <dgm:spPr/>
    </dgm:pt>
    <dgm:pt modelId="{368818F6-FE89-45DB-809E-E3600EA39151}" type="pres">
      <dgm:prSet presAssocID="{CE037BD9-1E6A-4255-BB6F-C91ACE8AEC07}" presName="ParentText" presStyleLbl="node1" presStyleIdx="3" presStyleCnt="4" custScaleX="122019" custLinFactNeighborX="-45309" custLinFactNeighborY="10108">
        <dgm:presLayoutVars>
          <dgm:chMax val="1"/>
          <dgm:chPref val="1"/>
          <dgm:bulletEnabled val="1"/>
        </dgm:presLayoutVars>
      </dgm:prSet>
      <dgm:spPr/>
      <dgm:t>
        <a:bodyPr/>
        <a:lstStyle/>
        <a:p>
          <a:endParaRPr lang="ru-RU"/>
        </a:p>
      </dgm:t>
    </dgm:pt>
    <dgm:pt modelId="{6B0FDFAE-8FE9-4FD9-8D6C-007BA812E087}" type="pres">
      <dgm:prSet presAssocID="{CE037BD9-1E6A-4255-BB6F-C91ACE8AEC07}" presName="FinalChildText" presStyleLbl="revTx" presStyleIdx="3" presStyleCnt="4" custScaleX="182368" custLinFactNeighborX="5518" custLinFactNeighborY="2593">
        <dgm:presLayoutVars>
          <dgm:chMax val="0"/>
          <dgm:chPref val="0"/>
          <dgm:bulletEnabled val="1"/>
        </dgm:presLayoutVars>
      </dgm:prSet>
      <dgm:spPr/>
      <dgm:t>
        <a:bodyPr/>
        <a:lstStyle/>
        <a:p>
          <a:endParaRPr lang="ru-RU"/>
        </a:p>
      </dgm:t>
    </dgm:pt>
  </dgm:ptLst>
  <dgm:cxnLst>
    <dgm:cxn modelId="{1BBBB509-AB27-45F2-B617-D96F723F13A3}" srcId="{F7041F02-9B91-4A14-B3E5-B83BD17FFC2C}" destId="{7687856D-DF52-41BD-9931-B8287859A777}" srcOrd="0" destOrd="0" parTransId="{3AAD31C2-6480-4844-8650-CA4287BFA3B4}" sibTransId="{E853FEE6-8B37-4CAA-B33A-78A2BC5F4B89}"/>
    <dgm:cxn modelId="{D7B670CC-CBF2-48E0-944C-59BF12ED7B51}" type="presOf" srcId="{7687856D-DF52-41BD-9931-B8287859A777}" destId="{97388498-31CC-488A-A19C-89C385FB6CC8}" srcOrd="0" destOrd="0" presId="urn:microsoft.com/office/officeart/2005/8/layout/StepDownProcess"/>
    <dgm:cxn modelId="{936DC4D2-1613-46E9-94DB-E22A60CDFFA9}" type="presOf" srcId="{F7041F02-9B91-4A14-B3E5-B83BD17FFC2C}" destId="{ADA7105F-5D40-49DD-975F-E126FF00DB63}" srcOrd="0" destOrd="0" presId="urn:microsoft.com/office/officeart/2005/8/layout/StepDownProcess"/>
    <dgm:cxn modelId="{A470A7B3-761C-4864-8235-481F27408011}" type="presOf" srcId="{1A5D8CB9-B9C4-401E-AFD7-4E028D63923A}" destId="{3CE5D847-D1E5-4CF8-B66E-07CB3BEDC54E}" srcOrd="0" destOrd="0" presId="urn:microsoft.com/office/officeart/2005/8/layout/StepDownProcess"/>
    <dgm:cxn modelId="{84C92702-00AD-4590-A435-F741C0567854}" srcId="{F2F854BA-0B40-4766-8635-77B062BA8632}" destId="{EB03839E-2681-4DD3-9EC6-3C985D1D769B}" srcOrd="1" destOrd="0" parTransId="{BBEA8554-1BE8-4805-B4F3-0CAAE172A3AC}" sibTransId="{999276A9-6D59-4C74-829D-AB0EC3FEBD21}"/>
    <dgm:cxn modelId="{AA962B9C-24B2-45E9-8357-65E1A64E26CC}" type="presOf" srcId="{EB03839E-2681-4DD3-9EC6-3C985D1D769B}" destId="{F17E4B1B-EC18-4D7C-9296-478432739B2B}" srcOrd="0" destOrd="0" presId="urn:microsoft.com/office/officeart/2005/8/layout/StepDownProcess"/>
    <dgm:cxn modelId="{55071ECC-549F-49EA-B8B5-CCF82B843F91}" type="presOf" srcId="{7640ACF7-EB6E-4718-8966-679E55B68AAB}" destId="{6B0FDFAE-8FE9-4FD9-8D6C-007BA812E087}" srcOrd="0" destOrd="0" presId="urn:microsoft.com/office/officeart/2005/8/layout/StepDownProcess"/>
    <dgm:cxn modelId="{695C98A9-53DD-4B2A-A87C-19BF74D41464}" srcId="{F2F854BA-0B40-4766-8635-77B062BA8632}" destId="{F7041F02-9B91-4A14-B3E5-B83BD17FFC2C}" srcOrd="2" destOrd="0" parTransId="{757E8A12-0B7B-47C3-9514-AA958B348E4A}" sibTransId="{476F5B75-CAE0-4430-9CA2-CC5BD35A2BA4}"/>
    <dgm:cxn modelId="{2D9AF75A-F51E-497B-825C-D928CCD4940D}" srcId="{F2F854BA-0B40-4766-8635-77B062BA8632}" destId="{CE037BD9-1E6A-4255-BB6F-C91ACE8AEC07}" srcOrd="3" destOrd="0" parTransId="{80162E39-23A4-4BB1-8BE2-3F077D7A03D7}" sibTransId="{74432FF2-A33E-487C-9D7F-AD9C8328C1DC}"/>
    <dgm:cxn modelId="{C9801175-28BB-42D5-8EED-E39E8D11EF3B}" srcId="{F2F854BA-0B40-4766-8635-77B062BA8632}" destId="{1A5D8CB9-B9C4-401E-AFD7-4E028D63923A}" srcOrd="0" destOrd="0" parTransId="{88A8B9F7-C64A-4C83-910E-364D5869F517}" sibTransId="{E67F9C80-59E9-4C06-ABDA-A37F9E1BBAAD}"/>
    <dgm:cxn modelId="{F0F2B2B6-0C28-4C3D-9940-C948E4AE6518}" srcId="{EB03839E-2681-4DD3-9EC6-3C985D1D769B}" destId="{12BB0E2B-95D4-4AC8-A991-1D44E273454E}" srcOrd="0" destOrd="0" parTransId="{956A2776-4034-4CFA-8397-5DD05E6C3F03}" sibTransId="{D44FAE34-5F97-48AD-8ABF-DAEA4B81AE0B}"/>
    <dgm:cxn modelId="{841109E5-9C16-4D19-B446-5D7B47C475A7}" type="presOf" srcId="{F2F854BA-0B40-4766-8635-77B062BA8632}" destId="{1BBC9DFE-ABAE-45B4-8430-6314C4455006}" srcOrd="0" destOrd="0" presId="urn:microsoft.com/office/officeart/2005/8/layout/StepDownProcess"/>
    <dgm:cxn modelId="{966C004E-8AD2-4B2F-876C-CA93715791DB}" type="presOf" srcId="{12BB0E2B-95D4-4AC8-A991-1D44E273454E}" destId="{381B1A2E-D569-40C8-B981-DF9677A92EAD}" srcOrd="0" destOrd="0" presId="urn:microsoft.com/office/officeart/2005/8/layout/StepDownProcess"/>
    <dgm:cxn modelId="{418D51F0-3EDC-4599-AFAE-940894D0FABF}" type="presOf" srcId="{CE037BD9-1E6A-4255-BB6F-C91ACE8AEC07}" destId="{368818F6-FE89-45DB-809E-E3600EA39151}" srcOrd="0" destOrd="0" presId="urn:microsoft.com/office/officeart/2005/8/layout/StepDownProcess"/>
    <dgm:cxn modelId="{3CBE36A1-6428-494F-8588-F1E272CE4BD5}" srcId="{CE037BD9-1E6A-4255-BB6F-C91ACE8AEC07}" destId="{7640ACF7-EB6E-4718-8966-679E55B68AAB}" srcOrd="0" destOrd="0" parTransId="{8B390F5E-E0E2-4732-BDEE-A01A6597A6DD}" sibTransId="{06215D7A-EEBA-45C8-8353-928028F6507B}"/>
    <dgm:cxn modelId="{B75EC7E8-0A6B-43B4-A75A-5550D2E941C0}" type="presParOf" srcId="{1BBC9DFE-ABAE-45B4-8430-6314C4455006}" destId="{CC22C38D-0373-4065-888E-7A69768116E0}" srcOrd="0" destOrd="0" presId="urn:microsoft.com/office/officeart/2005/8/layout/StepDownProcess"/>
    <dgm:cxn modelId="{DD43716E-EC24-4E5F-94EC-FB67A96AFF75}" type="presParOf" srcId="{CC22C38D-0373-4065-888E-7A69768116E0}" destId="{AD8B0ECE-5BC2-4258-A97C-CE5613354EC7}" srcOrd="0" destOrd="0" presId="urn:microsoft.com/office/officeart/2005/8/layout/StepDownProcess"/>
    <dgm:cxn modelId="{25DE64E2-F573-49E6-AF0C-35E3E1881696}" type="presParOf" srcId="{CC22C38D-0373-4065-888E-7A69768116E0}" destId="{3CE5D847-D1E5-4CF8-B66E-07CB3BEDC54E}" srcOrd="1" destOrd="0" presId="urn:microsoft.com/office/officeart/2005/8/layout/StepDownProcess"/>
    <dgm:cxn modelId="{0A3B5BA0-2A29-4917-AB0E-B4B94EEB19E8}" type="presParOf" srcId="{CC22C38D-0373-4065-888E-7A69768116E0}" destId="{0D2C9D22-0D75-4A06-B937-38F435373CFA}" srcOrd="2" destOrd="0" presId="urn:microsoft.com/office/officeart/2005/8/layout/StepDownProcess"/>
    <dgm:cxn modelId="{3D38F214-025B-4EFF-A10A-680CEF896D9F}" type="presParOf" srcId="{1BBC9DFE-ABAE-45B4-8430-6314C4455006}" destId="{272537FE-6A6F-445A-BFBB-932AA729FE04}" srcOrd="1" destOrd="0" presId="urn:microsoft.com/office/officeart/2005/8/layout/StepDownProcess"/>
    <dgm:cxn modelId="{A3C38F2F-6A8B-4CD4-AAFC-877AEB7A76DA}" type="presParOf" srcId="{1BBC9DFE-ABAE-45B4-8430-6314C4455006}" destId="{DE3233DD-F14A-47B6-BCBC-766298D34E74}" srcOrd="2" destOrd="0" presId="urn:microsoft.com/office/officeart/2005/8/layout/StepDownProcess"/>
    <dgm:cxn modelId="{E1BCFAFC-2471-4073-B42F-CB8C276B08D6}" type="presParOf" srcId="{DE3233DD-F14A-47B6-BCBC-766298D34E74}" destId="{46F03635-6703-4A76-8E6C-177A56CF3BF4}" srcOrd="0" destOrd="0" presId="urn:microsoft.com/office/officeart/2005/8/layout/StepDownProcess"/>
    <dgm:cxn modelId="{894E1D50-F2ED-4D71-AF03-105B25A74C46}" type="presParOf" srcId="{DE3233DD-F14A-47B6-BCBC-766298D34E74}" destId="{F17E4B1B-EC18-4D7C-9296-478432739B2B}" srcOrd="1" destOrd="0" presId="urn:microsoft.com/office/officeart/2005/8/layout/StepDownProcess"/>
    <dgm:cxn modelId="{89E1ACED-D1AB-4BFF-A345-C1FC4C643A6D}" type="presParOf" srcId="{DE3233DD-F14A-47B6-BCBC-766298D34E74}" destId="{381B1A2E-D569-40C8-B981-DF9677A92EAD}" srcOrd="2" destOrd="0" presId="urn:microsoft.com/office/officeart/2005/8/layout/StepDownProcess"/>
    <dgm:cxn modelId="{95920D45-C3BB-4119-8C60-33D0577B0B35}" type="presParOf" srcId="{1BBC9DFE-ABAE-45B4-8430-6314C4455006}" destId="{F33C1C12-1944-4C75-8FF8-EB0E9B076B6D}" srcOrd="3" destOrd="0" presId="urn:microsoft.com/office/officeart/2005/8/layout/StepDownProcess"/>
    <dgm:cxn modelId="{31299370-F845-429D-85F4-9E2FBE947B08}" type="presParOf" srcId="{1BBC9DFE-ABAE-45B4-8430-6314C4455006}" destId="{A48C087E-A2E4-4EFA-81D0-55D79CCD3188}" srcOrd="4" destOrd="0" presId="urn:microsoft.com/office/officeart/2005/8/layout/StepDownProcess"/>
    <dgm:cxn modelId="{3385A223-5631-4A25-9BF5-BE401C66D3F0}" type="presParOf" srcId="{A48C087E-A2E4-4EFA-81D0-55D79CCD3188}" destId="{C2627425-519B-4F12-BFC6-EE4D26FDDE13}" srcOrd="0" destOrd="0" presId="urn:microsoft.com/office/officeart/2005/8/layout/StepDownProcess"/>
    <dgm:cxn modelId="{5A6C0165-8CEA-476E-8FBB-AEF7FBAE6544}" type="presParOf" srcId="{A48C087E-A2E4-4EFA-81D0-55D79CCD3188}" destId="{ADA7105F-5D40-49DD-975F-E126FF00DB63}" srcOrd="1" destOrd="0" presId="urn:microsoft.com/office/officeart/2005/8/layout/StepDownProcess"/>
    <dgm:cxn modelId="{C1C5DAF5-4DD5-4458-99E0-DE79DDC4A445}" type="presParOf" srcId="{A48C087E-A2E4-4EFA-81D0-55D79CCD3188}" destId="{97388498-31CC-488A-A19C-89C385FB6CC8}" srcOrd="2" destOrd="0" presId="urn:microsoft.com/office/officeart/2005/8/layout/StepDownProcess"/>
    <dgm:cxn modelId="{B9623BEA-0B39-489E-9AC2-45FFDCE2A389}" type="presParOf" srcId="{1BBC9DFE-ABAE-45B4-8430-6314C4455006}" destId="{DA64C5FE-54AD-49A2-A25C-16DF969BCFCA}" srcOrd="5" destOrd="0" presId="urn:microsoft.com/office/officeart/2005/8/layout/StepDownProcess"/>
    <dgm:cxn modelId="{A48B8A31-CFF2-42D3-90F0-D93CB26E294F}" type="presParOf" srcId="{1BBC9DFE-ABAE-45B4-8430-6314C4455006}" destId="{B2DD037D-48F3-4322-98DF-63C6B6F499BE}" srcOrd="6" destOrd="0" presId="urn:microsoft.com/office/officeart/2005/8/layout/StepDownProcess"/>
    <dgm:cxn modelId="{725F5B90-F883-48E3-8FEC-262E97916C69}" type="presParOf" srcId="{B2DD037D-48F3-4322-98DF-63C6B6F499BE}" destId="{368818F6-FE89-45DB-809E-E3600EA39151}" srcOrd="0" destOrd="0" presId="urn:microsoft.com/office/officeart/2005/8/layout/StepDownProcess"/>
    <dgm:cxn modelId="{F669F828-FF8E-4C6A-B9DA-FDC6524C4A58}" type="presParOf" srcId="{B2DD037D-48F3-4322-98DF-63C6B6F499BE}" destId="{6B0FDFAE-8FE9-4FD9-8D6C-007BA812E087}" srcOrd="1" destOrd="0" presId="urn:microsoft.com/office/officeart/2005/8/layout/StepDown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A45E87-ED1C-4ED6-A4A4-4A0027347A4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7E73E818-006A-4CEE-8433-7ABAEF0C3142}">
      <dgm:prSet phldrT="[Text]" custT="1"/>
      <dgm:spPr>
        <a:solidFill>
          <a:srgbClr val="2C6E39"/>
        </a:solidFill>
        <a:ln>
          <a:solidFill>
            <a:srgbClr val="2C6E39"/>
          </a:solidFill>
        </a:ln>
      </dgm:spPr>
      <dgm:t>
        <a:bodyPr/>
        <a:lstStyle/>
        <a:p>
          <a:r>
            <a:rPr lang="ru-RU" sz="2800" dirty="0">
              <a:latin typeface="Arial Narrow" panose="020B0606020202030204" pitchFamily="34" charset="0"/>
            </a:rPr>
            <a:t>По 2 капсулы 1 раз в сутки в течение 20 дней до облегчения симптомов</a:t>
          </a:r>
          <a:endParaRPr lang="ru-RU" sz="2800" b="0" dirty="0">
            <a:solidFill>
              <a:schemeClr val="tx1"/>
            </a:solidFill>
            <a:latin typeface="Arial Narrow" panose="020B0606020202030204" pitchFamily="34" charset="0"/>
          </a:endParaRPr>
        </a:p>
      </dgm:t>
    </dgm:pt>
    <dgm:pt modelId="{A78BB2C4-C704-43D9-97A9-07CE879CC97A}" type="parTrans" cxnId="{54BC0709-DBB5-4E4B-B999-45C7467381A1}">
      <dgm:prSet/>
      <dgm:spPr/>
      <dgm:t>
        <a:bodyPr/>
        <a:lstStyle/>
        <a:p>
          <a:endParaRPr lang="ru-RU" sz="2800" b="0">
            <a:solidFill>
              <a:schemeClr val="tx1"/>
            </a:solidFill>
            <a:latin typeface="+mj-lt"/>
          </a:endParaRPr>
        </a:p>
      </dgm:t>
    </dgm:pt>
    <dgm:pt modelId="{70D25478-32E9-4B8B-A0B9-995D6C7C8DC9}" type="sibTrans" cxnId="{54BC0709-DBB5-4E4B-B999-45C7467381A1}">
      <dgm:prSet/>
      <dgm:spPr/>
      <dgm:t>
        <a:bodyPr/>
        <a:lstStyle/>
        <a:p>
          <a:endParaRPr lang="ru-RU" sz="2800" b="0">
            <a:solidFill>
              <a:schemeClr val="tx1"/>
            </a:solidFill>
            <a:latin typeface="+mj-lt"/>
          </a:endParaRPr>
        </a:p>
      </dgm:t>
    </dgm:pt>
    <dgm:pt modelId="{5C206BF2-124E-456A-997C-528D9E9B02E3}">
      <dgm:prSet phldrT="[Text]" custT="1"/>
      <dgm:spPr>
        <a:solidFill>
          <a:srgbClr val="2E723C"/>
        </a:solidFill>
        <a:ln>
          <a:solidFill>
            <a:schemeClr val="tx2">
              <a:lumMod val="60000"/>
              <a:lumOff val="40000"/>
            </a:schemeClr>
          </a:solidFill>
        </a:ln>
      </dgm:spPr>
      <dgm:t>
        <a:bodyPr/>
        <a:lstStyle/>
        <a:p>
          <a:r>
            <a:rPr lang="ru-RU" sz="2800" dirty="0">
              <a:latin typeface="Arial Narrow" panose="020B0606020202030204" pitchFamily="34" charset="0"/>
            </a:rPr>
            <a:t>Затем по 1 капсуле в сутки</a:t>
          </a:r>
          <a:endParaRPr lang="ru-RU" sz="2800" b="0" dirty="0">
            <a:solidFill>
              <a:schemeClr val="tx1"/>
            </a:solidFill>
            <a:latin typeface="Arial Narrow" panose="020B0606020202030204" pitchFamily="34" charset="0"/>
          </a:endParaRPr>
        </a:p>
      </dgm:t>
    </dgm:pt>
    <dgm:pt modelId="{9B6D7713-9B36-4B65-990D-B8C52CEF26BB}" type="parTrans" cxnId="{11191476-E75D-477E-A732-4F20DF48D051}">
      <dgm:prSet/>
      <dgm:spPr/>
      <dgm:t>
        <a:bodyPr/>
        <a:lstStyle/>
        <a:p>
          <a:endParaRPr lang="ru-RU" sz="2800" b="0">
            <a:solidFill>
              <a:schemeClr val="tx1"/>
            </a:solidFill>
            <a:latin typeface="+mj-lt"/>
          </a:endParaRPr>
        </a:p>
      </dgm:t>
    </dgm:pt>
    <dgm:pt modelId="{3E186155-2A78-404F-A615-07746097C9A2}" type="sibTrans" cxnId="{11191476-E75D-477E-A732-4F20DF48D051}">
      <dgm:prSet/>
      <dgm:spPr/>
      <dgm:t>
        <a:bodyPr/>
        <a:lstStyle/>
        <a:p>
          <a:endParaRPr lang="ru-RU" sz="2800" b="0">
            <a:solidFill>
              <a:schemeClr val="tx1"/>
            </a:solidFill>
            <a:latin typeface="+mj-lt"/>
          </a:endParaRPr>
        </a:p>
      </dgm:t>
    </dgm:pt>
    <dgm:pt modelId="{325244F7-E8A8-48F5-8D33-5FCCC428AC51}">
      <dgm:prSet phldrT="[Text]" custT="1"/>
      <dgm:spPr>
        <a:solidFill>
          <a:srgbClr val="2E723C"/>
        </a:solidFill>
        <a:ln>
          <a:solidFill>
            <a:schemeClr val="tx2">
              <a:lumMod val="60000"/>
              <a:lumOff val="40000"/>
            </a:schemeClr>
          </a:solidFill>
        </a:ln>
      </dgm:spPr>
      <dgm:t>
        <a:bodyPr/>
        <a:lstStyle/>
        <a:p>
          <a:r>
            <a:rPr lang="ru-RU" sz="2800" dirty="0">
              <a:latin typeface="Arial Narrow" panose="020B0606020202030204" pitchFamily="34" charset="0"/>
            </a:rPr>
            <a:t>Доза препарата корригируется в зависимости от достигнутого эффекта</a:t>
          </a:r>
          <a:endParaRPr lang="ru-RU" sz="2800" b="0" dirty="0">
            <a:solidFill>
              <a:schemeClr val="tx1"/>
            </a:solidFill>
            <a:latin typeface="Arial Narrow" panose="020B0606020202030204" pitchFamily="34" charset="0"/>
          </a:endParaRPr>
        </a:p>
      </dgm:t>
    </dgm:pt>
    <dgm:pt modelId="{D9B6182F-2E87-4A4E-A568-D3AFAF9F0033}" type="parTrans" cxnId="{8F60025B-A040-48D7-86B9-2538ED59B306}">
      <dgm:prSet/>
      <dgm:spPr/>
      <dgm:t>
        <a:bodyPr/>
        <a:lstStyle/>
        <a:p>
          <a:endParaRPr lang="ru-RU" sz="2800" b="0">
            <a:solidFill>
              <a:schemeClr val="tx1"/>
            </a:solidFill>
            <a:latin typeface="+mj-lt"/>
          </a:endParaRPr>
        </a:p>
      </dgm:t>
    </dgm:pt>
    <dgm:pt modelId="{73EC49FA-DE13-4B91-BD24-42A3EAF240FF}" type="sibTrans" cxnId="{8F60025B-A040-48D7-86B9-2538ED59B306}">
      <dgm:prSet/>
      <dgm:spPr/>
      <dgm:t>
        <a:bodyPr/>
        <a:lstStyle/>
        <a:p>
          <a:endParaRPr lang="ru-RU" sz="2800" b="0">
            <a:solidFill>
              <a:schemeClr val="tx1"/>
            </a:solidFill>
            <a:latin typeface="+mj-lt"/>
          </a:endParaRPr>
        </a:p>
      </dgm:t>
    </dgm:pt>
    <dgm:pt modelId="{6033F9A5-5C04-4C75-BD55-17A8179E86D7}" type="pres">
      <dgm:prSet presAssocID="{E0A45E87-ED1C-4ED6-A4A4-4A0027347A47}" presName="linear" presStyleCnt="0">
        <dgm:presLayoutVars>
          <dgm:dir/>
          <dgm:animLvl val="lvl"/>
          <dgm:resizeHandles val="exact"/>
        </dgm:presLayoutVars>
      </dgm:prSet>
      <dgm:spPr/>
      <dgm:t>
        <a:bodyPr/>
        <a:lstStyle/>
        <a:p>
          <a:endParaRPr lang="ru-RU"/>
        </a:p>
      </dgm:t>
    </dgm:pt>
    <dgm:pt modelId="{0E2AC340-A989-492D-A54A-F7EC9D6883DA}" type="pres">
      <dgm:prSet presAssocID="{7E73E818-006A-4CEE-8433-7ABAEF0C3142}" presName="parentLin" presStyleCnt="0"/>
      <dgm:spPr/>
    </dgm:pt>
    <dgm:pt modelId="{CA793E4C-30D3-4F09-8C05-D22CFC394D54}" type="pres">
      <dgm:prSet presAssocID="{7E73E818-006A-4CEE-8433-7ABAEF0C3142}" presName="parentLeftMargin" presStyleLbl="node1" presStyleIdx="0" presStyleCnt="3"/>
      <dgm:spPr/>
      <dgm:t>
        <a:bodyPr/>
        <a:lstStyle/>
        <a:p>
          <a:endParaRPr lang="ru-RU"/>
        </a:p>
      </dgm:t>
    </dgm:pt>
    <dgm:pt modelId="{E8D1AC75-61BE-4F2D-BC6E-06A1612B756B}" type="pres">
      <dgm:prSet presAssocID="{7E73E818-006A-4CEE-8433-7ABAEF0C3142}" presName="parentText" presStyleLbl="node1" presStyleIdx="0" presStyleCnt="3" custScaleX="128553">
        <dgm:presLayoutVars>
          <dgm:chMax val="0"/>
          <dgm:bulletEnabled val="1"/>
        </dgm:presLayoutVars>
      </dgm:prSet>
      <dgm:spPr/>
      <dgm:t>
        <a:bodyPr/>
        <a:lstStyle/>
        <a:p>
          <a:endParaRPr lang="ru-RU"/>
        </a:p>
      </dgm:t>
    </dgm:pt>
    <dgm:pt modelId="{A239D269-DC01-4352-9282-38CD5E7E79C4}" type="pres">
      <dgm:prSet presAssocID="{7E73E818-006A-4CEE-8433-7ABAEF0C3142}" presName="negativeSpace" presStyleCnt="0"/>
      <dgm:spPr/>
    </dgm:pt>
    <dgm:pt modelId="{F7A9F20C-07A3-48B9-9ED5-9D86E818EDAA}" type="pres">
      <dgm:prSet presAssocID="{7E73E818-006A-4CEE-8433-7ABAEF0C3142}" presName="childText" presStyleLbl="conFgAcc1" presStyleIdx="0" presStyleCnt="3">
        <dgm:presLayoutVars>
          <dgm:bulletEnabled val="1"/>
        </dgm:presLayoutVars>
      </dgm:prSet>
      <dgm:spPr/>
    </dgm:pt>
    <dgm:pt modelId="{0ADCA87D-4DD6-4A88-AE57-3D31590A9791}" type="pres">
      <dgm:prSet presAssocID="{70D25478-32E9-4B8B-A0B9-995D6C7C8DC9}" presName="spaceBetweenRectangles" presStyleCnt="0"/>
      <dgm:spPr/>
    </dgm:pt>
    <dgm:pt modelId="{79A117A3-AB9A-4617-9E15-7B33C151014F}" type="pres">
      <dgm:prSet presAssocID="{5C206BF2-124E-456A-997C-528D9E9B02E3}" presName="parentLin" presStyleCnt="0"/>
      <dgm:spPr/>
    </dgm:pt>
    <dgm:pt modelId="{5F20BBF3-1B3F-4A91-B91C-1B83A1A132E5}" type="pres">
      <dgm:prSet presAssocID="{5C206BF2-124E-456A-997C-528D9E9B02E3}" presName="parentLeftMargin" presStyleLbl="node1" presStyleIdx="0" presStyleCnt="3"/>
      <dgm:spPr/>
      <dgm:t>
        <a:bodyPr/>
        <a:lstStyle/>
        <a:p>
          <a:endParaRPr lang="ru-RU"/>
        </a:p>
      </dgm:t>
    </dgm:pt>
    <dgm:pt modelId="{DE44B743-FAF7-4D05-9BB7-403F18A706B1}" type="pres">
      <dgm:prSet presAssocID="{5C206BF2-124E-456A-997C-528D9E9B02E3}" presName="parentText" presStyleLbl="node1" presStyleIdx="1" presStyleCnt="3" custScaleX="128781" custLinFactNeighborX="8911" custLinFactNeighborY="989">
        <dgm:presLayoutVars>
          <dgm:chMax val="0"/>
          <dgm:bulletEnabled val="1"/>
        </dgm:presLayoutVars>
      </dgm:prSet>
      <dgm:spPr/>
      <dgm:t>
        <a:bodyPr/>
        <a:lstStyle/>
        <a:p>
          <a:endParaRPr lang="ru-RU"/>
        </a:p>
      </dgm:t>
    </dgm:pt>
    <dgm:pt modelId="{9EAEA0B0-0C11-4DC5-B665-6640332A8AAB}" type="pres">
      <dgm:prSet presAssocID="{5C206BF2-124E-456A-997C-528D9E9B02E3}" presName="negativeSpace" presStyleCnt="0"/>
      <dgm:spPr/>
    </dgm:pt>
    <dgm:pt modelId="{6B8FEEF0-9944-464E-87F1-03399AB70A86}" type="pres">
      <dgm:prSet presAssocID="{5C206BF2-124E-456A-997C-528D9E9B02E3}" presName="childText" presStyleLbl="conFgAcc1" presStyleIdx="1" presStyleCnt="3">
        <dgm:presLayoutVars>
          <dgm:bulletEnabled val="1"/>
        </dgm:presLayoutVars>
      </dgm:prSet>
      <dgm:spPr/>
    </dgm:pt>
    <dgm:pt modelId="{A02E97E4-2E7F-4C80-BA96-C5BB54440BF1}" type="pres">
      <dgm:prSet presAssocID="{3E186155-2A78-404F-A615-07746097C9A2}" presName="spaceBetweenRectangles" presStyleCnt="0"/>
      <dgm:spPr/>
    </dgm:pt>
    <dgm:pt modelId="{3E198790-A696-435D-A9B6-7A4BA15077AE}" type="pres">
      <dgm:prSet presAssocID="{325244F7-E8A8-48F5-8D33-5FCCC428AC51}" presName="parentLin" presStyleCnt="0"/>
      <dgm:spPr/>
    </dgm:pt>
    <dgm:pt modelId="{0DE5C346-BB11-425B-BB55-D18C2E745A60}" type="pres">
      <dgm:prSet presAssocID="{325244F7-E8A8-48F5-8D33-5FCCC428AC51}" presName="parentLeftMargin" presStyleLbl="node1" presStyleIdx="1" presStyleCnt="3"/>
      <dgm:spPr/>
      <dgm:t>
        <a:bodyPr/>
        <a:lstStyle/>
        <a:p>
          <a:endParaRPr lang="ru-RU"/>
        </a:p>
      </dgm:t>
    </dgm:pt>
    <dgm:pt modelId="{EEEAB6A8-A04C-4C7B-AB24-6DC3410219C2}" type="pres">
      <dgm:prSet presAssocID="{325244F7-E8A8-48F5-8D33-5FCCC428AC51}" presName="parentText" presStyleLbl="node1" presStyleIdx="2" presStyleCnt="3" custScaleX="129130">
        <dgm:presLayoutVars>
          <dgm:chMax val="0"/>
          <dgm:bulletEnabled val="1"/>
        </dgm:presLayoutVars>
      </dgm:prSet>
      <dgm:spPr/>
      <dgm:t>
        <a:bodyPr/>
        <a:lstStyle/>
        <a:p>
          <a:endParaRPr lang="ru-RU"/>
        </a:p>
      </dgm:t>
    </dgm:pt>
    <dgm:pt modelId="{AE106E00-1808-4ECC-83D5-373E1ABCF15C}" type="pres">
      <dgm:prSet presAssocID="{325244F7-E8A8-48F5-8D33-5FCCC428AC51}" presName="negativeSpace" presStyleCnt="0"/>
      <dgm:spPr/>
    </dgm:pt>
    <dgm:pt modelId="{470C9E80-C1D4-4C06-9632-D7E636306B6B}" type="pres">
      <dgm:prSet presAssocID="{325244F7-E8A8-48F5-8D33-5FCCC428AC51}" presName="childText" presStyleLbl="conFgAcc1" presStyleIdx="2" presStyleCnt="3" custLinFactY="6591" custLinFactNeighborY="100000">
        <dgm:presLayoutVars>
          <dgm:bulletEnabled val="1"/>
        </dgm:presLayoutVars>
      </dgm:prSet>
      <dgm:spPr/>
    </dgm:pt>
  </dgm:ptLst>
  <dgm:cxnLst>
    <dgm:cxn modelId="{07274960-E65B-49E7-A894-F7EF867DE589}" type="presOf" srcId="{325244F7-E8A8-48F5-8D33-5FCCC428AC51}" destId="{0DE5C346-BB11-425B-BB55-D18C2E745A60}" srcOrd="0" destOrd="0" presId="urn:microsoft.com/office/officeart/2005/8/layout/list1"/>
    <dgm:cxn modelId="{6F07E4D2-965C-453B-A6BC-FDFE0694E42D}" type="presOf" srcId="{7E73E818-006A-4CEE-8433-7ABAEF0C3142}" destId="{E8D1AC75-61BE-4F2D-BC6E-06A1612B756B}" srcOrd="1" destOrd="0" presId="urn:microsoft.com/office/officeart/2005/8/layout/list1"/>
    <dgm:cxn modelId="{54BC0709-DBB5-4E4B-B999-45C7467381A1}" srcId="{E0A45E87-ED1C-4ED6-A4A4-4A0027347A47}" destId="{7E73E818-006A-4CEE-8433-7ABAEF0C3142}" srcOrd="0" destOrd="0" parTransId="{A78BB2C4-C704-43D9-97A9-07CE879CC97A}" sibTransId="{70D25478-32E9-4B8B-A0B9-995D6C7C8DC9}"/>
    <dgm:cxn modelId="{11191476-E75D-477E-A732-4F20DF48D051}" srcId="{E0A45E87-ED1C-4ED6-A4A4-4A0027347A47}" destId="{5C206BF2-124E-456A-997C-528D9E9B02E3}" srcOrd="1" destOrd="0" parTransId="{9B6D7713-9B36-4B65-990D-B8C52CEF26BB}" sibTransId="{3E186155-2A78-404F-A615-07746097C9A2}"/>
    <dgm:cxn modelId="{D1F136F3-8EC4-4003-827B-6C5683558C42}" type="presOf" srcId="{5C206BF2-124E-456A-997C-528D9E9B02E3}" destId="{5F20BBF3-1B3F-4A91-B91C-1B83A1A132E5}" srcOrd="0" destOrd="0" presId="urn:microsoft.com/office/officeart/2005/8/layout/list1"/>
    <dgm:cxn modelId="{7113F817-C7F6-4524-94CD-AA95FFB33ECF}" type="presOf" srcId="{7E73E818-006A-4CEE-8433-7ABAEF0C3142}" destId="{CA793E4C-30D3-4F09-8C05-D22CFC394D54}" srcOrd="0" destOrd="0" presId="urn:microsoft.com/office/officeart/2005/8/layout/list1"/>
    <dgm:cxn modelId="{7DB0666D-19D1-4CE7-AC36-8A2A2F0D63FB}" type="presOf" srcId="{5C206BF2-124E-456A-997C-528D9E9B02E3}" destId="{DE44B743-FAF7-4D05-9BB7-403F18A706B1}" srcOrd="1" destOrd="0" presId="urn:microsoft.com/office/officeart/2005/8/layout/list1"/>
    <dgm:cxn modelId="{97299040-C905-4E51-9A94-04EC5D6332E7}" type="presOf" srcId="{E0A45E87-ED1C-4ED6-A4A4-4A0027347A47}" destId="{6033F9A5-5C04-4C75-BD55-17A8179E86D7}" srcOrd="0" destOrd="0" presId="urn:microsoft.com/office/officeart/2005/8/layout/list1"/>
    <dgm:cxn modelId="{8F60025B-A040-48D7-86B9-2538ED59B306}" srcId="{E0A45E87-ED1C-4ED6-A4A4-4A0027347A47}" destId="{325244F7-E8A8-48F5-8D33-5FCCC428AC51}" srcOrd="2" destOrd="0" parTransId="{D9B6182F-2E87-4A4E-A568-D3AFAF9F0033}" sibTransId="{73EC49FA-DE13-4B91-BD24-42A3EAF240FF}"/>
    <dgm:cxn modelId="{F75FF7DF-5B1A-4740-A42F-0CE208D8BCB2}" type="presOf" srcId="{325244F7-E8A8-48F5-8D33-5FCCC428AC51}" destId="{EEEAB6A8-A04C-4C7B-AB24-6DC3410219C2}" srcOrd="1" destOrd="0" presId="urn:microsoft.com/office/officeart/2005/8/layout/list1"/>
    <dgm:cxn modelId="{3FEC5783-D205-484E-BBEB-5227CC3A889D}" type="presParOf" srcId="{6033F9A5-5C04-4C75-BD55-17A8179E86D7}" destId="{0E2AC340-A989-492D-A54A-F7EC9D6883DA}" srcOrd="0" destOrd="0" presId="urn:microsoft.com/office/officeart/2005/8/layout/list1"/>
    <dgm:cxn modelId="{9D142541-19C7-45C4-B6AB-B3D359AC22F1}" type="presParOf" srcId="{0E2AC340-A989-492D-A54A-F7EC9D6883DA}" destId="{CA793E4C-30D3-4F09-8C05-D22CFC394D54}" srcOrd="0" destOrd="0" presId="urn:microsoft.com/office/officeart/2005/8/layout/list1"/>
    <dgm:cxn modelId="{78571346-29AC-43DF-8187-06DED418D8C7}" type="presParOf" srcId="{0E2AC340-A989-492D-A54A-F7EC9D6883DA}" destId="{E8D1AC75-61BE-4F2D-BC6E-06A1612B756B}" srcOrd="1" destOrd="0" presId="urn:microsoft.com/office/officeart/2005/8/layout/list1"/>
    <dgm:cxn modelId="{1EE5411C-D48D-4428-B0E6-2F05F4FFB40E}" type="presParOf" srcId="{6033F9A5-5C04-4C75-BD55-17A8179E86D7}" destId="{A239D269-DC01-4352-9282-38CD5E7E79C4}" srcOrd="1" destOrd="0" presId="urn:microsoft.com/office/officeart/2005/8/layout/list1"/>
    <dgm:cxn modelId="{FE099234-A969-407B-A1F2-7D310DE8E32F}" type="presParOf" srcId="{6033F9A5-5C04-4C75-BD55-17A8179E86D7}" destId="{F7A9F20C-07A3-48B9-9ED5-9D86E818EDAA}" srcOrd="2" destOrd="0" presId="urn:microsoft.com/office/officeart/2005/8/layout/list1"/>
    <dgm:cxn modelId="{1E2687A6-397D-45B5-922B-ED07C01D827F}" type="presParOf" srcId="{6033F9A5-5C04-4C75-BD55-17A8179E86D7}" destId="{0ADCA87D-4DD6-4A88-AE57-3D31590A9791}" srcOrd="3" destOrd="0" presId="urn:microsoft.com/office/officeart/2005/8/layout/list1"/>
    <dgm:cxn modelId="{75FBA552-72F8-4264-B462-77A295A491D3}" type="presParOf" srcId="{6033F9A5-5C04-4C75-BD55-17A8179E86D7}" destId="{79A117A3-AB9A-4617-9E15-7B33C151014F}" srcOrd="4" destOrd="0" presId="urn:microsoft.com/office/officeart/2005/8/layout/list1"/>
    <dgm:cxn modelId="{F093F2F0-4E51-498C-B96D-A82E92B76541}" type="presParOf" srcId="{79A117A3-AB9A-4617-9E15-7B33C151014F}" destId="{5F20BBF3-1B3F-4A91-B91C-1B83A1A132E5}" srcOrd="0" destOrd="0" presId="urn:microsoft.com/office/officeart/2005/8/layout/list1"/>
    <dgm:cxn modelId="{347867E3-8351-4F74-820D-E8CDFAE0BF64}" type="presParOf" srcId="{79A117A3-AB9A-4617-9E15-7B33C151014F}" destId="{DE44B743-FAF7-4D05-9BB7-403F18A706B1}" srcOrd="1" destOrd="0" presId="urn:microsoft.com/office/officeart/2005/8/layout/list1"/>
    <dgm:cxn modelId="{D0616E78-9AB7-4471-BAA2-7CB64544CDA5}" type="presParOf" srcId="{6033F9A5-5C04-4C75-BD55-17A8179E86D7}" destId="{9EAEA0B0-0C11-4DC5-B665-6640332A8AAB}" srcOrd="5" destOrd="0" presId="urn:microsoft.com/office/officeart/2005/8/layout/list1"/>
    <dgm:cxn modelId="{87464C39-6A48-4A06-9DCB-B502AE6CEF06}" type="presParOf" srcId="{6033F9A5-5C04-4C75-BD55-17A8179E86D7}" destId="{6B8FEEF0-9944-464E-87F1-03399AB70A86}" srcOrd="6" destOrd="0" presId="urn:microsoft.com/office/officeart/2005/8/layout/list1"/>
    <dgm:cxn modelId="{FAF2C1C4-6FDD-4793-9F1A-281B45929C95}" type="presParOf" srcId="{6033F9A5-5C04-4C75-BD55-17A8179E86D7}" destId="{A02E97E4-2E7F-4C80-BA96-C5BB54440BF1}" srcOrd="7" destOrd="0" presId="urn:microsoft.com/office/officeart/2005/8/layout/list1"/>
    <dgm:cxn modelId="{FC1534E0-BAFE-4C6D-96B5-392F5BE47A3B}" type="presParOf" srcId="{6033F9A5-5C04-4C75-BD55-17A8179E86D7}" destId="{3E198790-A696-435D-A9B6-7A4BA15077AE}" srcOrd="8" destOrd="0" presId="urn:microsoft.com/office/officeart/2005/8/layout/list1"/>
    <dgm:cxn modelId="{D63FF149-C853-4284-8B03-5CE5B1381634}" type="presParOf" srcId="{3E198790-A696-435D-A9B6-7A4BA15077AE}" destId="{0DE5C346-BB11-425B-BB55-D18C2E745A60}" srcOrd="0" destOrd="0" presId="urn:microsoft.com/office/officeart/2005/8/layout/list1"/>
    <dgm:cxn modelId="{F4EE7A25-0A46-4232-908D-6A1A5008FFF4}" type="presParOf" srcId="{3E198790-A696-435D-A9B6-7A4BA15077AE}" destId="{EEEAB6A8-A04C-4C7B-AB24-6DC3410219C2}" srcOrd="1" destOrd="0" presId="urn:microsoft.com/office/officeart/2005/8/layout/list1"/>
    <dgm:cxn modelId="{902B1DEC-4745-4ED4-A03F-D0F7CB0ED94D}" type="presParOf" srcId="{6033F9A5-5C04-4C75-BD55-17A8179E86D7}" destId="{AE106E00-1808-4ECC-83D5-373E1ABCF15C}" srcOrd="9" destOrd="0" presId="urn:microsoft.com/office/officeart/2005/8/layout/list1"/>
    <dgm:cxn modelId="{64BB4F0F-E638-4F3E-99D6-AA614A7FBC57}" type="presParOf" srcId="{6033F9A5-5C04-4C75-BD55-17A8179E86D7}" destId="{470C9E80-C1D4-4C06-9632-D7E636306B6B}" srcOrd="10" destOrd="0" presId="urn:microsoft.com/office/officeart/2005/8/layout/list1"/>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526A59-45DC-454B-9785-476BCFBF51A3}">
      <dsp:nvSpPr>
        <dsp:cNvPr id="0" name=""/>
        <dsp:cNvSpPr/>
      </dsp:nvSpPr>
      <dsp:spPr>
        <a:xfrm>
          <a:off x="0" y="155164"/>
          <a:ext cx="9975664" cy="107406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ru-RU" sz="2700" b="1" kern="1200" dirty="0" smtClean="0">
              <a:solidFill>
                <a:schemeClr val="tx1"/>
              </a:solidFill>
            </a:rPr>
            <a:t>Эстрогены - регуляторы </a:t>
          </a:r>
          <a:r>
            <a:rPr lang="ru-RU" sz="2700" b="1" kern="1200" dirty="0" err="1" smtClean="0">
              <a:solidFill>
                <a:schemeClr val="tx1"/>
              </a:solidFill>
            </a:rPr>
            <a:t>апоптоза</a:t>
          </a:r>
          <a:r>
            <a:rPr lang="ru-RU" sz="2700" b="1" kern="1200" dirty="0" smtClean="0">
              <a:solidFill>
                <a:schemeClr val="tx1"/>
              </a:solidFill>
            </a:rPr>
            <a:t>: “защищают” нервную ткань от неблагоприятных эндогенных и экзогенных воздействий</a:t>
          </a:r>
          <a:endParaRPr lang="ru-RU" sz="2700" b="1" kern="1200" dirty="0">
            <a:solidFill>
              <a:schemeClr val="tx1"/>
            </a:solidFill>
          </a:endParaRPr>
        </a:p>
      </dsp:txBody>
      <dsp:txXfrm>
        <a:off x="0" y="155164"/>
        <a:ext cx="9975664" cy="1074060"/>
      </dsp:txXfrm>
    </dsp:sp>
    <dsp:sp modelId="{307F4E8C-4C0D-4FE8-925D-2978E55DA6E2}">
      <dsp:nvSpPr>
        <dsp:cNvPr id="0" name=""/>
        <dsp:cNvSpPr/>
      </dsp:nvSpPr>
      <dsp:spPr>
        <a:xfrm>
          <a:off x="0" y="1306985"/>
          <a:ext cx="9975664" cy="107406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ru-RU" sz="2700" b="1" kern="1200" dirty="0" smtClean="0">
              <a:solidFill>
                <a:schemeClr val="tx1"/>
              </a:solidFill>
            </a:rPr>
            <a:t>Способствуют восстановлению структуры и функции нейронов</a:t>
          </a:r>
          <a:endParaRPr lang="ru-RU" sz="2700" b="1" kern="1200" dirty="0">
            <a:solidFill>
              <a:schemeClr val="tx1"/>
            </a:solidFill>
          </a:endParaRPr>
        </a:p>
      </dsp:txBody>
      <dsp:txXfrm>
        <a:off x="0" y="1306985"/>
        <a:ext cx="9975664" cy="1074060"/>
      </dsp:txXfrm>
    </dsp:sp>
    <dsp:sp modelId="{DA842BAA-CC65-4E6A-9C5D-03D53EA22BE5}">
      <dsp:nvSpPr>
        <dsp:cNvPr id="0" name=""/>
        <dsp:cNvSpPr/>
      </dsp:nvSpPr>
      <dsp:spPr>
        <a:xfrm>
          <a:off x="0" y="2458804"/>
          <a:ext cx="9975664" cy="107406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ru-RU" sz="2700" b="1" kern="1200" dirty="0" smtClean="0">
              <a:solidFill>
                <a:schemeClr val="tx1"/>
              </a:solidFill>
            </a:rPr>
            <a:t>Нормализуют баланс между процессами деструкции и регенерации</a:t>
          </a:r>
          <a:endParaRPr lang="ru-RU" sz="2700" b="1" kern="1200" dirty="0">
            <a:solidFill>
              <a:schemeClr val="tx1"/>
            </a:solidFill>
          </a:endParaRPr>
        </a:p>
      </dsp:txBody>
      <dsp:txXfrm>
        <a:off x="0" y="2458804"/>
        <a:ext cx="9975664" cy="1074060"/>
      </dsp:txXfrm>
    </dsp:sp>
    <dsp:sp modelId="{F08A123C-D3E6-48BE-A19F-0F6F2F54C281}">
      <dsp:nvSpPr>
        <dsp:cNvPr id="0" name=""/>
        <dsp:cNvSpPr/>
      </dsp:nvSpPr>
      <dsp:spPr>
        <a:xfrm>
          <a:off x="0" y="3610625"/>
          <a:ext cx="9975664" cy="107406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ru-RU" sz="2700" b="1" kern="1200" dirty="0" smtClean="0">
              <a:solidFill>
                <a:schemeClr val="tx1"/>
              </a:solidFill>
            </a:rPr>
            <a:t>Профилактика повреждения и гибели нейронов в процессе старения и особенно при БА (Болезнь Альцгеймера</a:t>
          </a:r>
          <a:r>
            <a:rPr lang="ru-RU" sz="2700" kern="1200" dirty="0" smtClean="0">
              <a:solidFill>
                <a:schemeClr val="tx1"/>
              </a:solidFill>
            </a:rPr>
            <a:t>)</a:t>
          </a:r>
          <a:endParaRPr lang="ru-RU" sz="2700" kern="1200" dirty="0">
            <a:solidFill>
              <a:schemeClr val="tx1"/>
            </a:solidFill>
          </a:endParaRPr>
        </a:p>
      </dsp:txBody>
      <dsp:txXfrm>
        <a:off x="0" y="3610625"/>
        <a:ext cx="9975664" cy="107406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8B0ECE-5BC2-4258-A97C-CE5613354EC7}">
      <dsp:nvSpPr>
        <dsp:cNvPr id="0" name=""/>
        <dsp:cNvSpPr/>
      </dsp:nvSpPr>
      <dsp:spPr>
        <a:xfrm rot="5400000">
          <a:off x="1981292" y="661105"/>
          <a:ext cx="829006" cy="943794"/>
        </a:xfrm>
        <a:prstGeom prst="bentUpArrow">
          <a:avLst>
            <a:gd name="adj1" fmla="val 32840"/>
            <a:gd name="adj2" fmla="val 25000"/>
            <a:gd name="adj3" fmla="val 3578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5D847-D1E5-4CF8-B66E-07CB3BEDC54E}">
      <dsp:nvSpPr>
        <dsp:cNvPr id="0" name=""/>
        <dsp:cNvSpPr/>
      </dsp:nvSpPr>
      <dsp:spPr>
        <a:xfrm>
          <a:off x="1637992" y="156654"/>
          <a:ext cx="2899077" cy="517278"/>
        </a:xfrm>
        <a:prstGeom prst="roundRect">
          <a:avLst>
            <a:gd name="adj" fmla="val 166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rgbClr val="FFFF00"/>
              </a:solidFill>
              <a:effectLst>
                <a:outerShdw blurRad="38100" dist="38100" dir="2700000" algn="tl">
                  <a:srgbClr val="000000">
                    <a:alpha val="43137"/>
                  </a:srgbClr>
                </a:outerShdw>
              </a:effectLst>
            </a:rPr>
            <a:t>Дефицит эстрогенов</a:t>
          </a:r>
          <a:endParaRPr lang="ru-RU" sz="2000" b="1" kern="1200" dirty="0">
            <a:solidFill>
              <a:srgbClr val="FFFF00"/>
            </a:solidFill>
            <a:effectLst>
              <a:outerShdw blurRad="38100" dist="38100" dir="2700000" algn="tl">
                <a:srgbClr val="000000">
                  <a:alpha val="43137"/>
                </a:srgbClr>
              </a:outerShdw>
            </a:effectLst>
          </a:endParaRPr>
        </a:p>
      </dsp:txBody>
      <dsp:txXfrm>
        <a:off x="1637992" y="156654"/>
        <a:ext cx="2899077" cy="517278"/>
      </dsp:txXfrm>
    </dsp:sp>
    <dsp:sp modelId="{0D2C9D22-0D75-4A06-B937-38F435373CFA}">
      <dsp:nvSpPr>
        <dsp:cNvPr id="0" name=""/>
        <dsp:cNvSpPr/>
      </dsp:nvSpPr>
      <dsp:spPr>
        <a:xfrm>
          <a:off x="3785310" y="20035"/>
          <a:ext cx="1014996" cy="789529"/>
        </a:xfrm>
        <a:prstGeom prst="rect">
          <a:avLst/>
        </a:prstGeom>
        <a:noFill/>
        <a:ln>
          <a:noFill/>
        </a:ln>
        <a:effectLst/>
      </dsp:spPr>
      <dsp:style>
        <a:lnRef idx="0">
          <a:scrgbClr r="0" g="0" b="0"/>
        </a:lnRef>
        <a:fillRef idx="0">
          <a:scrgbClr r="0" g="0" b="0"/>
        </a:fillRef>
        <a:effectRef idx="0">
          <a:scrgbClr r="0" g="0" b="0"/>
        </a:effectRef>
        <a:fontRef idx="minor"/>
      </dsp:style>
    </dsp:sp>
    <dsp:sp modelId="{46F03635-6703-4A76-8E6C-177A56CF3BF4}">
      <dsp:nvSpPr>
        <dsp:cNvPr id="0" name=""/>
        <dsp:cNvSpPr/>
      </dsp:nvSpPr>
      <dsp:spPr>
        <a:xfrm rot="5400000">
          <a:off x="3190261" y="1903319"/>
          <a:ext cx="829006" cy="943794"/>
        </a:xfrm>
        <a:prstGeom prst="bentUpArrow">
          <a:avLst>
            <a:gd name="adj1" fmla="val 32840"/>
            <a:gd name="adj2" fmla="val 25000"/>
            <a:gd name="adj3" fmla="val 3578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7E4B1B-EC18-4D7C-9296-478432739B2B}">
      <dsp:nvSpPr>
        <dsp:cNvPr id="0" name=""/>
        <dsp:cNvSpPr/>
      </dsp:nvSpPr>
      <dsp:spPr>
        <a:xfrm>
          <a:off x="2835692" y="1024190"/>
          <a:ext cx="2605745" cy="976845"/>
        </a:xfrm>
        <a:prstGeom prst="roundRect">
          <a:avLst>
            <a:gd name="adj" fmla="val 16670"/>
          </a:avLst>
        </a:prstGeom>
        <a:solidFill>
          <a:schemeClr val="bg1"/>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rPr>
            <a:t>Уменьшение пролиферации влагалищного эпителия с развитием атрофии</a:t>
          </a:r>
          <a:endParaRPr lang="ru-RU" sz="1800" kern="1200" dirty="0">
            <a:solidFill>
              <a:schemeClr val="tx1"/>
            </a:solidFill>
          </a:endParaRPr>
        </a:p>
      </dsp:txBody>
      <dsp:txXfrm>
        <a:off x="2835692" y="1024190"/>
        <a:ext cx="2605745" cy="976845"/>
      </dsp:txXfrm>
    </dsp:sp>
    <dsp:sp modelId="{381B1A2E-D569-40C8-B981-DF9677A92EAD}">
      <dsp:nvSpPr>
        <dsp:cNvPr id="0" name=""/>
        <dsp:cNvSpPr/>
      </dsp:nvSpPr>
      <dsp:spPr>
        <a:xfrm>
          <a:off x="5443266" y="1129672"/>
          <a:ext cx="2807591" cy="789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solidFill>
                <a:schemeClr val="accent6">
                  <a:lumMod val="50000"/>
                </a:schemeClr>
              </a:solidFill>
            </a:rPr>
            <a:t>=&gt; </a:t>
          </a:r>
          <a:r>
            <a:rPr lang="ru-RU" sz="2000" b="1" kern="1200" dirty="0" smtClean="0">
              <a:solidFill>
                <a:schemeClr val="accent6">
                  <a:lumMod val="50000"/>
                </a:schemeClr>
              </a:solidFill>
            </a:rPr>
            <a:t>Сухость во влагалище</a:t>
          </a:r>
          <a:endParaRPr lang="ru-RU" sz="2000" b="1" kern="1200" dirty="0">
            <a:solidFill>
              <a:schemeClr val="accent6">
                <a:lumMod val="50000"/>
              </a:schemeClr>
            </a:solidFill>
          </a:endParaRPr>
        </a:p>
      </dsp:txBody>
      <dsp:txXfrm>
        <a:off x="5443266" y="1129672"/>
        <a:ext cx="2807591" cy="789529"/>
      </dsp:txXfrm>
    </dsp:sp>
    <dsp:sp modelId="{C2627425-519B-4F12-BFC6-EE4D26FDDE13}">
      <dsp:nvSpPr>
        <dsp:cNvPr id="0" name=""/>
        <dsp:cNvSpPr/>
      </dsp:nvSpPr>
      <dsp:spPr>
        <a:xfrm rot="5400000">
          <a:off x="4758041" y="3213047"/>
          <a:ext cx="829006" cy="943794"/>
        </a:xfrm>
        <a:prstGeom prst="bentUpArrow">
          <a:avLst>
            <a:gd name="adj1" fmla="val 32840"/>
            <a:gd name="adj2" fmla="val 25000"/>
            <a:gd name="adj3" fmla="val 3578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A7105F-5D40-49DD-975F-E126FF00DB63}">
      <dsp:nvSpPr>
        <dsp:cNvPr id="0" name=""/>
        <dsp:cNvSpPr/>
      </dsp:nvSpPr>
      <dsp:spPr>
        <a:xfrm>
          <a:off x="4008774" y="2253512"/>
          <a:ext cx="2947433" cy="976845"/>
        </a:xfrm>
        <a:prstGeom prst="roundRect">
          <a:avLst>
            <a:gd name="adj" fmla="val 16670"/>
          </a:avLst>
        </a:prstGeom>
        <a:solidFill>
          <a:schemeClr val="bg1"/>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rPr>
            <a:t>Редуцирование сосудистой сети, с развитием тонкой капиллярной сети </a:t>
          </a:r>
          <a:endParaRPr lang="ru-RU" sz="1800" kern="1200" dirty="0">
            <a:solidFill>
              <a:schemeClr val="tx1"/>
            </a:solidFill>
          </a:endParaRPr>
        </a:p>
      </dsp:txBody>
      <dsp:txXfrm>
        <a:off x="4008774" y="2253512"/>
        <a:ext cx="2947433" cy="976845"/>
      </dsp:txXfrm>
    </dsp:sp>
    <dsp:sp modelId="{97388498-31CC-488A-A19C-89C385FB6CC8}">
      <dsp:nvSpPr>
        <dsp:cNvPr id="0" name=""/>
        <dsp:cNvSpPr/>
      </dsp:nvSpPr>
      <dsp:spPr>
        <a:xfrm>
          <a:off x="6906814" y="2255028"/>
          <a:ext cx="2323134" cy="1247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2000" b="1" kern="1200" dirty="0" smtClean="0">
              <a:solidFill>
                <a:schemeClr val="accent6">
                  <a:lumMod val="50000"/>
                </a:schemeClr>
              </a:solidFill>
            </a:rPr>
            <a:t>=&gt;K</a:t>
          </a:r>
          <a:r>
            <a:rPr lang="ru-RU" sz="2000" b="1" kern="1200" dirty="0" err="1" smtClean="0">
              <a:solidFill>
                <a:schemeClr val="accent6">
                  <a:lumMod val="50000"/>
                </a:schemeClr>
              </a:solidFill>
            </a:rPr>
            <a:t>ровоточивость</a:t>
          </a:r>
          <a:r>
            <a:rPr lang="ru-RU" sz="2000" b="1" kern="1200" dirty="0" smtClean="0">
              <a:solidFill>
                <a:schemeClr val="accent6">
                  <a:lumMod val="50000"/>
                </a:schemeClr>
              </a:solidFill>
            </a:rPr>
            <a:t>   стенок, изъязвление </a:t>
          </a:r>
        </a:p>
        <a:p>
          <a:pPr marL="57150" lvl="1" indent="0" algn="l" defTabSz="400050">
            <a:lnSpc>
              <a:spcPct val="90000"/>
            </a:lnSpc>
            <a:spcBef>
              <a:spcPct val="0"/>
            </a:spcBef>
            <a:spcAft>
              <a:spcPct val="15000"/>
            </a:spcAft>
            <a:buChar char="••"/>
          </a:pPr>
          <a:endParaRPr lang="ru-RU" sz="2000" kern="1200" dirty="0"/>
        </a:p>
      </dsp:txBody>
      <dsp:txXfrm>
        <a:off x="6906814" y="2255028"/>
        <a:ext cx="2323134" cy="1247109"/>
      </dsp:txXfrm>
    </dsp:sp>
    <dsp:sp modelId="{368818F6-FE89-45DB-809E-E3600EA39151}">
      <dsp:nvSpPr>
        <dsp:cNvPr id="0" name=""/>
        <dsp:cNvSpPr/>
      </dsp:nvSpPr>
      <dsp:spPr>
        <a:xfrm>
          <a:off x="5559411" y="3374492"/>
          <a:ext cx="1702846" cy="976845"/>
        </a:xfrm>
        <a:prstGeom prst="roundRect">
          <a:avLst>
            <a:gd name="adj" fmla="val 16670"/>
          </a:avLst>
        </a:prstGeom>
        <a:solidFill>
          <a:schemeClr val="bg1"/>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800" kern="1200" dirty="0" smtClean="0">
              <a:solidFill>
                <a:schemeClr val="tx1"/>
              </a:solidFill>
            </a:rPr>
            <a:t>Асептическое воспаление </a:t>
          </a:r>
        </a:p>
        <a:p>
          <a:pPr lvl="0" algn="ctr" defTabSz="400050">
            <a:lnSpc>
              <a:spcPct val="90000"/>
            </a:lnSpc>
            <a:spcBef>
              <a:spcPct val="0"/>
            </a:spcBef>
            <a:spcAft>
              <a:spcPct val="35000"/>
            </a:spcAft>
          </a:pPr>
          <a:endParaRPr lang="ru-RU" sz="1800" kern="1200" dirty="0">
            <a:solidFill>
              <a:schemeClr val="tx1"/>
            </a:solidFill>
          </a:endParaRPr>
        </a:p>
      </dsp:txBody>
      <dsp:txXfrm>
        <a:off x="5559411" y="3374492"/>
        <a:ext cx="1702846" cy="976845"/>
      </dsp:txXfrm>
    </dsp:sp>
    <dsp:sp modelId="{6B0FDFAE-8FE9-4FD9-8D6C-007BA812E087}">
      <dsp:nvSpPr>
        <dsp:cNvPr id="0" name=""/>
        <dsp:cNvSpPr/>
      </dsp:nvSpPr>
      <dsp:spPr>
        <a:xfrm>
          <a:off x="7378919" y="3468093"/>
          <a:ext cx="1851028" cy="789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US" sz="2000" b="1" kern="1200" dirty="0" smtClean="0">
              <a:solidFill>
                <a:schemeClr val="accent6">
                  <a:lumMod val="50000"/>
                </a:schemeClr>
              </a:solidFill>
            </a:rPr>
            <a:t>=&gt; B</a:t>
          </a:r>
          <a:r>
            <a:rPr lang="ru-RU" sz="2000" b="1" kern="1200" dirty="0" err="1" smtClean="0">
              <a:solidFill>
                <a:schemeClr val="accent6">
                  <a:lumMod val="50000"/>
                </a:schemeClr>
              </a:solidFill>
            </a:rPr>
            <a:t>торичная</a:t>
          </a:r>
          <a:r>
            <a:rPr lang="ru-RU" sz="2000" b="1" kern="1200" dirty="0" smtClean="0">
              <a:solidFill>
                <a:schemeClr val="accent6">
                  <a:lumMod val="50000"/>
                </a:schemeClr>
              </a:solidFill>
            </a:rPr>
            <a:t> инфекция  </a:t>
          </a:r>
          <a:endParaRPr lang="ru-RU" sz="2000" b="1" kern="1200" dirty="0">
            <a:solidFill>
              <a:schemeClr val="accent6">
                <a:lumMod val="50000"/>
              </a:schemeClr>
            </a:solidFill>
          </a:endParaRPr>
        </a:p>
      </dsp:txBody>
      <dsp:txXfrm>
        <a:off x="7378919" y="3468093"/>
        <a:ext cx="1851028" cy="78952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A9F20C-07A3-48B9-9ED5-9D86E818EDAA}">
      <dsp:nvSpPr>
        <dsp:cNvPr id="0" name=""/>
        <dsp:cNvSpPr/>
      </dsp:nvSpPr>
      <dsp:spPr>
        <a:xfrm>
          <a:off x="0" y="539744"/>
          <a:ext cx="7320711" cy="88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D1AC75-61BE-4F2D-BC6E-06A1612B756B}">
      <dsp:nvSpPr>
        <dsp:cNvPr id="0" name=""/>
        <dsp:cNvSpPr/>
      </dsp:nvSpPr>
      <dsp:spPr>
        <a:xfrm>
          <a:off x="366035" y="23144"/>
          <a:ext cx="6587696" cy="1033200"/>
        </a:xfrm>
        <a:prstGeom prst="roundRect">
          <a:avLst/>
        </a:prstGeom>
        <a:solidFill>
          <a:srgbClr val="2C6E39"/>
        </a:solidFill>
        <a:ln w="12700" cap="flat" cmpd="sng" algn="ctr">
          <a:solidFill>
            <a:srgbClr val="2C6E3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694" tIns="0" rIns="193694" bIns="0" numCol="1" spcCol="1270" anchor="ctr" anchorCtr="0">
          <a:noAutofit/>
        </a:bodyPr>
        <a:lstStyle/>
        <a:p>
          <a:pPr lvl="0" algn="l" defTabSz="1244600">
            <a:lnSpc>
              <a:spcPct val="90000"/>
            </a:lnSpc>
            <a:spcBef>
              <a:spcPct val="0"/>
            </a:spcBef>
            <a:spcAft>
              <a:spcPct val="35000"/>
            </a:spcAft>
          </a:pPr>
          <a:r>
            <a:rPr lang="ru-RU" sz="2800" kern="1200" dirty="0">
              <a:latin typeface="Arial Narrow" panose="020B0606020202030204" pitchFamily="34" charset="0"/>
            </a:rPr>
            <a:t>По 2 капсулы 1 раз в сутки в течение 20 дней до облегчения симптомов</a:t>
          </a:r>
          <a:endParaRPr lang="ru-RU" sz="2800" b="0" kern="1200" dirty="0">
            <a:solidFill>
              <a:schemeClr val="tx1"/>
            </a:solidFill>
            <a:latin typeface="Arial Narrow" panose="020B0606020202030204" pitchFamily="34" charset="0"/>
          </a:endParaRPr>
        </a:p>
      </dsp:txBody>
      <dsp:txXfrm>
        <a:off x="366035" y="23144"/>
        <a:ext cx="6587696" cy="1033200"/>
      </dsp:txXfrm>
    </dsp:sp>
    <dsp:sp modelId="{6B8FEEF0-9944-464E-87F1-03399AB70A86}">
      <dsp:nvSpPr>
        <dsp:cNvPr id="0" name=""/>
        <dsp:cNvSpPr/>
      </dsp:nvSpPr>
      <dsp:spPr>
        <a:xfrm>
          <a:off x="0" y="2127345"/>
          <a:ext cx="7320711" cy="88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44B743-FAF7-4D05-9BB7-403F18A706B1}">
      <dsp:nvSpPr>
        <dsp:cNvPr id="0" name=""/>
        <dsp:cNvSpPr/>
      </dsp:nvSpPr>
      <dsp:spPr>
        <a:xfrm>
          <a:off x="398653" y="1620963"/>
          <a:ext cx="6599380" cy="1033200"/>
        </a:xfrm>
        <a:prstGeom prst="roundRect">
          <a:avLst/>
        </a:prstGeom>
        <a:solidFill>
          <a:srgbClr val="2E723C"/>
        </a:solidFill>
        <a:ln w="12700" cap="flat" cmpd="sng" algn="ctr">
          <a:solidFill>
            <a:schemeClr val="tx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694" tIns="0" rIns="193694" bIns="0" numCol="1" spcCol="1270" anchor="ctr" anchorCtr="0">
          <a:noAutofit/>
        </a:bodyPr>
        <a:lstStyle/>
        <a:p>
          <a:pPr lvl="0" algn="l" defTabSz="1244600">
            <a:lnSpc>
              <a:spcPct val="90000"/>
            </a:lnSpc>
            <a:spcBef>
              <a:spcPct val="0"/>
            </a:spcBef>
            <a:spcAft>
              <a:spcPct val="35000"/>
            </a:spcAft>
          </a:pPr>
          <a:r>
            <a:rPr lang="ru-RU" sz="2800" kern="1200" dirty="0">
              <a:latin typeface="Arial Narrow" panose="020B0606020202030204" pitchFamily="34" charset="0"/>
            </a:rPr>
            <a:t>Затем по 1 капсуле в сутки</a:t>
          </a:r>
          <a:endParaRPr lang="ru-RU" sz="2800" b="0" kern="1200" dirty="0">
            <a:solidFill>
              <a:schemeClr val="tx1"/>
            </a:solidFill>
            <a:latin typeface="Arial Narrow" panose="020B0606020202030204" pitchFamily="34" charset="0"/>
          </a:endParaRPr>
        </a:p>
      </dsp:txBody>
      <dsp:txXfrm>
        <a:off x="398653" y="1620963"/>
        <a:ext cx="6599380" cy="1033200"/>
      </dsp:txXfrm>
    </dsp:sp>
    <dsp:sp modelId="{470C9E80-C1D4-4C06-9632-D7E636306B6B}">
      <dsp:nvSpPr>
        <dsp:cNvPr id="0" name=""/>
        <dsp:cNvSpPr/>
      </dsp:nvSpPr>
      <dsp:spPr>
        <a:xfrm>
          <a:off x="0" y="3738090"/>
          <a:ext cx="7320711" cy="88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EAB6A8-A04C-4C7B-AB24-6DC3410219C2}">
      <dsp:nvSpPr>
        <dsp:cNvPr id="0" name=""/>
        <dsp:cNvSpPr/>
      </dsp:nvSpPr>
      <dsp:spPr>
        <a:xfrm>
          <a:off x="366035" y="3198345"/>
          <a:ext cx="6617264" cy="1033200"/>
        </a:xfrm>
        <a:prstGeom prst="roundRect">
          <a:avLst/>
        </a:prstGeom>
        <a:solidFill>
          <a:srgbClr val="2E723C"/>
        </a:solidFill>
        <a:ln w="12700" cap="flat" cmpd="sng" algn="ctr">
          <a:solidFill>
            <a:schemeClr val="tx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694" tIns="0" rIns="193694" bIns="0" numCol="1" spcCol="1270" anchor="ctr" anchorCtr="0">
          <a:noAutofit/>
        </a:bodyPr>
        <a:lstStyle/>
        <a:p>
          <a:pPr lvl="0" algn="l" defTabSz="1244600">
            <a:lnSpc>
              <a:spcPct val="90000"/>
            </a:lnSpc>
            <a:spcBef>
              <a:spcPct val="0"/>
            </a:spcBef>
            <a:spcAft>
              <a:spcPct val="35000"/>
            </a:spcAft>
          </a:pPr>
          <a:r>
            <a:rPr lang="ru-RU" sz="2800" kern="1200" dirty="0">
              <a:latin typeface="Arial Narrow" panose="020B0606020202030204" pitchFamily="34" charset="0"/>
            </a:rPr>
            <a:t>Доза препарата корригируется в зависимости от достигнутого эффекта</a:t>
          </a:r>
          <a:endParaRPr lang="ru-RU" sz="2800" b="0" kern="1200" dirty="0">
            <a:solidFill>
              <a:schemeClr val="tx1"/>
            </a:solidFill>
            <a:latin typeface="Arial Narrow" panose="020B0606020202030204" pitchFamily="34" charset="0"/>
          </a:endParaRPr>
        </a:p>
      </dsp:txBody>
      <dsp:txXfrm>
        <a:off x="366035" y="3198345"/>
        <a:ext cx="6617264" cy="1033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84FC0-2431-4E53-8C40-F8EC10402B50}" type="datetimeFigureOut">
              <a:rPr lang="ru-RU" smtClean="0"/>
              <a:pPr/>
              <a:t>05.09.2018</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430F4-9F4E-4DF9-A628-3EC9E3D74D6C}" type="slidenum">
              <a:rPr lang="ru-RU" smtClean="0"/>
              <a:pPr/>
              <a:t>‹#›</a:t>
            </a:fld>
            <a:endParaRPr lang="ru-RU"/>
          </a:p>
        </p:txBody>
      </p:sp>
    </p:spTree>
    <p:extLst>
      <p:ext uri="{BB962C8B-B14F-4D97-AF65-F5344CB8AC3E}">
        <p14:creationId xmlns:p14="http://schemas.microsoft.com/office/powerpoint/2010/main" xmlns="" val="252228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Схема систематизации процессов старения проецирует патологические процессы, происходящие в организме, на возрастную шкалу и является одной из актуальных направлений в геронтологии. </a:t>
            </a:r>
          </a:p>
          <a:p>
            <a:r>
              <a:rPr lang="ru-RU" sz="1200" kern="1200" dirty="0">
                <a:solidFill>
                  <a:schemeClr val="tx1"/>
                </a:solidFill>
                <a:effectLst/>
                <a:latin typeface="+mn-lt"/>
                <a:ea typeface="+mn-ea"/>
                <a:cs typeface="+mn-cs"/>
              </a:rPr>
              <a:t>Как показано на схеме, процессы старения клеток происходят ан протяжении практически всей жизни. Но в разные возрастные периоды эти процессы развиваются по-разному. </a:t>
            </a:r>
          </a:p>
          <a:p>
            <a:r>
              <a:rPr lang="ru-RU" sz="1200" kern="1200" dirty="0">
                <a:solidFill>
                  <a:schemeClr val="tx1"/>
                </a:solidFill>
                <a:effectLst/>
                <a:latin typeface="+mn-lt"/>
                <a:ea typeface="+mn-ea"/>
                <a:cs typeface="+mn-cs"/>
              </a:rPr>
              <a:t>В молодом возрасте (20–30 лет) в основе механизмов старения лежат молекулярные повреждения; </a:t>
            </a:r>
          </a:p>
          <a:p>
            <a:r>
              <a:rPr lang="ru-RU" sz="1200" kern="1200" dirty="0">
                <a:solidFill>
                  <a:schemeClr val="tx1"/>
                </a:solidFill>
                <a:effectLst/>
                <a:latin typeface="+mn-lt"/>
                <a:ea typeface="+mn-ea"/>
                <a:cs typeface="+mn-cs"/>
              </a:rPr>
              <a:t>Начиная с 40 лет уже формируются уже более глубокие, клеточные изменения, </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И  с 50-летнего возраста в результате дальнейшего прогрессирования процесса реализуются структурные нарушения в тканях с формированием функциональной недостаточности органов и систем. </a:t>
            </a:r>
          </a:p>
          <a:p>
            <a:endParaRPr lang="ru-RU" dirty="0"/>
          </a:p>
          <a:p>
            <a:r>
              <a:rPr lang="ru-RU" dirty="0"/>
              <a:t>Сегодня чаще всего мы пытаемся вмешаться в процессы старения на этапе уже имеющихся СТРУКТУРНЫХ ПОВРЕЖДЕНИЙ, когда, по сути, уже имеем дело с сформировавшимися патологическими процессами. </a:t>
            </a:r>
          </a:p>
          <a:p>
            <a:r>
              <a:rPr lang="ru-RU" dirty="0"/>
              <a:t>При этом, выявление и коррекция повреждений других, более ранних звеньев, ответственных за старение – КЛЕТОЧНОГО и МОЛЕКУЛЯРНОГО в нашей практике фактически отсутствуют. </a:t>
            </a:r>
          </a:p>
        </p:txBody>
      </p:sp>
      <p:sp>
        <p:nvSpPr>
          <p:cNvPr id="4" name="Номер слайда 3"/>
          <p:cNvSpPr>
            <a:spLocks noGrp="1"/>
          </p:cNvSpPr>
          <p:nvPr>
            <p:ph type="sldNum" sz="quarter" idx="10"/>
          </p:nvPr>
        </p:nvSpPr>
        <p:spPr/>
        <p:txBody>
          <a:bodyPr/>
          <a:lstStyle/>
          <a:p>
            <a:fld id="{E239BDE4-C08C-1E4A-9223-5D8D41863F17}" type="slidenum">
              <a:rPr lang="ru-RU" smtClean="0"/>
              <a:pPr/>
              <a:t>3</a:t>
            </a:fld>
            <a:endParaRPr lang="ru-RU"/>
          </a:p>
        </p:txBody>
      </p:sp>
    </p:spTree>
    <p:extLst>
      <p:ext uri="{BB962C8B-B14F-4D97-AF65-F5344CB8AC3E}">
        <p14:creationId xmlns:p14="http://schemas.microsoft.com/office/powerpoint/2010/main" xmlns="" val="263399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Антидепрессанты группы селективных ингибиторов обратного захвата серотонина могут быть наиболее эффективны у женщин в период постменопаузы, находящихся  на МГТ. Это может быть связано с модулирующим влиянием эстрогенов на компоненты </a:t>
            </a:r>
            <a:r>
              <a:rPr lang="ru-RU" dirty="0" err="1" smtClean="0"/>
              <a:t>серотонинергической</a:t>
            </a:r>
            <a:r>
              <a:rPr lang="ru-RU" dirty="0" smtClean="0"/>
              <a:t> системы. </a:t>
            </a:r>
          </a:p>
        </p:txBody>
      </p:sp>
      <p:sp>
        <p:nvSpPr>
          <p:cNvPr id="4" name="Slide Number Placeholder 3"/>
          <p:cNvSpPr>
            <a:spLocks noGrp="1"/>
          </p:cNvSpPr>
          <p:nvPr>
            <p:ph type="sldNum" sz="quarter" idx="10"/>
          </p:nvPr>
        </p:nvSpPr>
        <p:spPr/>
        <p:txBody>
          <a:bodyPr/>
          <a:lstStyle/>
          <a:p>
            <a:fld id="{9530C42A-FFC3-4A15-9F67-5C79ABCB6B90}" type="slidenum">
              <a:rPr lang="ru-RU" smtClean="0">
                <a:solidFill>
                  <a:prstClr val="black"/>
                </a:solidFill>
              </a:rPr>
              <a:pPr/>
              <a:t>16</a:t>
            </a:fld>
            <a:endParaRPr lang="ru-RU">
              <a:solidFill>
                <a:prstClr val="black"/>
              </a:solidFill>
            </a:endParaRPr>
          </a:p>
        </p:txBody>
      </p:sp>
    </p:spTree>
    <p:extLst>
      <p:ext uri="{BB962C8B-B14F-4D97-AF65-F5344CB8AC3E}">
        <p14:creationId xmlns:p14="http://schemas.microsoft.com/office/powerpoint/2010/main" xmlns="" val="609076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Действие эстрогенов на нервную ткань следующее (</a:t>
            </a:r>
            <a:r>
              <a:rPr lang="ru-RU" dirty="0" err="1" smtClean="0"/>
              <a:t>см.слайд</a:t>
            </a:r>
            <a:r>
              <a:rPr lang="ru-RU" dirty="0" smtClean="0"/>
              <a:t>).</a:t>
            </a:r>
          </a:p>
          <a:p>
            <a:r>
              <a:rPr lang="ru-RU" dirty="0" smtClean="0"/>
              <a:t>Эстрогены выступают</a:t>
            </a:r>
            <a:r>
              <a:rPr lang="ru-RU" baseline="0" dirty="0" smtClean="0"/>
              <a:t> в роли защитников нервной ткани(и нервной системы) и в норме, и при повреждении, стрессе.</a:t>
            </a:r>
          </a:p>
          <a:p>
            <a:endParaRPr lang="ru-RU" dirty="0"/>
          </a:p>
        </p:txBody>
      </p:sp>
      <p:sp>
        <p:nvSpPr>
          <p:cNvPr id="4" name="Номер слайда 3"/>
          <p:cNvSpPr>
            <a:spLocks noGrp="1"/>
          </p:cNvSpPr>
          <p:nvPr>
            <p:ph type="sldNum" sz="quarter" idx="10"/>
          </p:nvPr>
        </p:nvSpPr>
        <p:spPr/>
        <p:txBody>
          <a:bodyPr/>
          <a:lstStyle/>
          <a:p>
            <a:fld id="{4B1CCA3C-8007-4756-8B4A-414BE5EA8211}" type="slidenum">
              <a:rPr lang="ru-RU" smtClean="0"/>
              <a:pPr/>
              <a:t>17</a:t>
            </a:fld>
            <a:endParaRPr lang="ru-RU"/>
          </a:p>
        </p:txBody>
      </p:sp>
    </p:spTree>
    <p:extLst>
      <p:ext uri="{BB962C8B-B14F-4D97-AF65-F5344CB8AC3E}">
        <p14:creationId xmlns:p14="http://schemas.microsoft.com/office/powerpoint/2010/main" xmlns="" val="52766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ПМ-преждевременная менопауза</a:t>
            </a:r>
          </a:p>
          <a:p>
            <a:r>
              <a:rPr lang="ru-RU" sz="1200" dirty="0" smtClean="0"/>
              <a:t>Поэтому дочерям рекомендовано реализовать генеративную функцию в раннем репродуктивном возрасте и учитывать наличие заболеваний, влияющих на овариальный резерв (</a:t>
            </a:r>
            <a:r>
              <a:rPr lang="ru-RU" sz="1200" dirty="0" err="1" smtClean="0"/>
              <a:t>аутоимунный</a:t>
            </a:r>
            <a:r>
              <a:rPr lang="ru-RU" sz="1200" dirty="0" smtClean="0"/>
              <a:t> </a:t>
            </a:r>
            <a:r>
              <a:rPr lang="ru-RU" sz="1200" dirty="0" err="1" smtClean="0"/>
              <a:t>тиреоидит</a:t>
            </a:r>
            <a:r>
              <a:rPr lang="ru-RU" sz="1200" dirty="0" smtClean="0"/>
              <a:t>, </a:t>
            </a:r>
            <a:r>
              <a:rPr lang="ru-RU" sz="1200" dirty="0" err="1" smtClean="0"/>
              <a:t>олигоменорея</a:t>
            </a:r>
            <a:r>
              <a:rPr lang="ru-RU" sz="1200" dirty="0" smtClean="0"/>
              <a:t> с </a:t>
            </a:r>
            <a:r>
              <a:rPr lang="ru-RU" sz="1200" dirty="0" err="1" smtClean="0"/>
              <a:t>менархе</a:t>
            </a:r>
            <a:r>
              <a:rPr lang="ru-RU" sz="1200" dirty="0" smtClean="0"/>
              <a:t>, перенесенные краснуха и паротит).</a:t>
            </a:r>
            <a:endParaRPr lang="ru-RU" dirty="0"/>
          </a:p>
        </p:txBody>
      </p:sp>
      <p:sp>
        <p:nvSpPr>
          <p:cNvPr id="4" name="Номер слайда 3"/>
          <p:cNvSpPr>
            <a:spLocks noGrp="1"/>
          </p:cNvSpPr>
          <p:nvPr>
            <p:ph type="sldNum" sz="quarter" idx="10"/>
          </p:nvPr>
        </p:nvSpPr>
        <p:spPr/>
        <p:txBody>
          <a:bodyPr/>
          <a:lstStyle/>
          <a:p>
            <a:fld id="{4A4CAD5F-41BE-49A0-AF0A-CBB6DF1F1891}" type="slidenum">
              <a:rPr lang="ru-RU" smtClean="0"/>
              <a:pPr/>
              <a:t>26</a:t>
            </a:fld>
            <a:endParaRPr lang="ru-RU"/>
          </a:p>
        </p:txBody>
      </p:sp>
    </p:spTree>
    <p:extLst>
      <p:ext uri="{BB962C8B-B14F-4D97-AF65-F5344CB8AC3E}">
        <p14:creationId xmlns:p14="http://schemas.microsoft.com/office/powerpoint/2010/main" xmlns="" val="3211178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a:p>
            <a:endParaRPr lang="ru-RU" baseline="0" dirty="0"/>
          </a:p>
          <a:p>
            <a:endParaRPr lang="ru-RU" dirty="0"/>
          </a:p>
        </p:txBody>
      </p:sp>
      <p:sp>
        <p:nvSpPr>
          <p:cNvPr id="4" name="Номер слайда 3"/>
          <p:cNvSpPr>
            <a:spLocks noGrp="1"/>
          </p:cNvSpPr>
          <p:nvPr>
            <p:ph type="sldNum" sz="quarter" idx="10"/>
          </p:nvPr>
        </p:nvSpPr>
        <p:spPr/>
        <p:txBody>
          <a:bodyPr/>
          <a:lstStyle/>
          <a:p>
            <a:pPr>
              <a:defRPr/>
            </a:pPr>
            <a:fld id="{E586F62E-B60E-4114-B11C-C3C34FE252FC}" type="slidenum">
              <a:rPr lang="ru-RU" smtClean="0">
                <a:solidFill>
                  <a:prstClr val="black"/>
                </a:solidFill>
              </a:rPr>
              <a:pPr>
                <a:defRPr/>
              </a:pPr>
              <a:t>27</a:t>
            </a:fld>
            <a:endParaRPr lang="ru-RU">
              <a:solidFill>
                <a:prstClr val="black"/>
              </a:solidFill>
            </a:endParaRPr>
          </a:p>
        </p:txBody>
      </p:sp>
    </p:spTree>
    <p:extLst>
      <p:ext uri="{BB962C8B-B14F-4D97-AF65-F5344CB8AC3E}">
        <p14:creationId xmlns:p14="http://schemas.microsoft.com/office/powerpoint/2010/main" xmlns="" val="2921177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1" dirty="0"/>
              <a:t>Здесь кратко описать исследование, которое приведено на слайде:</a:t>
            </a:r>
          </a:p>
          <a:p>
            <a:endParaRPr lang="ru-RU" b="1" dirty="0"/>
          </a:p>
          <a:p>
            <a:r>
              <a:rPr lang="ru-RU" b="1" dirty="0"/>
              <a:t>Цель: </a:t>
            </a:r>
            <a:r>
              <a:rPr lang="ru-RU" b="0" dirty="0"/>
              <a:t>оценка когнитивной функции и настроения у женщин в естественной менопаузе на различных видах МГТ</a:t>
            </a:r>
          </a:p>
          <a:p>
            <a:r>
              <a:rPr lang="ru-RU" b="1" dirty="0"/>
              <a:t>Дизайн: </a:t>
            </a:r>
            <a:r>
              <a:rPr lang="ru-RU" b="0" dirty="0"/>
              <a:t>двойное слепое, плацебо-контролируемое исследование. Оценка настроения и когнитивной функции через 12 недель после инициации МГТ</a:t>
            </a:r>
          </a:p>
          <a:p>
            <a:r>
              <a:rPr lang="ru-RU" b="1" dirty="0"/>
              <a:t>Схемы терапии:</a:t>
            </a:r>
          </a:p>
          <a:p>
            <a:r>
              <a:rPr lang="ru-RU" b="1" dirty="0"/>
              <a:t>	</a:t>
            </a:r>
            <a:r>
              <a:rPr lang="ru-RU" sz="1200" dirty="0">
                <a:latin typeface="Arial Narrow" panose="020B0606020202030204" pitchFamily="34" charset="0"/>
              </a:rPr>
              <a:t>1 группа: эстрадиол + плацебо (</a:t>
            </a:r>
            <a:r>
              <a:rPr lang="en-US" sz="1200" dirty="0">
                <a:latin typeface="Arial Narrow" panose="020B0606020202030204" pitchFamily="34" charset="0"/>
              </a:rPr>
              <a:t>n=7)</a:t>
            </a:r>
            <a:endParaRPr lang="ru-RU" sz="1200"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latin typeface="Arial Narrow" panose="020B0606020202030204" pitchFamily="34" charset="0"/>
              </a:rPr>
              <a:t>	2 группа: эстрадиол + МПА</a:t>
            </a:r>
            <a:r>
              <a:rPr lang="en-US" sz="1200" dirty="0">
                <a:latin typeface="Arial Narrow" panose="020B0606020202030204" pitchFamily="34" charset="0"/>
              </a:rPr>
              <a:t> </a:t>
            </a:r>
            <a:r>
              <a:rPr lang="ru-RU" sz="1200" dirty="0">
                <a:latin typeface="Arial Narrow" panose="020B0606020202030204" pitchFamily="34" charset="0"/>
              </a:rPr>
              <a:t>(</a:t>
            </a:r>
            <a:r>
              <a:rPr lang="en-US" sz="1200" dirty="0">
                <a:latin typeface="Arial Narrow" panose="020B0606020202030204" pitchFamily="34" charset="0"/>
              </a:rPr>
              <a:t>n=9)</a:t>
            </a:r>
            <a:endParaRPr lang="ru-RU" sz="1200"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latin typeface="Arial Narrow" panose="020B0606020202030204" pitchFamily="34" charset="0"/>
              </a:rPr>
              <a:t>	3 группа: эстрадиол + </a:t>
            </a:r>
            <a:r>
              <a:rPr lang="ru-RU" sz="1200" dirty="0" err="1">
                <a:latin typeface="Arial Narrow" panose="020B0606020202030204" pitchFamily="34" charset="0"/>
              </a:rPr>
              <a:t>микр</a:t>
            </a:r>
            <a:r>
              <a:rPr lang="ru-RU" sz="1200" dirty="0">
                <a:latin typeface="Arial Narrow" panose="020B0606020202030204" pitchFamily="34" charset="0"/>
              </a:rPr>
              <a:t>. Прогестерон</a:t>
            </a:r>
            <a:r>
              <a:rPr lang="en-US" sz="1200" dirty="0">
                <a:latin typeface="Arial Narrow" panose="020B0606020202030204" pitchFamily="34" charset="0"/>
              </a:rPr>
              <a:t> </a:t>
            </a:r>
            <a:r>
              <a:rPr lang="ru-RU" sz="1200" dirty="0">
                <a:latin typeface="Arial Narrow" panose="020B0606020202030204" pitchFamily="34" charset="0"/>
              </a:rPr>
              <a:t>(</a:t>
            </a:r>
            <a:r>
              <a:rPr lang="en-US" sz="1200" dirty="0">
                <a:latin typeface="Arial Narrow" panose="020B0606020202030204" pitchFamily="34" charset="0"/>
              </a:rPr>
              <a:t>n=8)</a:t>
            </a:r>
            <a:endParaRPr lang="ru-RU" sz="1200" dirty="0">
              <a:latin typeface="Arial Narrow" panose="020B0606020202030204" pitchFamily="34" charset="0"/>
            </a:endParaRPr>
          </a:p>
          <a:p>
            <a:r>
              <a:rPr lang="en-US" sz="1200" dirty="0">
                <a:latin typeface="Arial Narrow" panose="020B0606020202030204" pitchFamily="34" charset="0"/>
              </a:rPr>
              <a:t>	</a:t>
            </a:r>
            <a:r>
              <a:rPr lang="ru-RU" sz="1200" dirty="0">
                <a:latin typeface="Arial Narrow" panose="020B0606020202030204" pitchFamily="34" charset="0"/>
              </a:rPr>
              <a:t>Длительность терапии – 12 недель</a:t>
            </a:r>
          </a:p>
          <a:p>
            <a:r>
              <a:rPr lang="ru-RU" b="1" dirty="0"/>
              <a:t>Методы оценки: </a:t>
            </a:r>
            <a:r>
              <a:rPr lang="ru-RU" dirty="0"/>
              <a:t>Стандартизированные тесты настроения, вербальной памяти, рабочей (оперативной) памяти</a:t>
            </a:r>
            <a:endParaRPr lang="ru-RU" b="1" dirty="0"/>
          </a:p>
          <a:p>
            <a:r>
              <a:rPr lang="ru-RU" b="1" dirty="0"/>
              <a:t>Результаты: </a:t>
            </a:r>
            <a:r>
              <a:rPr lang="ru-RU" sz="1200" dirty="0">
                <a:latin typeface="Arial Narrow" panose="020B0606020202030204" pitchFamily="34" charset="0"/>
              </a:rPr>
              <a:t>Настроение улучшилось у всех. </a:t>
            </a:r>
            <a:r>
              <a:rPr lang="ru-RU" sz="1200" b="1" dirty="0">
                <a:solidFill>
                  <a:srgbClr val="C00000"/>
                </a:solidFill>
                <a:latin typeface="Arial Narrow" panose="020B0606020202030204" pitchFamily="34" charset="0"/>
              </a:rPr>
              <a:t>Однако, н</a:t>
            </a:r>
            <a:r>
              <a:rPr lang="ru-RU" sz="1200" dirty="0">
                <a:latin typeface="Arial Narrow" panose="020B0606020202030204" pitchFamily="34" charset="0"/>
              </a:rPr>
              <a:t>а фоне комбинации эстрадиола с плацебо и МПА когнитивные функции не изменились</a:t>
            </a:r>
          </a:p>
          <a:p>
            <a:r>
              <a:rPr lang="ru-RU" sz="1200" b="0" dirty="0">
                <a:latin typeface="Arial Narrow" panose="020B0606020202030204" pitchFamily="34" charset="0"/>
              </a:rPr>
              <a:t>В то время как на фоне </a:t>
            </a:r>
            <a:r>
              <a:rPr lang="ru-RU" sz="1200" b="0" dirty="0" err="1">
                <a:latin typeface="Arial Narrow" panose="020B0606020202030204" pitchFamily="34" charset="0"/>
              </a:rPr>
              <a:t>эстрадиола+прогестерона</a:t>
            </a:r>
            <a:r>
              <a:rPr lang="ru-RU" sz="1200" b="0" dirty="0">
                <a:latin typeface="Arial Narrow" panose="020B0606020202030204" pitchFamily="34" charset="0"/>
              </a:rPr>
              <a:t> улучшилась оперативная память и долгосрочная память</a:t>
            </a:r>
          </a:p>
          <a:p>
            <a:endParaRPr lang="ru-RU" b="1" dirty="0"/>
          </a:p>
          <a:p>
            <a:r>
              <a:rPr lang="ru-RU" b="1" dirty="0"/>
              <a:t>Выводы: </a:t>
            </a:r>
            <a:r>
              <a:rPr lang="ru-RU" b="0" dirty="0"/>
              <a:t>Влияние на </a:t>
            </a:r>
            <a:r>
              <a:rPr lang="ru-RU" b="0" dirty="0" err="1"/>
              <a:t>когнитивне</a:t>
            </a:r>
            <a:r>
              <a:rPr lang="ru-RU" b="0" dirty="0"/>
              <a:t> функции различных комбинаций МГТ отличаются друг от друга. В частности, выраженное позитивное влияние на память отмечено в группе эстрадиола+ микронизированный прогестерон. </a:t>
            </a:r>
            <a:endParaRPr lang="ru-RU" b="1" dirty="0"/>
          </a:p>
          <a:p>
            <a:endParaRPr lang="ru-RU" b="1" dirty="0"/>
          </a:p>
        </p:txBody>
      </p:sp>
      <p:sp>
        <p:nvSpPr>
          <p:cNvPr id="4" name="Slide Number Placeholder 3"/>
          <p:cNvSpPr>
            <a:spLocks noGrp="1"/>
          </p:cNvSpPr>
          <p:nvPr>
            <p:ph type="sldNum" sz="quarter" idx="10"/>
          </p:nvPr>
        </p:nvSpPr>
        <p:spPr/>
        <p:txBody>
          <a:bodyPr/>
          <a:lstStyle/>
          <a:p>
            <a:fld id="{75A430F4-9F4E-4DF9-A628-3EC9E3D74D6C}" type="slidenum">
              <a:rPr lang="ru-RU" smtClean="0"/>
              <a:pPr/>
              <a:t>29</a:t>
            </a:fld>
            <a:endParaRPr lang="ru-RU"/>
          </a:p>
        </p:txBody>
      </p:sp>
    </p:spTree>
    <p:extLst>
      <p:ext uri="{BB962C8B-B14F-4D97-AF65-F5344CB8AC3E}">
        <p14:creationId xmlns="" xmlns:p14="http://schemas.microsoft.com/office/powerpoint/2010/main" val="1456707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Более половины всех эпидемиологических исследований свидетельствуют о благоприятном влиянии гормональной терапии (ГТ) в качестве профилактики снижения когнитивной функции.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наиболее крупном исследовании </a:t>
            </a:r>
            <a:r>
              <a:rPr lang="ru-RU" sz="1200" kern="1200" dirty="0" err="1" smtClean="0">
                <a:solidFill>
                  <a:schemeClr val="tx1"/>
                </a:solidFill>
                <a:effectLst/>
                <a:latin typeface="+mn-lt"/>
                <a:ea typeface="+mn-ea"/>
                <a:cs typeface="+mn-cs"/>
              </a:rPr>
              <a:t>Cache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Country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Study</a:t>
            </a:r>
            <a:r>
              <a:rPr lang="ru-RU" sz="1200" kern="1200" dirty="0" smtClean="0">
                <a:solidFill>
                  <a:schemeClr val="tx1"/>
                </a:solidFill>
                <a:effectLst/>
                <a:latin typeface="+mn-lt"/>
                <a:ea typeface="+mn-ea"/>
                <a:cs typeface="+mn-cs"/>
              </a:rPr>
              <a:t> изучали влияние заместительной ГТ на частоту БА в течение трех лет среди 1889 женщин старшего возраста. В ходе наблюдения было выявлено 88 новых случаев деменции по типу БА (диагноз подтвержден в 84 % случаев). У женщин, принимавших ЗГТ, риск БА был снижен (26 случаев из 1066 женщин), по сравнению с женщинами, не принимавшими ЗГТ (58 случаев из 800 женщин) (ОР 0,59; 95 % ДИ 0,36–0,96).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Снижение риска было более выраженным у женщин, принимавших ЗГТ ранее не менее 10 лет (7 случаев из 427 женщин) (ОР 0,41; 95 % ДИ 0,17–0,86).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том случае если терапия была начата женщиной более старшего возраста (средний возраст – 70,9 года) и длительность приема терапии составляла от 3 до 10 лет, риск БА повышался (ОШ = 2,12; 95 % ДИ – 0,83–4,71; см. </a:t>
            </a:r>
            <a:r>
              <a:rPr lang="ru-RU" sz="1200" i="1" kern="1200" dirty="0" smtClean="0">
                <a:solidFill>
                  <a:schemeClr val="tx1"/>
                </a:solidFill>
                <a:effectLst/>
                <a:latin typeface="+mn-lt"/>
                <a:ea typeface="+mn-ea"/>
                <a:cs typeface="+mn-cs"/>
              </a:rPr>
              <a:t>рисунок</a:t>
            </a:r>
            <a:r>
              <a:rPr lang="ru-RU" sz="1200" kern="1200" dirty="0" smtClean="0">
                <a:solidFill>
                  <a:schemeClr val="tx1"/>
                </a:solidFill>
                <a:effectLst/>
                <a:latin typeface="+mn-lt"/>
                <a:ea typeface="+mn-ea"/>
                <a:cs typeface="+mn-cs"/>
              </a:rPr>
              <a:t>) [19].</a:t>
            </a:r>
          </a:p>
          <a:p>
            <a:r>
              <a:rPr lang="ru-RU" dirty="0" smtClean="0"/>
              <a:t>Данное исследование подтверждает</a:t>
            </a:r>
            <a:r>
              <a:rPr lang="ru-RU" baseline="0" dirty="0" smtClean="0"/>
              <a:t> гипотезу «критического окна».</a:t>
            </a:r>
            <a:endParaRPr lang="ru-RU" dirty="0"/>
          </a:p>
        </p:txBody>
      </p:sp>
      <p:sp>
        <p:nvSpPr>
          <p:cNvPr id="4" name="Номер слайда 3"/>
          <p:cNvSpPr>
            <a:spLocks noGrp="1"/>
          </p:cNvSpPr>
          <p:nvPr>
            <p:ph type="sldNum" sz="quarter" idx="10"/>
          </p:nvPr>
        </p:nvSpPr>
        <p:spPr/>
        <p:txBody>
          <a:bodyPr/>
          <a:lstStyle/>
          <a:p>
            <a:fld id="{4B1CCA3C-8007-4756-8B4A-414BE5EA8211}" type="slidenum">
              <a:rPr lang="ru-RU" smtClean="0"/>
              <a:pPr/>
              <a:t>30</a:t>
            </a:fld>
            <a:endParaRPr lang="ru-RU"/>
          </a:p>
        </p:txBody>
      </p:sp>
    </p:spTree>
    <p:extLst>
      <p:ext uri="{BB962C8B-B14F-4D97-AF65-F5344CB8AC3E}">
        <p14:creationId xmlns:p14="http://schemas.microsoft.com/office/powerpoint/2010/main" xmlns="" val="52032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8"/>
          <p:cNvSpPr>
            <a:spLocks noGrp="1" noChangeArrowheads="1"/>
          </p:cNvSpPr>
          <p:nvPr>
            <p:ph type="hdr" sz="quarter"/>
          </p:nvPr>
        </p:nvSpPr>
        <p:spPr>
          <a:noFill/>
        </p:spPr>
        <p:txBody>
          <a:bodyPr/>
          <a:lstStyle>
            <a:lvl1pPr defTabSz="907500" eaLnBrk="0" hangingPunct="0">
              <a:defRPr sz="9300" b="1">
                <a:solidFill>
                  <a:schemeClr val="tx1"/>
                </a:solidFill>
                <a:latin typeface="Arial" pitchFamily="34" charset="0"/>
              </a:defRPr>
            </a:lvl1pPr>
            <a:lvl2pPr marL="2166888" indent="-833418" defTabSz="907500" eaLnBrk="0" hangingPunct="0">
              <a:defRPr sz="9300" b="1">
                <a:solidFill>
                  <a:schemeClr val="tx1"/>
                </a:solidFill>
                <a:latin typeface="Arial" pitchFamily="34" charset="0"/>
              </a:defRPr>
            </a:lvl2pPr>
            <a:lvl3pPr marL="3333674" indent="-666735" defTabSz="907500" eaLnBrk="0" hangingPunct="0">
              <a:defRPr sz="9300" b="1">
                <a:solidFill>
                  <a:schemeClr val="tx1"/>
                </a:solidFill>
                <a:latin typeface="Arial" pitchFamily="34" charset="0"/>
              </a:defRPr>
            </a:lvl3pPr>
            <a:lvl4pPr marL="4667143" indent="-666735" defTabSz="907500" eaLnBrk="0" hangingPunct="0">
              <a:defRPr sz="9300" b="1">
                <a:solidFill>
                  <a:schemeClr val="tx1"/>
                </a:solidFill>
                <a:latin typeface="Arial" pitchFamily="34" charset="0"/>
              </a:defRPr>
            </a:lvl4pPr>
            <a:lvl5pPr marL="6000613" indent="-666735" defTabSz="907500" eaLnBrk="0" hangingPunct="0">
              <a:defRPr sz="9300" b="1">
                <a:solidFill>
                  <a:schemeClr val="tx1"/>
                </a:solidFill>
                <a:latin typeface="Arial" pitchFamily="34" charset="0"/>
              </a:defRPr>
            </a:lvl5pPr>
            <a:lvl6pPr marL="7334082"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6pPr>
            <a:lvl7pPr marL="8667552"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7pPr>
            <a:lvl8pPr marL="10001021"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8pPr>
            <a:lvl9pPr marL="11334491"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9pPr>
          </a:lstStyle>
          <a:p>
            <a:r>
              <a:rPr lang="en-US" sz="1200"/>
              <a:t>8777 FMT</a:t>
            </a:r>
          </a:p>
        </p:txBody>
      </p:sp>
      <p:sp>
        <p:nvSpPr>
          <p:cNvPr id="95235" name="Rectangle 10"/>
          <p:cNvSpPr>
            <a:spLocks noGrp="1" noChangeArrowheads="1"/>
          </p:cNvSpPr>
          <p:nvPr>
            <p:ph type="dt" sz="quarter" idx="1"/>
          </p:nvPr>
        </p:nvSpPr>
        <p:spPr>
          <a:noFill/>
        </p:spPr>
        <p:txBody>
          <a:bodyPr/>
          <a:lstStyle>
            <a:lvl1pPr defTabSz="907500" eaLnBrk="0" hangingPunct="0">
              <a:defRPr sz="9300" b="1">
                <a:solidFill>
                  <a:schemeClr val="tx1"/>
                </a:solidFill>
                <a:latin typeface="Arial" pitchFamily="34" charset="0"/>
              </a:defRPr>
            </a:lvl1pPr>
            <a:lvl2pPr marL="2166888" indent="-833418" defTabSz="907500" eaLnBrk="0" hangingPunct="0">
              <a:defRPr sz="9300" b="1">
                <a:solidFill>
                  <a:schemeClr val="tx1"/>
                </a:solidFill>
                <a:latin typeface="Arial" pitchFamily="34" charset="0"/>
              </a:defRPr>
            </a:lvl2pPr>
            <a:lvl3pPr marL="3333674" indent="-666735" defTabSz="907500" eaLnBrk="0" hangingPunct="0">
              <a:defRPr sz="9300" b="1">
                <a:solidFill>
                  <a:schemeClr val="tx1"/>
                </a:solidFill>
                <a:latin typeface="Arial" pitchFamily="34" charset="0"/>
              </a:defRPr>
            </a:lvl3pPr>
            <a:lvl4pPr marL="4667143" indent="-666735" defTabSz="907500" eaLnBrk="0" hangingPunct="0">
              <a:defRPr sz="9300" b="1">
                <a:solidFill>
                  <a:schemeClr val="tx1"/>
                </a:solidFill>
                <a:latin typeface="Arial" pitchFamily="34" charset="0"/>
              </a:defRPr>
            </a:lvl4pPr>
            <a:lvl5pPr marL="6000613" indent="-666735" defTabSz="907500" eaLnBrk="0" hangingPunct="0">
              <a:defRPr sz="9300" b="1">
                <a:solidFill>
                  <a:schemeClr val="tx1"/>
                </a:solidFill>
                <a:latin typeface="Arial" pitchFamily="34" charset="0"/>
              </a:defRPr>
            </a:lvl5pPr>
            <a:lvl6pPr marL="7334082"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6pPr>
            <a:lvl7pPr marL="8667552"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7pPr>
            <a:lvl8pPr marL="10001021"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8pPr>
            <a:lvl9pPr marL="11334491"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9pPr>
          </a:lstStyle>
          <a:p>
            <a:fld id="{512B46BA-27CB-4331-959F-5EE951EFAA11}" type="datetime8">
              <a:rPr lang="en-US" sz="1200"/>
              <a:pPr/>
              <a:t>9/5/2018 10:05 PM</a:t>
            </a:fld>
            <a:endParaRPr lang="en-US" sz="1200"/>
          </a:p>
        </p:txBody>
      </p:sp>
      <p:sp>
        <p:nvSpPr>
          <p:cNvPr id="95236" name="Rectangle 11"/>
          <p:cNvSpPr>
            <a:spLocks noGrp="1" noChangeArrowheads="1"/>
          </p:cNvSpPr>
          <p:nvPr>
            <p:ph type="ftr" sz="quarter" idx="4"/>
          </p:nvPr>
        </p:nvSpPr>
        <p:spPr>
          <a:noFill/>
        </p:spPr>
        <p:txBody>
          <a:bodyPr/>
          <a:lstStyle>
            <a:lvl1pPr defTabSz="907500" eaLnBrk="0" hangingPunct="0">
              <a:defRPr sz="9300" b="1">
                <a:solidFill>
                  <a:schemeClr val="tx1"/>
                </a:solidFill>
                <a:latin typeface="Arial" pitchFamily="34" charset="0"/>
              </a:defRPr>
            </a:lvl1pPr>
            <a:lvl2pPr marL="2166888" indent="-833418" defTabSz="907500" eaLnBrk="0" hangingPunct="0">
              <a:defRPr sz="9300" b="1">
                <a:solidFill>
                  <a:schemeClr val="tx1"/>
                </a:solidFill>
                <a:latin typeface="Arial" pitchFamily="34" charset="0"/>
              </a:defRPr>
            </a:lvl2pPr>
            <a:lvl3pPr marL="3333674" indent="-666735" defTabSz="907500" eaLnBrk="0" hangingPunct="0">
              <a:defRPr sz="9300" b="1">
                <a:solidFill>
                  <a:schemeClr val="tx1"/>
                </a:solidFill>
                <a:latin typeface="Arial" pitchFamily="34" charset="0"/>
              </a:defRPr>
            </a:lvl3pPr>
            <a:lvl4pPr marL="4667143" indent="-666735" defTabSz="907500" eaLnBrk="0" hangingPunct="0">
              <a:defRPr sz="9300" b="1">
                <a:solidFill>
                  <a:schemeClr val="tx1"/>
                </a:solidFill>
                <a:latin typeface="Arial" pitchFamily="34" charset="0"/>
              </a:defRPr>
            </a:lvl4pPr>
            <a:lvl5pPr marL="6000613" indent="-666735" defTabSz="907500" eaLnBrk="0" hangingPunct="0">
              <a:defRPr sz="9300" b="1">
                <a:solidFill>
                  <a:schemeClr val="tx1"/>
                </a:solidFill>
                <a:latin typeface="Arial" pitchFamily="34" charset="0"/>
              </a:defRPr>
            </a:lvl5pPr>
            <a:lvl6pPr marL="7334082"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6pPr>
            <a:lvl7pPr marL="8667552"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7pPr>
            <a:lvl8pPr marL="10001021"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8pPr>
            <a:lvl9pPr marL="11334491"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9pPr>
          </a:lstStyle>
          <a:p>
            <a:r>
              <a:rPr lang="en-US" sz="1200"/>
              <a:t>FM</a:t>
            </a:r>
          </a:p>
        </p:txBody>
      </p:sp>
      <p:sp>
        <p:nvSpPr>
          <p:cNvPr id="95237" name="Rectangle 12"/>
          <p:cNvSpPr>
            <a:spLocks noGrp="1" noChangeArrowheads="1"/>
          </p:cNvSpPr>
          <p:nvPr>
            <p:ph type="sldNum" sz="quarter" idx="5"/>
          </p:nvPr>
        </p:nvSpPr>
        <p:spPr>
          <a:noFill/>
        </p:spPr>
        <p:txBody>
          <a:bodyPr/>
          <a:lstStyle>
            <a:lvl1pPr defTabSz="907500" eaLnBrk="0" hangingPunct="0">
              <a:defRPr sz="9300" b="1">
                <a:solidFill>
                  <a:schemeClr val="tx1"/>
                </a:solidFill>
                <a:latin typeface="Arial" pitchFamily="34" charset="0"/>
              </a:defRPr>
            </a:lvl1pPr>
            <a:lvl2pPr marL="2166888" indent="-833418" defTabSz="907500" eaLnBrk="0" hangingPunct="0">
              <a:defRPr sz="9300" b="1">
                <a:solidFill>
                  <a:schemeClr val="tx1"/>
                </a:solidFill>
                <a:latin typeface="Arial" pitchFamily="34" charset="0"/>
              </a:defRPr>
            </a:lvl2pPr>
            <a:lvl3pPr marL="3333674" indent="-666735" defTabSz="907500" eaLnBrk="0" hangingPunct="0">
              <a:defRPr sz="9300" b="1">
                <a:solidFill>
                  <a:schemeClr val="tx1"/>
                </a:solidFill>
                <a:latin typeface="Arial" pitchFamily="34" charset="0"/>
              </a:defRPr>
            </a:lvl3pPr>
            <a:lvl4pPr marL="4667143" indent="-666735" defTabSz="907500" eaLnBrk="0" hangingPunct="0">
              <a:defRPr sz="9300" b="1">
                <a:solidFill>
                  <a:schemeClr val="tx1"/>
                </a:solidFill>
                <a:latin typeface="Arial" pitchFamily="34" charset="0"/>
              </a:defRPr>
            </a:lvl4pPr>
            <a:lvl5pPr marL="6000613" indent="-666735" defTabSz="907500" eaLnBrk="0" hangingPunct="0">
              <a:defRPr sz="9300" b="1">
                <a:solidFill>
                  <a:schemeClr val="tx1"/>
                </a:solidFill>
                <a:latin typeface="Arial" pitchFamily="34" charset="0"/>
              </a:defRPr>
            </a:lvl5pPr>
            <a:lvl6pPr marL="7334082"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6pPr>
            <a:lvl7pPr marL="8667552"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7pPr>
            <a:lvl8pPr marL="10001021"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8pPr>
            <a:lvl9pPr marL="11334491" indent="-666735" defTabSz="907500" eaLnBrk="0" fontAlgn="base" hangingPunct="0">
              <a:lnSpc>
                <a:spcPct val="80000"/>
              </a:lnSpc>
              <a:spcBef>
                <a:spcPct val="50000"/>
              </a:spcBef>
              <a:spcAft>
                <a:spcPct val="0"/>
              </a:spcAft>
              <a:buClr>
                <a:srgbClr val="F4D966"/>
              </a:buClr>
              <a:buSzPct val="75000"/>
              <a:buFont typeface="Monotype Sorts" pitchFamily="2" charset="2"/>
              <a:buChar char="w"/>
              <a:defRPr sz="9300" b="1">
                <a:solidFill>
                  <a:schemeClr val="tx1"/>
                </a:solidFill>
                <a:latin typeface="Arial" pitchFamily="34" charset="0"/>
              </a:defRPr>
            </a:lvl9pPr>
          </a:lstStyle>
          <a:p>
            <a:fld id="{F3DE31AC-19CE-49A6-95CC-6FE6BDD12FBE}" type="slidenum">
              <a:rPr lang="en-US" sz="1200"/>
              <a:pPr/>
              <a:t>31</a:t>
            </a:fld>
            <a:endParaRPr lang="en-US" sz="1200"/>
          </a:p>
        </p:txBody>
      </p:sp>
      <p:sp>
        <p:nvSpPr>
          <p:cNvPr id="95238" name="Rectangle 2"/>
          <p:cNvSpPr>
            <a:spLocks noGrp="1" noRot="1" noChangeAspect="1" noChangeArrowheads="1" noTextEdit="1"/>
          </p:cNvSpPr>
          <p:nvPr>
            <p:ph type="sldImg"/>
          </p:nvPr>
        </p:nvSpPr>
        <p:spPr>
          <a:xfrm>
            <a:off x="652463" y="631825"/>
            <a:ext cx="5613400" cy="3157538"/>
          </a:xfrm>
          <a:ln/>
        </p:spPr>
      </p:sp>
      <p:sp>
        <p:nvSpPr>
          <p:cNvPr id="95239" name="Rectangle 3"/>
          <p:cNvSpPr>
            <a:spLocks noGrp="1" noChangeArrowheads="1"/>
          </p:cNvSpPr>
          <p:nvPr>
            <p:ph type="body" idx="1"/>
          </p:nvPr>
        </p:nvSpPr>
        <p:spPr>
          <a:xfrm>
            <a:off x="923204" y="4000317"/>
            <a:ext cx="5072458" cy="3789774"/>
          </a:xfrm>
          <a:noFill/>
        </p:spPr>
        <p:txBody>
          <a:bodyPr lIns="91030" rIns="91030"/>
          <a:lstStyle/>
          <a:p>
            <a:r>
              <a:rPr lang="ru-RU" dirty="0" smtClean="0"/>
              <a:t>В </a:t>
            </a:r>
            <a:r>
              <a:rPr lang="ru-RU" baseline="0" dirty="0" smtClean="0"/>
              <a:t>этом</a:t>
            </a:r>
            <a:r>
              <a:rPr lang="ru-RU" dirty="0" smtClean="0"/>
              <a:t> исследовании изучали отношения между частотой вазомоторных симптомов (количеством</a:t>
            </a:r>
            <a:r>
              <a:rPr lang="ru-RU" baseline="0" dirty="0" smtClean="0"/>
              <a:t> приливов)</a:t>
            </a:r>
            <a:r>
              <a:rPr lang="ru-RU" dirty="0" smtClean="0"/>
              <a:t> и снижением памяти у 29 женщин с выраженностью</a:t>
            </a:r>
            <a:r>
              <a:rPr lang="ru-RU" baseline="0" dirty="0" smtClean="0"/>
              <a:t> приливов</a:t>
            </a:r>
            <a:r>
              <a:rPr lang="ru-RU" dirty="0" smtClean="0"/>
              <a:t> от  умеренной до тяжелой степени. </a:t>
            </a:r>
          </a:p>
          <a:p>
            <a:r>
              <a:rPr lang="ru-RU" dirty="0" smtClean="0"/>
              <a:t>Использовались мониторы для измерения приливов, которые прикреплялись к коже пациентки на сутки</a:t>
            </a:r>
            <a:r>
              <a:rPr lang="ru-RU" baseline="0" dirty="0" smtClean="0"/>
              <a:t> или несколько суток и </a:t>
            </a:r>
            <a:r>
              <a:rPr lang="ru-RU" dirty="0" smtClean="0"/>
              <a:t>амбулаторно изучалась проводимость кожи.</a:t>
            </a:r>
          </a:p>
          <a:p>
            <a:r>
              <a:rPr lang="ru-RU" dirty="0" smtClean="0"/>
              <a:t>Была выявлена закономерность между количеством зарегистрированных приборами</a:t>
            </a:r>
            <a:r>
              <a:rPr lang="ru-RU" baseline="0" dirty="0" smtClean="0"/>
              <a:t> приливов и снижением памяти у этих пациенток. Чем выше была частота приливов и их количество, тем сильнее ухудшалась их память.</a:t>
            </a:r>
            <a:endParaRPr lang="ru-RU" dirty="0" smtClean="0"/>
          </a:p>
          <a:p>
            <a:r>
              <a:rPr lang="ru-RU" dirty="0" smtClean="0"/>
              <a:t>Также</a:t>
            </a:r>
            <a:r>
              <a:rPr lang="ru-RU" baseline="0" dirty="0" smtClean="0"/>
              <a:t> было установлено, что женщины сообщали врачу неточное количество приливов, </a:t>
            </a:r>
            <a:r>
              <a:rPr lang="ru-RU" baseline="0" dirty="0" err="1" smtClean="0"/>
              <a:t>т.е.меньше</a:t>
            </a:r>
            <a:r>
              <a:rPr lang="ru-RU" baseline="0" dirty="0" smtClean="0"/>
              <a:t>, чем было зарегистрировано прибором в течение времени наблюдения. Что говорит не только о снижении памяти у данных пациенток, но и о том, что не все изменения своего состояния женщины расценивают как «приливы». Что также влияет на качество диагностики в сборе анамнеза врачом у такой пациентки, а значит может возникнуть ситуация неверной оценки тяжести состояния данной женщины и необходимая ей помощь в виде ЗГТ не будет вовремя назначена. Что скажется на состоянии ее здоровья в данный момент и в дальнейшем…</a:t>
            </a:r>
            <a:endParaRPr lang="en-US" dirty="0" smtClean="0"/>
          </a:p>
        </p:txBody>
      </p:sp>
    </p:spTree>
    <p:extLst>
      <p:ext uri="{BB962C8B-B14F-4D97-AF65-F5344CB8AC3E}">
        <p14:creationId xmlns:p14="http://schemas.microsoft.com/office/powerpoint/2010/main" xmlns="" val="299317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586576D3-7F91-4573-B8F6-E83133E3CD31}" type="slidenum">
              <a:rPr lang="ru-RU" smtClean="0"/>
              <a:pPr/>
              <a:t>35</a:t>
            </a:fld>
            <a:endParaRPr lang="ru-RU"/>
          </a:p>
        </p:txBody>
      </p:sp>
    </p:spTree>
    <p:extLst>
      <p:ext uri="{BB962C8B-B14F-4D97-AF65-F5344CB8AC3E}">
        <p14:creationId xmlns:p14="http://schemas.microsoft.com/office/powerpoint/2010/main" xmlns="" val="3558342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2D22DF8B-39CE-43A2-91E1-E73BEA94BF8E}" type="slidenum">
              <a:rPr lang="en-US" altLang="ru-RU">
                <a:solidFill>
                  <a:srgbClr val="000000"/>
                </a:solidFill>
                <a:latin typeface="Arial" panose="020B0604020202020204" pitchFamily="34" charset="0"/>
                <a:cs typeface="Arial" panose="020B0604020202020204" pitchFamily="34" charset="0"/>
              </a:rPr>
              <a:pPr eaLnBrk="1" hangingPunct="1">
                <a:spcBef>
                  <a:spcPct val="0"/>
                </a:spcBef>
              </a:pPr>
              <a:t>39</a:t>
            </a:fld>
            <a:endParaRPr lang="en-US" altLang="ru-RU">
              <a:solidFill>
                <a:srgbClr val="000000"/>
              </a:solidFill>
              <a:latin typeface="Arial" panose="020B0604020202020204" pitchFamily="34" charset="0"/>
              <a:cs typeface="Arial" panose="020B0604020202020204" pitchFamily="34" charset="0"/>
            </a:endParaRPr>
          </a:p>
        </p:txBody>
      </p:sp>
      <p:sp>
        <p:nvSpPr>
          <p:cNvPr id="122883" name="Rectangle 2"/>
          <p:cNvSpPr>
            <a:spLocks noGrp="1" noRot="1" noChangeAspect="1" noChangeArrowheads="1" noTextEdit="1"/>
          </p:cNvSpPr>
          <p:nvPr>
            <p:ph type="sldImg"/>
          </p:nvPr>
        </p:nvSpPr>
        <p:spPr>
          <a:xfrm>
            <a:off x="723918" y="757370"/>
            <a:ext cx="5406961" cy="3702048"/>
          </a:xfrm>
          <a:ln/>
        </p:spPr>
      </p:sp>
      <p:sp>
        <p:nvSpPr>
          <p:cNvPr id="63492" name="Rectangle 3"/>
          <p:cNvSpPr>
            <a:spLocks noGrp="1" noChangeArrowheads="1"/>
          </p:cNvSpPr>
          <p:nvPr>
            <p:ph type="body" idx="1"/>
          </p:nvPr>
        </p:nvSpPr>
        <p:spPr>
          <a:xfrm>
            <a:off x="874713" y="4711700"/>
            <a:ext cx="5033962" cy="4459288"/>
          </a:xfrm>
          <a:noFill/>
        </p:spPr>
        <p:txBody>
          <a:bodyPr lIns="91499" tIns="45749" rIns="91499" bIns="45749"/>
          <a:lstStyle/>
          <a:p>
            <a:pPr eaLnBrk="1" hangingPunct="1"/>
            <a:r>
              <a:rPr lang="en-US" altLang="ru-RU" sz="1000" smtClean="0"/>
              <a:t>Oestrogel</a:t>
            </a:r>
            <a:r>
              <a:rPr lang="en-US" altLang="ru-RU" sz="1000" baseline="30000" smtClean="0">
                <a:cs typeface="Arial" panose="020B0604020202020204" pitchFamily="34" charset="0"/>
              </a:rPr>
              <a:t>®</a:t>
            </a:r>
            <a:r>
              <a:rPr lang="en-US" altLang="ru-RU" sz="1000" smtClean="0"/>
              <a:t> is available in the single approved dose of 1.25 g, which contains  0.75 mg of estradiol, and delivers 0.035 mg/d of estradiol.  The gel should be applied once daily, preferably at the same time each day, from the wrist to the shoulder. There is no need to massage or rub in the gel. The gel dries within 2 to 5 minutes and once dried, it is odorless. It is also important for the patient to wash her hands with soap and water after application to avoid spreading medication to others.</a:t>
            </a:r>
          </a:p>
          <a:p>
            <a:pPr eaLnBrk="1" hangingPunct="1"/>
            <a:r>
              <a:rPr lang="en-US" altLang="ru-RU" sz="1000" smtClean="0"/>
              <a:t>After the gel dries, the patient may apply lotions and perfume as well as get dressed.</a:t>
            </a:r>
          </a:p>
          <a:p>
            <a:pPr eaLnBrk="1" hangingPunct="1"/>
            <a:r>
              <a:rPr lang="en-US" altLang="ru-RU" sz="1000" smtClean="0"/>
              <a:t>Apply Oestrogel</a:t>
            </a:r>
            <a:r>
              <a:rPr lang="en-US" altLang="ru-RU" sz="1000" baseline="30000" smtClean="0">
                <a:cs typeface="Arial" panose="020B0604020202020204" pitchFamily="34" charset="0"/>
              </a:rPr>
              <a:t>®</a:t>
            </a:r>
            <a:r>
              <a:rPr lang="en-US" altLang="ru-RU" sz="1000" smtClean="0"/>
              <a:t> after taking a bath, shower, or sauna. If swimming, allow as much time after applying the gel before going swimming. The patient can decide when is the best time of each day to apply the gel.</a:t>
            </a:r>
          </a:p>
          <a:p>
            <a:pPr eaLnBrk="1" hangingPunct="1"/>
            <a:r>
              <a:rPr lang="en-US" altLang="ru-RU" sz="1000" smtClean="0"/>
              <a:t>Oestrogel</a:t>
            </a:r>
            <a:r>
              <a:rPr lang="en-US" altLang="ru-RU" sz="1000" baseline="30000" smtClean="0"/>
              <a:t>®</a:t>
            </a:r>
            <a:r>
              <a:rPr lang="en-US" altLang="ru-RU" sz="1000" smtClean="0"/>
              <a:t> is currently available in a non-aerosol, metered-dose pump of 93 g. We anticipate having a 50-g pump available on the market in the first half of 2007.  The 93-g pump dispenses 64 metered doses of 1.25 g, or a 2 month supply. The 50-g pump would provide 32 metered doses of 1.25 g, or a 1 month supply.  A 25-g physician sample size is also available and is capable of delivering 14 metered doses of 1.25 g for a 2 weekly supply.  Each pump contains enough product to allow for initial priming of the pump and delivery of the appropriate number of doses for the pump.  After you have initially primed the pump and dispensed the appropriate number of doses for the pump, you will need to discard the pump. </a:t>
            </a:r>
          </a:p>
          <a:p>
            <a:pPr eaLnBrk="1" hangingPunct="1"/>
            <a:r>
              <a:rPr lang="en-US" altLang="ru-RU" sz="1000" smtClean="0"/>
              <a:t>Alcohol-based gels are flammable. Avoid fire, flame, or smoking until the gel has dried.</a:t>
            </a:r>
          </a:p>
          <a:p>
            <a:pPr eaLnBrk="1" hangingPunct="1"/>
            <a:r>
              <a:rPr lang="en-US" altLang="ru-RU" sz="1000" smtClean="0"/>
              <a:t>Oestrogel</a:t>
            </a:r>
            <a:r>
              <a:rPr lang="en-US" altLang="ru-RU" sz="1000" baseline="30000" smtClean="0">
                <a:cs typeface="Arial" panose="020B0604020202020204" pitchFamily="34" charset="0"/>
              </a:rPr>
              <a:t>®</a:t>
            </a:r>
            <a:r>
              <a:rPr lang="en-US" altLang="ru-RU" sz="1000" smtClean="0"/>
              <a:t> should not be applied to the breast or to the vagina.</a:t>
            </a:r>
          </a:p>
          <a:p>
            <a:pPr eaLnBrk="1" hangingPunct="1">
              <a:lnSpc>
                <a:spcPct val="175000"/>
              </a:lnSpc>
            </a:pPr>
            <a:endParaRPr lang="en-US" altLang="ru-RU" sz="1000" smtClean="0"/>
          </a:p>
          <a:p>
            <a:pPr eaLnBrk="1" hangingPunct="1">
              <a:lnSpc>
                <a:spcPct val="175000"/>
              </a:lnSpc>
            </a:pPr>
            <a:r>
              <a:rPr lang="en-US" altLang="ru-RU" sz="1000" smtClean="0"/>
              <a:t>References:</a:t>
            </a:r>
          </a:p>
          <a:p>
            <a:pPr eaLnBrk="1" hangingPunct="1"/>
            <a:r>
              <a:rPr lang="en-US" altLang="ru-RU" sz="1000" smtClean="0"/>
              <a:t>Oestrogel</a:t>
            </a:r>
            <a:r>
              <a:rPr lang="en-US" altLang="ru-RU" sz="1000" baseline="30000" smtClean="0">
                <a:cs typeface="Arial" panose="020B0604020202020204" pitchFamily="34" charset="0"/>
              </a:rPr>
              <a:t>®</a:t>
            </a:r>
            <a:r>
              <a:rPr lang="en-US" altLang="ru-RU" sz="1000" smtClean="0"/>
              <a:t> Prescribing Information.</a:t>
            </a:r>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endParaRPr lang="en-US" altLang="ru-RU" sz="1000" smtClean="0"/>
          </a:p>
          <a:p>
            <a:pPr eaLnBrk="1" hangingPunct="1"/>
            <a:r>
              <a:rPr lang="en-US" altLang="ru-RU" sz="1000" smtClean="0"/>
              <a:t>Oestrogel</a:t>
            </a:r>
            <a:r>
              <a:rPr lang="en-US" altLang="ru-RU" sz="1000" baseline="30000" smtClean="0"/>
              <a:t>®</a:t>
            </a:r>
            <a:r>
              <a:rPr lang="en-US" altLang="ru-RU" sz="1000" smtClean="0"/>
              <a:t> Package Insert. </a:t>
            </a:r>
          </a:p>
          <a:p>
            <a:pPr eaLnBrk="1" hangingPunct="1"/>
            <a:endParaRPr lang="en-US" altLang="ru-RU" sz="1000" smtClean="0"/>
          </a:p>
        </p:txBody>
      </p:sp>
    </p:spTree>
    <p:extLst>
      <p:ext uri="{BB962C8B-B14F-4D97-AF65-F5344CB8AC3E}">
        <p14:creationId xmlns:p14="http://schemas.microsoft.com/office/powerpoint/2010/main" xmlns="" val="1993624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otes Placeholder">
            <a:extLst>
              <a:ext uri="{FF2B5EF4-FFF2-40B4-BE49-F238E27FC236}">
                <a16:creationId xmlns="" xmlns:a16="http://schemas.microsoft.com/office/drawing/2014/main" id="{FE67D727-531F-4945-A298-D1CD8762009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200" b="0" i="0" u="none" strike="noStrike" kern="1200" baseline="0" dirty="0">
                <a:solidFill>
                  <a:schemeClr val="tx1"/>
                </a:solidFill>
                <a:latin typeface="+mn-lt"/>
                <a:ea typeface="+mn-ea"/>
                <a:cs typeface="+mn-cs"/>
              </a:rPr>
              <a:t>Появляется все больше данных, указывающих на то, что у прогестерона имеются множественные положительные нерепродуктивные эффекты в ЦНС: участие в регуляции когнитивной функции, настроения, митохондриальной функции, нейрогенеза, регенерации и репарации ткани головного мозга</a:t>
            </a:r>
          </a:p>
          <a:p>
            <a:r>
              <a:rPr lang="ru-RU" sz="1200" b="0" i="0" u="none" strike="noStrike" kern="1200" baseline="0" dirty="0">
                <a:solidFill>
                  <a:schemeClr val="tx1"/>
                </a:solidFill>
                <a:latin typeface="+mn-lt"/>
                <a:ea typeface="+mn-ea"/>
                <a:cs typeface="+mn-cs"/>
              </a:rPr>
              <a:t>после травм за счет связывания с ядерными рецепторами и множественных мембранных эффектов.</a:t>
            </a:r>
          </a:p>
        </p:txBody>
      </p:sp>
    </p:spTree>
    <p:extLst>
      <p:ext uri="{BB962C8B-B14F-4D97-AF65-F5344CB8AC3E}">
        <p14:creationId xmlns="" xmlns:p14="http://schemas.microsoft.com/office/powerpoint/2010/main" val="47416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Наиболее значимым источником активных форм кислорода in vivo является супероксидный радикал, синтезирующийся как побочный продукт нормального процесса окислительного фосфорилирования, и что сами митохондрии могут быть основной мишенью накопления вызываемых АФК повреждений </a:t>
            </a:r>
          </a:p>
        </p:txBody>
      </p:sp>
      <p:sp>
        <p:nvSpPr>
          <p:cNvPr id="4" name="Slide Number Placeholder 3"/>
          <p:cNvSpPr>
            <a:spLocks noGrp="1"/>
          </p:cNvSpPr>
          <p:nvPr>
            <p:ph type="sldNum" sz="quarter" idx="10"/>
          </p:nvPr>
        </p:nvSpPr>
        <p:spPr/>
        <p:txBody>
          <a:bodyPr/>
          <a:lstStyle/>
          <a:p>
            <a:fld id="{59B0173C-856B-436D-8BB7-A78F87E7E5CB}" type="slidenum">
              <a:rPr lang="ru-RU" smtClean="0"/>
              <a:pPr/>
              <a:t>4</a:t>
            </a:fld>
            <a:endParaRPr lang="ru-RU"/>
          </a:p>
        </p:txBody>
      </p:sp>
    </p:spTree>
    <p:extLst>
      <p:ext uri="{BB962C8B-B14F-4D97-AF65-F5344CB8AC3E}">
        <p14:creationId xmlns:p14="http://schemas.microsoft.com/office/powerpoint/2010/main" xmlns="" val="3871319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a:p>
            <a:r>
              <a:rPr lang="ru-RU" dirty="0"/>
              <a:t>Сегодня доказана роль прогестерона в регуляции эмоционального статуса и когнитивных функций, депрессии и тревожности</a:t>
            </a:r>
          </a:p>
        </p:txBody>
      </p:sp>
      <p:sp>
        <p:nvSpPr>
          <p:cNvPr id="4" name="Slide Number Placeholder 3"/>
          <p:cNvSpPr>
            <a:spLocks noGrp="1"/>
          </p:cNvSpPr>
          <p:nvPr>
            <p:ph type="sldNum" sz="quarter" idx="10"/>
          </p:nvPr>
        </p:nvSpPr>
        <p:spPr/>
        <p:txBody>
          <a:bodyPr/>
          <a:lstStyle/>
          <a:p>
            <a:fld id="{1DFDD415-4CC5-4FC4-8C4E-8F77B243A429}" type="slidenum">
              <a:rPr lang="ru-RU" smtClean="0"/>
              <a:pPr/>
              <a:t>46</a:t>
            </a:fld>
            <a:endParaRPr lang="ru-RU"/>
          </a:p>
        </p:txBody>
      </p:sp>
    </p:spTree>
    <p:extLst>
      <p:ext uri="{BB962C8B-B14F-4D97-AF65-F5344CB8AC3E}">
        <p14:creationId xmlns="" xmlns:p14="http://schemas.microsoft.com/office/powerpoint/2010/main" val="7172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Длительность терапии 3 недели</a:t>
            </a:r>
            <a:r>
              <a:rPr lang="en-US" dirty="0"/>
              <a:t>. </a:t>
            </a:r>
            <a:r>
              <a:rPr lang="ru-RU" dirty="0"/>
              <a:t>Использовался микронизированный прогестерон. Качество сна </a:t>
            </a:r>
            <a:r>
              <a:rPr lang="ru-RU" dirty="0" err="1"/>
              <a:t>оценивалоссь</a:t>
            </a:r>
            <a:r>
              <a:rPr lang="ru-RU" dirty="0"/>
              <a:t> с помощью ПСГ.</a:t>
            </a:r>
          </a:p>
          <a:p>
            <a:endParaRPr lang="ru-RU" dirty="0"/>
          </a:p>
          <a:p>
            <a:r>
              <a:rPr lang="ru-RU" dirty="0"/>
              <a:t>Выводы:</a:t>
            </a:r>
          </a:p>
          <a:p>
            <a:r>
              <a:rPr lang="ru-RU" dirty="0"/>
              <a:t>Прогестерон восстанавливает нормальный сон, действуя больше как физиологический регулятор, нежели чем как гипнотик. В частности, достоверно влияние на такие показатели как качество и эффективность сна</a:t>
            </a:r>
            <a:r>
              <a:rPr lang="en-US" dirty="0"/>
              <a:t> </a:t>
            </a:r>
            <a:r>
              <a:rPr lang="ru-RU" dirty="0"/>
              <a:t>в группе </a:t>
            </a:r>
            <a:r>
              <a:rPr lang="ru-RU" dirty="0" err="1"/>
              <a:t>микронизированного</a:t>
            </a:r>
            <a:r>
              <a:rPr lang="ru-RU" dirty="0"/>
              <a:t> прогестерона по сравнению с плацебо.</a:t>
            </a:r>
          </a:p>
          <a:p>
            <a:endParaRPr lang="ru-RU" dirty="0"/>
          </a:p>
          <a:p>
            <a:endParaRPr lang="ru-RU" dirty="0"/>
          </a:p>
          <a:p>
            <a:endParaRPr lang="ru-RU" dirty="0"/>
          </a:p>
          <a:p>
            <a:endParaRPr lang="ru-RU" dirty="0"/>
          </a:p>
        </p:txBody>
      </p:sp>
      <p:sp>
        <p:nvSpPr>
          <p:cNvPr id="4" name="Slide Number Placeholder 3"/>
          <p:cNvSpPr>
            <a:spLocks noGrp="1"/>
          </p:cNvSpPr>
          <p:nvPr>
            <p:ph type="sldNum" sz="quarter" idx="10"/>
          </p:nvPr>
        </p:nvSpPr>
        <p:spPr/>
        <p:txBody>
          <a:bodyPr/>
          <a:lstStyle/>
          <a:p>
            <a:fld id="{75A430F4-9F4E-4DF9-A628-3EC9E3D74D6C}" type="slidenum">
              <a:rPr lang="ru-RU" smtClean="0"/>
              <a:pPr/>
              <a:t>47</a:t>
            </a:fld>
            <a:endParaRPr lang="ru-RU"/>
          </a:p>
        </p:txBody>
      </p:sp>
    </p:spTree>
    <p:extLst>
      <p:ext uri="{BB962C8B-B14F-4D97-AF65-F5344CB8AC3E}">
        <p14:creationId xmlns:p14="http://schemas.microsoft.com/office/powerpoint/2010/main" xmlns="" val="4182245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исследовании сравнивались две группы лабораторных животных на которых была создана модель ишемии головного мозга</a:t>
            </a:r>
          </a:p>
          <a:p>
            <a:r>
              <a:rPr lang="ru-RU" dirty="0"/>
              <a:t>В первой группе были </a:t>
            </a:r>
            <a:r>
              <a:rPr lang="ru-RU" sz="1200" dirty="0">
                <a:latin typeface="Arial Narrow" panose="020B0606020202030204" pitchFamily="34" charset="0"/>
              </a:rPr>
              <a:t>особи с сохранной экспрессией </a:t>
            </a:r>
            <a:r>
              <a:rPr lang="ru-RU" sz="1200" dirty="0" err="1">
                <a:latin typeface="Arial Narrow" panose="020B0606020202030204" pitchFamily="34" charset="0"/>
              </a:rPr>
              <a:t>прогестероновых</a:t>
            </a:r>
            <a:r>
              <a:rPr lang="ru-RU" sz="1200" dirty="0">
                <a:latin typeface="Arial Narrow" panose="020B0606020202030204" pitchFamily="34" charset="0"/>
              </a:rPr>
              <a:t> рецепторов (</a:t>
            </a:r>
            <a:r>
              <a:rPr lang="en-US" sz="1200" dirty="0">
                <a:latin typeface="Arial Narrow" panose="020B0606020202030204" pitchFamily="34" charset="0"/>
              </a:rPr>
              <a:t>PR+/+)</a:t>
            </a:r>
            <a:endParaRPr lang="ru-RU" sz="1200" dirty="0">
              <a:latin typeface="Arial Narrow" panose="020B0606020202030204" pitchFamily="34" charset="0"/>
            </a:endParaRPr>
          </a:p>
          <a:p>
            <a:r>
              <a:rPr lang="ru-RU" sz="1200" dirty="0">
                <a:latin typeface="Arial Narrow" panose="020B0606020202030204" pitchFamily="34" charset="0"/>
              </a:rPr>
              <a:t>Во второй - генетически модифицированные мыши, у которых экспрессия рецепторов к прогестерону подавлена (PR-/-)</a:t>
            </a:r>
          </a:p>
          <a:p>
            <a:endParaRPr lang="ru-RU" sz="1200" dirty="0">
              <a:latin typeface="Arial Narrow" panose="020B0606020202030204" pitchFamily="34" charset="0"/>
            </a:endParaRPr>
          </a:p>
          <a:p>
            <a:r>
              <a:rPr lang="ru-RU" sz="1200" dirty="0">
                <a:latin typeface="Arial Narrow" panose="020B0606020202030204" pitchFamily="34" charset="0"/>
              </a:rPr>
              <a:t>Ишемия мозга создавалась путем окклюзии средней мозговой артерии (СМА). Эффективность терапии оценивалась после 1, 6 и 24 часов после окклюзии СМА.</a:t>
            </a:r>
            <a:endParaRPr lang="ru-RU" dirty="0"/>
          </a:p>
          <a:p>
            <a:endParaRPr lang="ru-RU" dirty="0"/>
          </a:p>
          <a:p>
            <a:r>
              <a:rPr lang="ru-RU" dirty="0"/>
              <a:t>Объем зоны ишемии в группе прогестерона у особей с сохраненной экспрессией генов значительно снижался в ходе исследования по сравнению с группой плацебо (рисунок слева).</a:t>
            </a:r>
          </a:p>
          <a:p>
            <a:r>
              <a:rPr lang="ru-RU" dirty="0"/>
              <a:t>В то время как в группе, с блокированной экспрессией генов прогестерона разницы в объёме зоны ишемии не выявлено.</a:t>
            </a:r>
          </a:p>
          <a:p>
            <a:r>
              <a:rPr lang="ru-RU" dirty="0"/>
              <a:t>Эти данные подтверждают роль прогестерона в восстановлении тканей головного мозга после его поражения. </a:t>
            </a:r>
          </a:p>
        </p:txBody>
      </p:sp>
      <p:sp>
        <p:nvSpPr>
          <p:cNvPr id="4" name="Slide Number Placeholder 3"/>
          <p:cNvSpPr>
            <a:spLocks noGrp="1"/>
          </p:cNvSpPr>
          <p:nvPr>
            <p:ph type="sldNum" sz="quarter" idx="10"/>
          </p:nvPr>
        </p:nvSpPr>
        <p:spPr/>
        <p:txBody>
          <a:bodyPr/>
          <a:lstStyle/>
          <a:p>
            <a:fld id="{75A430F4-9F4E-4DF9-A628-3EC9E3D74D6C}" type="slidenum">
              <a:rPr lang="ru-RU" smtClean="0"/>
              <a:pPr/>
              <a:t>48</a:t>
            </a:fld>
            <a:endParaRPr lang="ru-RU"/>
          </a:p>
        </p:txBody>
      </p:sp>
    </p:spTree>
    <p:extLst>
      <p:ext uri="{BB962C8B-B14F-4D97-AF65-F5344CB8AC3E}">
        <p14:creationId xmlns="" xmlns:p14="http://schemas.microsoft.com/office/powerpoint/2010/main" val="2859500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исследовании сравнивались две группы лабораторных животных на которых была создана модель ишемии головного мозга</a:t>
            </a:r>
          </a:p>
          <a:p>
            <a:r>
              <a:rPr lang="ru-RU" dirty="0"/>
              <a:t>В первой группе были </a:t>
            </a:r>
            <a:r>
              <a:rPr lang="ru-RU" sz="1200" dirty="0">
                <a:latin typeface="Arial Narrow" panose="020B0606020202030204" pitchFamily="34" charset="0"/>
              </a:rPr>
              <a:t>особи с сохранной экспрессией </a:t>
            </a:r>
            <a:r>
              <a:rPr lang="ru-RU" sz="1200" dirty="0" err="1">
                <a:latin typeface="Arial Narrow" panose="020B0606020202030204" pitchFamily="34" charset="0"/>
              </a:rPr>
              <a:t>прогестероновых</a:t>
            </a:r>
            <a:r>
              <a:rPr lang="ru-RU" sz="1200" dirty="0">
                <a:latin typeface="Arial Narrow" panose="020B0606020202030204" pitchFamily="34" charset="0"/>
              </a:rPr>
              <a:t> рецепторов (</a:t>
            </a:r>
            <a:r>
              <a:rPr lang="en-US" sz="1200" dirty="0">
                <a:latin typeface="Arial Narrow" panose="020B0606020202030204" pitchFamily="34" charset="0"/>
              </a:rPr>
              <a:t>PR+/+)</a:t>
            </a:r>
            <a:endParaRPr lang="ru-RU" sz="1200" dirty="0">
              <a:latin typeface="Arial Narrow" panose="020B0606020202030204" pitchFamily="34" charset="0"/>
            </a:endParaRPr>
          </a:p>
          <a:p>
            <a:r>
              <a:rPr lang="ru-RU" sz="1200" dirty="0">
                <a:latin typeface="Arial Narrow" panose="020B0606020202030204" pitchFamily="34" charset="0"/>
              </a:rPr>
              <a:t>Во второй - генетически модифицированные мыши, у которых экспрессия рецепторов к прогестерону подавлена (PR-/-)</a:t>
            </a:r>
          </a:p>
          <a:p>
            <a:endParaRPr lang="ru-RU" sz="1200" dirty="0">
              <a:latin typeface="Arial Narrow" panose="020B0606020202030204" pitchFamily="34" charset="0"/>
            </a:endParaRPr>
          </a:p>
          <a:p>
            <a:r>
              <a:rPr lang="ru-RU" sz="1200" dirty="0">
                <a:latin typeface="Arial Narrow" panose="020B0606020202030204" pitchFamily="34" charset="0"/>
              </a:rPr>
              <a:t>Ишемия мозга создавалась путем окклюзии средней мозговой артерии (СМА). Эффективность терапии оценивалась после 1, 6 и 24 часов после окклюзии СМА.</a:t>
            </a:r>
            <a:endParaRPr lang="ru-RU" dirty="0"/>
          </a:p>
          <a:p>
            <a:endParaRPr lang="ru-RU" dirty="0"/>
          </a:p>
          <a:p>
            <a:r>
              <a:rPr lang="ru-RU" dirty="0"/>
              <a:t>Объем зоны ишемии в обеих группах значительно снижался после введения </a:t>
            </a:r>
            <a:r>
              <a:rPr lang="ru-RU" dirty="0" err="1"/>
              <a:t>аллопрегналона</a:t>
            </a:r>
            <a:r>
              <a:rPr lang="ru-RU" dirty="0"/>
              <a:t>.</a:t>
            </a:r>
          </a:p>
          <a:p>
            <a:r>
              <a:rPr lang="ru-RU" dirty="0"/>
              <a:t>Эти данные подтверждают роль </a:t>
            </a:r>
            <a:r>
              <a:rPr lang="ru-RU" dirty="0" err="1"/>
              <a:t>аллопрегналона</a:t>
            </a:r>
            <a:r>
              <a:rPr lang="ru-RU" dirty="0"/>
              <a:t> в восстановлении тканей головного мозга после его поражения даже у особей, с подавленной экспрессией рецепторов Р4 (обведено кружком). </a:t>
            </a:r>
          </a:p>
          <a:p>
            <a:endParaRPr lang="ru-RU" dirty="0"/>
          </a:p>
          <a:p>
            <a:r>
              <a:rPr lang="ru-RU" dirty="0" err="1"/>
              <a:t>Т.о</a:t>
            </a:r>
            <a:r>
              <a:rPr lang="ru-RU" dirty="0"/>
              <a:t>. можно сделать вывод о том, что на </a:t>
            </a:r>
            <a:r>
              <a:rPr lang="ru-RU" dirty="0" err="1"/>
              <a:t>востановление</a:t>
            </a:r>
            <a:r>
              <a:rPr lang="ru-RU" dirty="0"/>
              <a:t> головного мозга после травм влияет не только прогестерон, но и его метаболит – </a:t>
            </a:r>
            <a:r>
              <a:rPr lang="ru-RU" dirty="0" err="1"/>
              <a:t>аллопрегналон</a:t>
            </a:r>
            <a:r>
              <a:rPr lang="ru-RU" dirty="0"/>
              <a:t>. </a:t>
            </a:r>
          </a:p>
          <a:p>
            <a:endParaRPr lang="ru-RU" dirty="0"/>
          </a:p>
        </p:txBody>
      </p:sp>
      <p:sp>
        <p:nvSpPr>
          <p:cNvPr id="4" name="Slide Number Placeholder 3"/>
          <p:cNvSpPr>
            <a:spLocks noGrp="1"/>
          </p:cNvSpPr>
          <p:nvPr>
            <p:ph type="sldNum" sz="quarter" idx="10"/>
          </p:nvPr>
        </p:nvSpPr>
        <p:spPr/>
        <p:txBody>
          <a:bodyPr/>
          <a:lstStyle/>
          <a:p>
            <a:fld id="{75A430F4-9F4E-4DF9-A628-3EC9E3D74D6C}" type="slidenum">
              <a:rPr lang="ru-RU" smtClean="0"/>
              <a:pPr/>
              <a:t>49</a:t>
            </a:fld>
            <a:endParaRPr lang="ru-RU"/>
          </a:p>
        </p:txBody>
      </p:sp>
    </p:spTree>
    <p:extLst>
      <p:ext uri="{BB962C8B-B14F-4D97-AF65-F5344CB8AC3E}">
        <p14:creationId xmlns="" xmlns:p14="http://schemas.microsoft.com/office/powerpoint/2010/main" val="505590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E9513-BA94-4919-890B-FE5FA116334A}" type="slidenum">
              <a:rPr kumimoji="0" lang="fr-FR"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xmlns="" val="2376579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Учитывая все вышеизложенное, современным трендом, утвержденным последними рекомендациями различных сообществ при выборе комбинированной эстроген-гестагенной терапии предпочтение следует отдавать трансдермальному пути доставки эстрадиола в сочетании с микронизированным прогестероном.</a:t>
            </a:r>
          </a:p>
        </p:txBody>
      </p:sp>
      <p:sp>
        <p:nvSpPr>
          <p:cNvPr id="4" name="Slide Number Placeholder 3"/>
          <p:cNvSpPr>
            <a:spLocks noGrp="1"/>
          </p:cNvSpPr>
          <p:nvPr>
            <p:ph type="sldNum" sz="quarter" idx="10"/>
          </p:nvPr>
        </p:nvSpPr>
        <p:spPr/>
        <p:txBody>
          <a:bodyPr/>
          <a:lstStyle/>
          <a:p>
            <a:fld id="{75A430F4-9F4E-4DF9-A628-3EC9E3D74D6C}" type="slidenum">
              <a:rPr lang="ru-RU" smtClean="0"/>
              <a:pPr/>
              <a:t>55</a:t>
            </a:fld>
            <a:endParaRPr lang="ru-RU"/>
          </a:p>
        </p:txBody>
      </p:sp>
    </p:spTree>
    <p:extLst>
      <p:ext uri="{BB962C8B-B14F-4D97-AF65-F5344CB8AC3E}">
        <p14:creationId xmlns="" xmlns:p14="http://schemas.microsoft.com/office/powerpoint/2010/main" val="3753140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7E9513-BA94-4919-890B-FE5FA116334A}" type="slidenum">
              <a:rPr kumimoji="0" lang="fr-F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fr-F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 xmlns:p14="http://schemas.microsoft.com/office/powerpoint/2010/main" val="1074247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 тексту</a:t>
            </a:r>
          </a:p>
        </p:txBody>
      </p:sp>
      <p:sp>
        <p:nvSpPr>
          <p:cNvPr id="4" name="Slide Number Placeholder 3"/>
          <p:cNvSpPr>
            <a:spLocks noGrp="1"/>
          </p:cNvSpPr>
          <p:nvPr>
            <p:ph type="sldNum" sz="quarter" idx="10"/>
          </p:nvPr>
        </p:nvSpPr>
        <p:spPr/>
        <p:txBody>
          <a:bodyPr/>
          <a:lstStyle/>
          <a:p>
            <a:fld id="{3359D29D-5C2A-4F31-9B72-10E38F87FC54}" type="slidenum">
              <a:rPr lang="ru-RU" smtClean="0"/>
              <a:pPr/>
              <a:t>61</a:t>
            </a:fld>
            <a:endParaRPr lang="ru-RU"/>
          </a:p>
        </p:txBody>
      </p:sp>
    </p:spTree>
    <p:extLst>
      <p:ext uri="{BB962C8B-B14F-4D97-AF65-F5344CB8AC3E}">
        <p14:creationId xmlns:p14="http://schemas.microsoft.com/office/powerpoint/2010/main" xmlns="" val="4000211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итоге получился уникальный состав, защищенный патентом, в котором реализованы 4 главных аспекта, направленных на нормализацию окислительного метаболизма.</a:t>
            </a:r>
          </a:p>
          <a:p>
            <a:r>
              <a:rPr lang="ru-RU" dirty="0"/>
              <a:t>Обратите внимание, что большинство компонентов реализуют срзу несколько ключевых эффектов.</a:t>
            </a:r>
          </a:p>
          <a:p>
            <a:r>
              <a:rPr lang="ru-RU" dirty="0"/>
              <a:t>И настоящими экспертами выступают экстракт зеленого чая и виноградных косточек – самые мощные антиоксиданты, используемые в фармакологии.</a:t>
            </a:r>
          </a:p>
        </p:txBody>
      </p:sp>
      <p:sp>
        <p:nvSpPr>
          <p:cNvPr id="4" name="Slide Number Placeholder 3"/>
          <p:cNvSpPr>
            <a:spLocks noGrp="1"/>
          </p:cNvSpPr>
          <p:nvPr>
            <p:ph type="sldNum" sz="quarter" idx="10"/>
          </p:nvPr>
        </p:nvSpPr>
        <p:spPr/>
        <p:txBody>
          <a:bodyPr/>
          <a:lstStyle/>
          <a:p>
            <a:fld id="{0312E4C8-293B-44A1-B6B7-219E101B8121}" type="slidenum">
              <a:rPr lang="ru-RU" smtClean="0"/>
              <a:pPr/>
              <a:t>62</a:t>
            </a:fld>
            <a:endParaRPr lang="ru-RU"/>
          </a:p>
        </p:txBody>
      </p:sp>
    </p:spTree>
    <p:extLst>
      <p:ext uri="{BB962C8B-B14F-4D97-AF65-F5344CB8AC3E}">
        <p14:creationId xmlns:p14="http://schemas.microsoft.com/office/powerpoint/2010/main" xmlns="" val="147931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Самые  благоприятные эффекты зеленого чая принадлежат группе полифенолов, и в первую очередь катехинов, которыми богат зеленый чай.</a:t>
            </a:r>
          </a:p>
          <a:p>
            <a:r>
              <a:rPr lang="ru-RU" dirty="0"/>
              <a:t>Катехины составляют 25-35% сухого веса листьев</a:t>
            </a:r>
          </a:p>
          <a:p>
            <a:r>
              <a:rPr lang="ru-RU" b="1" dirty="0"/>
              <a:t>Полифенолы</a:t>
            </a:r>
            <a:r>
              <a:rPr lang="ru-RU" dirty="0"/>
              <a:t> являются очень сильными антиоксидантами, </a:t>
            </a:r>
          </a:p>
          <a:p>
            <a:r>
              <a:rPr lang="ru-RU" dirty="0"/>
              <a:t>Нейтрализуют свободные радикалы</a:t>
            </a:r>
          </a:p>
          <a:p>
            <a:r>
              <a:rPr lang="ru-RU" dirty="0"/>
              <a:t>Восстанавливают антиоксидантные свойства витамина Е</a:t>
            </a:r>
          </a:p>
          <a:p>
            <a:r>
              <a:rPr lang="ru-RU" dirty="0"/>
              <a:t>В  сочетании с кофеином стимулируют выработку катехолаимнов – естественных медиаторов термогенеза.</a:t>
            </a:r>
          </a:p>
          <a:p>
            <a:r>
              <a:rPr lang="ru-RU" dirty="0"/>
              <a:t>В результате повышается выработка и расход энергии </a:t>
            </a:r>
            <a:r>
              <a:rPr lang="en-US" dirty="0"/>
              <a:t>=&gt;</a:t>
            </a:r>
            <a:r>
              <a:rPr lang="ru-RU" dirty="0"/>
              <a:t> сжигание жира</a:t>
            </a:r>
          </a:p>
          <a:p>
            <a:endParaRPr lang="ru-RU" dirty="0"/>
          </a:p>
          <a:p>
            <a:r>
              <a:rPr lang="ru-RU" dirty="0"/>
              <a:t>Но этим их польза не ограничивается…</a:t>
            </a:r>
          </a:p>
          <a:p>
            <a:endParaRPr lang="ru-RU" dirty="0"/>
          </a:p>
        </p:txBody>
      </p:sp>
      <p:sp>
        <p:nvSpPr>
          <p:cNvPr id="4" name="Slide Number Placeholder 3"/>
          <p:cNvSpPr>
            <a:spLocks noGrp="1"/>
          </p:cNvSpPr>
          <p:nvPr>
            <p:ph type="sldNum" sz="quarter" idx="10"/>
          </p:nvPr>
        </p:nvSpPr>
        <p:spPr/>
        <p:txBody>
          <a:bodyPr/>
          <a:lstStyle/>
          <a:p>
            <a:fld id="{3359D29D-5C2A-4F31-9B72-10E38F87FC54}" type="slidenum">
              <a:rPr lang="ru-RU" smtClean="0"/>
              <a:pPr/>
              <a:t>64</a:t>
            </a:fld>
            <a:endParaRPr lang="ru-RU"/>
          </a:p>
        </p:txBody>
      </p:sp>
    </p:spTree>
    <p:extLst>
      <p:ext uri="{BB962C8B-B14F-4D97-AF65-F5344CB8AC3E}">
        <p14:creationId xmlns:p14="http://schemas.microsoft.com/office/powerpoint/2010/main" xmlns="" val="405380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 тексту</a:t>
            </a:r>
          </a:p>
        </p:txBody>
      </p:sp>
      <p:sp>
        <p:nvSpPr>
          <p:cNvPr id="4" name="Slide Number Placeholder 3"/>
          <p:cNvSpPr>
            <a:spLocks noGrp="1"/>
          </p:cNvSpPr>
          <p:nvPr>
            <p:ph type="sldNum" sz="quarter" idx="10"/>
          </p:nvPr>
        </p:nvSpPr>
        <p:spPr/>
        <p:txBody>
          <a:bodyPr/>
          <a:lstStyle/>
          <a:p>
            <a:fld id="{59B0173C-856B-436D-8BB7-A78F87E7E5CB}" type="slidenum">
              <a:rPr lang="ru-RU" smtClean="0"/>
              <a:pPr/>
              <a:t>5</a:t>
            </a:fld>
            <a:endParaRPr lang="ru-RU"/>
          </a:p>
        </p:txBody>
      </p:sp>
    </p:spTree>
    <p:extLst>
      <p:ext uri="{BB962C8B-B14F-4D97-AF65-F5344CB8AC3E}">
        <p14:creationId xmlns:p14="http://schemas.microsoft.com/office/powerpoint/2010/main" xmlns="" val="2764480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Помимо мощного антиоксидантного эффекта, именно </a:t>
            </a:r>
            <a:r>
              <a:rPr lang="ru-RU" b="1" dirty="0"/>
              <a:t>катехины</a:t>
            </a:r>
            <a:r>
              <a:rPr lang="ru-RU" dirty="0"/>
              <a:t> обладают целым спектром благоприятных эффектов в организме человека:</a:t>
            </a:r>
          </a:p>
          <a:p>
            <a:r>
              <a:rPr lang="ru-RU" dirty="0"/>
              <a:t>Они оказывают противовоспалительное действие</a:t>
            </a:r>
          </a:p>
          <a:p>
            <a:r>
              <a:rPr lang="ru-RU" dirty="0"/>
              <a:t>Улучшают микроциркуляцию и укрепляют сосудистую стенку</a:t>
            </a:r>
          </a:p>
          <a:p>
            <a:r>
              <a:rPr lang="ru-RU" dirty="0"/>
              <a:t>Обладают легким диуретическим эффектом, таким образом устраняя задержку жидкости</a:t>
            </a:r>
          </a:p>
          <a:p>
            <a:r>
              <a:rPr lang="ru-RU" dirty="0"/>
              <a:t>Участвуют в регуляции органов эндокринной системы</a:t>
            </a:r>
          </a:p>
          <a:p>
            <a:endParaRPr lang="ru-RU" dirty="0"/>
          </a:p>
        </p:txBody>
      </p:sp>
      <p:sp>
        <p:nvSpPr>
          <p:cNvPr id="4" name="Slide Number Placeholder 3"/>
          <p:cNvSpPr>
            <a:spLocks noGrp="1"/>
          </p:cNvSpPr>
          <p:nvPr>
            <p:ph type="sldNum" sz="quarter" idx="10"/>
          </p:nvPr>
        </p:nvSpPr>
        <p:spPr/>
        <p:txBody>
          <a:bodyPr/>
          <a:lstStyle/>
          <a:p>
            <a:fld id="{3359D29D-5C2A-4F31-9B72-10E38F87FC54}" type="slidenum">
              <a:rPr lang="ru-RU" smtClean="0"/>
              <a:pPr/>
              <a:t>65</a:t>
            </a:fld>
            <a:endParaRPr lang="ru-RU"/>
          </a:p>
        </p:txBody>
      </p:sp>
    </p:spTree>
    <p:extLst>
      <p:ext uri="{BB962C8B-B14F-4D97-AF65-F5344CB8AC3E}">
        <p14:creationId xmlns:p14="http://schemas.microsoft.com/office/powerpoint/2010/main" xmlns="" val="482130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Роль бета-каротина в составе наших капсул переоценить невозможно. Его не напрасно называют «Эликсир молодости»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организме человека бета-каротин играет две важные роли: участвует в антиоксидантной защите организма и является предшественником витамина А.</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solidFill>
                  <a:srgbClr val="C00000"/>
                </a:solidFill>
              </a:rPr>
              <a:t>β </a:t>
            </a:r>
            <a:r>
              <a:rPr lang="ru-RU" b="1" dirty="0">
                <a:solidFill>
                  <a:srgbClr val="C00000"/>
                </a:solidFill>
              </a:rPr>
              <a:t>-каротин – мощный антиоксидант</a:t>
            </a:r>
          </a:p>
          <a:p>
            <a:pPr>
              <a:buFont typeface="Wingdings" panose="05000000000000000000" pitchFamily="2" charset="2"/>
              <a:buChar char="ü"/>
            </a:pPr>
            <a:r>
              <a:rPr lang="ru-RU" sz="1200" dirty="0"/>
              <a:t>способствует укреплению иммунитета, </a:t>
            </a:r>
          </a:p>
          <a:p>
            <a:pPr>
              <a:buFont typeface="Wingdings" panose="05000000000000000000" pitchFamily="2" charset="2"/>
              <a:buChar char="ü"/>
            </a:pPr>
            <a:r>
              <a:rPr lang="ru-RU" sz="1200" dirty="0"/>
              <a:t>снижает риск инфекционных заболеваний, </a:t>
            </a:r>
          </a:p>
          <a:p>
            <a:pPr>
              <a:buFont typeface="Wingdings" panose="05000000000000000000" pitchFamily="2" charset="2"/>
              <a:buChar char="ü"/>
            </a:pPr>
            <a:r>
              <a:rPr lang="ru-RU" sz="1200" dirty="0"/>
              <a:t>смягчает действие вредных факторов окружающей среды, таких как электромагнитные излучения, химические и радиоактивные загрязнения,</a:t>
            </a:r>
          </a:p>
          <a:p>
            <a:pPr>
              <a:buFont typeface="Wingdings" panose="05000000000000000000" pitchFamily="2" charset="2"/>
              <a:buChar char="ü"/>
            </a:pPr>
            <a:r>
              <a:rPr lang="ru-RU" sz="1200" dirty="0"/>
              <a:t>повышает адаптационные возможности организма и устойчивость к стрессам,</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u-RU" sz="1200" dirty="0"/>
              <a:t>Защищает кожу от фотостарения, а сердце и сосуды – от атеросклероза</a:t>
            </a:r>
          </a:p>
          <a:p>
            <a:pPr>
              <a:buFont typeface="Wingdings" panose="05000000000000000000" pitchFamily="2" charset="2"/>
              <a:buChar char="ü"/>
            </a:pPr>
            <a:endParaRPr lang="ru-R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b="1" dirty="0">
                <a:solidFill>
                  <a:srgbClr val="C00000"/>
                </a:solidFill>
              </a:rPr>
              <a:t>Витамин А</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u-RU" dirty="0"/>
              <a:t>Необходим для нормального функционирования половых желез.</a:t>
            </a:r>
          </a:p>
          <a:p>
            <a:pPr marL="171450" indent="-171450">
              <a:buFont typeface="Wingdings" panose="05000000000000000000" pitchFamily="2" charset="2"/>
              <a:buChar char="ü"/>
            </a:pPr>
            <a:r>
              <a:rPr lang="ru-RU" dirty="0"/>
              <a:t>Поддерживает здоровой кожу, волосы, слизистые</a:t>
            </a:r>
          </a:p>
          <a:p>
            <a:pPr marL="171450" indent="-171450">
              <a:buFont typeface="Wingdings" panose="05000000000000000000" pitchFamily="2" charset="2"/>
              <a:buChar char="ü"/>
            </a:pPr>
            <a:r>
              <a:rPr lang="ru-RU" dirty="0"/>
              <a:t>Активизирует работу иммунной системы и повышает сопротивляемость инфекциям.</a:t>
            </a:r>
          </a:p>
          <a:p>
            <a:pPr marL="171450" indent="-171450">
              <a:buFont typeface="Wingdings" panose="05000000000000000000" pitchFamily="2" charset="2"/>
              <a:buChar char="ü"/>
            </a:pPr>
            <a:r>
              <a:rPr lang="ru-RU" dirty="0"/>
              <a:t>Необходим для нормальной работы сетчатки глаза,  для зубов и костей.</a:t>
            </a:r>
          </a:p>
          <a:p>
            <a:pPr marL="171450" indent="-171450">
              <a:buFont typeface="Wingdings" panose="05000000000000000000" pitchFamily="2" charset="2"/>
              <a:buChar char="ü"/>
            </a:pPr>
            <a:endParaRPr lang="ru-RU" dirty="0"/>
          </a:p>
          <a:p>
            <a:pPr marL="0" indent="0">
              <a:buFont typeface="Wingdings" panose="05000000000000000000" pitchFamily="2" charset="2"/>
              <a:buNone/>
            </a:pPr>
            <a:r>
              <a:rPr lang="ru-RU" dirty="0"/>
              <a:t>Причем в Фамвитале используется один из самых богатых и щедрых источников этой замечательной молекулы – глубоководные морские водоросли </a:t>
            </a:r>
            <a:r>
              <a:rPr lang="en-US" dirty="0" err="1"/>
              <a:t>Dunaliella</a:t>
            </a:r>
            <a:r>
              <a:rPr lang="ru-RU" dirty="0"/>
              <a:t>.</a:t>
            </a:r>
          </a:p>
        </p:txBody>
      </p:sp>
      <p:sp>
        <p:nvSpPr>
          <p:cNvPr id="4" name="Slide Number Placeholder 3"/>
          <p:cNvSpPr>
            <a:spLocks noGrp="1"/>
          </p:cNvSpPr>
          <p:nvPr>
            <p:ph type="sldNum" sz="quarter" idx="10"/>
          </p:nvPr>
        </p:nvSpPr>
        <p:spPr/>
        <p:txBody>
          <a:bodyPr/>
          <a:lstStyle/>
          <a:p>
            <a:fld id="{3359D29D-5C2A-4F31-9B72-10E38F87FC54}" type="slidenum">
              <a:rPr lang="ru-RU" smtClean="0"/>
              <a:pPr/>
              <a:t>66</a:t>
            </a:fld>
            <a:endParaRPr lang="ru-RU"/>
          </a:p>
        </p:txBody>
      </p:sp>
    </p:spTree>
    <p:extLst>
      <p:ext uri="{BB962C8B-B14F-4D97-AF65-F5344CB8AC3E}">
        <p14:creationId xmlns:p14="http://schemas.microsoft.com/office/powerpoint/2010/main" xmlns="" val="1209743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1" dirty="0"/>
              <a:t>Гамма-линолевая кислота относится к ряду омега 6 – одно из самых популярных косметических средств</a:t>
            </a:r>
          </a:p>
          <a:p>
            <a:pPr marL="171450" indent="-171450">
              <a:buFont typeface="Wingdings" panose="05000000000000000000" pitchFamily="2" charset="2"/>
              <a:buChar char="ü"/>
            </a:pPr>
            <a:r>
              <a:rPr lang="ru-RU" dirty="0"/>
              <a:t> </a:t>
            </a:r>
            <a:r>
              <a:rPr lang="ru-RU" sz="1200" b="0" i="0" kern="1200" dirty="0">
                <a:solidFill>
                  <a:schemeClr val="tx1"/>
                </a:solidFill>
                <a:effectLst/>
                <a:latin typeface="+mn-lt"/>
                <a:ea typeface="+mn-ea"/>
                <a:cs typeface="+mn-cs"/>
              </a:rPr>
              <a:t>достаточно быстро снимает раздражение</a:t>
            </a:r>
          </a:p>
          <a:p>
            <a:pPr marL="171450" indent="-171450">
              <a:buFont typeface="Wingdings" panose="05000000000000000000" pitchFamily="2" charset="2"/>
              <a:buChar char="ü"/>
            </a:pPr>
            <a:r>
              <a:rPr lang="ru-RU" sz="1200" b="0" i="0" kern="1200" dirty="0">
                <a:solidFill>
                  <a:schemeClr val="tx1"/>
                </a:solidFill>
                <a:effectLst/>
                <a:latin typeface="+mn-lt"/>
                <a:ea typeface="+mn-ea"/>
                <a:cs typeface="+mn-cs"/>
              </a:rPr>
              <a:t>поддерживает обмен кислорода в клетках</a:t>
            </a:r>
          </a:p>
          <a:p>
            <a:pPr marL="171450" indent="-171450">
              <a:buFont typeface="Wingdings" panose="05000000000000000000" pitchFamily="2" charset="2"/>
              <a:buChar char="ü"/>
            </a:pPr>
            <a:r>
              <a:rPr lang="ru-RU" sz="1200" b="0" i="0" kern="1200" dirty="0">
                <a:solidFill>
                  <a:schemeClr val="tx1"/>
                </a:solidFill>
                <a:effectLst/>
                <a:latin typeface="+mn-lt"/>
                <a:ea typeface="+mn-ea"/>
                <a:cs typeface="+mn-cs"/>
              </a:rPr>
              <a:t>улучшает обменные процессы</a:t>
            </a:r>
          </a:p>
          <a:p>
            <a:pPr marL="171450" indent="-171450">
              <a:buFont typeface="Wingdings" panose="05000000000000000000" pitchFamily="2" charset="2"/>
              <a:buChar char="ü"/>
            </a:pPr>
            <a:r>
              <a:rPr lang="ru-RU" sz="1200" b="0" i="0" kern="1200" dirty="0">
                <a:solidFill>
                  <a:schemeClr val="tx1"/>
                </a:solidFill>
                <a:effectLst/>
                <a:latin typeface="+mn-lt"/>
                <a:ea typeface="+mn-ea"/>
                <a:cs typeface="+mn-cs"/>
              </a:rPr>
              <a:t>способствует удержанию влаги в кожных покровах</a:t>
            </a:r>
          </a:p>
          <a:p>
            <a:pPr marL="171450" indent="-171450">
              <a:buFont typeface="Wingdings" panose="05000000000000000000" pitchFamily="2" charset="2"/>
              <a:buChar char="ü"/>
            </a:pPr>
            <a:r>
              <a:rPr lang="ru-RU" sz="1200" b="0" i="0" kern="1200" dirty="0">
                <a:solidFill>
                  <a:schemeClr val="tx1"/>
                </a:solidFill>
                <a:effectLst/>
                <a:latin typeface="+mn-lt"/>
                <a:ea typeface="+mn-ea"/>
                <a:cs typeface="+mn-cs"/>
              </a:rPr>
              <a:t>помогает решить проблему сухой, шелушащейся и раздраженной кожи с нарушенными барьерными свойствами</a:t>
            </a:r>
          </a:p>
          <a:p>
            <a:pPr marL="171450" indent="-171450">
              <a:buFont typeface="Wingdings" panose="05000000000000000000" pitchFamily="2" charset="2"/>
              <a:buChar char="ü"/>
            </a:pPr>
            <a:r>
              <a:rPr lang="ru-RU" sz="1200" b="0" i="0" kern="1200" dirty="0">
                <a:solidFill>
                  <a:schemeClr val="tx1"/>
                </a:solidFill>
                <a:effectLst/>
                <a:latin typeface="+mn-lt"/>
                <a:ea typeface="+mn-ea"/>
                <a:cs typeface="+mn-cs"/>
              </a:rPr>
              <a:t>придает коже эластичность</a:t>
            </a:r>
          </a:p>
          <a:p>
            <a:pPr marL="171450" indent="-171450">
              <a:buFont typeface="Wingdings" panose="05000000000000000000" pitchFamily="2" charset="2"/>
              <a:buChar char="ü"/>
            </a:pPr>
            <a:r>
              <a:rPr lang="ru-RU" sz="1200" b="0" i="0" kern="1200" dirty="0">
                <a:solidFill>
                  <a:schemeClr val="tx1"/>
                </a:solidFill>
                <a:effectLst/>
                <a:latin typeface="+mn-lt"/>
                <a:ea typeface="+mn-ea"/>
                <a:cs typeface="+mn-cs"/>
              </a:rPr>
              <a:t>разглаживает уже существующие морщинки и предотвращает образование новых.</a:t>
            </a:r>
          </a:p>
          <a:p>
            <a:pPr marL="0" indent="0">
              <a:buFont typeface="Wingdings" panose="05000000000000000000" pitchFamily="2" charset="2"/>
              <a:buNone/>
            </a:pPr>
            <a:r>
              <a:rPr lang="ru-RU" sz="1200" b="1" i="0" kern="1200" dirty="0">
                <a:solidFill>
                  <a:schemeClr val="tx1"/>
                </a:solidFill>
                <a:effectLst/>
                <a:latin typeface="+mn-lt"/>
                <a:ea typeface="+mn-ea"/>
                <a:cs typeface="+mn-cs"/>
              </a:rPr>
              <a:t>Но не только:</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u-RU" sz="1200" b="0" i="0" kern="1200" dirty="0">
                <a:solidFill>
                  <a:schemeClr val="tx1"/>
                </a:solidFill>
                <a:effectLst/>
                <a:latin typeface="+mn-lt"/>
                <a:ea typeface="+mn-ea"/>
                <a:cs typeface="+mn-cs"/>
              </a:rPr>
              <a:t>Гамма-линоленовая кислота в комбинации с другими веществами принимает участие в регуляции эндокринной функции поджелудочной железы, регулируя уровень сахара,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u-RU" sz="1200" dirty="0"/>
              <a:t>Свойство усиливать выработку в головном мозге бета - эндорфинов помогает положительно влиять на эмоциональное состояние и настроение человека. Улучшает состояние при синдроме хронической усталости, депрессии, ПМС,</a:t>
            </a:r>
          </a:p>
          <a:p>
            <a:pPr>
              <a:buFont typeface="Wingdings" panose="05000000000000000000" pitchFamily="2" charset="2"/>
              <a:buChar char="ü"/>
            </a:pPr>
            <a:r>
              <a:rPr lang="ru-RU" sz="1200" b="0" i="0" kern="1200" dirty="0">
                <a:solidFill>
                  <a:schemeClr val="tx1"/>
                </a:solidFill>
                <a:effectLst/>
                <a:latin typeface="+mn-lt"/>
                <a:ea typeface="+mn-ea"/>
                <a:cs typeface="+mn-cs"/>
              </a:rPr>
              <a:t>Улучшая нервную проводимость, она очень полезна при диабетической нейропатии</a:t>
            </a:r>
          </a:p>
          <a:p>
            <a:pPr>
              <a:buFont typeface="Wingdings" panose="05000000000000000000" pitchFamily="2" charset="2"/>
              <a:buChar char="ü"/>
            </a:pPr>
            <a:r>
              <a:rPr lang="ru-RU" sz="1200" dirty="0"/>
              <a:t>Стимулирует  выработку синовиальной жидкости – и это благоприятное воздействие на здоровье суставов.</a:t>
            </a:r>
          </a:p>
          <a:p>
            <a:pPr marL="0" indent="0">
              <a:buFont typeface="Wingdings" panose="05000000000000000000" pitchFamily="2" charset="2"/>
              <a:buNone/>
            </a:pPr>
            <a:endParaRPr lang="ru-RU"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59D29D-5C2A-4F31-9B72-10E38F87FC54}" type="slidenum">
              <a:rPr lang="ru-RU" smtClean="0"/>
              <a:pPr/>
              <a:t>67</a:t>
            </a:fld>
            <a:endParaRPr lang="ru-RU"/>
          </a:p>
        </p:txBody>
      </p:sp>
    </p:spTree>
    <p:extLst>
      <p:ext uri="{BB962C8B-B14F-4D97-AF65-F5344CB8AC3E}">
        <p14:creationId xmlns:p14="http://schemas.microsoft.com/office/powerpoint/2010/main" xmlns="" val="3449989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rgbClr val="C00000"/>
                </a:solidFill>
              </a:rPr>
              <a:t>Цинк (</a:t>
            </a:r>
            <a:r>
              <a:rPr lang="en-US" sz="1200" b="1" dirty="0">
                <a:solidFill>
                  <a:srgbClr val="C00000"/>
                </a:solidFill>
              </a:rPr>
              <a:t>Zn)</a:t>
            </a:r>
            <a:r>
              <a:rPr lang="ru-RU" sz="1200" b="1" dirty="0">
                <a:solidFill>
                  <a:srgbClr val="C00000"/>
                </a:solidFill>
              </a:rPr>
              <a:t> </a:t>
            </a:r>
          </a:p>
          <a:p>
            <a:r>
              <a:rPr lang="ru-RU" dirty="0"/>
              <a:t>Входит  в состав более 100 ферментов, участвующих в процессах клеточной регенерации и заживления ран</a:t>
            </a:r>
            <a:endParaRPr lang="en-US" dirty="0"/>
          </a:p>
          <a:p>
            <a:r>
              <a:rPr lang="ru-RU" dirty="0"/>
              <a:t>Защищает  фибробласты и протеины кожи от окислительного стресса,</a:t>
            </a:r>
          </a:p>
          <a:p>
            <a:r>
              <a:rPr lang="ru-RU" dirty="0"/>
              <a:t>Участвует в синтезе коллагена</a:t>
            </a:r>
          </a:p>
          <a:p>
            <a:r>
              <a:rPr lang="ru-RU" dirty="0"/>
              <a:t>Поддерживает  состояние волос и ногтей</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rgbClr val="C00000"/>
                </a:solidFill>
              </a:rPr>
              <a:t>Селен </a:t>
            </a:r>
            <a:r>
              <a:rPr lang="en-US" sz="1200" b="1" dirty="0">
                <a:solidFill>
                  <a:srgbClr val="C00000"/>
                </a:solidFill>
              </a:rPr>
              <a:t>(Se)</a:t>
            </a:r>
            <a:r>
              <a:rPr lang="ru-RU" sz="1200" b="1" dirty="0">
                <a:solidFill>
                  <a:srgbClr val="C00000"/>
                </a:solidFill>
              </a:rPr>
              <a:t> – мощный игрок на поле антиоксидантной защиты</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dirty="0">
              <a:solidFill>
                <a:srgbClr val="C00000"/>
              </a:solidFill>
            </a:endParaRPr>
          </a:p>
          <a:p>
            <a:r>
              <a:rPr lang="ru-RU" dirty="0"/>
              <a:t>Селен препятствует образованию свободных радикалов</a:t>
            </a:r>
          </a:p>
          <a:p>
            <a:r>
              <a:rPr lang="ru-RU" dirty="0"/>
              <a:t>Способствует повышению прочности кожи и волос</a:t>
            </a:r>
          </a:p>
          <a:p>
            <a:r>
              <a:rPr lang="ru-RU" dirty="0"/>
              <a:t>Усиливает действие витаминов Е и С</a:t>
            </a:r>
          </a:p>
          <a:p>
            <a:r>
              <a:rPr lang="ru-RU" dirty="0"/>
              <a:t>Участвует в укреплении клеточной мембраны</a:t>
            </a:r>
          </a:p>
          <a:p>
            <a:r>
              <a:rPr lang="ru-RU" dirty="0"/>
              <a:t>Входит в состав гормонов яичников и щитовидной железы</a:t>
            </a:r>
          </a:p>
          <a:p>
            <a:r>
              <a:rPr lang="ru-RU" dirty="0"/>
              <a:t>Участвует в системе противовирусной защиты,</a:t>
            </a:r>
          </a:p>
          <a:p>
            <a:r>
              <a:rPr lang="ru-RU" dirty="0"/>
              <a:t>Помогает повысить стрессоустойчивость нервной системы</a:t>
            </a:r>
          </a:p>
        </p:txBody>
      </p:sp>
      <p:sp>
        <p:nvSpPr>
          <p:cNvPr id="4" name="Slide Number Placeholder 3"/>
          <p:cNvSpPr>
            <a:spLocks noGrp="1"/>
          </p:cNvSpPr>
          <p:nvPr>
            <p:ph type="sldNum" sz="quarter" idx="10"/>
          </p:nvPr>
        </p:nvSpPr>
        <p:spPr/>
        <p:txBody>
          <a:bodyPr/>
          <a:lstStyle/>
          <a:p>
            <a:fld id="{3359D29D-5C2A-4F31-9B72-10E38F87FC54}" type="slidenum">
              <a:rPr lang="ru-RU" smtClean="0"/>
              <a:pPr/>
              <a:t>68</a:t>
            </a:fld>
            <a:endParaRPr lang="ru-RU"/>
          </a:p>
        </p:txBody>
      </p:sp>
    </p:spTree>
    <p:extLst>
      <p:ext uri="{BB962C8B-B14F-4D97-AF65-F5344CB8AC3E}">
        <p14:creationId xmlns:p14="http://schemas.microsoft.com/office/powerpoint/2010/main" xmlns="" val="998597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a:solidFill>
                  <a:srgbClr val="C00000"/>
                </a:solidFill>
              </a:rPr>
              <a:t>Хром (</a:t>
            </a:r>
            <a:r>
              <a:rPr lang="en-US" sz="1200" b="1" dirty="0">
                <a:solidFill>
                  <a:srgbClr val="C00000"/>
                </a:solidFill>
              </a:rPr>
              <a:t>Cr)</a:t>
            </a:r>
            <a:endParaRPr lang="ru-RU" sz="1200" b="1" dirty="0">
              <a:solidFill>
                <a:srgbClr val="C00000"/>
              </a:solidFill>
            </a:endParaRPr>
          </a:p>
          <a:p>
            <a:r>
              <a:rPr lang="ru-RU" dirty="0"/>
              <a:t>Главная роль в составе Фамвиталя – преодоление инсулинорезистентности и способность активизировать жировой метаболизм</a:t>
            </a:r>
          </a:p>
          <a:p>
            <a:r>
              <a:rPr lang="ru-RU" dirty="0"/>
              <a:t>Важно, что наряду со сжиганием жира хром способствует сохранению мышечной ткани</a:t>
            </a:r>
          </a:p>
          <a:p>
            <a:endParaRPr lang="ru-RU" i="1"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dirty="0">
                <a:solidFill>
                  <a:srgbClr val="C00000"/>
                </a:solidFill>
              </a:rPr>
              <a:t>Витамин С – мультипотентный витамин</a:t>
            </a:r>
          </a:p>
          <a:p>
            <a:r>
              <a:rPr lang="ru-RU" dirty="0"/>
              <a:t>Обладает сильными антиоксидантными свойствами</a:t>
            </a:r>
          </a:p>
          <a:p>
            <a:r>
              <a:rPr lang="ru-RU" dirty="0"/>
              <a:t>Участвует в синтезе коллагена, составляющего основу соединительной ткани</a:t>
            </a:r>
          </a:p>
          <a:p>
            <a:r>
              <a:rPr lang="ru-RU" dirty="0"/>
              <a:t>Участвует в кроветворении, способствуя усвоению железа и фолиевой кислоты</a:t>
            </a:r>
          </a:p>
          <a:p>
            <a:r>
              <a:rPr lang="ru-RU" dirty="0"/>
              <a:t>Иммунная защита, стрессоустойчивость – тоже важные свойства </a:t>
            </a:r>
          </a:p>
          <a:p>
            <a:endParaRPr lang="ru-RU" dirty="0"/>
          </a:p>
        </p:txBody>
      </p:sp>
      <p:sp>
        <p:nvSpPr>
          <p:cNvPr id="4" name="Slide Number Placeholder 3"/>
          <p:cNvSpPr>
            <a:spLocks noGrp="1"/>
          </p:cNvSpPr>
          <p:nvPr>
            <p:ph type="sldNum" sz="quarter" idx="10"/>
          </p:nvPr>
        </p:nvSpPr>
        <p:spPr/>
        <p:txBody>
          <a:bodyPr/>
          <a:lstStyle/>
          <a:p>
            <a:fld id="{3359D29D-5C2A-4F31-9B72-10E38F87FC54}" type="slidenum">
              <a:rPr lang="ru-RU" smtClean="0"/>
              <a:pPr/>
              <a:t>69</a:t>
            </a:fld>
            <a:endParaRPr lang="ru-RU"/>
          </a:p>
        </p:txBody>
      </p:sp>
    </p:spTree>
    <p:extLst>
      <p:ext uri="{BB962C8B-B14F-4D97-AF65-F5344CB8AC3E}">
        <p14:creationId xmlns:p14="http://schemas.microsoft.com/office/powerpoint/2010/main" xmlns="" val="3343118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certain vitamins and minerals can either inhibit or enhance the absorption or function of other vitamins and minerals.</a:t>
            </a:r>
          </a:p>
          <a:p>
            <a:endParaRPr lang="en-US" dirty="0"/>
          </a:p>
          <a:p>
            <a:r>
              <a:rPr lang="en-US" dirty="0"/>
              <a:t>Below is a table showing vitamin and mineral agonists and antagonists. But before you start protesting that some nutrients are under both the agonist and antagonist columns, let us explain. Some nutrients are great buddies when the right amounts of each are taken, but they can fall out with each other when one massively out numbers the other. An example of this is calcium and magnesium. They are best taken in a ratio of 2:1 (calcium to magnesium), but if the ratio is 8:1 then the calcium inhibits the absorption of the magnesium and you may become deficient.</a:t>
            </a:r>
            <a:endParaRPr lang="ru-RU" dirty="0"/>
          </a:p>
        </p:txBody>
      </p:sp>
      <p:sp>
        <p:nvSpPr>
          <p:cNvPr id="4" name="Slide Number Placeholder 3"/>
          <p:cNvSpPr>
            <a:spLocks noGrp="1"/>
          </p:cNvSpPr>
          <p:nvPr>
            <p:ph type="sldNum" sz="quarter" idx="10"/>
          </p:nvPr>
        </p:nvSpPr>
        <p:spPr/>
        <p:txBody>
          <a:bodyPr/>
          <a:lstStyle/>
          <a:p>
            <a:fld id="{3F66F7D9-AF95-4B7F-84FC-842B578A292B}" type="slidenum">
              <a:rPr lang="ru-RU" smtClean="0"/>
              <a:pPr/>
              <a:t>70</a:t>
            </a:fld>
            <a:endParaRPr lang="ru-RU"/>
          </a:p>
        </p:txBody>
      </p:sp>
    </p:spTree>
    <p:extLst>
      <p:ext uri="{BB962C8B-B14F-4D97-AF65-F5344CB8AC3E}">
        <p14:creationId xmlns:p14="http://schemas.microsoft.com/office/powerpoint/2010/main" xmlns="" val="2313653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1" dirty="0"/>
              <a:t>Экстракт виноградных косточек – источник группы мощнейших антиоксидантов – антоцианов, катехинов, ресвератрола</a:t>
            </a:r>
          </a:p>
          <a:p>
            <a:r>
              <a:rPr lang="ru-RU" sz="1200" b="1" dirty="0"/>
              <a:t>Антоцианы</a:t>
            </a:r>
          </a:p>
          <a:p>
            <a:r>
              <a:rPr lang="ru-RU" sz="1200" dirty="0"/>
              <a:t>Связывают свободные радикалы кислорода и препятствуют повреждению мембран клеток.</a:t>
            </a:r>
          </a:p>
          <a:p>
            <a:r>
              <a:rPr lang="ru-RU" sz="1200" dirty="0"/>
              <a:t>Стимулируют фазу роста волос</a:t>
            </a:r>
          </a:p>
          <a:p>
            <a:r>
              <a:rPr lang="ru-RU" sz="1200" dirty="0"/>
              <a:t>Улучшают  строение волокон и клеток соединительной ткани – а значит, это благотворно отражается и на коже, и на сосудах, и на всех органах, в которых присутствует соединительная ткань.</a:t>
            </a:r>
          </a:p>
          <a:p>
            <a:endParaRPr lang="ru-RU" sz="1200" dirty="0"/>
          </a:p>
          <a:p>
            <a:r>
              <a:rPr lang="ru-RU" sz="1200" b="1" dirty="0"/>
              <a:t>Ресвератрол – «фонтан юности»</a:t>
            </a:r>
          </a:p>
          <a:p>
            <a:r>
              <a:rPr lang="ru-RU" sz="1200" dirty="0"/>
              <a:t>- </a:t>
            </a:r>
            <a:endParaRPr lang="en-US" sz="1200" dirty="0"/>
          </a:p>
          <a:p>
            <a:r>
              <a:rPr lang="ru-RU" sz="1200" dirty="0"/>
              <a:t>У ресвератрола есть три главные активности – антиоксидантная, противовоспалительная и способность улучшать работу митохондрий, которые являются основными энергетическими центрами каждой клетки в организме. </a:t>
            </a:r>
          </a:p>
          <a:p>
            <a:r>
              <a:rPr lang="ru-RU" sz="1200" dirty="0"/>
              <a:t>Антиоксидантная активность 5-кратно превосходит даже бета-каротин. Поэтому даже его небольшое содержание способно оказывать протективный эффект</a:t>
            </a:r>
          </a:p>
          <a:p>
            <a:r>
              <a:rPr lang="ru-RU" sz="1200" dirty="0"/>
              <a:t>Как антиоксидант он уничтожает свободные радикалы. В том числе и в головном мозге.</a:t>
            </a:r>
          </a:p>
          <a:p>
            <a:r>
              <a:rPr lang="ru-RU" sz="1200" dirty="0"/>
              <a:t>- Как противовоспалительный агент ингибирует синтез двух ферментов — сфингозинкиназы и фосфолипазы D. Это помогает предотвратить развитие воспалительной реакции, которая носит хронический характер и лежит в основе большинства тяжелых заболеваний от ожирения до атеросклероза и рака.</a:t>
            </a:r>
          </a:p>
          <a:p>
            <a:pPr marL="171450" indent="-171450">
              <a:buFontTx/>
              <a:buChar char="-"/>
            </a:pPr>
            <a:r>
              <a:rPr lang="ru-RU" sz="1200" dirty="0"/>
              <a:t>Как активатор митохондрий ресвератрол усиливает синтез белков SIRT1 и PGC-1alpha, которые играют ключевую роль в биогенезе митохондрий.</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ru-RU" sz="1200" dirty="0"/>
              <a:t>Помимо предсказуемого позитивного влияния на кожу, фигуру и работу целого ряда органов и систем, ресвератрол еще и помогает восстановлению других антиоксидантов</a:t>
            </a:r>
          </a:p>
          <a:p>
            <a:pPr marL="171450" indent="-171450">
              <a:buFontTx/>
              <a:buChar char="-"/>
            </a:pPr>
            <a:endParaRPr lang="ru-RU" sz="1200" dirty="0"/>
          </a:p>
          <a:p>
            <a:pPr marL="171450" indent="-171450">
              <a:buFontTx/>
              <a:buChar char="-"/>
            </a:pPr>
            <a:endParaRPr lang="ru-RU" sz="1200" dirty="0"/>
          </a:p>
          <a:p>
            <a:endParaRPr lang="ru-RU" dirty="0"/>
          </a:p>
        </p:txBody>
      </p:sp>
      <p:sp>
        <p:nvSpPr>
          <p:cNvPr id="4" name="Slide Number Placeholder 3"/>
          <p:cNvSpPr>
            <a:spLocks noGrp="1"/>
          </p:cNvSpPr>
          <p:nvPr>
            <p:ph type="sldNum" sz="quarter" idx="10"/>
          </p:nvPr>
        </p:nvSpPr>
        <p:spPr/>
        <p:txBody>
          <a:bodyPr/>
          <a:lstStyle/>
          <a:p>
            <a:fld id="{3359D29D-5C2A-4F31-9B72-10E38F87FC54}" type="slidenum">
              <a:rPr lang="ru-RU" smtClean="0"/>
              <a:pPr/>
              <a:t>73</a:t>
            </a:fld>
            <a:endParaRPr lang="ru-RU"/>
          </a:p>
        </p:txBody>
      </p:sp>
    </p:spTree>
    <p:extLst>
      <p:ext uri="{BB962C8B-B14F-4D97-AF65-F5344CB8AC3E}">
        <p14:creationId xmlns:p14="http://schemas.microsoft.com/office/powerpoint/2010/main" xmlns="" val="3809516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dirty="0"/>
              <a:t>Рыбий (акулий) хрящ – второй по значимости компонент вечерних капсул –  источник гликозаминогликанов.</a:t>
            </a:r>
          </a:p>
          <a:p>
            <a:r>
              <a:rPr lang="ru-RU" dirty="0"/>
              <a:t>Гликозаминогликаны входят в состав межклеточного вещества соединительной ткани, содержатся в костях, синовиальной жидкости, стекловидном теле и роговице глаза. Вместе с волокнами коллагена и эластина, протеогликаны образуют соединительнотканный матрикс (основное вещество). Самый известный широкой аудитории из представителей гликозаминогликанов — гиалуроновая кислота, </a:t>
            </a:r>
          </a:p>
        </p:txBody>
      </p:sp>
      <p:sp>
        <p:nvSpPr>
          <p:cNvPr id="4" name="Slide Number Placeholder 3"/>
          <p:cNvSpPr>
            <a:spLocks noGrp="1"/>
          </p:cNvSpPr>
          <p:nvPr>
            <p:ph type="sldNum" sz="quarter" idx="10"/>
          </p:nvPr>
        </p:nvSpPr>
        <p:spPr/>
        <p:txBody>
          <a:bodyPr/>
          <a:lstStyle/>
          <a:p>
            <a:fld id="{3359D29D-5C2A-4F31-9B72-10E38F87FC54}" type="slidenum">
              <a:rPr lang="ru-RU" smtClean="0"/>
              <a:pPr/>
              <a:t>74</a:t>
            </a:fld>
            <a:endParaRPr lang="ru-RU"/>
          </a:p>
        </p:txBody>
      </p:sp>
    </p:spTree>
    <p:extLst>
      <p:ext uri="{BB962C8B-B14F-4D97-AF65-F5344CB8AC3E}">
        <p14:creationId xmlns:p14="http://schemas.microsoft.com/office/powerpoint/2010/main" xmlns="" val="2288104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Докозогексаеновая и эйкозопентаеновая жирные кислоты – структурный компонент клеточной мембраны.</a:t>
            </a:r>
          </a:p>
          <a:p>
            <a:r>
              <a:rPr lang="ru-RU" dirty="0"/>
              <a:t>Обеспечивают эластичность и гибкость мембраны, позволяя поступать достаточному количеству необходимых питательных веществ в клетку, и гарантирует также, что отходы будут быстро удалены из клетки</a:t>
            </a:r>
          </a:p>
          <a:p>
            <a:r>
              <a:rPr lang="ru-RU" dirty="0"/>
              <a:t>Без этих компонентов клетки теряют гибкость, возможность правильно функционировать. </a:t>
            </a:r>
          </a:p>
          <a:p>
            <a:r>
              <a:rPr lang="ru-RU" dirty="0"/>
              <a:t>И, как мы уже понимаем, это находит отражение в функции всех органов и систем.</a:t>
            </a:r>
          </a:p>
          <a:p>
            <a:r>
              <a:rPr lang="ru-RU" dirty="0"/>
              <a:t>Доказано важное влияние Омега 3 ЖК на формирование нервной системы у плода и протективный жэффект у взрослых. Облегчение климактерических симптомов на фоне Омега 3 ЖК установлено.</a:t>
            </a:r>
          </a:p>
          <a:p>
            <a:endParaRPr lang="ru-RU" dirty="0"/>
          </a:p>
        </p:txBody>
      </p:sp>
      <p:sp>
        <p:nvSpPr>
          <p:cNvPr id="4" name="Slide Number Placeholder 3"/>
          <p:cNvSpPr>
            <a:spLocks noGrp="1"/>
          </p:cNvSpPr>
          <p:nvPr>
            <p:ph type="sldNum" sz="quarter" idx="10"/>
          </p:nvPr>
        </p:nvSpPr>
        <p:spPr/>
        <p:txBody>
          <a:bodyPr/>
          <a:lstStyle/>
          <a:p>
            <a:fld id="{3359D29D-5C2A-4F31-9B72-10E38F87FC54}" type="slidenum">
              <a:rPr lang="ru-RU" smtClean="0"/>
              <a:pPr/>
              <a:t>75</a:t>
            </a:fld>
            <a:endParaRPr lang="ru-RU"/>
          </a:p>
        </p:txBody>
      </p:sp>
    </p:spTree>
    <p:extLst>
      <p:ext uri="{BB962C8B-B14F-4D97-AF65-F5344CB8AC3E}">
        <p14:creationId xmlns:p14="http://schemas.microsoft.com/office/powerpoint/2010/main" xmlns="" val="1330190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Витамины группы В – активные участники множества метаболических процессов в организме, включая энергетический обмен, метаболизм аминокислот, образование гормонов половых и щитовидной желёз, поэтому они необходимы для здоровья самых разных органов и систем</a:t>
            </a:r>
          </a:p>
          <a:p>
            <a:pPr marL="0" marR="0" lvl="0" indent="0" algn="l" defTabSz="914400" rtl="0" eaLnBrk="1" fontAlgn="auto" latinLnBrk="0" hangingPunct="1">
              <a:lnSpc>
                <a:spcPct val="100000"/>
              </a:lnSpc>
              <a:spcBef>
                <a:spcPts val="0"/>
              </a:spcBef>
              <a:spcAft>
                <a:spcPts val="0"/>
              </a:spcAft>
              <a:buClrTx/>
              <a:buSzTx/>
              <a:buFontTx/>
              <a:buNone/>
              <a:tabLst/>
              <a:defRPr/>
            </a:pPr>
            <a:r>
              <a:rPr lang="ru" sz="1200" b="1" dirty="0">
                <a:solidFill>
                  <a:srgbClr val="C00000"/>
                </a:solidFill>
                <a:latin typeface="Calibri" panose="020F0502020204030204" pitchFamily="34" charset="0"/>
              </a:rPr>
              <a:t>Витамин B2</a:t>
            </a:r>
            <a:r>
              <a:rPr lang="ru" sz="1200" b="1" dirty="0">
                <a:solidFill>
                  <a:schemeClr val="bg2">
                    <a:lumMod val="25000"/>
                  </a:schemeClr>
                </a:solidFill>
                <a:latin typeface="Calibri" panose="020F0502020204030204" pitchFamily="34" charset="0"/>
              </a:rPr>
              <a:t>: </a:t>
            </a:r>
            <a:r>
              <a:rPr lang="ru" sz="1200" dirty="0">
                <a:solidFill>
                  <a:srgbClr val="002060"/>
                </a:solidFill>
                <a:latin typeface="Calibri" panose="020F0502020204030204" pitchFamily="34" charset="0"/>
              </a:rPr>
              <a:t>участвует во многих метаболических реакциях липидов и белков, связанных с </a:t>
            </a:r>
            <a:r>
              <a:rPr lang="ru" sz="1200" b="1" dirty="0">
                <a:solidFill>
                  <a:srgbClr val="002060"/>
                </a:solidFill>
                <a:latin typeface="Calibri" panose="020F0502020204030204" pitchFamily="34" charset="0"/>
              </a:rPr>
              <a:t>выработкой энергии </a:t>
            </a:r>
            <a:r>
              <a:rPr lang="ru" sz="1200" dirty="0">
                <a:solidFill>
                  <a:srgbClr val="002060"/>
                </a:solidFill>
                <a:latin typeface="Calibri" panose="020F0502020204030204" pitchFamily="34" charset="0"/>
              </a:rPr>
              <a:t>в клетке.</a:t>
            </a:r>
            <a:endParaRPr lang="fr-FR" altLang="fr-FR" sz="1200" dirty="0">
              <a:solidFill>
                <a:srgbClr val="002060"/>
              </a:solidFill>
              <a:latin typeface="Calibri" panose="020F0502020204030204" pitchFamily="34" charset="0"/>
            </a:endParaRPr>
          </a:p>
          <a:p>
            <a:endParaRPr lang="en-US" dirty="0"/>
          </a:p>
          <a:p>
            <a:r>
              <a:rPr lang="ru-RU" dirty="0"/>
              <a:t>Витамин В6 крайне важен для нервной системы, участвует в синтезе нейромедиаторов выработке триптофана и серотонина. Благодаря этому витамин В6 (пиридоксин) способствует поддержанию скорости передачи нервных импульсов, отвечает за настроение, память и интеллект. </a:t>
            </a:r>
          </a:p>
          <a:p>
            <a:r>
              <a:rPr lang="ru-RU" dirty="0"/>
              <a:t>Витамин В5 незаменим для волос и ногтей, так как принимает участие в выработке кератина. А также важен для деятельности нервной системы и регуляции жирового обмена.</a:t>
            </a:r>
          </a:p>
          <a:p>
            <a:endParaRPr lang="ru-RU" dirty="0"/>
          </a:p>
        </p:txBody>
      </p:sp>
      <p:sp>
        <p:nvSpPr>
          <p:cNvPr id="4" name="Slide Number Placeholder 3"/>
          <p:cNvSpPr>
            <a:spLocks noGrp="1"/>
          </p:cNvSpPr>
          <p:nvPr>
            <p:ph type="sldNum" sz="quarter" idx="10"/>
          </p:nvPr>
        </p:nvSpPr>
        <p:spPr/>
        <p:txBody>
          <a:bodyPr/>
          <a:lstStyle/>
          <a:p>
            <a:fld id="{3359D29D-5C2A-4F31-9B72-10E38F87FC54}" type="slidenum">
              <a:rPr lang="ru-RU" smtClean="0"/>
              <a:pPr/>
              <a:t>76</a:t>
            </a:fld>
            <a:endParaRPr lang="ru-RU"/>
          </a:p>
        </p:txBody>
      </p:sp>
    </p:spTree>
    <p:extLst>
      <p:ext uri="{BB962C8B-B14F-4D97-AF65-F5344CB8AC3E}">
        <p14:creationId xmlns:p14="http://schemas.microsoft.com/office/powerpoint/2010/main" xmlns="" val="118475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Согласно современным взглядам, в основе множества патофизиологических процессов, связанных с развитием старения, лежит нарушение окислительных процессов.  </a:t>
            </a:r>
          </a:p>
          <a:p>
            <a:r>
              <a:rPr lang="ru-RU" dirty="0"/>
              <a:t>Ключевые факторы старения</a:t>
            </a:r>
            <a:r>
              <a:rPr lang="ru-RU" baseline="0" dirty="0"/>
              <a:t> и развития патологических процессов </a:t>
            </a:r>
            <a:r>
              <a:rPr lang="ru-RU" u="sng" baseline="0" dirty="0"/>
              <a:t>находятся не на уровне органов,  тканей и систем, а намного глубже - на уровне молекулярно-клеточной организации жизнедеятельности организма</a:t>
            </a:r>
          </a:p>
          <a:p>
            <a:r>
              <a:rPr lang="ru-RU" u="none" baseline="0" dirty="0"/>
              <a:t>Фактически, когда мы видим нарушения на соматическом уровне, уже поздно говорить о ПРЕДУПРЕЖДЕНИИ, тогда рчеь уже идет о ЛЕЧЕНИИ. Это определяет и многофакторность нарушений в организме, которые происходят с развитием процессов клеточного повреждения. И это также определяет необходимость</a:t>
            </a:r>
            <a:endParaRPr lang="ru-RU" u="none" dirty="0"/>
          </a:p>
        </p:txBody>
      </p:sp>
      <p:sp>
        <p:nvSpPr>
          <p:cNvPr id="4" name="Номер слайда 3"/>
          <p:cNvSpPr>
            <a:spLocks noGrp="1"/>
          </p:cNvSpPr>
          <p:nvPr>
            <p:ph type="sldNum" sz="quarter" idx="10"/>
          </p:nvPr>
        </p:nvSpPr>
        <p:spPr/>
        <p:txBody>
          <a:bodyPr/>
          <a:lstStyle/>
          <a:p>
            <a:fld id="{E239BDE4-C08C-1E4A-9223-5D8D41863F17}" type="slidenum">
              <a:rPr lang="ru-RU" smtClean="0"/>
              <a:pPr/>
              <a:t>6</a:t>
            </a:fld>
            <a:endParaRPr lang="ru-RU"/>
          </a:p>
        </p:txBody>
      </p:sp>
    </p:spTree>
    <p:extLst>
      <p:ext uri="{BB962C8B-B14F-4D97-AF65-F5344CB8AC3E}">
        <p14:creationId xmlns:p14="http://schemas.microsoft.com/office/powerpoint/2010/main" xmlns="" val="2954467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Биотин играет ключевую роль в метаболизме структурных элементов, которые являются основой основ живого организма – белков, жиров и углеводов.  </a:t>
            </a:r>
          </a:p>
          <a:p>
            <a:r>
              <a:rPr lang="ru-RU" dirty="0"/>
              <a:t>Этим объясняется широкий спектр его влияния на организм.</a:t>
            </a:r>
          </a:p>
          <a:p>
            <a:r>
              <a:rPr lang="ru-RU" dirty="0"/>
              <a:t>В Фамвитале его задача – способствовать нормализации жирового обмена, укреплению волос и кожи.</a:t>
            </a:r>
          </a:p>
        </p:txBody>
      </p:sp>
      <p:sp>
        <p:nvSpPr>
          <p:cNvPr id="4" name="Slide Number Placeholder 3"/>
          <p:cNvSpPr>
            <a:spLocks noGrp="1"/>
          </p:cNvSpPr>
          <p:nvPr>
            <p:ph type="sldNum" sz="quarter" idx="10"/>
          </p:nvPr>
        </p:nvSpPr>
        <p:spPr/>
        <p:txBody>
          <a:bodyPr/>
          <a:lstStyle/>
          <a:p>
            <a:fld id="{3359D29D-5C2A-4F31-9B72-10E38F87FC54}" type="slidenum">
              <a:rPr lang="ru-RU" smtClean="0"/>
              <a:pPr/>
              <a:t>77</a:t>
            </a:fld>
            <a:endParaRPr lang="ru-RU"/>
          </a:p>
        </p:txBody>
      </p:sp>
    </p:spTree>
    <p:extLst>
      <p:ext uri="{BB962C8B-B14F-4D97-AF65-F5344CB8AC3E}">
        <p14:creationId xmlns:p14="http://schemas.microsoft.com/office/powerpoint/2010/main" xmlns="" val="3118759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 sz="1400" b="1" dirty="0">
                <a:solidFill>
                  <a:srgbClr val="C00000"/>
                </a:solidFill>
                <a:latin typeface="Calibri" panose="020F0502020204030204" pitchFamily="34" charset="0"/>
              </a:rPr>
              <a:t>Железо: </a:t>
            </a:r>
            <a:r>
              <a:rPr lang="ru-RU" sz="1200" b="1" dirty="0">
                <a:solidFill>
                  <a:srgbClr val="002060"/>
                </a:solidFill>
                <a:latin typeface="+mn-lt"/>
              </a:rPr>
              <a:t>участвует в регуляции термогенеза</a:t>
            </a:r>
            <a:r>
              <a:rPr lang="ru-RU" sz="1200" dirty="0">
                <a:solidFill>
                  <a:srgbClr val="002060"/>
                </a:solidFill>
                <a:latin typeface="+mn-lt"/>
              </a:rPr>
              <a:t>, отвечая за гомеостаз гормонов щитовидной железы и чувствительность катехоламинов, </a:t>
            </a:r>
            <a:r>
              <a:rPr lang="ru-RU" sz="1200" b="1" dirty="0">
                <a:solidFill>
                  <a:srgbClr val="002060"/>
                </a:solidFill>
                <a:latin typeface="+mn-lt"/>
              </a:rPr>
              <a:t>необходимо для роста волос</a:t>
            </a:r>
            <a:r>
              <a:rPr lang="ru-RU" sz="1200" dirty="0">
                <a:solidFill>
                  <a:srgbClr val="002060"/>
                </a:solidFill>
                <a:latin typeface="+mn-lt"/>
              </a:rPr>
              <a:t>, а также входит в состав миоглобина и </a:t>
            </a:r>
            <a:r>
              <a:rPr lang="ru-RU" sz="1200" b="1" dirty="0">
                <a:solidFill>
                  <a:srgbClr val="002060"/>
                </a:solidFill>
                <a:latin typeface="+mn-lt"/>
              </a:rPr>
              <a:t>гемоглобина крови</a:t>
            </a:r>
          </a:p>
          <a:p>
            <a:pPr marL="0" marR="0" lvl="0" indent="0" algn="l" defTabSz="914400" rtl="0" eaLnBrk="1" fontAlgn="auto" latinLnBrk="0" hangingPunct="1">
              <a:lnSpc>
                <a:spcPct val="100000"/>
              </a:lnSpc>
              <a:spcBef>
                <a:spcPts val="0"/>
              </a:spcBef>
              <a:spcAft>
                <a:spcPts val="0"/>
              </a:spcAft>
              <a:buClrTx/>
              <a:buSzTx/>
              <a:buFontTx/>
              <a:buNone/>
              <a:tabLst/>
              <a:defRPr/>
            </a:pPr>
            <a:r>
              <a:rPr lang="ru" sz="1400" b="1" dirty="0">
                <a:solidFill>
                  <a:srgbClr val="C00000"/>
                </a:solidFill>
                <a:latin typeface="Calibri" panose="020F0502020204030204" pitchFamily="34" charset="0"/>
              </a:rPr>
              <a:t>Медь:  </a:t>
            </a:r>
            <a:r>
              <a:rPr lang="ru" sz="1200" dirty="0">
                <a:solidFill>
                  <a:srgbClr val="002060"/>
                </a:solidFill>
                <a:latin typeface="+mn-lt"/>
              </a:rPr>
              <a:t>Облегчает всасывание содержащегося в пище железа, </a:t>
            </a:r>
            <a:r>
              <a:rPr lang="ru" sz="1200" b="1" dirty="0">
                <a:solidFill>
                  <a:srgbClr val="002060"/>
                </a:solidFill>
                <a:latin typeface="+mn-lt"/>
              </a:rPr>
              <a:t>необходима для образования </a:t>
            </a:r>
            <a:r>
              <a:rPr lang="ru" sz="1200" dirty="0">
                <a:solidFill>
                  <a:srgbClr val="002060"/>
                </a:solidFill>
                <a:latin typeface="+mn-lt"/>
              </a:rPr>
              <a:t>веществ соединительной ткани (</a:t>
            </a:r>
            <a:r>
              <a:rPr lang="ru" sz="1200" b="1" dirty="0">
                <a:solidFill>
                  <a:srgbClr val="002060"/>
                </a:solidFill>
                <a:latin typeface="+mn-lt"/>
              </a:rPr>
              <a:t>коллаген, эластин</a:t>
            </a:r>
            <a:r>
              <a:rPr lang="ru" sz="1200" dirty="0">
                <a:solidFill>
                  <a:srgbClr val="002060"/>
                </a:solidFill>
                <a:latin typeface="+mn-lt"/>
              </a:rPr>
              <a:t>), иммунных реакций, </a:t>
            </a:r>
            <a:r>
              <a:rPr lang="ru" sz="1200" b="1" dirty="0">
                <a:solidFill>
                  <a:srgbClr val="002060"/>
                </a:solidFill>
                <a:latin typeface="+mn-lt"/>
              </a:rPr>
              <a:t>устраняет свободные радикалы</a:t>
            </a:r>
            <a:r>
              <a:rPr lang="ru" sz="1200" dirty="0">
                <a:solidFill>
                  <a:srgbClr val="002060"/>
                </a:solidFill>
                <a:latin typeface="+mn-lt"/>
              </a:rPr>
              <a:t>.</a:t>
            </a:r>
            <a:endParaRPr lang="fr-FR" altLang="fr-FR" sz="1200" dirty="0">
              <a:solidFill>
                <a:srgbClr val="002060"/>
              </a:solidFill>
              <a:latin typeface="+mn-lt"/>
            </a:endParaRPr>
          </a:p>
          <a:p>
            <a:endParaRPr lang="ru-RU" dirty="0"/>
          </a:p>
        </p:txBody>
      </p:sp>
      <p:sp>
        <p:nvSpPr>
          <p:cNvPr id="4" name="Slide Number Placeholder 3"/>
          <p:cNvSpPr>
            <a:spLocks noGrp="1"/>
          </p:cNvSpPr>
          <p:nvPr>
            <p:ph type="sldNum" sz="quarter" idx="10"/>
          </p:nvPr>
        </p:nvSpPr>
        <p:spPr/>
        <p:txBody>
          <a:bodyPr/>
          <a:lstStyle/>
          <a:p>
            <a:fld id="{3359D29D-5C2A-4F31-9B72-10E38F87FC54}" type="slidenum">
              <a:rPr lang="ru-RU" smtClean="0"/>
              <a:pPr/>
              <a:t>78</a:t>
            </a:fld>
            <a:endParaRPr lang="ru-RU"/>
          </a:p>
        </p:txBody>
      </p:sp>
    </p:spTree>
    <p:extLst>
      <p:ext uri="{BB962C8B-B14F-4D97-AF65-F5344CB8AC3E}">
        <p14:creationId xmlns:p14="http://schemas.microsoft.com/office/powerpoint/2010/main" xmlns="" val="2830929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certain vitamins and minerals can either inhibit or enhance the absorption or function of other vitamins and minerals.</a:t>
            </a:r>
          </a:p>
          <a:p>
            <a:endParaRPr lang="en-US" dirty="0"/>
          </a:p>
          <a:p>
            <a:r>
              <a:rPr lang="en-US" dirty="0"/>
              <a:t>Below is a table showing vitamin and mineral agonists and antagonists. But before you start protesting that some nutrients are under both the agonist and antagonist columns, let us explain. Some nutrients are great buddies when the right amounts of each are taken, but they can fall out with each other when one massively out numbers the other. An example of this is calcium and magnesium. They are best taken in a ratio of 2:1 (calcium to magnesium), but if the ratio is 8:1 then the calcium inhibits the absorption of the magnesium and you may become deficient.</a:t>
            </a:r>
            <a:endParaRPr lang="ru-RU" dirty="0"/>
          </a:p>
        </p:txBody>
      </p:sp>
      <p:sp>
        <p:nvSpPr>
          <p:cNvPr id="4" name="Slide Number Placeholder 3"/>
          <p:cNvSpPr>
            <a:spLocks noGrp="1"/>
          </p:cNvSpPr>
          <p:nvPr>
            <p:ph type="sldNum" sz="quarter" idx="10"/>
          </p:nvPr>
        </p:nvSpPr>
        <p:spPr/>
        <p:txBody>
          <a:bodyPr/>
          <a:lstStyle/>
          <a:p>
            <a:fld id="{3F66F7D9-AF95-4B7F-84FC-842B578A292B}" type="slidenum">
              <a:rPr lang="ru-RU" smtClean="0"/>
              <a:pPr/>
              <a:t>79</a:t>
            </a:fld>
            <a:endParaRPr lang="ru-RU"/>
          </a:p>
        </p:txBody>
      </p:sp>
    </p:spTree>
    <p:extLst>
      <p:ext uri="{BB962C8B-B14F-4D97-AF65-F5344CB8AC3E}">
        <p14:creationId xmlns:p14="http://schemas.microsoft.com/office/powerpoint/2010/main" xmlns="" val="1841395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75A430F4-9F4E-4DF9-A628-3EC9E3D74D6C}" type="slidenum">
              <a:rPr lang="ru-RU" smtClean="0"/>
              <a:pPr/>
              <a:t>81</a:t>
            </a:fld>
            <a:endParaRPr lang="ru-RU"/>
          </a:p>
        </p:txBody>
      </p:sp>
    </p:spTree>
    <p:extLst>
      <p:ext uri="{BB962C8B-B14F-4D97-AF65-F5344CB8AC3E}">
        <p14:creationId xmlns="" xmlns:p14="http://schemas.microsoft.com/office/powerpoint/2010/main" val="749382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sz="1200" b="0" i="0" u="none" strike="noStrike" kern="1200" baseline="0" dirty="0">
              <a:solidFill>
                <a:schemeClr val="tx1"/>
              </a:solidFill>
              <a:latin typeface="+mn-lt"/>
              <a:ea typeface="+mn-ea"/>
              <a:cs typeface="+mn-cs"/>
            </a:endParaRPr>
          </a:p>
          <a:p>
            <a:r>
              <a:rPr lang="ru-RU" sz="1200" kern="1200" dirty="0">
                <a:solidFill>
                  <a:schemeClr val="tx1"/>
                </a:solidFill>
                <a:effectLst/>
                <a:latin typeface="+mn-lt"/>
                <a:ea typeface="+mn-ea"/>
                <a:cs typeface="+mn-cs"/>
              </a:rPr>
              <a:t>Революционным прорывом  в современной  методологии сущности урогенитальных нарушений у женщин можно считать решение экспертов ведущих международных сообществ по</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менопаузе (Международное общество по</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изучению женского сексуального здоровья (</a:t>
            </a:r>
            <a:r>
              <a:rPr lang="en-US" sz="1200" kern="1200" dirty="0">
                <a:solidFill>
                  <a:schemeClr val="tx1"/>
                </a:solidFill>
                <a:effectLst/>
                <a:latin typeface="+mn-lt"/>
                <a:ea typeface="+mn-ea"/>
                <a:cs typeface="+mn-cs"/>
              </a:rPr>
              <a:t>International Society for the Study of Women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Sexual Health</a:t>
            </a:r>
            <a:r>
              <a:rPr lang="ru-RU" sz="1200" kern="1200" dirty="0">
                <a:solidFill>
                  <a:schemeClr val="tx1"/>
                </a:solidFill>
                <a:effectLst/>
                <a:latin typeface="+mn-lt"/>
                <a:ea typeface="+mn-ea"/>
                <a:cs typeface="+mn-cs"/>
              </a:rPr>
              <a:t>) и</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 Североамериканское сообщество по</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менопаузе (</a:t>
            </a:r>
            <a:r>
              <a:rPr lang="en-US" sz="1200" kern="1200" dirty="0">
                <a:solidFill>
                  <a:schemeClr val="tx1"/>
                </a:solidFill>
                <a:effectLst/>
                <a:latin typeface="+mn-lt"/>
                <a:ea typeface="+mn-ea"/>
                <a:cs typeface="+mn-cs"/>
              </a:rPr>
              <a:t>North American Menopause Society</a:t>
            </a:r>
            <a:r>
              <a:rPr lang="ru-RU" sz="1200" kern="1200" dirty="0">
                <a:solidFill>
                  <a:schemeClr val="tx1"/>
                </a:solidFill>
                <a:effectLst/>
                <a:latin typeface="+mn-lt"/>
                <a:ea typeface="+mn-ea"/>
                <a:cs typeface="+mn-cs"/>
              </a:rPr>
              <a:t>)) о  введении в 2014 году в клиническую практику нового термина «</a:t>
            </a:r>
            <a:r>
              <a:rPr lang="en-US" sz="1200" kern="1200" dirty="0">
                <a:solidFill>
                  <a:schemeClr val="tx1"/>
                </a:solidFill>
                <a:effectLst/>
                <a:latin typeface="+mn-lt"/>
                <a:ea typeface="+mn-ea"/>
                <a:cs typeface="+mn-cs"/>
              </a:rPr>
              <a:t>genitourinary syndrome of  menopause</a:t>
            </a:r>
            <a:r>
              <a:rPr lang="ru-RU" sz="1200" kern="1200" dirty="0">
                <a:solidFill>
                  <a:schemeClr val="tx1"/>
                </a:solidFill>
                <a:effectLst/>
                <a:latin typeface="+mn-lt"/>
                <a:ea typeface="+mn-ea"/>
                <a:cs typeface="+mn-cs"/>
              </a:rPr>
              <a:t>» (генито-уринарный менопаузальный синдром, или ГУМС) вместо общепринятого ранее и неполноценно  отражавшего суть проблемы  термина «вульво-вагинальная атрофия».</a:t>
            </a:r>
          </a:p>
          <a:p>
            <a:r>
              <a:rPr lang="ru-RU" sz="1200" kern="120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DFDD415-4CC5-4FC4-8C4E-8F77B243A429}" type="slidenum">
              <a:rPr lang="ru-RU" smtClean="0"/>
              <a:pPr/>
              <a:t>83</a:t>
            </a:fld>
            <a:endParaRPr lang="ru-RU"/>
          </a:p>
        </p:txBody>
      </p:sp>
    </p:spTree>
    <p:extLst>
      <p:ext uri="{BB962C8B-B14F-4D97-AF65-F5344CB8AC3E}">
        <p14:creationId xmlns:p14="http://schemas.microsoft.com/office/powerpoint/2010/main" xmlns="" val="361498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Неоднородны и проявления симптомов: сухость влагалища беспокоит до 55% женщин, на жжение и зуд предъявляют жалобы 18% женщин, диспареунию отмечают 41% пациенток, у 6–8% женщин выявляют повышенную восприимчивость к инфекционным заболеваниям органов малого таза.</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возрасте 50–79 лет у 41% пациенток наблюдают как минимум одно из вышеуказанных проявлений, а через 4 года после наступления постменопаузы — </a:t>
            </a:r>
            <a:r>
              <a:rPr lang="ru-RU" sz="1200" b="1" kern="1200" dirty="0">
                <a:solidFill>
                  <a:schemeClr val="tx1"/>
                </a:solidFill>
                <a:effectLst/>
                <a:latin typeface="+mn-lt"/>
                <a:ea typeface="+mn-ea"/>
                <a:cs typeface="+mn-cs"/>
              </a:rPr>
              <a:t>более чем у 60%. </a:t>
            </a:r>
            <a:endParaRPr lang="ru-RU" dirty="0"/>
          </a:p>
        </p:txBody>
      </p:sp>
      <p:sp>
        <p:nvSpPr>
          <p:cNvPr id="4" name="Slide Number Placeholder 3"/>
          <p:cNvSpPr>
            <a:spLocks noGrp="1"/>
          </p:cNvSpPr>
          <p:nvPr>
            <p:ph type="sldNum" sz="quarter" idx="10"/>
          </p:nvPr>
        </p:nvSpPr>
        <p:spPr/>
        <p:txBody>
          <a:bodyPr/>
          <a:lstStyle/>
          <a:p>
            <a:fld id="{75A430F4-9F4E-4DF9-A628-3EC9E3D74D6C}" type="slidenum">
              <a:rPr lang="ru-RU" smtClean="0"/>
              <a:pPr/>
              <a:t>84</a:t>
            </a:fld>
            <a:endParaRPr lang="ru-RU"/>
          </a:p>
        </p:txBody>
      </p:sp>
    </p:spTree>
    <p:extLst>
      <p:ext uri="{BB962C8B-B14F-4D97-AF65-F5344CB8AC3E}">
        <p14:creationId xmlns:p14="http://schemas.microsoft.com/office/powerpoint/2010/main" xmlns="" val="1985210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Прогестерон является важнейшим гормонов в поддержании вагинального здоровья:</a:t>
            </a:r>
          </a:p>
          <a:p>
            <a:endParaRPr lang="ru-RU" dirty="0"/>
          </a:p>
          <a:p>
            <a:r>
              <a:rPr lang="ru-RU" sz="1200" dirty="0"/>
              <a:t>Способствует пролиферации и дифференцировке (созреванию) клеток урогенитального эпителия</a:t>
            </a:r>
            <a:r>
              <a:rPr lang="en-US" sz="1200" dirty="0"/>
              <a:t>;</a:t>
            </a:r>
            <a:endParaRPr lang="ru-RU" sz="1200" dirty="0"/>
          </a:p>
          <a:p>
            <a:r>
              <a:rPr lang="ru-RU" sz="1200" dirty="0"/>
              <a:t>Активирует процесс синтеза гликогена и его накоплению в цитоплазме клеток</a:t>
            </a:r>
            <a:r>
              <a:rPr lang="en-US" sz="1200" dirty="0"/>
              <a:t>;</a:t>
            </a:r>
            <a:endParaRPr lang="ru-RU" sz="1200" dirty="0"/>
          </a:p>
          <a:p>
            <a:r>
              <a:rPr lang="ru-RU" sz="1200" dirty="0"/>
              <a:t>Влияет на запрограммированную гибель эпителиоцитов (апоптоз), что приводит к их отторжению (слущиванию)</a:t>
            </a:r>
            <a:r>
              <a:rPr lang="en-US" sz="1200" dirty="0"/>
              <a:t>;</a:t>
            </a:r>
            <a:endParaRPr lang="ru-RU" sz="1200" dirty="0"/>
          </a:p>
          <a:p>
            <a:endParaRPr lang="ru-R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6E14F-83CB-44AD-854E-D77F078850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76120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Кроме того, дефицит прогестерона в приводит к нарушению дифференцировки эпителиальных клеток влагалища, снижается синтез и накопление гликогена, нарушается отторжение эпителиальных клеток).</a:t>
            </a:r>
          </a:p>
          <a:p>
            <a:endParaRPr lang="ru-RU" dirty="0"/>
          </a:p>
          <a:p>
            <a:r>
              <a:rPr lang="ru-RU" dirty="0"/>
              <a:t>В результате – нарушаются условия для существования лактобактерий в этой экологической нише. Останавливается синтез молочной кислоты, </a:t>
            </a:r>
            <a:r>
              <a:rPr lang="ru-RU" sz="1200" kern="1200" dirty="0">
                <a:solidFill>
                  <a:schemeClr val="tx1"/>
                </a:solidFill>
                <a:effectLst/>
                <a:latin typeface="+mn-lt"/>
                <a:ea typeface="+mn-ea"/>
                <a:cs typeface="+mn-cs"/>
              </a:rPr>
              <a:t>повышается рН и создается благоприятная среда для развития условно-патогенной флоры и развития восходящего инфицирования. </a:t>
            </a:r>
            <a:r>
              <a:rPr lang="ru-RU" sz="1200" b="1" kern="1200" dirty="0">
                <a:solidFill>
                  <a:schemeClr val="tx1"/>
                </a:solidFill>
                <a:effectLst/>
                <a:latin typeface="+mn-lt"/>
                <a:ea typeface="+mn-ea"/>
                <a:cs typeface="+mn-cs"/>
              </a:rPr>
              <a:t>Совокупность этих факторов является причиной возникновения симптомов ГУМС и возникновению риска восходящей мочеполовой инфекции.</a:t>
            </a:r>
            <a:endParaRPr lang="ru-RU" sz="1200" kern="1200" dirty="0">
              <a:solidFill>
                <a:schemeClr val="tx1"/>
              </a:solidFill>
              <a:effectLst/>
              <a:latin typeface="+mn-lt"/>
              <a:ea typeface="+mn-ea"/>
              <a:cs typeface="+mn-cs"/>
            </a:endParaRPr>
          </a:p>
          <a:p>
            <a:endParaRPr lang="ru-R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6E14F-83CB-44AD-854E-D77F078850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03793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Монотерапия эстрогенами не решает проблему вторичного инфицирования мочевых путей в постменопаузе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FF0000"/>
                </a:solidFill>
              </a:rPr>
              <a:t>Необходимо восполнение нормальной лактофлоры влагалища и прогестерона</a:t>
            </a:r>
          </a:p>
          <a:p>
            <a:endParaRPr lang="ru-R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6E14F-83CB-44AD-854E-D77F0788507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54472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Локальная комбинированная эстроген-гестагенная гормональная терапия, восполняет утраченные гормоны: </a:t>
            </a:r>
          </a:p>
          <a:p>
            <a:pPr marL="171450" indent="-171450">
              <a:buFont typeface="Arial" panose="020B0604020202020204" pitchFamily="34" charset="0"/>
              <a:buChar char="•"/>
            </a:pPr>
            <a:r>
              <a:rPr lang="ru-RU" dirty="0"/>
              <a:t>Эстриол (отвечает за деление клеток эпителия влагалища - </a:t>
            </a:r>
            <a:r>
              <a:rPr lang="ru-RU" sz="1200" dirty="0"/>
              <a:t>восстановление толщины эпителиального слоя)</a:t>
            </a:r>
          </a:p>
          <a:p>
            <a:pPr marL="171450" indent="-171450">
              <a:buFont typeface="Arial" panose="020B0604020202020204" pitchFamily="34" charset="0"/>
              <a:buChar char="•"/>
            </a:pPr>
            <a:r>
              <a:rPr lang="ru-RU" sz="1200" dirty="0"/>
              <a:t>Прогестерон </a:t>
            </a:r>
          </a:p>
          <a:p>
            <a:pPr marL="0" indent="0">
              <a:buFont typeface="Arial" panose="020B0604020202020204" pitchFamily="34" charset="0"/>
              <a:buNone/>
            </a:pPr>
            <a:r>
              <a:rPr lang="ru-RU" sz="1200" dirty="0"/>
              <a:t>- отвечает за дифференцировку клеток эпителия</a:t>
            </a:r>
            <a:r>
              <a:rPr lang="en-US" sz="1200" dirty="0"/>
              <a:t>;</a:t>
            </a:r>
            <a:r>
              <a:rPr lang="ru-RU" sz="1200" dirty="0"/>
              <a:t> синтез гликогена</a:t>
            </a:r>
            <a:r>
              <a:rPr lang="en-US" sz="1200" dirty="0"/>
              <a:t>;</a:t>
            </a:r>
            <a:r>
              <a:rPr lang="ru-RU" sz="1200" dirty="0"/>
              <a:t> </a:t>
            </a:r>
          </a:p>
          <a:p>
            <a:pPr marL="0" indent="0">
              <a:buFont typeface="Arial" panose="020B0604020202020204" pitchFamily="34" charset="0"/>
              <a:buNone/>
            </a:pPr>
            <a:r>
              <a:rPr lang="ru-RU" sz="1200" dirty="0"/>
              <a:t>- оказывает локальные противовоспалительные эффекты</a:t>
            </a:r>
          </a:p>
          <a:p>
            <a:pPr marL="0" indent="0">
              <a:buFont typeface="Arial" panose="020B0604020202020204" pitchFamily="34" charset="0"/>
              <a:buNone/>
            </a:pPr>
            <a:endParaRPr lang="ru-RU"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a:solidFill>
                  <a:schemeClr val="tx1"/>
                </a:solidFill>
                <a:effectLst/>
                <a:latin typeface="+mn-lt"/>
                <a:ea typeface="+mn-ea"/>
                <a:cs typeface="+mn-cs"/>
              </a:rPr>
              <a:t>В условиях присутствия двух гормонов особый штамм лактобактерий LCR 35 в составе препарата  Триожиналь начинают функционировать сразу после растворения вагинальной капсулы у 100% пациенток.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a:solidFill>
                  <a:schemeClr val="tx1"/>
                </a:solidFill>
                <a:effectLst/>
                <a:latin typeface="+mn-lt"/>
                <a:ea typeface="+mn-ea"/>
                <a:cs typeface="+mn-cs"/>
              </a:rPr>
              <a:t>В то время, как в группе, получавшей монотерапию эстриолом почти у 40% пациенток даже через месяц терапии лактобактерии не восстанавливались.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a:solidFill>
                  <a:schemeClr val="tx1"/>
                </a:solidFill>
                <a:effectLst/>
                <a:latin typeface="+mn-lt"/>
                <a:ea typeface="+mn-ea"/>
                <a:cs typeface="+mn-cs"/>
              </a:rPr>
              <a:t>Лактобактерии LCR 35 быстро восстановливают рН и нормальную микрофлору влагалища (способствуя  защите женщины от вторичного инфицирования мочеполовых путей).</a:t>
            </a:r>
          </a:p>
          <a:p>
            <a:endParaRPr lang="ru-RU" dirty="0"/>
          </a:p>
        </p:txBody>
      </p:sp>
      <p:sp>
        <p:nvSpPr>
          <p:cNvPr id="4" name="Slide Number Placeholder 3"/>
          <p:cNvSpPr>
            <a:spLocks noGrp="1"/>
          </p:cNvSpPr>
          <p:nvPr>
            <p:ph type="sldNum" sz="quarter" idx="10"/>
          </p:nvPr>
        </p:nvSpPr>
        <p:spPr/>
        <p:txBody>
          <a:bodyPr/>
          <a:lstStyle/>
          <a:p>
            <a:fld id="{75A430F4-9F4E-4DF9-A628-3EC9E3D74D6C}" type="slidenum">
              <a:rPr lang="ru-RU" smtClean="0"/>
              <a:pPr/>
              <a:t>91</a:t>
            </a:fld>
            <a:endParaRPr lang="ru-RU"/>
          </a:p>
        </p:txBody>
      </p:sp>
    </p:spTree>
    <p:extLst>
      <p:ext uri="{BB962C8B-B14F-4D97-AF65-F5344CB8AC3E}">
        <p14:creationId xmlns="" xmlns:p14="http://schemas.microsoft.com/office/powerpoint/2010/main" val="276964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defTabSz="914400"/>
            <a:r>
              <a:rPr lang="en-US" sz="1200" b="1" dirty="0" err="1"/>
              <a:t>Оксидативный</a:t>
            </a:r>
            <a:r>
              <a:rPr lang="en-US" sz="1200" b="1" dirty="0"/>
              <a:t> (</a:t>
            </a:r>
            <a:r>
              <a:rPr lang="en-US" sz="1200" b="1" dirty="0" err="1"/>
              <a:t>окислительный</a:t>
            </a:r>
            <a:r>
              <a:rPr lang="en-US" sz="1200" b="1" dirty="0"/>
              <a:t>) </a:t>
            </a:r>
            <a:r>
              <a:rPr lang="en-US" sz="1200" b="1" dirty="0" err="1"/>
              <a:t>стресс</a:t>
            </a:r>
            <a:r>
              <a:rPr lang="en-US" sz="1200" b="1" dirty="0"/>
              <a:t> </a:t>
            </a:r>
            <a:r>
              <a:rPr lang="en-US" sz="1200" dirty="0"/>
              <a:t>- </a:t>
            </a:r>
            <a:r>
              <a:rPr lang="en-US" sz="1200" dirty="0" err="1"/>
              <a:t>состояние</a:t>
            </a:r>
            <a:r>
              <a:rPr lang="en-US" sz="1200" dirty="0"/>
              <a:t>, </a:t>
            </a:r>
            <a:r>
              <a:rPr lang="en-US" sz="1200" dirty="0" err="1"/>
              <a:t>когда</a:t>
            </a:r>
            <a:r>
              <a:rPr lang="en-US" sz="1200" dirty="0"/>
              <a:t> в </a:t>
            </a:r>
            <a:r>
              <a:rPr lang="en-US" sz="1200" dirty="0" err="1"/>
              <a:t>организме</a:t>
            </a:r>
            <a:r>
              <a:rPr lang="en-US" sz="1200" dirty="0"/>
              <a:t> </a:t>
            </a:r>
            <a:r>
              <a:rPr lang="en-US" sz="1200" dirty="0" err="1"/>
              <a:t>скапливается</a:t>
            </a:r>
            <a:r>
              <a:rPr lang="en-US" sz="1200" dirty="0"/>
              <a:t> </a:t>
            </a:r>
            <a:r>
              <a:rPr lang="en-US" sz="1200" dirty="0" err="1"/>
              <a:t>больше</a:t>
            </a:r>
            <a:r>
              <a:rPr lang="en-US" sz="1200" dirty="0"/>
              <a:t> </a:t>
            </a:r>
            <a:r>
              <a:rPr lang="en-US" sz="1200" dirty="0" err="1"/>
              <a:t>свободных</a:t>
            </a:r>
            <a:r>
              <a:rPr lang="en-US" sz="1200" dirty="0"/>
              <a:t> </a:t>
            </a:r>
            <a:r>
              <a:rPr lang="en-US" sz="1200" dirty="0" err="1"/>
              <a:t>радикалов</a:t>
            </a:r>
            <a:r>
              <a:rPr lang="en-US" sz="1200" dirty="0"/>
              <a:t>, </a:t>
            </a:r>
            <a:r>
              <a:rPr lang="en-US" sz="1200" dirty="0" err="1"/>
              <a:t>чем</a:t>
            </a:r>
            <a:r>
              <a:rPr lang="en-US" sz="1200" dirty="0"/>
              <a:t> </a:t>
            </a:r>
            <a:r>
              <a:rPr lang="en-US" sz="1200" dirty="0" err="1"/>
              <a:t>может</a:t>
            </a:r>
            <a:r>
              <a:rPr lang="en-US" sz="1200" dirty="0"/>
              <a:t> </a:t>
            </a:r>
            <a:r>
              <a:rPr lang="en-US" sz="1200" dirty="0" err="1"/>
              <a:t>быть</a:t>
            </a:r>
            <a:r>
              <a:rPr lang="en-US" sz="1200" dirty="0"/>
              <a:t> </a:t>
            </a:r>
            <a:r>
              <a:rPr lang="en-US" sz="1200" dirty="0" err="1"/>
              <a:t>нейтрализовано</a:t>
            </a:r>
            <a:r>
              <a:rPr lang="en-US" sz="1200" dirty="0"/>
              <a:t> </a:t>
            </a:r>
            <a:r>
              <a:rPr lang="en-US" sz="1200" dirty="0" err="1"/>
              <a:t>различными</a:t>
            </a:r>
            <a:r>
              <a:rPr lang="en-US" sz="1200" dirty="0"/>
              <a:t> </a:t>
            </a:r>
            <a:r>
              <a:rPr lang="en-US" sz="1200" dirty="0" err="1"/>
              <a:t>антиоксидантами</a:t>
            </a:r>
            <a:r>
              <a:rPr lang="en-US" sz="1200" dirty="0"/>
              <a:t>.</a:t>
            </a:r>
          </a:p>
          <a:p>
            <a:pPr marL="0" indent="-228600" defTabSz="914400"/>
            <a:endParaRPr lang="en-US" sz="1200" dirty="0"/>
          </a:p>
          <a:p>
            <a:pPr indent="-228600" defTabSz="914400"/>
            <a:r>
              <a:rPr lang="en-US" sz="1200" dirty="0"/>
              <a:t>В </a:t>
            </a:r>
            <a:r>
              <a:rPr lang="en-US" sz="1200" dirty="0" err="1"/>
              <a:t>результате</a:t>
            </a:r>
            <a:r>
              <a:rPr lang="en-US" sz="1200" dirty="0"/>
              <a:t> </a:t>
            </a:r>
            <a:r>
              <a:rPr lang="en-US" sz="1200" dirty="0" err="1"/>
              <a:t>запускается</a:t>
            </a:r>
            <a:r>
              <a:rPr lang="en-US" sz="1200" dirty="0"/>
              <a:t> </a:t>
            </a:r>
            <a:r>
              <a:rPr lang="en-US" sz="1200" dirty="0" err="1"/>
              <a:t>сложный</a:t>
            </a:r>
            <a:r>
              <a:rPr lang="en-US" sz="1200" dirty="0"/>
              <a:t> </a:t>
            </a:r>
            <a:r>
              <a:rPr lang="en-US" sz="1200" dirty="0" err="1"/>
              <a:t>каскад</a:t>
            </a:r>
            <a:r>
              <a:rPr lang="en-US" sz="1200" dirty="0"/>
              <a:t> </a:t>
            </a:r>
            <a:r>
              <a:rPr lang="en-US" sz="1200" dirty="0" err="1"/>
              <a:t>биохимических</a:t>
            </a:r>
            <a:r>
              <a:rPr lang="en-US" sz="1200" dirty="0"/>
              <a:t> </a:t>
            </a:r>
            <a:r>
              <a:rPr lang="en-US" sz="1200" dirty="0" err="1"/>
              <a:t>реакций</a:t>
            </a:r>
            <a:r>
              <a:rPr lang="en-US" sz="1200" dirty="0"/>
              <a:t>, </a:t>
            </a:r>
            <a:r>
              <a:rPr lang="en-US" sz="1200" dirty="0" err="1"/>
              <a:t>приводящих</a:t>
            </a:r>
            <a:r>
              <a:rPr lang="en-US" sz="1200" dirty="0"/>
              <a:t> к </a:t>
            </a:r>
            <a:r>
              <a:rPr lang="en-US" sz="1200" dirty="0" err="1"/>
              <a:t>развитию</a:t>
            </a:r>
            <a:r>
              <a:rPr lang="en-US" sz="1200" dirty="0"/>
              <a:t> </a:t>
            </a:r>
            <a:r>
              <a:rPr lang="en-US" sz="1200" b="1" dirty="0" err="1"/>
              <a:t>митохондриальной</a:t>
            </a:r>
            <a:r>
              <a:rPr lang="en-US" sz="1200" b="1" dirty="0"/>
              <a:t> </a:t>
            </a:r>
            <a:r>
              <a:rPr lang="en-US" sz="1200" b="1" dirty="0" err="1"/>
              <a:t>дисфункции</a:t>
            </a:r>
            <a:r>
              <a:rPr lang="en-US" sz="1200" dirty="0"/>
              <a:t>. </a:t>
            </a:r>
          </a:p>
          <a:p>
            <a:endParaRPr lang="ru-RU" dirty="0"/>
          </a:p>
        </p:txBody>
      </p:sp>
      <p:sp>
        <p:nvSpPr>
          <p:cNvPr id="4" name="Slide Number Placeholder 3"/>
          <p:cNvSpPr>
            <a:spLocks noGrp="1"/>
          </p:cNvSpPr>
          <p:nvPr>
            <p:ph type="sldNum" sz="quarter" idx="10"/>
          </p:nvPr>
        </p:nvSpPr>
        <p:spPr/>
        <p:txBody>
          <a:bodyPr/>
          <a:lstStyle/>
          <a:p>
            <a:fld id="{3359D29D-5C2A-4F31-9B72-10E38F87FC54}" type="slidenum">
              <a:rPr lang="ru-RU" smtClean="0"/>
              <a:pPr/>
              <a:t>7</a:t>
            </a:fld>
            <a:endParaRPr lang="ru-RU"/>
          </a:p>
        </p:txBody>
      </p:sp>
    </p:spTree>
    <p:extLst>
      <p:ext uri="{BB962C8B-B14F-4D97-AF65-F5344CB8AC3E}">
        <p14:creationId xmlns:p14="http://schemas.microsoft.com/office/powerpoint/2010/main" xmlns="" val="271748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 тексту</a:t>
            </a:r>
          </a:p>
        </p:txBody>
      </p:sp>
      <p:sp>
        <p:nvSpPr>
          <p:cNvPr id="4" name="Номер слайда 3"/>
          <p:cNvSpPr>
            <a:spLocks noGrp="1"/>
          </p:cNvSpPr>
          <p:nvPr>
            <p:ph type="sldNum" sz="quarter" idx="10"/>
          </p:nvPr>
        </p:nvSpPr>
        <p:spPr/>
        <p:txBody>
          <a:bodyPr/>
          <a:lstStyle/>
          <a:p>
            <a:fld id="{E239BDE4-C08C-1E4A-9223-5D8D41863F17}" type="slidenum">
              <a:rPr lang="ru-RU" smtClean="0"/>
              <a:pPr/>
              <a:t>8</a:t>
            </a:fld>
            <a:endParaRPr lang="ru-RU"/>
          </a:p>
        </p:txBody>
      </p:sp>
    </p:spTree>
    <p:extLst>
      <p:ext uri="{BB962C8B-B14F-4D97-AF65-F5344CB8AC3E}">
        <p14:creationId xmlns:p14="http://schemas.microsoft.com/office/powerpoint/2010/main" xmlns="" val="200097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p:spPr>
      </p:sp>
      <p:sp>
        <p:nvSpPr>
          <p:cNvPr id="50179"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smtClean="0"/>
              <a:t>Вероника – Покрасить фазы и указать их</a:t>
            </a:r>
          </a:p>
        </p:txBody>
      </p:sp>
      <p:sp>
        <p:nvSpPr>
          <p:cNvPr id="501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A88305-B923-4EA1-952A-0A8A1040F223}" type="slidenum">
              <a:rPr lang="ru-RU" altLang="ru-RU" smtClean="0">
                <a:latin typeface="Arial" pitchFamily="34" charset="0"/>
                <a:cs typeface="Arial" pitchFamily="34" charset="0"/>
              </a:rPr>
              <a:pPr/>
              <a:t>11</a:t>
            </a:fld>
            <a:endParaRPr lang="ru-RU" altLang="ru-RU"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289" tIns="49145" rIns="98289" bIns="49145" anchor="b"/>
          <a:lstStyle>
            <a:lvl1pPr defTabSz="949325" eaLnBrk="0" hangingPunct="0">
              <a:defRPr sz="2000">
                <a:solidFill>
                  <a:schemeClr val="tx1"/>
                </a:solidFill>
                <a:latin typeface="Arial" panose="020B0604020202020204" pitchFamily="34" charset="0"/>
                <a:cs typeface="Arial" panose="020B0604020202020204" pitchFamily="34" charset="0"/>
              </a:defRPr>
            </a:lvl1pPr>
            <a:lvl2pPr marL="742950" indent="-285750" defTabSz="949325" eaLnBrk="0" hangingPunct="0">
              <a:defRPr sz="2000">
                <a:solidFill>
                  <a:schemeClr val="tx1"/>
                </a:solidFill>
                <a:latin typeface="Arial" panose="020B0604020202020204" pitchFamily="34" charset="0"/>
                <a:cs typeface="Arial" panose="020B0604020202020204" pitchFamily="34" charset="0"/>
              </a:defRPr>
            </a:lvl2pPr>
            <a:lvl3pPr marL="1143000" indent="-228600" defTabSz="949325" eaLnBrk="0" hangingPunct="0">
              <a:defRPr sz="2000">
                <a:solidFill>
                  <a:schemeClr val="tx1"/>
                </a:solidFill>
                <a:latin typeface="Arial" panose="020B0604020202020204" pitchFamily="34" charset="0"/>
                <a:cs typeface="Arial" panose="020B0604020202020204" pitchFamily="34" charset="0"/>
              </a:defRPr>
            </a:lvl3pPr>
            <a:lvl4pPr marL="1600200" indent="-228600" defTabSz="949325" eaLnBrk="0" hangingPunct="0">
              <a:defRPr sz="2000">
                <a:solidFill>
                  <a:schemeClr val="tx1"/>
                </a:solidFill>
                <a:latin typeface="Arial" panose="020B0604020202020204" pitchFamily="34" charset="0"/>
                <a:cs typeface="Arial" panose="020B0604020202020204" pitchFamily="34" charset="0"/>
              </a:defRPr>
            </a:lvl4pPr>
            <a:lvl5pPr marL="2057400" indent="-228600" defTabSz="949325" eaLnBrk="0" hangingPunct="0">
              <a:defRPr sz="2000">
                <a:solidFill>
                  <a:schemeClr val="tx1"/>
                </a:solidFill>
                <a:latin typeface="Arial" panose="020B0604020202020204" pitchFamily="34" charset="0"/>
                <a:cs typeface="Arial" panose="020B0604020202020204" pitchFamily="34" charset="0"/>
              </a:defRPr>
            </a:lvl5pPr>
            <a:lvl6pPr marL="2514600" indent="-228600" defTabSz="94932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94932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94932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94932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r" eaLnBrk="1" hangingPunct="1"/>
            <a:fld id="{C8E3FB77-9EDC-48B3-A35B-84562F994D8A}" type="slidenum">
              <a:rPr lang="en-US" altLang="ru-RU" sz="1300"/>
              <a:pPr algn="r" eaLnBrk="1" hangingPunct="1"/>
              <a:t>14</a:t>
            </a:fld>
            <a:endParaRPr lang="en-US" altLang="ru-RU" sz="1300"/>
          </a:p>
        </p:txBody>
      </p:sp>
      <p:sp>
        <p:nvSpPr>
          <p:cNvPr id="47107" name="Rectangle 2"/>
          <p:cNvSpPr>
            <a:spLocks noGrp="1" noRot="1" noChangeAspect="1" noChangeArrowheads="1" noTextEdit="1"/>
          </p:cNvSpPr>
          <p:nvPr>
            <p:ph type="sldImg"/>
          </p:nvPr>
        </p:nvSpPr>
        <p:spPr>
          <a:xfrm>
            <a:off x="141288" y="768350"/>
            <a:ext cx="6821487" cy="3838575"/>
          </a:xfrm>
          <a:ln/>
        </p:spPr>
      </p:sp>
      <p:sp>
        <p:nvSpPr>
          <p:cNvPr id="47108" name="Notes Placeholder 4"/>
          <p:cNvSpPr>
            <a:spLocks noGrp="1"/>
          </p:cNvSpPr>
          <p:nvPr/>
        </p:nvSpPr>
        <p:spPr bwMode="auto">
          <a:xfrm>
            <a:off x="946150" y="4859338"/>
            <a:ext cx="5207000" cy="460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289" tIns="49145" rIns="98289" bIns="49145"/>
          <a:lstStyle>
            <a:lvl1pPr defTabSz="1030288" eaLnBrk="0" hangingPunct="0">
              <a:defRPr sz="2000">
                <a:solidFill>
                  <a:schemeClr val="tx1"/>
                </a:solidFill>
                <a:latin typeface="Arial" panose="020B0604020202020204" pitchFamily="34" charset="0"/>
                <a:cs typeface="Arial" panose="020B0604020202020204" pitchFamily="34" charset="0"/>
              </a:defRPr>
            </a:lvl1pPr>
            <a:lvl2pPr marL="742950" indent="-285750" defTabSz="1030288" eaLnBrk="0" hangingPunct="0">
              <a:defRPr sz="2000">
                <a:solidFill>
                  <a:schemeClr val="tx1"/>
                </a:solidFill>
                <a:latin typeface="Arial" panose="020B0604020202020204" pitchFamily="34" charset="0"/>
                <a:cs typeface="Arial" panose="020B0604020202020204" pitchFamily="34" charset="0"/>
              </a:defRPr>
            </a:lvl2pPr>
            <a:lvl3pPr marL="1143000" indent="-228600" defTabSz="1030288" eaLnBrk="0" hangingPunct="0">
              <a:defRPr sz="2000">
                <a:solidFill>
                  <a:schemeClr val="tx1"/>
                </a:solidFill>
                <a:latin typeface="Arial" panose="020B0604020202020204" pitchFamily="34" charset="0"/>
                <a:cs typeface="Arial" panose="020B0604020202020204" pitchFamily="34" charset="0"/>
              </a:defRPr>
            </a:lvl3pPr>
            <a:lvl4pPr marL="1600200" indent="-228600" defTabSz="1030288" eaLnBrk="0" hangingPunct="0">
              <a:defRPr sz="2000">
                <a:solidFill>
                  <a:schemeClr val="tx1"/>
                </a:solidFill>
                <a:latin typeface="Arial" panose="020B0604020202020204" pitchFamily="34" charset="0"/>
                <a:cs typeface="Arial" panose="020B0604020202020204" pitchFamily="34" charset="0"/>
              </a:defRPr>
            </a:lvl4pPr>
            <a:lvl5pPr marL="2057400" indent="-228600" defTabSz="1030288" eaLnBrk="0" hangingPunct="0">
              <a:defRPr sz="2000">
                <a:solidFill>
                  <a:schemeClr val="tx1"/>
                </a:solidFill>
                <a:latin typeface="Arial" panose="020B0604020202020204" pitchFamily="34" charset="0"/>
                <a:cs typeface="Arial" panose="020B0604020202020204" pitchFamily="34" charset="0"/>
              </a:defRPr>
            </a:lvl5pPr>
            <a:lvl6pPr marL="25146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10302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30000"/>
              </a:spcBef>
            </a:pPr>
            <a:endParaRPr lang="en-GB" altLang="ru-RU" sz="1500"/>
          </a:p>
        </p:txBody>
      </p:sp>
      <p:sp>
        <p:nvSpPr>
          <p:cNvPr id="2" name="Notes Placeholder 1">
            <a:extLst>
              <a:ext uri="{FF2B5EF4-FFF2-40B4-BE49-F238E27FC236}">
                <a16:creationId xmlns:a16="http://schemas.microsoft.com/office/drawing/2014/main" xmlns="" id="{AB266B86-94B8-4E86-B735-7082A79EB7AE}"/>
              </a:ext>
            </a:extLst>
          </p:cNvPr>
          <p:cNvSpPr>
            <a:spLocks noGrp="1"/>
          </p:cNvSpPr>
          <p:nvPr>
            <p:ph type="body" idx="1"/>
          </p:nvPr>
        </p:nvSpPr>
        <p:spPr>
          <a:xfrm>
            <a:off x="685800" y="4859338"/>
            <a:ext cx="5486400" cy="314166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a:solidFill>
                  <a:srgbClr val="4D4D4D"/>
                </a:solidFill>
                <a:effectLst/>
                <a:latin typeface="+mn-lt"/>
                <a:ea typeface="MS Mincho" panose="02020609040205080304" pitchFamily="49" charset="-128"/>
                <a:cs typeface="Times New Roman" panose="02020603050405020304" pitchFamily="18" charset="0"/>
              </a:rPr>
              <a:t>Астения или астенический синдром, или синдром хронической усталости – это диагноз, который официально внесен в МКБ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dirty="0">
              <a:solidFill>
                <a:srgbClr val="4D4D4D"/>
              </a:solidFill>
              <a:effectLst/>
              <a:latin typeface="+mn-lt"/>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a:solidFill>
                  <a:srgbClr val="4D4D4D"/>
                </a:solidFill>
                <a:effectLst/>
                <a:latin typeface="+mn-lt"/>
                <a:ea typeface="MS Mincho" panose="02020609040205080304" pitchFamily="49" charset="-128"/>
                <a:cs typeface="Times New Roman" panose="02020603050405020304" pitchFamily="18" charset="0"/>
              </a:rPr>
              <a:t>Это состояние, которое характеризуется многообразием симптомов. В частности, </a:t>
            </a:r>
            <a:r>
              <a:rPr lang="ru-RU" sz="1200" b="0" dirty="0">
                <a:latin typeface="+mn-lt"/>
              </a:rPr>
              <a:t>крайней неустойчивостью настроения с преобладанием пониженного эмоционального фона с чертами капризности и неудовольствия, нарушением сна, утратой способности к длительному умственному и физическому напряжению.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a:latin typeface="+mn-lt"/>
              </a:rPr>
              <a:t>Для астенического синдрома характерна возбудимость с быстро наступающей истощаемостью, депрессия и тревога,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a:latin typeface="+mn-lt"/>
              </a:rPr>
              <a:t>раздражительная слабость, которую пациенты описывают чаще всего словами «просто нет сил». </a:t>
            </a:r>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effectLst/>
                <a:latin typeface="+mn-lt"/>
                <a:ea typeface="+mn-ea"/>
                <a:cs typeface="+mn-cs"/>
              </a:rPr>
              <a:t>Симптомы астенического синдрома могут появляться еще до манифестации вазомоторных симптомов (приливов), что делает их оценку и коррекцию крайне важными в повышении качества жизни женщин в пери- и постменопаузе. </a:t>
            </a:r>
            <a:endParaRPr lang="ru-RU" sz="1200" b="0" dirty="0">
              <a:effectLst/>
              <a:latin typeface="+mn-lt"/>
              <a:ea typeface="MS Mincho" panose="02020609040205080304" pitchFamily="49" charset="-128"/>
              <a:cs typeface="Times New Roman" panose="02020603050405020304" pitchFamily="18" charset="0"/>
            </a:endParaRPr>
          </a:p>
          <a:p>
            <a:endParaRPr lang="ru-RU" dirty="0"/>
          </a:p>
        </p:txBody>
      </p:sp>
    </p:spTree>
    <p:extLst>
      <p:ext uri="{BB962C8B-B14F-4D97-AF65-F5344CB8AC3E}">
        <p14:creationId xmlns:p14="http://schemas.microsoft.com/office/powerpoint/2010/main" xmlns="" val="2195368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Symptom prevalence is generally believed to increase with age. The aim of this study</a:t>
            </a:r>
          </a:p>
          <a:p>
            <a:r>
              <a:rPr lang="en-US" dirty="0" smtClean="0"/>
              <a:t>was to evaluate the age specific prevalence of 30 general symptoms among Swedish middle-aged</a:t>
            </a:r>
          </a:p>
          <a:p>
            <a:r>
              <a:rPr lang="en-US" dirty="0" smtClean="0"/>
              <a:t>women.</a:t>
            </a:r>
          </a:p>
          <a:p>
            <a:r>
              <a:rPr lang="en-US" dirty="0" smtClean="0"/>
              <a:t>Methods: A cross-sectional postal questionnaire study in seven Swedish counties in a random</a:t>
            </a:r>
          </a:p>
          <a:p>
            <a:r>
              <a:rPr lang="en-US" dirty="0" smtClean="0"/>
              <a:t>sample of 4,200 women 35–64 years old, with 2,991 responders. Thirty general symptoms included</a:t>
            </a:r>
          </a:p>
          <a:p>
            <a:r>
              <a:rPr lang="en-US" dirty="0" smtClean="0"/>
              <a:t>in the Complaint Score subscale of the Gothenburg Quality of Life Instrument were used.</a:t>
            </a:r>
          </a:p>
          <a:p>
            <a:r>
              <a:rPr lang="en-US" dirty="0" smtClean="0"/>
              <a:t>Results: Four groups of age specific prevalence patterns were identified after adjustment for the</a:t>
            </a:r>
          </a:p>
          <a:p>
            <a:r>
              <a:rPr lang="en-US" dirty="0" smtClean="0"/>
              <a:t>influence of educational level, perceived health and mood, body mass index, smoking habits, use of</a:t>
            </a:r>
          </a:p>
          <a:p>
            <a:r>
              <a:rPr lang="en-US" dirty="0" smtClean="0"/>
              <a:t>hormone replacement therapy, and use of other symptom relieving therapy. Only five symptoms</a:t>
            </a:r>
          </a:p>
          <a:p>
            <a:r>
              <a:rPr lang="en-US" dirty="0" smtClean="0"/>
              <a:t>(insomnia, leg pain, joint pain, eye problems and impaired hearing) increased significantly with age.</a:t>
            </a:r>
          </a:p>
          <a:p>
            <a:r>
              <a:rPr lang="en-US" dirty="0" smtClean="0"/>
              <a:t>Eleven symptoms (general fatigue, headache, irritability, melancholy, backache, exhaustion, feels</a:t>
            </a:r>
          </a:p>
          <a:p>
            <a:r>
              <a:rPr lang="en-US" dirty="0" smtClean="0"/>
              <a:t>cold, cries easily, abdominal pain, dizziness, and nausea) decreased significantly with age. Two</a:t>
            </a:r>
          </a:p>
          <a:p>
            <a:r>
              <a:rPr lang="en-US" dirty="0" smtClean="0"/>
              <a:t>symptoms (sweating and impaired concentration) had a biphasic course with a significant increase</a:t>
            </a:r>
          </a:p>
          <a:p>
            <a:r>
              <a:rPr lang="en-US" dirty="0" smtClean="0"/>
              <a:t>followed by a significant decrease. The remaining twelve symptoms (difficulty in relaxing,</a:t>
            </a:r>
          </a:p>
          <a:p>
            <a:r>
              <a:rPr lang="en-US" dirty="0" smtClean="0"/>
              <a:t>restlessness, overweight, coughing, breathlessness, </a:t>
            </a:r>
            <a:r>
              <a:rPr lang="en-US" dirty="0" err="1" smtClean="0"/>
              <a:t>diarrhoea</a:t>
            </a:r>
            <a:r>
              <a:rPr lang="en-US" dirty="0" smtClean="0"/>
              <a:t>, chest pain, constipation,</a:t>
            </a:r>
          </a:p>
          <a:p>
            <a:r>
              <a:rPr lang="en-US" dirty="0" smtClean="0"/>
              <a:t>nervousness, poor appetite, weight loss, and difficulty in urinating) had stable prevalence with age.</a:t>
            </a:r>
          </a:p>
          <a:p>
            <a:r>
              <a:rPr lang="en-US" dirty="0" smtClean="0"/>
              <a:t>Conclusion: Symptoms did not necessarily increase with age instead symptoms related to </a:t>
            </a:r>
            <a:r>
              <a:rPr lang="en-US" dirty="0" err="1" smtClean="0"/>
              <a:t>stresstension</a:t>
            </a:r>
            <a:r>
              <a:rPr lang="en-US" dirty="0" smtClean="0"/>
              <a:t>-</a:t>
            </a:r>
          </a:p>
          <a:p>
            <a:r>
              <a:rPr lang="en-US" dirty="0" smtClean="0"/>
              <a:t>depression decreased.</a:t>
            </a:r>
            <a:endParaRPr lang="ru-RU" dirty="0"/>
          </a:p>
        </p:txBody>
      </p:sp>
      <p:sp>
        <p:nvSpPr>
          <p:cNvPr id="4" name="Slide Number Placeholder 3"/>
          <p:cNvSpPr>
            <a:spLocks noGrp="1"/>
          </p:cNvSpPr>
          <p:nvPr>
            <p:ph type="sldNum" sz="quarter" idx="10"/>
          </p:nvPr>
        </p:nvSpPr>
        <p:spPr/>
        <p:txBody>
          <a:bodyPr/>
          <a:lstStyle/>
          <a:p>
            <a:fld id="{9530C42A-FFC3-4A15-9F67-5C79ABCB6B90}" type="slidenum">
              <a:rPr lang="ru-RU" smtClean="0">
                <a:solidFill>
                  <a:prstClr val="black"/>
                </a:solidFill>
              </a:rPr>
              <a:pPr/>
              <a:t>15</a:t>
            </a:fld>
            <a:endParaRPr lang="ru-RU">
              <a:solidFill>
                <a:prstClr val="black"/>
              </a:solidFill>
            </a:endParaRPr>
          </a:p>
        </p:txBody>
      </p:sp>
    </p:spTree>
    <p:extLst>
      <p:ext uri="{BB962C8B-B14F-4D97-AF65-F5344CB8AC3E}">
        <p14:creationId xmlns:p14="http://schemas.microsoft.com/office/powerpoint/2010/main" xmlns="" val="942954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226276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4144130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257222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b="1">
                <a:solidFill>
                  <a:srgbClr val="96000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1425">
                <a:solidFill>
                  <a:srgbClr val="4D4D4D"/>
                </a:solidFill>
              </a:defRPr>
            </a:lvl1pPr>
            <a:lvl2pPr>
              <a:defRPr sz="1200">
                <a:solidFill>
                  <a:srgbClr val="4D4D4D"/>
                </a:solidFill>
              </a:defRPr>
            </a:lvl2pPr>
            <a:lvl3pPr>
              <a:defRPr sz="1050">
                <a:solidFill>
                  <a:srgbClr val="4D4D4D"/>
                </a:solidFill>
              </a:defRPr>
            </a:lvl3pPr>
            <a:lvl4pPr>
              <a:defRPr sz="975">
                <a:solidFill>
                  <a:srgbClr val="4D4D4D"/>
                </a:solidFill>
              </a:defRPr>
            </a:lvl4pPr>
            <a:lvl5pPr>
              <a:defRPr sz="975">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0"/>
          </p:nvPr>
        </p:nvSpPr>
        <p:spPr/>
        <p:txBody>
          <a:bodyPr rIns="0"/>
          <a:lstStyle>
            <a:lvl1pPr algn="r">
              <a:defRPr/>
            </a:lvl1pPr>
          </a:lstStyle>
          <a:p>
            <a:fld id="{64D83AFE-A175-403E-9946-6239AE14BB68}"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xmlns="" val="2787901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xmlns="" id="{9BF034B5-7783-4A50-ADF1-FC17AACCFEB6}"/>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xmlns="" id="{64764E07-1C0B-424F-B2B2-E580E8E03B47}"/>
              </a:ext>
            </a:extLst>
          </p:cNvPr>
          <p:cNvSpPr>
            <a:spLocks noGrp="1"/>
          </p:cNvSpPr>
          <p:nvPr>
            <p:ph type="dt" sz="half" idx="11"/>
          </p:nvPr>
        </p:nvSpPr>
        <p:spPr/>
        <p:txBody>
          <a:bodyPr/>
          <a:lstStyle>
            <a:lvl1pPr>
              <a:defRPr/>
            </a:lvl1pPr>
          </a:lstStyle>
          <a:p>
            <a:pPr>
              <a:defRPr/>
            </a:pPr>
            <a:fld id="{8612E60A-E92E-4160-92F1-A9B6BADC26A6}" type="datetimeFigureOut">
              <a:rPr lang="en-US"/>
              <a:pPr>
                <a:defRPr/>
              </a:pPr>
              <a:t>9/5/2018</a:t>
            </a:fld>
            <a:endParaRPr lang="en-US"/>
          </a:p>
        </p:txBody>
      </p:sp>
      <p:sp>
        <p:nvSpPr>
          <p:cNvPr id="4" name="Holder 6">
            <a:extLst>
              <a:ext uri="{FF2B5EF4-FFF2-40B4-BE49-F238E27FC236}">
                <a16:creationId xmlns:a16="http://schemas.microsoft.com/office/drawing/2014/main" xmlns="" id="{BAA2A905-D769-4367-ACAA-4D6E1D95EFFB}"/>
              </a:ext>
            </a:extLst>
          </p:cNvPr>
          <p:cNvSpPr>
            <a:spLocks noGrp="1"/>
          </p:cNvSpPr>
          <p:nvPr>
            <p:ph type="sldNum" sz="quarter" idx="12"/>
          </p:nvPr>
        </p:nvSpPr>
        <p:spPr/>
        <p:txBody>
          <a:bodyPr/>
          <a:lstStyle>
            <a:lvl1pPr>
              <a:defRPr/>
            </a:lvl1pPr>
          </a:lstStyle>
          <a:p>
            <a:fld id="{564B1DB9-63B1-4CF9-95E0-EE239AC9C4F0}" type="slidenum">
              <a:rPr lang="ru-RU" altLang="ru-RU"/>
              <a:pPr/>
              <a:t>‹#›</a:t>
            </a:fld>
            <a:endParaRPr lang="ru-RU" altLang="ru-RU"/>
          </a:p>
        </p:txBody>
      </p:sp>
    </p:spTree>
    <p:extLst>
      <p:ext uri="{BB962C8B-B14F-4D97-AF65-F5344CB8AC3E}">
        <p14:creationId xmlns:p14="http://schemas.microsoft.com/office/powerpoint/2010/main" xmlns="" val="20787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09600" y="1600201"/>
            <a:ext cx="10972800" cy="4525963"/>
          </a:xfrm>
        </p:spPr>
        <p:txBody>
          <a:bodyPr/>
          <a:lstStyle/>
          <a:p>
            <a:pPr lvl="0"/>
            <a:endParaRPr lang="ru-RU" noProof="0" smtClean="0"/>
          </a:p>
        </p:txBody>
      </p:sp>
      <p:sp>
        <p:nvSpPr>
          <p:cNvPr id="4" name="Rectangle 4"/>
          <p:cNvSpPr>
            <a:spLocks noGrp="1" noChangeArrowheads="1"/>
          </p:cNvSpPr>
          <p:nvPr>
            <p:ph type="dt" sz="half" idx="10"/>
          </p:nvPr>
        </p:nvSpPr>
        <p:spPr>
          <a:xfrm>
            <a:off x="609600" y="6245225"/>
            <a:ext cx="2844800" cy="476250"/>
          </a:xfr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pPr>
              <a:defRPr/>
            </a:pPr>
            <a:r>
              <a:rPr lang="en-US"/>
              <a:t>1</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0"/>
            <a:ext cx="109728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609600" y="1214439"/>
            <a:ext cx="10972800" cy="4643437"/>
          </a:xfrm>
          <a:prstGeom prst="rect">
            <a:avLst/>
          </a:prstGeom>
        </p:spPr>
        <p:txBody>
          <a:bodyPr/>
          <a:lstStyle>
            <a:lvl1pPr marL="0" indent="0">
              <a:spcBef>
                <a:spcPts val="0"/>
              </a:spcBef>
              <a:spcAft>
                <a:spcPts val="900"/>
              </a:spcAft>
              <a:buFontTx/>
              <a:buNone/>
              <a:defRPr/>
            </a:lvl1pPr>
            <a:lvl2pPr marL="268288" indent="-268288">
              <a:spcBef>
                <a:spcPts val="0"/>
              </a:spcBef>
              <a:spcAft>
                <a:spcPts val="900"/>
              </a:spcAft>
              <a:buFont typeface="Arial" pitchFamily="34" charset="0"/>
              <a:buChar char="•"/>
              <a:defRPr/>
            </a:lvl2pPr>
            <a:lvl3pPr marL="538163" indent="-269875">
              <a:spcBef>
                <a:spcPts val="0"/>
              </a:spcBef>
              <a:spcAft>
                <a:spcPts val="900"/>
              </a:spcAft>
              <a:buFont typeface="Arial" pitchFamily="34" charset="0"/>
              <a:buChar char="•"/>
              <a:defRPr/>
            </a:lvl3pPr>
            <a:lvl4pPr marL="806450" indent="-268288">
              <a:spcBef>
                <a:spcPts val="0"/>
              </a:spcBef>
              <a:spcAft>
                <a:spcPts val="900"/>
              </a:spcAft>
              <a:buFont typeface="Arial" pitchFamily="34" charset="0"/>
              <a:buChar char="•"/>
              <a:defRPr/>
            </a:lvl4pPr>
            <a:lvl5pPr marL="1076325" indent="-269875">
              <a:spcBef>
                <a:spcPts val="0"/>
              </a:spcBef>
              <a:spcAft>
                <a:spcPts val="900"/>
              </a:spcAft>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8" name="Textplatzhalter 7"/>
          <p:cNvSpPr>
            <a:spLocks noGrp="1"/>
          </p:cNvSpPr>
          <p:nvPr>
            <p:ph type="body" sz="quarter" idx="13"/>
          </p:nvPr>
        </p:nvSpPr>
        <p:spPr>
          <a:xfrm>
            <a:off x="1143001" y="6072189"/>
            <a:ext cx="8953500" cy="357187"/>
          </a:xfrm>
          <a:prstGeom prst="rect">
            <a:avLst/>
          </a:prstGeom>
        </p:spPr>
        <p:txBody>
          <a:bodyPr>
            <a:normAutofit/>
          </a:bodyPr>
          <a:lstStyle>
            <a:lvl1pPr>
              <a:buNone/>
              <a:defRPr sz="1000"/>
            </a:lvl1pPr>
          </a:lstStyle>
          <a:p>
            <a:pPr lvl="0"/>
            <a:r>
              <a:rPr lang="de-DE" dirty="0" smtClean="0"/>
              <a:t>Textmasterformate durch Klicken bearbeiten</a:t>
            </a:r>
            <a:endParaRPr lang="de-DE" dirty="0"/>
          </a:p>
        </p:txBody>
      </p:sp>
      <p:sp>
        <p:nvSpPr>
          <p:cNvPr id="5" name="Foliennummernplatzhalter 5"/>
          <p:cNvSpPr>
            <a:spLocks noGrp="1"/>
          </p:cNvSpPr>
          <p:nvPr>
            <p:ph type="sldNum" sz="quarter" idx="14"/>
          </p:nvPr>
        </p:nvSpPr>
        <p:spPr>
          <a:xfrm>
            <a:off x="10858501" y="6143626"/>
            <a:ext cx="819151" cy="365125"/>
          </a:xfrm>
          <a:prstGeom prst="rect">
            <a:avLst/>
          </a:prstGeom>
        </p:spPr>
        <p:txBody>
          <a:bodyPr/>
          <a:lstStyle>
            <a:lvl1pPr>
              <a:defRPr/>
            </a:lvl1pPr>
          </a:lstStyle>
          <a:p>
            <a:pPr>
              <a:defRPr/>
            </a:pPr>
            <a:fld id="{F14A4AF9-D370-4DF2-97AA-2135DFA43433}" type="slidenum">
              <a:rPr lang="de-DE">
                <a:solidFill>
                  <a:prstClr val="black"/>
                </a:solidFill>
              </a:rPr>
              <a:pPr>
                <a:defRPr/>
              </a:pPr>
              <a:t>‹#›</a:t>
            </a:fld>
            <a:endParaRPr lang="de-DE" dirty="0">
              <a:solidFill>
                <a:prstClr val="black"/>
              </a:solidFill>
            </a:endParaRPr>
          </a:p>
        </p:txBody>
      </p:sp>
    </p:spTree>
    <p:extLst>
      <p:ext uri="{BB962C8B-B14F-4D97-AF65-F5344CB8AC3E}">
        <p14:creationId xmlns:p14="http://schemas.microsoft.com/office/powerpoint/2010/main" xmlns="" val="22300712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22" y="188913"/>
            <a:ext cx="10943167" cy="576262"/>
          </a:xfrm>
        </p:spPr>
        <p:txBody>
          <a:bodyPr/>
          <a:lstStyle/>
          <a:p>
            <a:r>
              <a:rPr lang="en-US" smtClean="0"/>
              <a:t>Click to edit Master title style</a:t>
            </a:r>
            <a:endParaRPr lang="fr-BE"/>
          </a:p>
        </p:txBody>
      </p:sp>
      <p:sp>
        <p:nvSpPr>
          <p:cNvPr id="3" name="Text Placeholder 2"/>
          <p:cNvSpPr>
            <a:spLocks noGrp="1"/>
          </p:cNvSpPr>
          <p:nvPr>
            <p:ph type="body" sz="half" idx="1"/>
          </p:nvPr>
        </p:nvSpPr>
        <p:spPr>
          <a:xfrm>
            <a:off x="609600" y="1268415"/>
            <a:ext cx="5384800" cy="468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6197600" y="1268415"/>
            <a:ext cx="5384800" cy="468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xmlns="" val="128630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nl-B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B99DCB3-BC5A-48FD-8868-150715C16BFF}" type="datetime1">
              <a:rPr lang="en-US" altLang="fr-FR"/>
              <a:pPr>
                <a:defRPr/>
              </a:pPr>
              <a:t>9/5/2018</a:t>
            </a:fld>
            <a:endParaRPr lang="en-US" altLang="fr-FR"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0B437D-1E74-4F0B-8885-521E9C8D5FB4}" type="slidenum">
              <a:rPr lang="en-US" altLang="fr-FR"/>
              <a:pPr>
                <a:defRPr/>
              </a:pPr>
              <a:t>‹#›</a:t>
            </a:fld>
            <a:endParaRPr lang="en-US" altLang="fr-FR" dirty="0"/>
          </a:p>
        </p:txBody>
      </p:sp>
    </p:spTree>
    <p:extLst>
      <p:ext uri="{BB962C8B-B14F-4D97-AF65-F5344CB8AC3E}">
        <p14:creationId xmlns:p14="http://schemas.microsoft.com/office/powerpoint/2010/main" xmlns="" val="4020458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lvl1pPr>
              <a:defRPr/>
            </a:lvl1pPr>
          </a:lstStyle>
          <a:p>
            <a:pPr>
              <a:defRPr/>
            </a:pPr>
            <a:fld id="{B4A256E2-DB53-49E3-84F7-ED87EBFF0738}" type="datetime1">
              <a:rPr lang="en-US" altLang="fr-FR"/>
              <a:pPr>
                <a:defRPr/>
              </a:pPr>
              <a:t>9/5/2018</a:t>
            </a:fld>
            <a:endParaRPr lang="en-US" altLang="fr-FR"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C417C1-B49C-4B9A-88D5-E2D1F8C01FC3}" type="slidenum">
              <a:rPr lang="en-US" altLang="fr-FR"/>
              <a:pPr>
                <a:defRPr/>
              </a:pPr>
              <a:t>‹#›</a:t>
            </a:fld>
            <a:endParaRPr lang="en-US" altLang="fr-FR" dirty="0"/>
          </a:p>
        </p:txBody>
      </p:sp>
    </p:spTree>
    <p:extLst>
      <p:ext uri="{BB962C8B-B14F-4D97-AF65-F5344CB8AC3E}">
        <p14:creationId xmlns:p14="http://schemas.microsoft.com/office/powerpoint/2010/main" xmlns="" val="2213053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3"/>
          <p:cNvSpPr>
            <a:spLocks noGrp="1"/>
          </p:cNvSpPr>
          <p:nvPr>
            <p:ph type="dt" sz="half" idx="10"/>
          </p:nvPr>
        </p:nvSpPr>
        <p:spPr/>
        <p:txBody>
          <a:bodyPr/>
          <a:lstStyle>
            <a:lvl1pPr>
              <a:defRPr/>
            </a:lvl1pPr>
          </a:lstStyle>
          <a:p>
            <a:pPr>
              <a:defRPr/>
            </a:pPr>
            <a:fld id="{4F893745-B76A-43CF-9574-91095E18722A}" type="datetime1">
              <a:rPr lang="en-US" altLang="fr-FR"/>
              <a:pPr>
                <a:defRPr/>
              </a:pPr>
              <a:t>9/5/2018</a:t>
            </a:fld>
            <a:endParaRPr lang="en-US" altLang="fr-FR"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206DFB-D70A-4CFB-BB81-E620B663C4EC}" type="slidenum">
              <a:rPr lang="en-US" altLang="fr-FR"/>
              <a:pPr>
                <a:defRPr/>
              </a:pPr>
              <a:t>‹#›</a:t>
            </a:fld>
            <a:endParaRPr lang="en-US" altLang="fr-FR" dirty="0"/>
          </a:p>
        </p:txBody>
      </p:sp>
    </p:spTree>
    <p:extLst>
      <p:ext uri="{BB962C8B-B14F-4D97-AF65-F5344CB8AC3E}">
        <p14:creationId xmlns:p14="http://schemas.microsoft.com/office/powerpoint/2010/main" xmlns="" val="193578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4063122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5985082-7F62-4A1A-99C5-743C0C95B383}" type="datetime1">
              <a:rPr lang="en-US" altLang="fr-FR"/>
              <a:pPr>
                <a:defRPr/>
              </a:pPr>
              <a:t>9/5/2018</a:t>
            </a:fld>
            <a:endParaRPr lang="en-US" altLang="fr-FR"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A7D3FED-0E15-44FB-8E89-CF0E5298C1D6}" type="slidenum">
              <a:rPr lang="en-US" altLang="fr-FR"/>
              <a:pPr>
                <a:defRPr/>
              </a:pPr>
              <a:t>‹#›</a:t>
            </a:fld>
            <a:endParaRPr lang="en-US" altLang="fr-FR" dirty="0"/>
          </a:p>
        </p:txBody>
      </p:sp>
    </p:spTree>
    <p:extLst>
      <p:ext uri="{BB962C8B-B14F-4D97-AF65-F5344CB8AC3E}">
        <p14:creationId xmlns:p14="http://schemas.microsoft.com/office/powerpoint/2010/main" xmlns="" val="23269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1F0CF4-4B22-48D0-A87C-084F0EAE73B6}" type="datetime1">
              <a:rPr lang="en-US" altLang="fr-FR"/>
              <a:pPr>
                <a:defRPr/>
              </a:pPr>
              <a:t>9/5/2018</a:t>
            </a:fld>
            <a:endParaRPr lang="en-US" altLang="fr-FR"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0A64E-04BF-4B4C-A311-D12D00DA3F3E}" type="slidenum">
              <a:rPr lang="en-US" altLang="fr-FR"/>
              <a:pPr>
                <a:defRPr/>
              </a:pPr>
              <a:t>‹#›</a:t>
            </a:fld>
            <a:endParaRPr lang="en-US" altLang="fr-FR" dirty="0"/>
          </a:p>
        </p:txBody>
      </p:sp>
    </p:spTree>
    <p:extLst>
      <p:ext uri="{BB962C8B-B14F-4D97-AF65-F5344CB8AC3E}">
        <p14:creationId xmlns:p14="http://schemas.microsoft.com/office/powerpoint/2010/main" xmlns="" val="203488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3"/>
          <p:cNvSpPr>
            <a:spLocks noGrp="1"/>
          </p:cNvSpPr>
          <p:nvPr>
            <p:ph type="dt" sz="half" idx="10"/>
          </p:nvPr>
        </p:nvSpPr>
        <p:spPr/>
        <p:txBody>
          <a:bodyPr/>
          <a:lstStyle>
            <a:lvl1pPr>
              <a:defRPr/>
            </a:lvl1pPr>
          </a:lstStyle>
          <a:p>
            <a:pPr>
              <a:defRPr/>
            </a:pPr>
            <a:fld id="{4ECBF029-8CA0-4366-95DF-8CEC9374B350}" type="datetime1">
              <a:rPr lang="en-US" altLang="fr-FR"/>
              <a:pPr>
                <a:defRPr/>
              </a:pPr>
              <a:t>9/5/2018</a:t>
            </a:fld>
            <a:endParaRPr lang="en-US" altLang="fr-FR"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73F7797-87CB-4FA5-83C3-6E879A6B1308}" type="slidenum">
              <a:rPr lang="en-US" altLang="fr-FR"/>
              <a:pPr>
                <a:defRPr/>
              </a:pPr>
              <a:t>‹#›</a:t>
            </a:fld>
            <a:endParaRPr lang="en-US" altLang="fr-FR" dirty="0"/>
          </a:p>
        </p:txBody>
      </p:sp>
    </p:spTree>
    <p:extLst>
      <p:ext uri="{BB962C8B-B14F-4D97-AF65-F5344CB8AC3E}">
        <p14:creationId xmlns:p14="http://schemas.microsoft.com/office/powerpoint/2010/main" xmlns="" val="1137353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fr-F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3"/>
          <p:cNvSpPr>
            <a:spLocks noGrp="1"/>
          </p:cNvSpPr>
          <p:nvPr>
            <p:ph type="dt" sz="half" idx="10"/>
          </p:nvPr>
        </p:nvSpPr>
        <p:spPr/>
        <p:txBody>
          <a:bodyPr/>
          <a:lstStyle>
            <a:lvl1pPr>
              <a:defRPr/>
            </a:lvl1pPr>
          </a:lstStyle>
          <a:p>
            <a:pPr>
              <a:defRPr/>
            </a:pPr>
            <a:fld id="{FEA5A43C-9C05-4B15-9A3F-4464514BD79A}" type="datetime1">
              <a:rPr lang="en-US" altLang="fr-FR"/>
              <a:pPr>
                <a:defRPr/>
              </a:pPr>
              <a:t>9/5/2018</a:t>
            </a:fld>
            <a:endParaRPr lang="en-US" altLang="fr-FR"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6681BC-39BE-40EB-8C67-95013376647B}" type="slidenum">
              <a:rPr lang="en-US" altLang="fr-FR"/>
              <a:pPr>
                <a:defRPr/>
              </a:pPr>
              <a:t>‹#›</a:t>
            </a:fld>
            <a:endParaRPr lang="en-US" altLang="fr-FR" dirty="0"/>
          </a:p>
        </p:txBody>
      </p:sp>
    </p:spTree>
    <p:extLst>
      <p:ext uri="{BB962C8B-B14F-4D97-AF65-F5344CB8AC3E}">
        <p14:creationId xmlns:p14="http://schemas.microsoft.com/office/powerpoint/2010/main" xmlns="" val="921237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fr-F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Date Placeholder 3"/>
          <p:cNvSpPr>
            <a:spLocks noGrp="1"/>
          </p:cNvSpPr>
          <p:nvPr>
            <p:ph type="dt" sz="half" idx="10"/>
          </p:nvPr>
        </p:nvSpPr>
        <p:spPr/>
        <p:txBody>
          <a:bodyPr/>
          <a:lstStyle>
            <a:lvl1pPr>
              <a:defRPr/>
            </a:lvl1pPr>
          </a:lstStyle>
          <a:p>
            <a:pPr>
              <a:defRPr/>
            </a:pPr>
            <a:fld id="{4720FDBE-F39A-46AF-B4EC-5590C02CAEC9}" type="datetime1">
              <a:rPr lang="en-US" altLang="fr-FR"/>
              <a:pPr>
                <a:defRPr/>
              </a:pPr>
              <a:t>9/5/2018</a:t>
            </a:fld>
            <a:endParaRPr lang="en-US" altLang="fr-FR" dirty="0"/>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69A40BE-FD27-4E7B-8606-0C36C3F8EACB}" type="slidenum">
              <a:rPr lang="en-US" altLang="fr-FR"/>
              <a:pPr>
                <a:defRPr/>
              </a:pPr>
              <a:t>‹#›</a:t>
            </a:fld>
            <a:endParaRPr lang="en-US" altLang="fr-FR" dirty="0"/>
          </a:p>
        </p:txBody>
      </p:sp>
    </p:spTree>
    <p:extLst>
      <p:ext uri="{BB962C8B-B14F-4D97-AF65-F5344CB8AC3E}">
        <p14:creationId xmlns:p14="http://schemas.microsoft.com/office/powerpoint/2010/main" xmlns="" val="246705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924001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163227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598819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301779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286464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8689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4052E12-233C-48BA-990D-186E7C7AF7D8}" type="datetimeFigureOut">
              <a:rPr lang="ru-RU" smtClean="0"/>
              <a:pPr/>
              <a:t>05.09.2018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341677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52E12-233C-48BA-990D-186E7C7AF7D8}" type="datetimeFigureOut">
              <a:rPr lang="ru-RU" smtClean="0"/>
              <a:pPr/>
              <a:t>05.09.2018</a:t>
            </a:fld>
            <a:endParaRPr lang="ru-R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B0759-7598-4F9B-93AC-410E14FC68E9}" type="slidenum">
              <a:rPr lang="ru-RU" smtClean="0"/>
              <a:pPr/>
              <a:t>‹#›</a:t>
            </a:fld>
            <a:endParaRPr lang="ru-RU"/>
          </a:p>
        </p:txBody>
      </p:sp>
    </p:spTree>
    <p:extLst>
      <p:ext uri="{BB962C8B-B14F-4D97-AF65-F5344CB8AC3E}">
        <p14:creationId xmlns:p14="http://schemas.microsoft.com/office/powerpoint/2010/main" xmlns="" val="19724511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832" r:id="rId12"/>
    <p:sldLayoutId id="2147483833" r:id="rId13"/>
    <p:sldLayoutId id="2147483834" r:id="rId14"/>
    <p:sldLayoutId id="2147483836" r:id="rId15"/>
    <p:sldLayoutId id="214748383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BE" altLang="fr-FR"/>
              <a:t>Click to edit Master title style</a:t>
            </a:r>
            <a:endParaRPr lang="en-US" altLang="fr-FR"/>
          </a:p>
        </p:txBody>
      </p:sp>
      <p:sp>
        <p:nvSpPr>
          <p:cNvPr id="2051"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BE" altLang="fr-FR"/>
              <a:t>Click to edit Master text styles</a:t>
            </a:r>
          </a:p>
          <a:p>
            <a:pPr lvl="1"/>
            <a:r>
              <a:rPr lang="nl-BE" altLang="fr-FR"/>
              <a:t>Second level</a:t>
            </a:r>
          </a:p>
          <a:p>
            <a:pPr lvl="2"/>
            <a:r>
              <a:rPr lang="nl-BE" altLang="fr-FR"/>
              <a:t>Third level</a:t>
            </a:r>
          </a:p>
          <a:p>
            <a:pPr lvl="3"/>
            <a:r>
              <a:rPr lang="nl-BE" altLang="fr-FR"/>
              <a:t>Fourth level</a:t>
            </a:r>
          </a:p>
          <a:p>
            <a:pPr lvl="4"/>
            <a:r>
              <a:rPr lang="nl-BE" altLang="fr-FR"/>
              <a:t>Fifth level</a:t>
            </a:r>
            <a:endParaRPr lang="en-US" altLang="fr-FR"/>
          </a:p>
        </p:txBody>
      </p:sp>
      <p:sp>
        <p:nvSpPr>
          <p:cNvPr id="4" name="Date Placeholder 3"/>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fld id="{C316EF43-D9A5-40BF-8E7C-0C4EC844F2A0}" type="datetime1">
              <a:rPr lang="en-US" altLang="fr-FR">
                <a:ea typeface="ＭＳ Ｐゴシック" pitchFamily="34" charset="-128"/>
              </a:rPr>
              <a:pPr fontAlgn="base">
                <a:spcBef>
                  <a:spcPct val="0"/>
                </a:spcBef>
                <a:spcAft>
                  <a:spcPct val="0"/>
                </a:spcAft>
                <a:defRPr/>
              </a:pPr>
              <a:t>9/5/2018</a:t>
            </a:fld>
            <a:endParaRPr lang="en-US" altLang="fr-FR" dirty="0">
              <a:ea typeface="ＭＳ Ｐゴシック" pitchFamily="34" charset="-128"/>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BF1F46D5-D435-4184-919D-B338C150BC47}" type="slidenum">
              <a:rPr lang="en-US" altLang="fr-FR">
                <a:ea typeface="ＭＳ Ｐゴシック" pitchFamily="34" charset="-128"/>
              </a:rPr>
              <a:pPr fontAlgn="base">
                <a:spcBef>
                  <a:spcPct val="0"/>
                </a:spcBef>
                <a:spcAft>
                  <a:spcPct val="0"/>
                </a:spcAft>
                <a:defRPr/>
              </a:pPr>
              <a:t>‹#›</a:t>
            </a:fld>
            <a:endParaRPr lang="en-US" altLang="fr-FR" dirty="0">
              <a:ea typeface="ＭＳ Ｐゴシック" pitchFamily="34" charset="-128"/>
            </a:endParaRPr>
          </a:p>
        </p:txBody>
      </p:sp>
    </p:spTree>
    <p:extLst>
      <p:ext uri="{BB962C8B-B14F-4D97-AF65-F5344CB8AC3E}">
        <p14:creationId xmlns:p14="http://schemas.microsoft.com/office/powerpoint/2010/main" xmlns="" val="266140666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www.acog.org/Resources_And_Publications/Committee_Opinions/Committee_on_Gynecologic_Practice/Hormone_Therapy_and_Heart_Disease" TargetMode="External"/><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www.return2health.net/articles/vitamin-mineral-antagonists"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2.png"/><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2.wdp"/></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hyperlink" Target="http://www.return2health.net/articles/vitamin-mineral-antagonists" TargetMode="Externa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BC9DD2-1DCE-431B-81BE-5E247227DF68}"/>
              </a:ext>
            </a:extLst>
          </p:cNvPr>
          <p:cNvPicPr>
            <a:picLocks noChangeAspect="1"/>
          </p:cNvPicPr>
          <p:nvPr/>
        </p:nvPicPr>
        <p:blipFill rotWithShape="1">
          <a:blip r:embed="rId2" cstate="print"/>
          <a:srcRect t="18386" b="18055"/>
          <a:stretch/>
        </p:blipFill>
        <p:spPr>
          <a:xfrm>
            <a:off x="4614882" y="3043237"/>
            <a:ext cx="6781807" cy="2543176"/>
          </a:xfrm>
          <a:prstGeom prst="rect">
            <a:avLst/>
          </a:prstGeom>
        </p:spPr>
      </p:pic>
      <p:sp>
        <p:nvSpPr>
          <p:cNvPr id="3" name="Text Placeholder 2">
            <a:extLst>
              <a:ext uri="{FF2B5EF4-FFF2-40B4-BE49-F238E27FC236}">
                <a16:creationId xmlns:a16="http://schemas.microsoft.com/office/drawing/2014/main" xmlns="" id="{F5C94A06-6BFC-4B1C-AEE6-AC0598E5C12D}"/>
              </a:ext>
            </a:extLst>
          </p:cNvPr>
          <p:cNvSpPr>
            <a:spLocks noGrp="1"/>
          </p:cNvSpPr>
          <p:nvPr>
            <p:ph type="body" idx="1"/>
          </p:nvPr>
        </p:nvSpPr>
        <p:spPr>
          <a:xfrm>
            <a:off x="812432" y="3834463"/>
            <a:ext cx="2974207" cy="1264587"/>
          </a:xfrm>
        </p:spPr>
        <p:txBody>
          <a:bodyPr vert="horz" lIns="91440" tIns="45720" rIns="91440" bIns="45720" rtlCol="0" anchor="ctr">
            <a:normAutofit/>
          </a:bodyPr>
          <a:lstStyle/>
          <a:p>
            <a:r>
              <a:rPr lang="ru-RU" sz="2000" dirty="0" err="1" smtClean="0"/>
              <a:t>Обоскалова</a:t>
            </a:r>
            <a:r>
              <a:rPr lang="ru-RU" sz="2000" dirty="0" smtClean="0"/>
              <a:t> Т.А., 2018г.</a:t>
            </a:r>
            <a:endParaRPr lang="en-US" sz="2000" dirty="0"/>
          </a:p>
        </p:txBody>
      </p:sp>
      <p:sp>
        <p:nvSpPr>
          <p:cNvPr id="5" name="Заголовок 4"/>
          <p:cNvSpPr>
            <a:spLocks noGrp="1"/>
          </p:cNvSpPr>
          <p:nvPr>
            <p:ph type="title"/>
          </p:nvPr>
        </p:nvSpPr>
        <p:spPr>
          <a:xfrm>
            <a:off x="631826" y="766765"/>
            <a:ext cx="10515600" cy="1884995"/>
          </a:xfrm>
        </p:spPr>
        <p:txBody>
          <a:bodyPr/>
          <a:lstStyle/>
          <a:p>
            <a:r>
              <a:rPr lang="ru-RU" dirty="0" smtClean="0"/>
              <a:t>К</a:t>
            </a:r>
            <a:r>
              <a:rPr lang="ru-RU" dirty="0" smtClean="0"/>
              <a:t>онцепция современной</a:t>
            </a:r>
            <a:r>
              <a:rPr lang="en-US" dirty="0" smtClean="0"/>
              <a:t> ANTI-AGE</a:t>
            </a:r>
            <a:r>
              <a:rPr lang="ru-RU" dirty="0" smtClean="0"/>
              <a:t> терапии </a:t>
            </a:r>
            <a:endParaRPr lang="ru-RU" dirty="0"/>
          </a:p>
        </p:txBody>
      </p:sp>
    </p:spTree>
    <p:extLst>
      <p:ext uri="{BB962C8B-B14F-4D97-AF65-F5344CB8AC3E}">
        <p14:creationId xmlns:p14="http://schemas.microsoft.com/office/powerpoint/2010/main" xmlns="" val="338625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424872" y="1523998"/>
            <a:ext cx="10935853" cy="2244437"/>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endParaRPr lang="ru-RU" altLang="ru-RU" sz="4000" i="1" dirty="0" smtClean="0">
              <a:latin typeface="Monotype Corsiva" panose="03010101010201010101" pitchFamily="66" charset="0"/>
            </a:endParaRPr>
          </a:p>
        </p:txBody>
      </p:sp>
      <p:sp>
        <p:nvSpPr>
          <p:cNvPr id="3" name="Прямоугольник 2"/>
          <p:cNvSpPr/>
          <p:nvPr/>
        </p:nvSpPr>
        <p:spPr>
          <a:xfrm>
            <a:off x="334434" y="404813"/>
            <a:ext cx="10945284" cy="646331"/>
          </a:xfrm>
          <a:prstGeom prst="rect">
            <a:avLst/>
          </a:prstGeom>
        </p:spPr>
        <p:txBody>
          <a:bodyPr>
            <a:spAutoFit/>
          </a:bodyPr>
          <a:lstStyle/>
          <a:p>
            <a:pPr algn="ctr">
              <a:defRPr/>
            </a:pPr>
            <a:r>
              <a:rPr lang="ru-RU" sz="3600" b="1" dirty="0" smtClean="0">
                <a:latin typeface="+mj-lt"/>
                <a:ea typeface="+mj-ea"/>
                <a:cs typeface="+mj-cs"/>
              </a:rPr>
              <a:t>Классификация </a:t>
            </a:r>
            <a:r>
              <a:rPr lang="en-US" sz="3600" b="1" dirty="0">
                <a:latin typeface="+mj-lt"/>
                <a:ea typeface="+mj-ea"/>
                <a:cs typeface="+mj-cs"/>
              </a:rPr>
              <a:t>STRAW</a:t>
            </a:r>
            <a:r>
              <a:rPr lang="ru-RU" sz="3600" b="1" dirty="0">
                <a:latin typeface="+mj-lt"/>
                <a:ea typeface="+mj-ea"/>
                <a:cs typeface="+mj-cs"/>
              </a:rPr>
              <a:t>:</a:t>
            </a:r>
          </a:p>
        </p:txBody>
      </p:sp>
      <p:sp>
        <p:nvSpPr>
          <p:cNvPr id="7" name="Объект 9"/>
          <p:cNvSpPr txBox="1">
            <a:spLocks/>
          </p:cNvSpPr>
          <p:nvPr/>
        </p:nvSpPr>
        <p:spPr bwMode="auto">
          <a:xfrm>
            <a:off x="431801" y="1628776"/>
            <a:ext cx="11425767" cy="4525963"/>
          </a:xfrm>
          <a:prstGeom prst="rect">
            <a:avLst/>
          </a:prstGeom>
          <a:noFill/>
          <a:ln w="9525">
            <a:noFill/>
            <a:miter lim="800000"/>
            <a:headEnd/>
            <a:tailEnd/>
          </a:ln>
        </p:spPr>
        <p:txBody>
          <a:bodyPr/>
          <a:lstStyle/>
          <a:p>
            <a:pPr marL="342900" indent="-342900" eaLnBrk="0" hangingPunct="0">
              <a:spcBef>
                <a:spcPct val="20000"/>
              </a:spcBef>
              <a:buFont typeface="Wingdings" pitchFamily="2" charset="2"/>
              <a:buChar char="ü"/>
            </a:pPr>
            <a:r>
              <a:rPr lang="ru-RU" altLang="ru-RU" sz="2400" dirty="0">
                <a:latin typeface="Calibri" pitchFamily="34" charset="0"/>
              </a:rPr>
              <a:t>В 2001 году Рабочей группой экспертов по изучению стадий старения репродуктивной системы (</a:t>
            </a:r>
            <a:r>
              <a:rPr lang="en-US" altLang="ru-RU" sz="2400" b="1" dirty="0">
                <a:solidFill>
                  <a:srgbClr val="00B0F0"/>
                </a:solidFill>
                <a:latin typeface="Calibri" pitchFamily="34" charset="0"/>
              </a:rPr>
              <a:t>STRAW</a:t>
            </a:r>
            <a:r>
              <a:rPr lang="en-US" altLang="ru-RU" sz="2400" b="1" dirty="0">
                <a:latin typeface="Calibri" pitchFamily="34" charset="0"/>
              </a:rPr>
              <a:t> </a:t>
            </a:r>
            <a:r>
              <a:rPr lang="en-US" altLang="ru-RU" sz="2400" dirty="0">
                <a:latin typeface="Calibri" pitchFamily="34" charset="0"/>
              </a:rPr>
              <a:t>– Stages of Reproductive Aging Workshop) </a:t>
            </a:r>
            <a:r>
              <a:rPr lang="ru-RU" altLang="ru-RU" sz="2400" dirty="0">
                <a:latin typeface="Calibri" pitchFamily="34" charset="0"/>
              </a:rPr>
              <a:t>была разработана терминология и система критериев, которая широко применялась как в научных исследованиях, так и в клинической практике. </a:t>
            </a:r>
          </a:p>
          <a:p>
            <a:pPr marL="342900" indent="-342900" eaLnBrk="0" hangingPunct="0">
              <a:spcBef>
                <a:spcPct val="20000"/>
              </a:spcBef>
              <a:buFont typeface="Wingdings" pitchFamily="2" charset="2"/>
              <a:buChar char="ü"/>
            </a:pPr>
            <a:r>
              <a:rPr lang="ru-RU" altLang="ru-RU" sz="2400" dirty="0">
                <a:latin typeface="Calibri" pitchFamily="34" charset="0"/>
              </a:rPr>
              <a:t>Спустя 10 лет эти критерии были пересмотрены </a:t>
            </a:r>
            <a:r>
              <a:rPr lang="en-US" altLang="ru-RU" sz="2400" dirty="0">
                <a:latin typeface="Calibri" pitchFamily="34" charset="0"/>
              </a:rPr>
              <a:t>(</a:t>
            </a:r>
            <a:r>
              <a:rPr lang="en-US" altLang="ru-RU" sz="2400" b="1" dirty="0">
                <a:solidFill>
                  <a:srgbClr val="00B0F0"/>
                </a:solidFill>
                <a:latin typeface="Calibri" pitchFamily="34" charset="0"/>
              </a:rPr>
              <a:t>STRAW +10</a:t>
            </a:r>
            <a:r>
              <a:rPr lang="en-US" altLang="ru-RU" sz="2400" dirty="0">
                <a:latin typeface="Calibri" pitchFamily="34" charset="0"/>
              </a:rPr>
              <a:t>)</a:t>
            </a:r>
            <a:r>
              <a:rPr lang="ru-RU" altLang="ru-RU" sz="2400" dirty="0">
                <a:latin typeface="Calibri" pitchFamily="34" charset="0"/>
              </a:rPr>
              <a:t> с учетом новых данных, полученных при изучении возрастных изменений функции </a:t>
            </a:r>
            <a:r>
              <a:rPr lang="ru-RU" altLang="ru-RU" sz="2400" dirty="0" err="1">
                <a:latin typeface="Calibri" pitchFamily="34" charset="0"/>
              </a:rPr>
              <a:t>гипоталамо-гипофизарно-яичниковой</a:t>
            </a:r>
            <a:r>
              <a:rPr lang="ru-RU" altLang="ru-RU" sz="2400" dirty="0">
                <a:latin typeface="Calibri" pitchFamily="34" charset="0"/>
              </a:rPr>
              <a:t> системы. </a:t>
            </a:r>
          </a:p>
        </p:txBody>
      </p:sp>
    </p:spTree>
    <p:extLst>
      <p:ext uri="{BB962C8B-B14F-4D97-AF65-F5344CB8AC3E}">
        <p14:creationId xmlns:p14="http://schemas.microsoft.com/office/powerpoint/2010/main" xmlns="" val="999561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63"/>
          <p:cNvSpPr>
            <a:spLocks noGrp="1" noChangeArrowheads="1"/>
          </p:cNvSpPr>
          <p:nvPr>
            <p:ph type="title"/>
          </p:nvPr>
        </p:nvSpPr>
        <p:spPr>
          <a:xfrm>
            <a:off x="431800" y="0"/>
            <a:ext cx="10972800" cy="941388"/>
          </a:xfrm>
        </p:spPr>
        <p:txBody>
          <a:bodyPr/>
          <a:lstStyle/>
          <a:p>
            <a:pPr eaLnBrk="1" hangingPunct="1"/>
            <a:r>
              <a:rPr lang="ru-RU" altLang="ru-RU" sz="3600" b="1" smtClean="0">
                <a:solidFill>
                  <a:srgbClr val="00B0F0"/>
                </a:solidFill>
              </a:rPr>
              <a:t>STRAW+10</a:t>
            </a:r>
          </a:p>
        </p:txBody>
      </p:sp>
      <p:graphicFrame>
        <p:nvGraphicFramePr>
          <p:cNvPr id="3742" name="Group 670"/>
          <p:cNvGraphicFramePr>
            <a:graphicFrameLocks noGrp="1"/>
          </p:cNvGraphicFramePr>
          <p:nvPr>
            <p:ph idx="1"/>
          </p:nvPr>
        </p:nvGraphicFramePr>
        <p:xfrm>
          <a:off x="239185" y="1377950"/>
          <a:ext cx="11713632" cy="4929191"/>
        </p:xfrm>
        <a:graphic>
          <a:graphicData uri="http://schemas.openxmlformats.org/drawingml/2006/table">
            <a:tbl>
              <a:tblPr/>
              <a:tblGrid>
                <a:gridCol w="1248833"/>
                <a:gridCol w="880533"/>
                <a:gridCol w="751416"/>
                <a:gridCol w="768351"/>
                <a:gridCol w="1534583"/>
                <a:gridCol w="1729317"/>
                <a:gridCol w="1151467"/>
                <a:gridCol w="575733"/>
                <a:gridCol w="577849"/>
                <a:gridCol w="1056217"/>
                <a:gridCol w="1439333"/>
              </a:tblGrid>
              <a:tr h="2714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Стадия</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-5</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-4</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-3</a:t>
                      </a:r>
                      <a:r>
                        <a:rPr kumimoji="0" lang="en-US" sz="900" b="0" i="0" u="none" strike="noStrike" cap="none" normalizeH="0" baseline="0" smtClean="0">
                          <a:ln>
                            <a:noFill/>
                          </a:ln>
                          <a:solidFill>
                            <a:schemeClr val="tx1"/>
                          </a:solidFill>
                          <a:effectLst/>
                          <a:latin typeface="Arial" charset="0"/>
                        </a:rPr>
                        <a:t>b</a:t>
                      </a: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-3a</a:t>
                      </a: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rPr>
                        <a:t>-2</a:t>
                      </a:r>
                      <a:endParaRPr kumimoji="0" lang="ru-RU" sz="900" b="0" i="0" u="none" strike="noStrike" cap="none" normalizeH="0" baseline="0" dirty="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-1</a:t>
                      </a: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+1a</a:t>
                      </a: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+1b</a:t>
                      </a: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+1c</a:t>
                      </a: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Arial" charset="0"/>
                        </a:rPr>
                        <a:t>+2</a:t>
                      </a: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46">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Терминология</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РЕПРОДУКТИВНЫЙ ПЕРИОД</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ПЕРЕХОД</a:t>
                      </a:r>
                      <a:br>
                        <a:rPr kumimoji="0" lang="ru-RU" sz="900" b="0" i="0" u="none" strike="noStrike" cap="none" normalizeH="0" baseline="0" dirty="0" smtClean="0">
                          <a:ln>
                            <a:noFill/>
                          </a:ln>
                          <a:solidFill>
                            <a:schemeClr val="tx1"/>
                          </a:solidFill>
                          <a:effectLst/>
                          <a:latin typeface="Arial" charset="0"/>
                        </a:rPr>
                      </a:br>
                      <a:r>
                        <a:rPr kumimoji="0" lang="ru-RU" sz="900" b="0" i="0" u="none" strike="noStrike" cap="none" normalizeH="0" baseline="0" dirty="0" smtClean="0">
                          <a:ln>
                            <a:noFill/>
                          </a:ln>
                          <a:solidFill>
                            <a:schemeClr val="tx1"/>
                          </a:solidFill>
                          <a:effectLst/>
                          <a:latin typeface="Arial" charset="0"/>
                        </a:rPr>
                        <a:t>В</a:t>
                      </a:r>
                      <a:r>
                        <a:rPr kumimoji="0" lang="en-US" sz="900" b="0" i="0" u="none" strike="noStrike" cap="none" normalizeH="0" baseline="0" dirty="0" smtClean="0">
                          <a:ln>
                            <a:noFill/>
                          </a:ln>
                          <a:solidFill>
                            <a:schemeClr val="tx1"/>
                          </a:solidFill>
                          <a:effectLst/>
                          <a:latin typeface="Arial" charset="0"/>
                        </a:rPr>
                        <a:t> </a:t>
                      </a:r>
                      <a:r>
                        <a:rPr kumimoji="0" lang="ru-RU" sz="900" b="0" i="0" u="none" strike="noStrike" cap="none" normalizeH="0" baseline="0" dirty="0" smtClean="0">
                          <a:ln>
                            <a:noFill/>
                          </a:ln>
                          <a:solidFill>
                            <a:schemeClr val="tx1"/>
                          </a:solidFill>
                          <a:effectLst/>
                          <a:latin typeface="Arial" charset="0"/>
                        </a:rPr>
                        <a:t>МЕНОПАУЗУ</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hMerge="1">
                  <a:txBody>
                    <a:bodyPr/>
                    <a:lstStyle/>
                    <a:p>
                      <a:endParaRPr lang="ru-RU"/>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ПОСТМЕНОПАУЗА</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69843">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Ранний</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Расцвет</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Поздний</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Ранний</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Поздний</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Ранний</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Поздний</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43">
                <a:tc vMerge="1">
                  <a:txBody>
                    <a:bodyPr/>
                    <a:lstStyle/>
                    <a:p>
                      <a:endParaRPr lang="ru-RU"/>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1" i="1" u="none" strike="noStrike" cap="none" normalizeH="0" baseline="0" dirty="0" err="1" smtClean="0">
                          <a:ln>
                            <a:noFill/>
                          </a:ln>
                          <a:solidFill>
                            <a:schemeClr val="tx1"/>
                          </a:solidFill>
                          <a:effectLst/>
                          <a:latin typeface="Arial" charset="0"/>
                        </a:rPr>
                        <a:t>Перименопауза</a:t>
                      </a:r>
                      <a:endParaRPr kumimoji="0" lang="ru-RU" sz="900" b="1" i="1" u="none" strike="noStrike" cap="none" normalizeH="0" baseline="0" dirty="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Продолжитель-ность</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900" b="0" i="1" u="none" strike="noStrike" cap="none" normalizeH="0" baseline="0" dirty="0" smtClean="0">
                          <a:ln>
                            <a:noFill/>
                          </a:ln>
                          <a:solidFill>
                            <a:schemeClr val="tx1"/>
                          </a:solidFill>
                          <a:effectLst/>
                          <a:latin typeface="Arial" charset="0"/>
                        </a:rPr>
                        <a:t>различная</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900" b="0" i="1" u="none" strike="noStrike" cap="none" normalizeH="0" baseline="0" dirty="0" smtClean="0">
                          <a:ln>
                            <a:noFill/>
                          </a:ln>
                          <a:solidFill>
                            <a:schemeClr val="tx1"/>
                          </a:solidFill>
                          <a:effectLst/>
                          <a:latin typeface="Arial" charset="0"/>
                        </a:rPr>
                        <a:t>различная</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1 – 3 года</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2 года </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(1 + 1)</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3 – 6 лет</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1" u="none" strike="noStrike" cap="none" normalizeH="0" baseline="0" smtClean="0">
                          <a:ln>
                            <a:noFill/>
                          </a:ln>
                          <a:solidFill>
                            <a:schemeClr val="tx1"/>
                          </a:solidFill>
                          <a:effectLst/>
                          <a:latin typeface="Arial" charset="0"/>
                        </a:rPr>
                        <a:t>Остальной период жизни</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43">
                <a:tc gridSpan="11">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1" i="0" u="none" strike="noStrike" cap="none" normalizeH="0" baseline="0" dirty="0" smtClean="0">
                          <a:ln>
                            <a:noFill/>
                          </a:ln>
                          <a:solidFill>
                            <a:schemeClr val="tx1"/>
                          </a:solidFill>
                          <a:effectLst/>
                          <a:latin typeface="Arial" charset="0"/>
                        </a:rPr>
                        <a:t>ОСНОВНЫЕ КРИТЕРИИ</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961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Менструальный цикл</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Различный или </a:t>
                      </a:r>
                      <a:r>
                        <a:rPr kumimoji="0" lang="ru-RU" sz="900" b="0" i="0" u="none" strike="noStrike" cap="none" normalizeH="0" baseline="0" dirty="0" err="1" smtClean="0">
                          <a:ln>
                            <a:noFill/>
                          </a:ln>
                          <a:solidFill>
                            <a:schemeClr val="tx1"/>
                          </a:solidFill>
                          <a:effectLst/>
                          <a:latin typeface="Arial" charset="0"/>
                        </a:rPr>
                        <a:t>регуляр</a:t>
                      </a:r>
                      <a:r>
                        <a:rPr kumimoji="0" lang="ru-RU" sz="900" b="0" i="0" u="none" strike="noStrike" cap="none" normalizeH="0" baseline="0" dirty="0" smtClean="0">
                          <a:ln>
                            <a:noFill/>
                          </a:ln>
                          <a:solidFill>
                            <a:schemeClr val="tx1"/>
                          </a:solidFill>
                          <a:effectLst/>
                          <a:latin typeface="Arial" charset="0"/>
                        </a:rPr>
                        <a:t>­ </a:t>
                      </a:r>
                      <a:r>
                        <a:rPr kumimoji="0" lang="ru-RU" sz="900" b="0" i="0" u="none" strike="noStrike" cap="none" normalizeH="0" baseline="0" dirty="0" err="1" smtClean="0">
                          <a:ln>
                            <a:noFill/>
                          </a:ln>
                          <a:solidFill>
                            <a:schemeClr val="tx1"/>
                          </a:solidFill>
                          <a:effectLst/>
                          <a:latin typeface="Arial" charset="0"/>
                        </a:rPr>
                        <a:t>ный</a:t>
                      </a:r>
                      <a:r>
                        <a:rPr kumimoji="0" lang="ru-RU" sz="900" b="0" i="0" u="none" strike="noStrike" cap="none" normalizeH="0" baseline="0" dirty="0" smtClean="0">
                          <a:ln>
                            <a:noFill/>
                          </a:ln>
                          <a:solidFill>
                            <a:schemeClr val="tx1"/>
                          </a:solidFill>
                          <a:effectLst/>
                          <a:latin typeface="Arial" charset="0"/>
                        </a:rPr>
                        <a:t> характер</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err="1" smtClean="0">
                          <a:ln>
                            <a:noFill/>
                          </a:ln>
                          <a:solidFill>
                            <a:schemeClr val="tx1"/>
                          </a:solidFill>
                          <a:effectLst/>
                          <a:latin typeface="Arial" charset="0"/>
                        </a:rPr>
                        <a:t>Регуляр</a:t>
                      </a:r>
                      <a:r>
                        <a:rPr kumimoji="0" lang="en-US" sz="900" b="0" i="0" u="none" strike="noStrike" cap="none" normalizeH="0" baseline="0" dirty="0" smtClean="0">
                          <a:ln>
                            <a:noFill/>
                          </a:ln>
                          <a:solidFill>
                            <a:schemeClr val="tx1"/>
                          </a:solidFill>
                          <a:effectLst/>
                          <a:latin typeface="Arial" charset="0"/>
                        </a:rPr>
                        <a:t>-</a:t>
                      </a:r>
                      <a:r>
                        <a:rPr kumimoji="0" lang="ru-RU" sz="900" b="0" i="0" u="none" strike="noStrike" cap="none" normalizeH="0" baseline="0" dirty="0" err="1" smtClean="0">
                          <a:ln>
                            <a:noFill/>
                          </a:ln>
                          <a:solidFill>
                            <a:schemeClr val="tx1"/>
                          </a:solidFill>
                          <a:effectLst/>
                          <a:latin typeface="Arial" charset="0"/>
                        </a:rPr>
                        <a:t>ный</a:t>
                      </a:r>
                      <a:endParaRPr kumimoji="0" lang="ru-RU" sz="900" b="0" i="0" u="none" strike="noStrike" cap="none" normalizeH="0" baseline="0" dirty="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err="1" smtClean="0">
                          <a:ln>
                            <a:noFill/>
                          </a:ln>
                          <a:solidFill>
                            <a:schemeClr val="tx1"/>
                          </a:solidFill>
                          <a:effectLst/>
                          <a:latin typeface="Arial" charset="0"/>
                        </a:rPr>
                        <a:t>Регуляр</a:t>
                      </a:r>
                      <a:r>
                        <a:rPr kumimoji="0" lang="en-US" sz="900" b="0" i="0" u="none" strike="noStrike" cap="none" normalizeH="0" baseline="0" dirty="0" smtClean="0">
                          <a:ln>
                            <a:noFill/>
                          </a:ln>
                          <a:solidFill>
                            <a:schemeClr val="tx1"/>
                          </a:solidFill>
                          <a:effectLst/>
                          <a:latin typeface="Arial" charset="0"/>
                        </a:rPr>
                        <a:t>-</a:t>
                      </a:r>
                      <a:r>
                        <a:rPr kumimoji="0" lang="ru-RU" sz="900" b="0" i="0" u="none" strike="noStrike" cap="none" normalizeH="0" baseline="0" dirty="0" err="1" smtClean="0">
                          <a:ln>
                            <a:noFill/>
                          </a:ln>
                          <a:solidFill>
                            <a:schemeClr val="tx1"/>
                          </a:solidFill>
                          <a:effectLst/>
                          <a:latin typeface="Arial" charset="0"/>
                        </a:rPr>
                        <a:t>ный</a:t>
                      </a:r>
                      <a:endParaRPr kumimoji="0" lang="ru-RU" sz="900" b="0" i="0" u="none" strike="noStrike" cap="none" normalizeH="0" baseline="0" dirty="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Незначительные изменения по обильности/ продолжительности</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Различная продолжительность, стабильные (от 7 дней и выше) колебания по продолжительности последовательных циклов</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Продолжитель</a:t>
                      </a:r>
                      <a:r>
                        <a:rPr kumimoji="0" lang="en-US" sz="900" b="0" i="0" u="none" strike="noStrike" cap="none" normalizeH="0" baseline="0" smtClean="0">
                          <a:ln>
                            <a:noFill/>
                          </a:ln>
                          <a:solidFill>
                            <a:schemeClr val="tx1"/>
                          </a:solidFill>
                          <a:effectLst/>
                          <a:latin typeface="Arial" charset="0"/>
                        </a:rPr>
                        <a:t>-</a:t>
                      </a:r>
                      <a:r>
                        <a:rPr kumimoji="0" lang="ru-RU" sz="900" b="0" i="0" u="none" strike="noStrike" cap="none" normalizeH="0" baseline="0" smtClean="0">
                          <a:ln>
                            <a:noFill/>
                          </a:ln>
                          <a:solidFill>
                            <a:schemeClr val="tx1"/>
                          </a:solidFill>
                          <a:effectLst/>
                          <a:latin typeface="Arial" charset="0"/>
                        </a:rPr>
                        <a:t>ность аменореи от 60 дней и более</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30">
                <a:tc gridSpan="11">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ПОДТВЕРЖДАЮЩИЕ КРИТЕРИИ</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84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1" u="none" strike="noStrike" cap="none" normalizeH="0" baseline="0" dirty="0" smtClean="0">
                          <a:ln>
                            <a:noFill/>
                          </a:ln>
                          <a:solidFill>
                            <a:schemeClr val="tx1"/>
                          </a:solidFill>
                          <a:effectLst/>
                          <a:latin typeface="Arial" charset="0"/>
                        </a:rPr>
                        <a:t>Эндокринные </a:t>
                      </a:r>
                      <a:br>
                        <a:rPr kumimoji="0" lang="ru-RU" sz="900" b="0" i="1" u="none" strike="noStrike" cap="none" normalizeH="0" baseline="0" dirty="0" smtClean="0">
                          <a:ln>
                            <a:noFill/>
                          </a:ln>
                          <a:solidFill>
                            <a:schemeClr val="tx1"/>
                          </a:solidFill>
                          <a:effectLst/>
                          <a:latin typeface="Arial" charset="0"/>
                        </a:rPr>
                      </a:br>
                      <a:r>
                        <a:rPr kumimoji="0" lang="ru-RU" sz="900" b="0" i="0" u="none" strike="noStrike" cap="none" normalizeH="0" baseline="0" dirty="0" smtClean="0">
                          <a:ln>
                            <a:noFill/>
                          </a:ln>
                          <a:solidFill>
                            <a:schemeClr val="tx1"/>
                          </a:solidFill>
                          <a:effectLst/>
                          <a:latin typeface="Arial" charset="0"/>
                        </a:rPr>
                        <a:t>ФСГ</a:t>
                      </a:r>
                      <a:br>
                        <a:rPr kumimoji="0" lang="ru-RU" sz="900" b="0" i="0" u="none" strike="noStrike" cap="none" normalizeH="0" baseline="0" dirty="0" smtClean="0">
                          <a:ln>
                            <a:noFill/>
                          </a:ln>
                          <a:solidFill>
                            <a:schemeClr val="tx1"/>
                          </a:solidFill>
                          <a:effectLst/>
                          <a:latin typeface="Arial" charset="0"/>
                        </a:rPr>
                      </a:br>
                      <a:r>
                        <a:rPr kumimoji="0" lang="ru-RU" sz="900" b="0" i="0" u="none" strike="noStrike" cap="none" normalizeH="0" baseline="0" dirty="0" smtClean="0">
                          <a:ln>
                            <a:noFill/>
                          </a:ln>
                          <a:solidFill>
                            <a:schemeClr val="tx1"/>
                          </a:solidFill>
                          <a:effectLst/>
                          <a:latin typeface="Arial" charset="0"/>
                        </a:rPr>
                        <a:t>АМГ</a:t>
                      </a:r>
                      <a:br>
                        <a:rPr kumimoji="0" lang="ru-RU" sz="900" b="0" i="0" u="none" strike="noStrike" cap="none" normalizeH="0" baseline="0" dirty="0" smtClean="0">
                          <a:ln>
                            <a:noFill/>
                          </a:ln>
                          <a:solidFill>
                            <a:schemeClr val="tx1"/>
                          </a:solidFill>
                          <a:effectLst/>
                          <a:latin typeface="Arial" charset="0"/>
                        </a:rPr>
                      </a:br>
                      <a:r>
                        <a:rPr kumimoji="0" lang="ru-RU" sz="900" b="0" i="0" u="none" strike="noStrike" cap="none" normalizeH="0" baseline="0" dirty="0" err="1" smtClean="0">
                          <a:ln>
                            <a:noFill/>
                          </a:ln>
                          <a:solidFill>
                            <a:schemeClr val="tx1"/>
                          </a:solidFill>
                          <a:effectLst/>
                          <a:latin typeface="Arial" charset="0"/>
                        </a:rPr>
                        <a:t>Ингибин</a:t>
                      </a:r>
                      <a:r>
                        <a:rPr kumimoji="0" lang="ru-RU" sz="900" b="0" i="0" u="none" strike="noStrike" cap="none" normalizeH="0" baseline="0" dirty="0" smtClean="0">
                          <a:ln>
                            <a:noFill/>
                          </a:ln>
                          <a:solidFill>
                            <a:schemeClr val="tx1"/>
                          </a:solidFill>
                          <a:effectLst/>
                          <a:latin typeface="Arial" charset="0"/>
                        </a:rPr>
                        <a:t> В</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charset="0"/>
                      </a:endParaRP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charset="0"/>
                      </a:endParaRP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Низкий</a:t>
                      </a:r>
                      <a:br>
                        <a:rPr kumimoji="0" lang="ru-RU" sz="900" b="0" i="0" u="none" strike="noStrike" cap="none" normalizeH="0" baseline="0" dirty="0" smtClean="0">
                          <a:ln>
                            <a:noFill/>
                          </a:ln>
                          <a:solidFill>
                            <a:schemeClr val="tx1"/>
                          </a:solidFill>
                          <a:effectLst/>
                          <a:latin typeface="Arial" charset="0"/>
                        </a:rPr>
                      </a:br>
                      <a:r>
                        <a:rPr kumimoji="0" lang="ru-RU" sz="900" b="0" i="0" u="none" strike="noStrike" cap="none" normalizeH="0" baseline="0" dirty="0" err="1" smtClean="0">
                          <a:ln>
                            <a:noFill/>
                          </a:ln>
                          <a:solidFill>
                            <a:schemeClr val="tx1"/>
                          </a:solidFill>
                          <a:effectLst/>
                          <a:latin typeface="Arial" charset="0"/>
                        </a:rPr>
                        <a:t>Низкий</a:t>
                      </a:r>
                      <a:endParaRPr kumimoji="0" lang="ru-RU" sz="900" b="0" i="0" u="none" strike="noStrike" cap="none" normalizeH="0" baseline="0" dirty="0" smtClean="0">
                        <a:ln>
                          <a:noFill/>
                        </a:ln>
                        <a:solidFill>
                          <a:schemeClr val="tx1"/>
                        </a:solidFill>
                        <a:effectLst/>
                        <a:latin typeface="Arial" charset="0"/>
                      </a:endParaRP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Различный*</a:t>
                      </a:r>
                      <a:br>
                        <a:rPr kumimoji="0" lang="ru-RU" sz="900" b="0" i="0" u="none" strike="noStrike" cap="none" normalizeH="0" baseline="0" dirty="0" smtClean="0">
                          <a:ln>
                            <a:noFill/>
                          </a:ln>
                          <a:solidFill>
                            <a:schemeClr val="tx1"/>
                          </a:solidFill>
                          <a:effectLst/>
                          <a:latin typeface="Arial" charset="0"/>
                        </a:rPr>
                      </a:br>
                      <a:r>
                        <a:rPr kumimoji="0" lang="ru-RU" sz="900" b="0" i="0" u="none" strike="noStrike" cap="none" normalizeH="0" baseline="0" dirty="0" smtClean="0">
                          <a:ln>
                            <a:noFill/>
                          </a:ln>
                          <a:solidFill>
                            <a:schemeClr val="tx1"/>
                          </a:solidFill>
                          <a:effectLst/>
                          <a:latin typeface="Arial" charset="0"/>
                        </a:rPr>
                        <a:t>Низкий</a:t>
                      </a:r>
                      <a:br>
                        <a:rPr kumimoji="0" lang="ru-RU" sz="900" b="0" i="0" u="none" strike="noStrike" cap="none" normalizeH="0" baseline="0" dirty="0" smtClean="0">
                          <a:ln>
                            <a:noFill/>
                          </a:ln>
                          <a:solidFill>
                            <a:schemeClr val="tx1"/>
                          </a:solidFill>
                          <a:effectLst/>
                          <a:latin typeface="Arial" charset="0"/>
                        </a:rPr>
                      </a:br>
                      <a:r>
                        <a:rPr kumimoji="0" lang="ru-RU" sz="900" b="0" i="0" u="none" strike="noStrike" cap="none" normalizeH="0" baseline="0" dirty="0" err="1" smtClean="0">
                          <a:ln>
                            <a:noFill/>
                          </a:ln>
                          <a:solidFill>
                            <a:schemeClr val="tx1"/>
                          </a:solidFill>
                          <a:effectLst/>
                          <a:latin typeface="Arial" charset="0"/>
                        </a:rPr>
                        <a:t>Низкий</a:t>
                      </a:r>
                      <a:endParaRPr kumimoji="0" lang="ru-RU" sz="900" b="0" i="0" u="none" strike="noStrike" cap="none" normalizeH="0" baseline="0" dirty="0" smtClean="0">
                        <a:ln>
                          <a:noFill/>
                        </a:ln>
                        <a:solidFill>
                          <a:schemeClr val="tx1"/>
                        </a:solidFill>
                        <a:effectLst/>
                        <a:latin typeface="Arial" charset="0"/>
                      </a:endParaRP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↑Различный*</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Низкий</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Низкий</a:t>
                      </a: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↑&gt; 25 МЕ/л **</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Низкий</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Низкий</a:t>
                      </a: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↑Различный*</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Низкий</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Низкий</a:t>
                      </a: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Стабильный*</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Очень низкий</a:t>
                      </a:r>
                      <a:br>
                        <a:rPr kumimoji="0" lang="ru-RU" sz="900" b="0" i="0" u="none" strike="noStrike" cap="none" normalizeH="0" baseline="0" smtClean="0">
                          <a:ln>
                            <a:noFill/>
                          </a:ln>
                          <a:solidFill>
                            <a:schemeClr val="tx1"/>
                          </a:solidFill>
                          <a:effectLst/>
                          <a:latin typeface="Arial" charset="0"/>
                        </a:rPr>
                      </a:br>
                      <a:r>
                        <a:rPr kumimoji="0" lang="ru-RU" sz="900" b="0" i="0" u="none" strike="noStrike" cap="none" normalizeH="0" baseline="0" smtClean="0">
                          <a:ln>
                            <a:noFill/>
                          </a:ln>
                          <a:solidFill>
                            <a:schemeClr val="tx1"/>
                          </a:solidFill>
                          <a:effectLst/>
                          <a:latin typeface="Arial" charset="0"/>
                        </a:rPr>
                        <a:t>Очень низкий</a:t>
                      </a: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1" u="none" strike="noStrike" cap="none" normalizeH="0" baseline="0" dirty="0" smtClean="0">
                          <a:ln>
                            <a:noFill/>
                          </a:ln>
                          <a:solidFill>
                            <a:schemeClr val="tx1"/>
                          </a:solidFill>
                          <a:effectLst/>
                          <a:latin typeface="Arial" charset="0"/>
                        </a:rPr>
                        <a:t>Число </a:t>
                      </a:r>
                      <a:r>
                        <a:rPr kumimoji="0" lang="ru-RU" sz="900" b="0" i="1" u="none" strike="noStrike" cap="none" normalizeH="0" baseline="0" dirty="0" err="1" smtClean="0">
                          <a:ln>
                            <a:noFill/>
                          </a:ln>
                          <a:solidFill>
                            <a:schemeClr val="tx1"/>
                          </a:solidFill>
                          <a:effectLst/>
                          <a:latin typeface="Arial" charset="0"/>
                        </a:rPr>
                        <a:t>антральных</a:t>
                      </a:r>
                      <a:r>
                        <a:rPr kumimoji="0" lang="ru-RU" sz="900" b="0" i="1" u="none" strike="noStrike" cap="none" normalizeH="0" baseline="0" dirty="0" smtClean="0">
                          <a:ln>
                            <a:noFill/>
                          </a:ln>
                          <a:solidFill>
                            <a:schemeClr val="tx1"/>
                          </a:solidFill>
                          <a:effectLst/>
                          <a:latin typeface="Arial" charset="0"/>
                        </a:rPr>
                        <a:t> фолликулов</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Низкое</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charset="0"/>
                        </a:rPr>
                        <a:t>Низкое</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Низкое</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Низкое</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Очень низкое</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Очень низкое</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30">
                <a:tc gridSpan="11">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1" i="0" u="none" strike="noStrike" cap="none" normalizeH="0" baseline="0" dirty="0" smtClean="0">
                          <a:ln>
                            <a:noFill/>
                          </a:ln>
                          <a:solidFill>
                            <a:schemeClr val="tx1"/>
                          </a:solidFill>
                          <a:effectLst/>
                          <a:latin typeface="Arial" charset="0"/>
                        </a:rPr>
                        <a:t>ОПИСАТЕЛЬНЫЕ ХАРАКТЕРИСТИКИ</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120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Симптомы</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Вазомоторные симптомы</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1" u="none" strike="noStrike" cap="none" normalizeH="0" baseline="0" smtClean="0">
                          <a:ln>
                            <a:noFill/>
                          </a:ln>
                          <a:solidFill>
                            <a:schemeClr val="tx1"/>
                          </a:solidFill>
                          <a:effectLst/>
                          <a:latin typeface="Arial" charset="0"/>
                        </a:rPr>
                        <a:t>Вероятно</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0" u="none" strike="noStrike" cap="none" normalizeH="0" baseline="0" smtClean="0">
                          <a:ln>
                            <a:noFill/>
                          </a:ln>
                          <a:solidFill>
                            <a:schemeClr val="tx1"/>
                          </a:solidFill>
                          <a:effectLst/>
                          <a:latin typeface="Arial" charset="0"/>
                        </a:rPr>
                        <a:t>Вазомоторные симптомы</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1" u="none" strike="noStrike" cap="none" normalizeH="0" baseline="0" smtClean="0">
                          <a:ln>
                            <a:noFill/>
                          </a:ln>
                          <a:solidFill>
                            <a:schemeClr val="tx1"/>
                          </a:solidFill>
                          <a:effectLst/>
                          <a:latin typeface="Arial" charset="0"/>
                        </a:rPr>
                        <a:t>Весьма вероятно</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900" b="0" i="0" u="none" strike="noStrike" cap="none" normalizeH="0" baseline="0" smtClean="0">
                        <a:ln>
                          <a:noFill/>
                        </a:ln>
                        <a:solidFill>
                          <a:schemeClr val="tx1"/>
                        </a:solidFill>
                        <a:effectLst/>
                        <a:latin typeface="Arial" charset="0"/>
                      </a:endParaRP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900" b="0" i="1" u="none" strike="noStrike" cap="none" normalizeH="0" baseline="0" dirty="0" smtClean="0">
                          <a:ln>
                            <a:noFill/>
                          </a:ln>
                          <a:solidFill>
                            <a:schemeClr val="tx1"/>
                          </a:solidFill>
                          <a:effectLst/>
                          <a:latin typeface="Arial" charset="0"/>
                        </a:rPr>
                        <a:t>Усугубление</a:t>
                      </a:r>
                      <a:br>
                        <a:rPr kumimoji="0" lang="ru-RU" sz="900" b="0" i="1" u="none" strike="noStrike" cap="none" normalizeH="0" baseline="0" dirty="0" smtClean="0">
                          <a:ln>
                            <a:noFill/>
                          </a:ln>
                          <a:solidFill>
                            <a:schemeClr val="tx1"/>
                          </a:solidFill>
                          <a:effectLst/>
                          <a:latin typeface="Arial" charset="0"/>
                        </a:rPr>
                      </a:br>
                      <a:r>
                        <a:rPr kumimoji="0" lang="ru-RU" sz="900" b="0" i="0" u="none" strike="noStrike" cap="none" normalizeH="0" baseline="0" dirty="0" smtClean="0">
                          <a:ln>
                            <a:noFill/>
                          </a:ln>
                          <a:solidFill>
                            <a:schemeClr val="tx1"/>
                          </a:solidFill>
                          <a:effectLst/>
                          <a:latin typeface="Arial" charset="0"/>
                        </a:rPr>
                        <a:t>симптомы атрофии мочеполового тракта</a:t>
                      </a:r>
                    </a:p>
                  </a:txBody>
                  <a:tcPr marL="24000" marR="24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80" name="AutoShape 668"/>
          <p:cNvSpPr>
            <a:spLocks noChangeArrowheads="1"/>
          </p:cNvSpPr>
          <p:nvPr/>
        </p:nvSpPr>
        <p:spPr bwMode="auto">
          <a:xfrm rot="10800000">
            <a:off x="1140885" y="911225"/>
            <a:ext cx="673100" cy="482600"/>
          </a:xfrm>
          <a:prstGeom prst="triangle">
            <a:avLst>
              <a:gd name="adj" fmla="val 50000"/>
            </a:avLst>
          </a:prstGeom>
          <a:noFill/>
          <a:ln w="9525">
            <a:solidFill>
              <a:schemeClr val="tx1"/>
            </a:solidFill>
            <a:miter lim="800000"/>
            <a:headEnd/>
            <a:tailEnd/>
          </a:ln>
        </p:spPr>
        <p:txBody>
          <a:bodyPr wrap="none" anchor="ctr"/>
          <a:lstStyle/>
          <a:p>
            <a:endParaRPr lang="ru-RU" altLang="ru-RU"/>
          </a:p>
        </p:txBody>
      </p:sp>
      <p:sp>
        <p:nvSpPr>
          <p:cNvPr id="10381" name="Line 671"/>
          <p:cNvSpPr>
            <a:spLocks noChangeShapeType="1"/>
          </p:cNvSpPr>
          <p:nvPr/>
        </p:nvSpPr>
        <p:spPr bwMode="auto">
          <a:xfrm>
            <a:off x="8303684" y="1393825"/>
            <a:ext cx="0" cy="863600"/>
          </a:xfrm>
          <a:prstGeom prst="line">
            <a:avLst/>
          </a:prstGeom>
          <a:noFill/>
          <a:ln w="38100">
            <a:solidFill>
              <a:srgbClr val="FF3300"/>
            </a:solidFill>
            <a:round/>
            <a:headEnd/>
            <a:tailEnd/>
          </a:ln>
        </p:spPr>
        <p:txBody>
          <a:bodyPr wrap="none"/>
          <a:lstStyle/>
          <a:p>
            <a:endParaRPr lang="ru-RU"/>
          </a:p>
        </p:txBody>
      </p:sp>
      <p:sp>
        <p:nvSpPr>
          <p:cNvPr id="10382" name="Line 672"/>
          <p:cNvSpPr>
            <a:spLocks noChangeShapeType="1"/>
          </p:cNvSpPr>
          <p:nvPr/>
        </p:nvSpPr>
        <p:spPr bwMode="auto">
          <a:xfrm>
            <a:off x="8303684" y="2535239"/>
            <a:ext cx="0" cy="3743325"/>
          </a:xfrm>
          <a:prstGeom prst="line">
            <a:avLst/>
          </a:prstGeom>
          <a:noFill/>
          <a:ln w="38100">
            <a:solidFill>
              <a:srgbClr val="FF3300"/>
            </a:solidFill>
            <a:round/>
            <a:headEnd/>
            <a:tailEnd/>
          </a:ln>
        </p:spPr>
        <p:txBody>
          <a:bodyPr wrap="none"/>
          <a:lstStyle/>
          <a:p>
            <a:endParaRPr lang="ru-RU"/>
          </a:p>
        </p:txBody>
      </p:sp>
      <p:sp>
        <p:nvSpPr>
          <p:cNvPr id="10383" name="AutoShape 673"/>
          <p:cNvSpPr>
            <a:spLocks noChangeArrowheads="1"/>
          </p:cNvSpPr>
          <p:nvPr/>
        </p:nvSpPr>
        <p:spPr bwMode="auto">
          <a:xfrm rot="10800000">
            <a:off x="7969251" y="908050"/>
            <a:ext cx="673100" cy="482600"/>
          </a:xfrm>
          <a:prstGeom prst="triangle">
            <a:avLst>
              <a:gd name="adj" fmla="val 50000"/>
            </a:avLst>
          </a:prstGeom>
          <a:solidFill>
            <a:srgbClr val="FF3300"/>
          </a:solidFill>
          <a:ln w="9525">
            <a:solidFill>
              <a:schemeClr val="tx1"/>
            </a:solidFill>
            <a:miter lim="800000"/>
            <a:headEnd/>
            <a:tailEnd/>
          </a:ln>
        </p:spPr>
        <p:txBody>
          <a:bodyPr wrap="none" anchor="ctr"/>
          <a:lstStyle/>
          <a:p>
            <a:endParaRPr lang="ru-RU" altLang="ru-RU"/>
          </a:p>
        </p:txBody>
      </p:sp>
      <p:sp>
        <p:nvSpPr>
          <p:cNvPr id="10384" name="Rectangle 674"/>
          <p:cNvSpPr>
            <a:spLocks noChangeArrowheads="1"/>
          </p:cNvSpPr>
          <p:nvPr/>
        </p:nvSpPr>
        <p:spPr bwMode="auto">
          <a:xfrm>
            <a:off x="958851" y="620714"/>
            <a:ext cx="1007533" cy="288925"/>
          </a:xfrm>
          <a:prstGeom prst="rect">
            <a:avLst/>
          </a:prstGeom>
          <a:noFill/>
          <a:ln w="12700">
            <a:solidFill>
              <a:schemeClr val="tx1"/>
            </a:solidFill>
            <a:miter lim="800000"/>
            <a:headEnd/>
            <a:tailEnd/>
          </a:ln>
        </p:spPr>
        <p:txBody>
          <a:bodyPr wrap="none" anchor="ctr"/>
          <a:lstStyle/>
          <a:p>
            <a:pPr algn="ctr"/>
            <a:r>
              <a:rPr lang="ru-RU" altLang="ru-RU" sz="900"/>
              <a:t>Менархе</a:t>
            </a:r>
          </a:p>
        </p:txBody>
      </p:sp>
      <p:sp>
        <p:nvSpPr>
          <p:cNvPr id="10385" name="Rectangle 675"/>
          <p:cNvSpPr>
            <a:spLocks noChangeArrowheads="1"/>
          </p:cNvSpPr>
          <p:nvPr/>
        </p:nvSpPr>
        <p:spPr bwMode="auto">
          <a:xfrm>
            <a:off x="7772400" y="620714"/>
            <a:ext cx="1007533" cy="288925"/>
          </a:xfrm>
          <a:prstGeom prst="rect">
            <a:avLst/>
          </a:prstGeom>
          <a:noFill/>
          <a:ln w="12700">
            <a:solidFill>
              <a:schemeClr val="tx1"/>
            </a:solidFill>
            <a:miter lim="800000"/>
            <a:headEnd/>
            <a:tailEnd/>
          </a:ln>
        </p:spPr>
        <p:txBody>
          <a:bodyPr wrap="none" anchor="ctr"/>
          <a:lstStyle/>
          <a:p>
            <a:pPr algn="ctr"/>
            <a:r>
              <a:rPr lang="ru-RU" altLang="ru-RU" sz="900">
                <a:solidFill>
                  <a:srgbClr val="58005A"/>
                </a:solidFill>
              </a:rPr>
              <a:t>Менопауза (0)</a:t>
            </a:r>
          </a:p>
        </p:txBody>
      </p:sp>
      <p:sp>
        <p:nvSpPr>
          <p:cNvPr id="10386" name="Прямоугольник 1"/>
          <p:cNvSpPr>
            <a:spLocks noChangeArrowheads="1"/>
          </p:cNvSpPr>
          <p:nvPr/>
        </p:nvSpPr>
        <p:spPr bwMode="auto">
          <a:xfrm>
            <a:off x="129118" y="6392864"/>
            <a:ext cx="11823700" cy="215444"/>
          </a:xfrm>
          <a:prstGeom prst="rect">
            <a:avLst/>
          </a:prstGeom>
          <a:noFill/>
          <a:ln w="9525">
            <a:noFill/>
            <a:miter lim="800000"/>
            <a:headEnd/>
            <a:tailEnd/>
          </a:ln>
        </p:spPr>
        <p:txBody>
          <a:bodyPr>
            <a:spAutoFit/>
          </a:bodyPr>
          <a:lstStyle/>
          <a:p>
            <a:r>
              <a:rPr lang="en-US" altLang="ru-RU" sz="800"/>
              <a:t>Harlow S.D., Gass M., Hall J.E., Lobo R., Maki P., Rebar R.W. et al.; STRAW 10 Collaborative</a:t>
            </a:r>
            <a:r>
              <a:rPr lang="ru-RU" altLang="ru-RU" sz="800"/>
              <a:t> </a:t>
            </a:r>
            <a:r>
              <a:rPr lang="en-US" altLang="ru-RU" sz="800"/>
              <a:t>Group. Executive summary of the Stages of Reproductive Aging Workshop</a:t>
            </a:r>
            <a:r>
              <a:rPr lang="ru-RU" altLang="ru-RU" sz="800"/>
              <a:t> </a:t>
            </a:r>
            <a:r>
              <a:rPr lang="en-US" altLang="ru-RU" sz="800"/>
              <a:t>+10: addressing the unfinished agenda of staging reproductive aging. Menopause.</a:t>
            </a:r>
            <a:r>
              <a:rPr lang="ru-RU" altLang="ru-RU" sz="800"/>
              <a:t> 2012; 19(4): 387–95.</a:t>
            </a:r>
          </a:p>
        </p:txBody>
      </p:sp>
      <p:sp>
        <p:nvSpPr>
          <p:cNvPr id="11" name="Rounded Rectangle 1"/>
          <p:cNvSpPr/>
          <p:nvPr/>
        </p:nvSpPr>
        <p:spPr>
          <a:xfrm>
            <a:off x="5450417" y="1390651"/>
            <a:ext cx="2853267" cy="4887913"/>
          </a:xfrm>
          <a:prstGeom prst="roundRect">
            <a:avLst/>
          </a:prstGeom>
          <a:solidFill>
            <a:schemeClr val="accent6">
              <a:alpha val="60000"/>
            </a:schemeClr>
          </a:solidFill>
          <a:ln w="349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t>Переход в менопаузу</a:t>
            </a:r>
          </a:p>
        </p:txBody>
      </p:sp>
      <p:sp>
        <p:nvSpPr>
          <p:cNvPr id="12" name="Rounded Rectangle 1"/>
          <p:cNvSpPr/>
          <p:nvPr/>
        </p:nvSpPr>
        <p:spPr>
          <a:xfrm>
            <a:off x="1488017" y="1412875"/>
            <a:ext cx="3962400" cy="4887913"/>
          </a:xfrm>
          <a:prstGeom prst="roundRect">
            <a:avLst/>
          </a:prstGeom>
          <a:solidFill>
            <a:srgbClr val="92D050">
              <a:alpha val="60000"/>
            </a:srgbClr>
          </a:solidFill>
          <a:ln w="349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t>Репродуктивный период</a:t>
            </a:r>
          </a:p>
        </p:txBody>
      </p:sp>
      <p:sp>
        <p:nvSpPr>
          <p:cNvPr id="13" name="Rounded Rectangle 1"/>
          <p:cNvSpPr/>
          <p:nvPr/>
        </p:nvSpPr>
        <p:spPr>
          <a:xfrm>
            <a:off x="8303684" y="1412875"/>
            <a:ext cx="3649133" cy="4887913"/>
          </a:xfrm>
          <a:prstGeom prst="roundRect">
            <a:avLst/>
          </a:prstGeom>
          <a:solidFill>
            <a:srgbClr val="7030A0">
              <a:alpha val="60000"/>
            </a:srgbClr>
          </a:solidFill>
          <a:ln w="3492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t>Постменопауза</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0857" y="117154"/>
            <a:ext cx="10515600" cy="750752"/>
          </a:xfrm>
        </p:spPr>
        <p:txBody>
          <a:bodyPr/>
          <a:lstStyle/>
          <a:p>
            <a:r>
              <a:rPr lang="ru-RU" dirty="0"/>
              <a:t>Как снижается уровень гормонов с годами </a:t>
            </a:r>
          </a:p>
        </p:txBody>
      </p:sp>
      <p:sp>
        <p:nvSpPr>
          <p:cNvPr id="3" name="Объект 2"/>
          <p:cNvSpPr>
            <a:spLocks noGrp="1"/>
          </p:cNvSpPr>
          <p:nvPr>
            <p:ph idx="1"/>
          </p:nvPr>
        </p:nvSpPr>
        <p:spPr>
          <a:xfrm>
            <a:off x="1074549" y="5148880"/>
            <a:ext cx="11117451" cy="1709121"/>
          </a:xfrm>
        </p:spPr>
        <p:txBody>
          <a:bodyPr>
            <a:normAutofit/>
          </a:bodyPr>
          <a:lstStyle/>
          <a:p>
            <a:r>
              <a:rPr lang="ru-RU" dirty="0" smtClean="0"/>
              <a:t>Прогестерон </a:t>
            </a:r>
            <a:r>
              <a:rPr lang="ru-RU" dirty="0"/>
              <a:t>снижается сразу и практически через 5-6 лет исчезает </a:t>
            </a:r>
            <a:r>
              <a:rPr lang="ru-RU" dirty="0" smtClean="0"/>
              <a:t>полностью.</a:t>
            </a:r>
          </a:p>
          <a:p>
            <a:r>
              <a:rPr lang="ru-RU" dirty="0" err="1" smtClean="0"/>
              <a:t>Эстрадиол</a:t>
            </a:r>
            <a:r>
              <a:rPr lang="ru-RU" dirty="0" smtClean="0"/>
              <a:t> </a:t>
            </a:r>
            <a:r>
              <a:rPr lang="ru-RU" dirty="0"/>
              <a:t>имеет более медленный темп снижения. </a:t>
            </a:r>
            <a:endParaRPr lang="ru-RU" dirty="0" smtClean="0"/>
          </a:p>
          <a:p>
            <a:r>
              <a:rPr lang="ru-RU" dirty="0"/>
              <a:t>М</a:t>
            </a:r>
            <a:r>
              <a:rPr lang="ru-RU" dirty="0" smtClean="0"/>
              <a:t>еньше </a:t>
            </a:r>
            <a:r>
              <a:rPr lang="ru-RU" dirty="0"/>
              <a:t>всего и медленнее снижается уровень тестостерона, сохраняясь в крови на многие </a:t>
            </a:r>
            <a:r>
              <a:rPr lang="ru-RU" dirty="0" smtClean="0"/>
              <a:t>годы (относительная </a:t>
            </a:r>
            <a:r>
              <a:rPr lang="ru-RU" dirty="0" err="1" smtClean="0"/>
              <a:t>гиперандрогения</a:t>
            </a:r>
            <a:r>
              <a:rPr lang="ru-RU" dirty="0" smtClean="0"/>
              <a:t>)  </a:t>
            </a:r>
            <a:endParaRPr lang="ru-RU" dirty="0"/>
          </a:p>
        </p:txBody>
      </p:sp>
      <p:graphicFrame>
        <p:nvGraphicFramePr>
          <p:cNvPr id="4" name="Object 2"/>
          <p:cNvGraphicFramePr>
            <a:graphicFrameLocks noChangeAspect="1"/>
          </p:cNvGraphicFramePr>
          <p:nvPr>
            <p:extLst>
              <p:ext uri="{D42A27DB-BD31-4B8C-83A1-F6EECF244321}">
                <p14:modId xmlns:p14="http://schemas.microsoft.com/office/powerpoint/2010/main" xmlns="" val="855244695"/>
              </p:ext>
            </p:extLst>
          </p:nvPr>
        </p:nvGraphicFramePr>
        <p:xfrm>
          <a:off x="-148710" y="1143057"/>
          <a:ext cx="10852869" cy="3863924"/>
        </p:xfrm>
        <a:graphic>
          <a:graphicData uri="http://schemas.openxmlformats.org/presentationml/2006/ole">
            <p:oleObj spid="_x0000_s1026" name="Chart" r:id="rId3" imgW="8210449" imgH="5714907" progId="MSGraph.Chart.8">
              <p:embed followColorScheme="full"/>
            </p:oleObj>
          </a:graphicData>
        </a:graphic>
      </p:graphicFrame>
      <p:grpSp>
        <p:nvGrpSpPr>
          <p:cNvPr id="5" name="Группа 4"/>
          <p:cNvGrpSpPr/>
          <p:nvPr/>
        </p:nvGrpSpPr>
        <p:grpSpPr>
          <a:xfrm>
            <a:off x="1506346" y="867907"/>
            <a:ext cx="8951828" cy="3962315"/>
            <a:chOff x="1790700" y="2205038"/>
            <a:chExt cx="6713871" cy="3962315"/>
          </a:xfrm>
        </p:grpSpPr>
        <p:sp>
          <p:nvSpPr>
            <p:cNvPr id="6" name="Freeform 3"/>
            <p:cNvSpPr>
              <a:spLocks/>
            </p:cNvSpPr>
            <p:nvPr/>
          </p:nvSpPr>
          <p:spPr bwMode="auto">
            <a:xfrm>
              <a:off x="1908175" y="2205038"/>
              <a:ext cx="5402263" cy="2808287"/>
            </a:xfrm>
            <a:custGeom>
              <a:avLst/>
              <a:gdLst>
                <a:gd name="T0" fmla="*/ 0 w 3402"/>
                <a:gd name="T1" fmla="*/ 0 h 1837"/>
                <a:gd name="T2" fmla="*/ 2147483646 w 3402"/>
                <a:gd name="T3" fmla="*/ 2147483646 h 1837"/>
                <a:gd name="T4" fmla="*/ 2147483646 w 3402"/>
                <a:gd name="T5" fmla="*/ 2147483646 h 1837"/>
                <a:gd name="T6" fmla="*/ 2147483646 w 3402"/>
                <a:gd name="T7" fmla="*/ 2147483646 h 1837"/>
                <a:gd name="T8" fmla="*/ 2147483646 w 3402"/>
                <a:gd name="T9" fmla="*/ 2147483646 h 18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2" h="1837">
                  <a:moveTo>
                    <a:pt x="0" y="0"/>
                  </a:moveTo>
                  <a:cubicBezTo>
                    <a:pt x="272" y="19"/>
                    <a:pt x="545" y="38"/>
                    <a:pt x="817" y="227"/>
                  </a:cubicBezTo>
                  <a:cubicBezTo>
                    <a:pt x="1089" y="416"/>
                    <a:pt x="1376" y="884"/>
                    <a:pt x="1633" y="1134"/>
                  </a:cubicBezTo>
                  <a:cubicBezTo>
                    <a:pt x="1890" y="1384"/>
                    <a:pt x="2064" y="1611"/>
                    <a:pt x="2359" y="1724"/>
                  </a:cubicBezTo>
                  <a:cubicBezTo>
                    <a:pt x="2654" y="1837"/>
                    <a:pt x="3221" y="1807"/>
                    <a:pt x="3402" y="1814"/>
                  </a:cubicBezTo>
                </a:path>
              </a:pathLst>
            </a:custGeom>
            <a:noFill/>
            <a:ln w="381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7" name="Freeform 4"/>
            <p:cNvSpPr>
              <a:spLocks/>
            </p:cNvSpPr>
            <p:nvPr/>
          </p:nvSpPr>
          <p:spPr bwMode="auto">
            <a:xfrm>
              <a:off x="1835150" y="2224088"/>
              <a:ext cx="5329238" cy="2352675"/>
            </a:xfrm>
            <a:custGeom>
              <a:avLst/>
              <a:gdLst>
                <a:gd name="T0" fmla="*/ 0 w 3357"/>
                <a:gd name="T1" fmla="*/ 2147483646 h 1482"/>
                <a:gd name="T2" fmla="*/ 2147483646 w 3357"/>
                <a:gd name="T3" fmla="*/ 2147483646 h 1482"/>
                <a:gd name="T4" fmla="*/ 2147483646 w 3357"/>
                <a:gd name="T5" fmla="*/ 2147483646 h 1482"/>
                <a:gd name="T6" fmla="*/ 2147483646 w 3357"/>
                <a:gd name="T7" fmla="*/ 2147483646 h 1482"/>
                <a:gd name="T8" fmla="*/ 2147483646 w 3357"/>
                <a:gd name="T9" fmla="*/ 2147483646 h 14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7" h="1482">
                  <a:moveTo>
                    <a:pt x="0" y="461"/>
                  </a:moveTo>
                  <a:cubicBezTo>
                    <a:pt x="193" y="230"/>
                    <a:pt x="386" y="0"/>
                    <a:pt x="590" y="98"/>
                  </a:cubicBezTo>
                  <a:cubicBezTo>
                    <a:pt x="794" y="196"/>
                    <a:pt x="1013" y="832"/>
                    <a:pt x="1225" y="1051"/>
                  </a:cubicBezTo>
                  <a:cubicBezTo>
                    <a:pt x="1437" y="1270"/>
                    <a:pt x="1505" y="1346"/>
                    <a:pt x="1860" y="1414"/>
                  </a:cubicBezTo>
                  <a:cubicBezTo>
                    <a:pt x="2215" y="1482"/>
                    <a:pt x="3115" y="1444"/>
                    <a:pt x="3357" y="1459"/>
                  </a:cubicBezTo>
                </a:path>
              </a:pathLst>
            </a:custGeom>
            <a:noFill/>
            <a:ln w="38100">
              <a:solidFill>
                <a:srgbClr val="3366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8" name="Text Box 6"/>
            <p:cNvSpPr txBox="1">
              <a:spLocks noChangeArrowheads="1"/>
            </p:cNvSpPr>
            <p:nvPr/>
          </p:nvSpPr>
          <p:spPr bwMode="auto">
            <a:xfrm>
              <a:off x="7188200" y="4889500"/>
              <a:ext cx="114343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sz="2000" b="1">
                  <a:solidFill>
                    <a:srgbClr val="FF0000"/>
                  </a:solidFill>
                  <a:latin typeface="Arial" panose="020B0604020202020204" pitchFamily="34" charset="0"/>
                  <a:cs typeface="Arial" panose="020B0604020202020204" pitchFamily="34" charset="0"/>
                </a:rPr>
                <a:t>эстрадиол</a:t>
              </a:r>
            </a:p>
          </p:txBody>
        </p:sp>
        <p:sp>
          <p:nvSpPr>
            <p:cNvPr id="9" name="Text Box 7"/>
            <p:cNvSpPr txBox="1">
              <a:spLocks noChangeArrowheads="1"/>
            </p:cNvSpPr>
            <p:nvPr/>
          </p:nvSpPr>
          <p:spPr bwMode="auto">
            <a:xfrm>
              <a:off x="7189788" y="4168775"/>
              <a:ext cx="79478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sz="2000" b="1" dirty="0">
                  <a:solidFill>
                    <a:srgbClr val="3366FF"/>
                  </a:solidFill>
                  <a:latin typeface="Arial" panose="020B0604020202020204" pitchFamily="34" charset="0"/>
                  <a:cs typeface="Arial" panose="020B0604020202020204" pitchFamily="34" charset="0"/>
                </a:rPr>
                <a:t>эстрон</a:t>
              </a:r>
            </a:p>
          </p:txBody>
        </p:sp>
        <p:sp>
          <p:nvSpPr>
            <p:cNvPr id="10" name="Text Box 8"/>
            <p:cNvSpPr txBox="1">
              <a:spLocks noChangeArrowheads="1"/>
            </p:cNvSpPr>
            <p:nvPr/>
          </p:nvSpPr>
          <p:spPr bwMode="auto">
            <a:xfrm>
              <a:off x="7164388" y="4529138"/>
              <a:ext cx="131026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sz="2000" b="1">
                  <a:solidFill>
                    <a:srgbClr val="66FF33"/>
                  </a:solidFill>
                  <a:latin typeface="Arial" panose="020B0604020202020204" pitchFamily="34" charset="0"/>
                  <a:cs typeface="Arial" panose="020B0604020202020204" pitchFamily="34" charset="0"/>
                </a:rPr>
                <a:t>тестостерон</a:t>
              </a:r>
            </a:p>
          </p:txBody>
        </p:sp>
        <p:sp>
          <p:nvSpPr>
            <p:cNvPr id="11" name="Text Box 10"/>
            <p:cNvSpPr txBox="1">
              <a:spLocks noChangeArrowheads="1"/>
            </p:cNvSpPr>
            <p:nvPr/>
          </p:nvSpPr>
          <p:spPr bwMode="auto">
            <a:xfrm>
              <a:off x="7915275" y="5798021"/>
              <a:ext cx="58929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b="1" dirty="0">
                  <a:solidFill>
                    <a:schemeClr val="tx1"/>
                  </a:solidFill>
                  <a:latin typeface="Arial" panose="020B0604020202020204" pitchFamily="34" charset="0"/>
                  <a:cs typeface="Arial" panose="020B0604020202020204" pitchFamily="34" charset="0"/>
                </a:rPr>
                <a:t>Годы</a:t>
              </a:r>
            </a:p>
          </p:txBody>
        </p:sp>
        <p:sp>
          <p:nvSpPr>
            <p:cNvPr id="12" name="Freeform 13"/>
            <p:cNvSpPr>
              <a:spLocks/>
            </p:cNvSpPr>
            <p:nvPr/>
          </p:nvSpPr>
          <p:spPr bwMode="auto">
            <a:xfrm rot="378440">
              <a:off x="1790700" y="5032375"/>
              <a:ext cx="3138488" cy="590550"/>
            </a:xfrm>
            <a:custGeom>
              <a:avLst/>
              <a:gdLst>
                <a:gd name="T0" fmla="*/ 0 w 3402"/>
                <a:gd name="T1" fmla="*/ 0 h 1837"/>
                <a:gd name="T2" fmla="*/ 2147483646 w 3402"/>
                <a:gd name="T3" fmla="*/ 2147483646 h 1837"/>
                <a:gd name="T4" fmla="*/ 2147483646 w 3402"/>
                <a:gd name="T5" fmla="*/ 2147483646 h 1837"/>
                <a:gd name="T6" fmla="*/ 2147483646 w 3402"/>
                <a:gd name="T7" fmla="*/ 2147483646 h 1837"/>
                <a:gd name="T8" fmla="*/ 2147483646 w 3402"/>
                <a:gd name="T9" fmla="*/ 2147483646 h 18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2" h="1837">
                  <a:moveTo>
                    <a:pt x="0" y="0"/>
                  </a:moveTo>
                  <a:cubicBezTo>
                    <a:pt x="272" y="19"/>
                    <a:pt x="545" y="38"/>
                    <a:pt x="817" y="227"/>
                  </a:cubicBezTo>
                  <a:cubicBezTo>
                    <a:pt x="1089" y="416"/>
                    <a:pt x="1376" y="884"/>
                    <a:pt x="1633" y="1134"/>
                  </a:cubicBezTo>
                  <a:cubicBezTo>
                    <a:pt x="1890" y="1384"/>
                    <a:pt x="2064" y="1611"/>
                    <a:pt x="2359" y="1724"/>
                  </a:cubicBezTo>
                  <a:cubicBezTo>
                    <a:pt x="2654" y="1837"/>
                    <a:pt x="3221" y="1807"/>
                    <a:pt x="3402" y="1814"/>
                  </a:cubicBezTo>
                </a:path>
              </a:pathLst>
            </a:custGeom>
            <a:noFill/>
            <a:ln w="50800" cap="rnd">
              <a:solidFill>
                <a:srgbClr val="660033"/>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13" name="Text Box 14"/>
            <p:cNvSpPr txBox="1">
              <a:spLocks noChangeArrowheads="1"/>
            </p:cNvSpPr>
            <p:nvPr/>
          </p:nvSpPr>
          <p:spPr bwMode="auto">
            <a:xfrm>
              <a:off x="4787900" y="5392738"/>
              <a:ext cx="135743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ru-RU" altLang="ru-RU" sz="2000" b="1">
                  <a:solidFill>
                    <a:srgbClr val="660033"/>
                  </a:solidFill>
                  <a:latin typeface="Arial" panose="020B0604020202020204" pitchFamily="34" charset="0"/>
                  <a:cs typeface="Arial" panose="020B0604020202020204" pitchFamily="34" charset="0"/>
                </a:rPr>
                <a:t>Прогестерон</a:t>
              </a:r>
            </a:p>
          </p:txBody>
        </p:sp>
        <p:sp>
          <p:nvSpPr>
            <p:cNvPr id="14" name="Line 15"/>
            <p:cNvSpPr>
              <a:spLocks noChangeShapeType="1"/>
            </p:cNvSpPr>
            <p:nvPr/>
          </p:nvSpPr>
          <p:spPr bwMode="auto">
            <a:xfrm>
              <a:off x="1979613" y="3500438"/>
              <a:ext cx="5184775" cy="1296987"/>
            </a:xfrm>
            <a:prstGeom prst="line">
              <a:avLst/>
            </a:prstGeom>
            <a:noFill/>
            <a:ln w="57150">
              <a:solidFill>
                <a:srgbClr val="99FF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pSp>
      <p:sp>
        <p:nvSpPr>
          <p:cNvPr id="15" name="Прямоугольник 14"/>
          <p:cNvSpPr/>
          <p:nvPr/>
        </p:nvSpPr>
        <p:spPr>
          <a:xfrm>
            <a:off x="1" y="1658319"/>
            <a:ext cx="640596" cy="2794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rot="16200000">
            <a:off x="132770" y="1386553"/>
            <a:ext cx="856325" cy="369332"/>
          </a:xfrm>
          <a:prstGeom prst="rect">
            <a:avLst/>
          </a:prstGeom>
          <a:noFill/>
        </p:spPr>
        <p:txBody>
          <a:bodyPr wrap="none" rtlCol="0">
            <a:spAutoFit/>
          </a:bodyPr>
          <a:lstStyle/>
          <a:p>
            <a:r>
              <a:rPr lang="ru-RU" dirty="0" smtClean="0"/>
              <a:t>МЕ/мл</a:t>
            </a:r>
            <a:endParaRPr lang="ru-RU" dirty="0"/>
          </a:p>
        </p:txBody>
      </p:sp>
    </p:spTree>
    <p:extLst>
      <p:ext uri="{BB962C8B-B14F-4D97-AF65-F5344CB8AC3E}">
        <p14:creationId xmlns:p14="http://schemas.microsoft.com/office/powerpoint/2010/main" xmlns="" val="2389242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Понятие  климактерического синдрома</a:t>
            </a:r>
          </a:p>
          <a:p>
            <a:r>
              <a:rPr lang="ru-RU" dirty="0" smtClean="0"/>
              <a:t>Основные симптомы</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ext Box 11"/>
          <p:cNvSpPr txBox="1">
            <a:spLocks noChangeArrowheads="1"/>
          </p:cNvSpPr>
          <p:nvPr/>
        </p:nvSpPr>
        <p:spPr bwMode="auto">
          <a:xfrm>
            <a:off x="5068819" y="1702267"/>
            <a:ext cx="121347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ru-RU" altLang="ru-RU" sz="1500" b="1" dirty="0"/>
              <a:t>М</a:t>
            </a:r>
            <a:r>
              <a:rPr lang="en-GB" altLang="ru-RU" sz="1500" b="1" dirty="0" err="1"/>
              <a:t>енопауза</a:t>
            </a:r>
            <a:endParaRPr lang="en-GB" altLang="ru-RU" sz="1500" b="1" dirty="0"/>
          </a:p>
        </p:txBody>
      </p:sp>
      <p:sp>
        <p:nvSpPr>
          <p:cNvPr id="5133" name="TextBox 1"/>
          <p:cNvSpPr txBox="1">
            <a:spLocks noChangeArrowheads="1"/>
          </p:cNvSpPr>
          <p:nvPr/>
        </p:nvSpPr>
        <p:spPr bwMode="auto">
          <a:xfrm>
            <a:off x="371788" y="-78244"/>
            <a:ext cx="11221524" cy="158932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noAutofit/>
          </a:bodyPr>
          <a:lstStyle>
            <a:lvl1pPr>
              <a:lnSpc>
                <a:spcPct val="90000"/>
              </a:lnSpc>
              <a:spcBef>
                <a:spcPct val="0"/>
              </a:spcBef>
              <a:buNone/>
              <a:defRPr sz="4400">
                <a:latin typeface="+mj-lt"/>
                <a:ea typeface="+mj-ea"/>
                <a:cs typeface="+mj-cs"/>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ru-RU" altLang="ru-RU" dirty="0">
                <a:latin typeface="Arial Narrow" panose="020B0606020202030204" pitchFamily="34" charset="0"/>
              </a:rPr>
              <a:t>Симптомы и нарушения, связанные с возрастом и</a:t>
            </a:r>
            <a:r>
              <a:rPr lang="en-GB" altLang="ru-RU" dirty="0">
                <a:latin typeface="Arial Narrow" panose="020B0606020202030204" pitchFamily="34" charset="0"/>
              </a:rPr>
              <a:t> </a:t>
            </a:r>
            <a:r>
              <a:rPr lang="en-GB" altLang="ru-RU" dirty="0" err="1">
                <a:latin typeface="Arial Narrow" panose="020B0606020202030204" pitchFamily="34" charset="0"/>
              </a:rPr>
              <a:t>менопауз</a:t>
            </a:r>
            <a:r>
              <a:rPr lang="ru-RU" altLang="ru-RU" dirty="0">
                <a:latin typeface="Arial Narrow" panose="020B0606020202030204" pitchFamily="34" charset="0"/>
              </a:rPr>
              <a:t>ой</a:t>
            </a:r>
            <a:endParaRPr lang="en-US" altLang="ru-RU" dirty="0">
              <a:latin typeface="Arial Narrow" panose="020B0606020202030204" pitchFamily="34" charset="0"/>
            </a:endParaRPr>
          </a:p>
        </p:txBody>
      </p:sp>
      <p:sp>
        <p:nvSpPr>
          <p:cNvPr id="5134" name="Content Placeholder 20"/>
          <p:cNvSpPr>
            <a:spLocks noGrp="1"/>
          </p:cNvSpPr>
          <p:nvPr>
            <p:ph sz="quarter" idx="4294967295"/>
          </p:nvPr>
        </p:nvSpPr>
        <p:spPr>
          <a:xfrm>
            <a:off x="3587209" y="6490987"/>
            <a:ext cx="8424194" cy="248891"/>
          </a:xfrm>
        </p:spPr>
        <p:txBody>
          <a:bodyPr>
            <a:noAutofit/>
          </a:bodyPr>
          <a:lstStyle/>
          <a:p>
            <a:pPr marL="2381" indent="0">
              <a:buNone/>
            </a:pPr>
            <a:r>
              <a:rPr lang="en-GB" altLang="ru-RU" sz="1000" dirty="0"/>
              <a:t>Adapted from Bungay G et al. </a:t>
            </a:r>
            <a:r>
              <a:rPr lang="en-US" altLang="ru-RU" sz="1000" dirty="0"/>
              <a:t>Study of symptoms in middle life with special reference to the menopause. </a:t>
            </a:r>
            <a:r>
              <a:rPr lang="en-GB" altLang="ru-RU" sz="1000" dirty="0"/>
              <a:t>Br Med J 1980;281:181–3; </a:t>
            </a:r>
            <a:br>
              <a:rPr lang="en-GB" altLang="ru-RU" sz="1000" dirty="0"/>
            </a:br>
            <a:r>
              <a:rPr lang="en-GB" altLang="ru-RU" sz="1000" dirty="0"/>
              <a:t>Van Keep PA et al. </a:t>
            </a:r>
            <a:r>
              <a:rPr lang="en-US" altLang="ru-RU" sz="1000" dirty="0"/>
              <a:t>The history and rationale of hormone replacement therapy. </a:t>
            </a:r>
            <a:r>
              <a:rPr lang="en-GB" altLang="ru-RU" sz="1000" dirty="0" err="1"/>
              <a:t>Maturitas</a:t>
            </a:r>
            <a:r>
              <a:rPr lang="en-GB" altLang="ru-RU" sz="1000" dirty="0"/>
              <a:t> 1990;12:163–70.</a:t>
            </a:r>
          </a:p>
        </p:txBody>
      </p:sp>
      <p:grpSp>
        <p:nvGrpSpPr>
          <p:cNvPr id="2" name="Group 1">
            <a:extLst>
              <a:ext uri="{FF2B5EF4-FFF2-40B4-BE49-F238E27FC236}">
                <a16:creationId xmlns:a16="http://schemas.microsoft.com/office/drawing/2014/main" xmlns="" id="{A4AE729F-DD03-4478-9DEA-6135EF09AFBB}"/>
              </a:ext>
            </a:extLst>
          </p:cNvPr>
          <p:cNvGrpSpPr/>
          <p:nvPr/>
        </p:nvGrpSpPr>
        <p:grpSpPr>
          <a:xfrm>
            <a:off x="2223751" y="2179361"/>
            <a:ext cx="8737534" cy="3866527"/>
            <a:chOff x="2209896" y="2498413"/>
            <a:chExt cx="8737534" cy="3866527"/>
          </a:xfrm>
        </p:grpSpPr>
        <p:sp>
          <p:nvSpPr>
            <p:cNvPr id="5125" name="Text Box 5"/>
            <p:cNvSpPr txBox="1">
              <a:spLocks noChangeArrowheads="1"/>
            </p:cNvSpPr>
            <p:nvPr/>
          </p:nvSpPr>
          <p:spPr bwMode="auto">
            <a:xfrm>
              <a:off x="2523346" y="3059088"/>
              <a:ext cx="2256259"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ru-RU" sz="1200" b="1" dirty="0">
                  <a:solidFill>
                    <a:srgbClr val="000000"/>
                  </a:solidFill>
                  <a:latin typeface="+mn-lt"/>
                  <a:ea typeface="SimSun" pitchFamily="2" charset="-122"/>
                </a:rPr>
                <a:t>Психоэмоциональные </a:t>
              </a:r>
            </a:p>
            <a:p>
              <a:r>
                <a:rPr lang="ru-RU" sz="1200" b="1" dirty="0">
                  <a:solidFill>
                    <a:srgbClr val="000000"/>
                  </a:solidFill>
                  <a:latin typeface="+mn-lt"/>
                  <a:ea typeface="SimSun" pitchFamily="2" charset="-122"/>
                </a:rPr>
                <a:t>симптомы:</a:t>
              </a:r>
            </a:p>
            <a:p>
              <a:r>
                <a:rPr lang="ru-RU" sz="1200" dirty="0">
                  <a:solidFill>
                    <a:srgbClr val="000000"/>
                  </a:solidFill>
                  <a:latin typeface="+mn-lt"/>
                  <a:ea typeface="SimSun" pitchFamily="2" charset="-122"/>
                </a:rPr>
                <a:t>Раздражительность</a:t>
              </a:r>
            </a:p>
            <a:p>
              <a:r>
                <a:rPr lang="ru-RU" sz="1200" dirty="0">
                  <a:solidFill>
                    <a:srgbClr val="000000"/>
                  </a:solidFill>
                  <a:latin typeface="+mn-lt"/>
                  <a:ea typeface="SimSun" pitchFamily="2" charset="-122"/>
                </a:rPr>
                <a:t>Слабость</a:t>
              </a:r>
            </a:p>
            <a:p>
              <a:r>
                <a:rPr lang="ru-RU" sz="1200" dirty="0">
                  <a:solidFill>
                    <a:srgbClr val="000000"/>
                  </a:solidFill>
                  <a:latin typeface="+mn-lt"/>
                  <a:ea typeface="SimSun" pitchFamily="2" charset="-122"/>
                </a:rPr>
                <a:t>Депрессия</a:t>
              </a:r>
            </a:p>
            <a:p>
              <a:r>
                <a:rPr lang="ru-RU" sz="1200" dirty="0">
                  <a:solidFill>
                    <a:srgbClr val="000000"/>
                  </a:solidFill>
                  <a:latin typeface="+mn-lt"/>
                  <a:ea typeface="SimSun" pitchFamily="2" charset="-122"/>
                </a:rPr>
                <a:t>Нарушения сна</a:t>
              </a:r>
            </a:p>
            <a:p>
              <a:r>
                <a:rPr lang="ru-RU" sz="1200" dirty="0">
                  <a:solidFill>
                    <a:srgbClr val="000000"/>
                  </a:solidFill>
                  <a:latin typeface="+mn-lt"/>
                  <a:ea typeface="SimSun" pitchFamily="2" charset="-122"/>
                </a:rPr>
                <a:t>Снижение либидо</a:t>
              </a:r>
            </a:p>
            <a:p>
              <a:r>
                <a:rPr lang="ru-RU" sz="1200" b="1" dirty="0">
                  <a:solidFill>
                    <a:srgbClr val="000000"/>
                  </a:solidFill>
                  <a:latin typeface="+mn-lt"/>
                  <a:ea typeface="SimSun" pitchFamily="2" charset="-122"/>
                </a:rPr>
                <a:t>Вегето-сосудистые нарушения:</a:t>
              </a:r>
            </a:p>
            <a:p>
              <a:r>
                <a:rPr lang="ru-RU" sz="1200" dirty="0">
                  <a:solidFill>
                    <a:srgbClr val="000000"/>
                  </a:solidFill>
                  <a:latin typeface="+mn-lt"/>
                  <a:ea typeface="SimSun" pitchFamily="2" charset="-122"/>
                </a:rPr>
                <a:t>Приливы жара</a:t>
              </a:r>
            </a:p>
            <a:p>
              <a:r>
                <a:rPr lang="ru-RU" sz="1200" dirty="0">
                  <a:solidFill>
                    <a:srgbClr val="000000"/>
                  </a:solidFill>
                  <a:latin typeface="+mn-lt"/>
                  <a:ea typeface="SimSun" pitchFamily="2" charset="-122"/>
                </a:rPr>
                <a:t>Гипергидроз</a:t>
              </a:r>
            </a:p>
            <a:p>
              <a:r>
                <a:rPr lang="ru-RU" sz="1200" dirty="0">
                  <a:solidFill>
                    <a:srgbClr val="000000"/>
                  </a:solidFill>
                  <a:latin typeface="+mn-lt"/>
                  <a:ea typeface="SimSun" pitchFamily="2" charset="-122"/>
                </a:rPr>
                <a:t>Тахикардия</a:t>
              </a:r>
            </a:p>
            <a:p>
              <a:r>
                <a:rPr lang="ru-RU" sz="1200" dirty="0">
                  <a:solidFill>
                    <a:srgbClr val="000000"/>
                  </a:solidFill>
                  <a:latin typeface="+mn-lt"/>
                  <a:ea typeface="SimSun" pitchFamily="2" charset="-122"/>
                </a:rPr>
                <a:t>Головокружения</a:t>
              </a:r>
            </a:p>
            <a:p>
              <a:endParaRPr lang="ru-RU" sz="1200" dirty="0">
                <a:solidFill>
                  <a:srgbClr val="000000"/>
                </a:solidFill>
                <a:latin typeface="+mn-lt"/>
                <a:ea typeface="SimSun" pitchFamily="2" charset="-122"/>
              </a:endParaRPr>
            </a:p>
          </p:txBody>
        </p:sp>
        <p:sp>
          <p:nvSpPr>
            <p:cNvPr id="5126" name="Text Box 6"/>
            <p:cNvSpPr txBox="1">
              <a:spLocks noChangeArrowheads="1"/>
            </p:cNvSpPr>
            <p:nvPr/>
          </p:nvSpPr>
          <p:spPr bwMode="auto">
            <a:xfrm>
              <a:off x="5093121" y="3362540"/>
              <a:ext cx="2506275"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ru-RU" altLang="ru-RU" sz="1400" dirty="0">
                  <a:latin typeface="+mn-lt"/>
                </a:rPr>
                <a:t>Атрофия слизистой влагалища</a:t>
              </a:r>
              <a:endParaRPr lang="en-GB" altLang="ru-RU" sz="1400" dirty="0">
                <a:latin typeface="+mn-lt"/>
              </a:endParaRPr>
            </a:p>
            <a:p>
              <a:r>
                <a:rPr lang="ru-RU" altLang="ru-RU" sz="1400" dirty="0" err="1">
                  <a:latin typeface="+mn-lt"/>
                </a:rPr>
                <a:t>Диспареуния</a:t>
              </a:r>
              <a:r>
                <a:rPr lang="ru-RU" altLang="ru-RU" sz="1400" dirty="0">
                  <a:latin typeface="+mn-lt"/>
                </a:rPr>
                <a:t> </a:t>
              </a:r>
              <a:endParaRPr lang="en-GB" altLang="ru-RU" sz="1400" dirty="0">
                <a:latin typeface="+mn-lt"/>
              </a:endParaRPr>
            </a:p>
            <a:p>
              <a:r>
                <a:rPr lang="ru-RU" altLang="ru-RU" sz="1400" dirty="0">
                  <a:latin typeface="+mn-lt"/>
                </a:rPr>
                <a:t>Атрофические изменения в коже</a:t>
              </a:r>
            </a:p>
            <a:p>
              <a:r>
                <a:rPr lang="ru-RU" altLang="ru-RU" sz="1400" dirty="0">
                  <a:latin typeface="+mn-lt"/>
                </a:rPr>
                <a:t>Метаболические нарушения</a:t>
              </a:r>
            </a:p>
            <a:p>
              <a:r>
                <a:rPr lang="ru-RU" altLang="ru-RU" sz="1400" dirty="0">
                  <a:latin typeface="+mn-lt"/>
                </a:rPr>
                <a:t>Когнитивные нарушения</a:t>
              </a:r>
              <a:endParaRPr lang="en-GB" altLang="ru-RU" sz="1400" dirty="0">
                <a:latin typeface="+mn-lt"/>
              </a:endParaRPr>
            </a:p>
          </p:txBody>
        </p:sp>
        <p:sp>
          <p:nvSpPr>
            <p:cNvPr id="5127" name="Text Box 7"/>
            <p:cNvSpPr txBox="1">
              <a:spLocks noChangeArrowheads="1"/>
            </p:cNvSpPr>
            <p:nvPr/>
          </p:nvSpPr>
          <p:spPr bwMode="auto">
            <a:xfrm>
              <a:off x="5993958" y="4836436"/>
              <a:ext cx="2682631"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ru-RU" altLang="ru-RU" sz="1400" dirty="0">
                  <a:latin typeface="+mn-lt"/>
                </a:rPr>
                <a:t>Потеря МПК</a:t>
              </a:r>
              <a:endParaRPr lang="en-GB" altLang="ru-RU" sz="1400" dirty="0">
                <a:latin typeface="+mn-lt"/>
              </a:endParaRPr>
            </a:p>
            <a:p>
              <a:r>
                <a:rPr lang="ru-RU" altLang="ru-RU" sz="1400" dirty="0">
                  <a:latin typeface="+mn-lt"/>
                </a:rPr>
                <a:t>Атеросклероз </a:t>
              </a:r>
              <a:endParaRPr lang="en-GB" altLang="ru-RU" sz="1400" dirty="0">
                <a:latin typeface="+mn-lt"/>
              </a:endParaRPr>
            </a:p>
            <a:p>
              <a:r>
                <a:rPr lang="ru-RU" altLang="ru-RU" sz="1400" dirty="0">
                  <a:latin typeface="+mn-lt"/>
                </a:rPr>
                <a:t>Сердечно-сосудистые заболевания</a:t>
              </a:r>
            </a:p>
            <a:p>
              <a:r>
                <a:rPr lang="ru-RU" altLang="ru-RU" sz="1400" dirty="0">
                  <a:latin typeface="+mn-lt"/>
                </a:rPr>
                <a:t>Эндокринные заболевания</a:t>
              </a:r>
              <a:endParaRPr lang="en-GB" altLang="ru-RU" sz="1400" dirty="0">
                <a:latin typeface="+mn-lt"/>
              </a:endParaRPr>
            </a:p>
          </p:txBody>
        </p:sp>
        <p:sp>
          <p:nvSpPr>
            <p:cNvPr id="5136" name="Text Box 5"/>
            <p:cNvSpPr txBox="1">
              <a:spLocks noChangeArrowheads="1"/>
            </p:cNvSpPr>
            <p:nvPr/>
          </p:nvSpPr>
          <p:spPr bwMode="auto">
            <a:xfrm>
              <a:off x="3585363" y="5421212"/>
              <a:ext cx="266461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ru-RU" altLang="ru-RU" sz="1400" dirty="0">
                  <a:latin typeface="+mn-lt"/>
                </a:rPr>
                <a:t>Нарушения менструального </a:t>
              </a:r>
              <a:br>
                <a:rPr lang="ru-RU" altLang="ru-RU" sz="1400" dirty="0">
                  <a:latin typeface="+mn-lt"/>
                </a:rPr>
              </a:br>
              <a:r>
                <a:rPr lang="ru-RU" altLang="ru-RU" sz="1400" dirty="0">
                  <a:latin typeface="+mn-lt"/>
                </a:rPr>
                <a:t>цикла</a:t>
              </a:r>
              <a:endParaRPr lang="en-GB" altLang="ru-RU" sz="1400" dirty="0">
                <a:latin typeface="+mn-lt"/>
              </a:endParaRPr>
            </a:p>
          </p:txBody>
        </p:sp>
        <p:grpSp>
          <p:nvGrpSpPr>
            <p:cNvPr id="3" name="Group 2">
              <a:extLst>
                <a:ext uri="{FF2B5EF4-FFF2-40B4-BE49-F238E27FC236}">
                  <a16:creationId xmlns:a16="http://schemas.microsoft.com/office/drawing/2014/main" xmlns="" id="{0DAC31B2-2B3D-4050-98E7-A5751E041873}"/>
                </a:ext>
              </a:extLst>
            </p:cNvPr>
            <p:cNvGrpSpPr/>
            <p:nvPr/>
          </p:nvGrpSpPr>
          <p:grpSpPr>
            <a:xfrm>
              <a:off x="2905127" y="2498413"/>
              <a:ext cx="6386511" cy="664753"/>
              <a:chOff x="2905127" y="2498413"/>
              <a:chExt cx="6386511" cy="664753"/>
            </a:xfrm>
          </p:grpSpPr>
          <p:sp>
            <p:nvSpPr>
              <p:cNvPr id="5128" name="Line 8"/>
              <p:cNvSpPr>
                <a:spLocks noChangeShapeType="1"/>
              </p:cNvSpPr>
              <p:nvPr/>
            </p:nvSpPr>
            <p:spPr bwMode="auto">
              <a:xfrm>
                <a:off x="2963466" y="2906316"/>
                <a:ext cx="6328172" cy="0"/>
              </a:xfrm>
              <a:prstGeom prst="line">
                <a:avLst/>
              </a:prstGeom>
              <a:noFill/>
              <a:ln w="76200">
                <a:solidFill>
                  <a:srgbClr val="52BE0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sz="1200"/>
              </a:p>
            </p:txBody>
          </p:sp>
          <p:sp>
            <p:nvSpPr>
              <p:cNvPr id="5129" name="Text Box 9"/>
              <p:cNvSpPr txBox="1">
                <a:spLocks noChangeArrowheads="1"/>
              </p:cNvSpPr>
              <p:nvPr/>
            </p:nvSpPr>
            <p:spPr bwMode="auto">
              <a:xfrm>
                <a:off x="2905127" y="2595565"/>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dirty="0"/>
                  <a:t>40 </a:t>
                </a:r>
                <a:r>
                  <a:rPr lang="en-GB" altLang="ru-RU" sz="1400" b="1" dirty="0" err="1"/>
                  <a:t>лет</a:t>
                </a:r>
                <a:endParaRPr lang="en-GB" altLang="ru-RU" sz="1400" b="1" dirty="0"/>
              </a:p>
            </p:txBody>
          </p:sp>
          <p:sp>
            <p:nvSpPr>
              <p:cNvPr id="5130" name="Text Box 10"/>
              <p:cNvSpPr txBox="1">
                <a:spLocks noChangeArrowheads="1"/>
              </p:cNvSpPr>
              <p:nvPr/>
            </p:nvSpPr>
            <p:spPr bwMode="auto">
              <a:xfrm>
                <a:off x="5029202" y="2595565"/>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a:t>50 лет</a:t>
                </a:r>
              </a:p>
            </p:txBody>
          </p:sp>
          <p:sp>
            <p:nvSpPr>
              <p:cNvPr id="5132" name="Text Box 12"/>
              <p:cNvSpPr txBox="1">
                <a:spLocks noChangeArrowheads="1"/>
              </p:cNvSpPr>
              <p:nvPr/>
            </p:nvSpPr>
            <p:spPr bwMode="auto">
              <a:xfrm>
                <a:off x="7028261" y="2595565"/>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dirty="0"/>
                  <a:t>60 </a:t>
                </a:r>
                <a:r>
                  <a:rPr lang="en-GB" altLang="ru-RU" sz="1400" b="1" dirty="0" err="1"/>
                  <a:t>лет</a:t>
                </a:r>
                <a:endParaRPr lang="en-GB" altLang="ru-RU" sz="1400" b="1" dirty="0"/>
              </a:p>
            </p:txBody>
          </p:sp>
          <p:cxnSp>
            <p:nvCxnSpPr>
              <p:cNvPr id="5135" name="Straight Arrow Connector 22"/>
              <p:cNvCxnSpPr>
                <a:cxnSpLocks noChangeShapeType="1"/>
              </p:cNvCxnSpPr>
              <p:nvPr/>
            </p:nvCxnSpPr>
            <p:spPr bwMode="auto">
              <a:xfrm>
                <a:off x="5714405" y="2498413"/>
                <a:ext cx="0" cy="664753"/>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3" name="Text Box 9"/>
              <p:cNvSpPr txBox="1">
                <a:spLocks noChangeArrowheads="1"/>
              </p:cNvSpPr>
              <p:nvPr/>
            </p:nvSpPr>
            <p:spPr bwMode="auto">
              <a:xfrm>
                <a:off x="4042173" y="2605439"/>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dirty="0"/>
                  <a:t>4</a:t>
                </a:r>
                <a:r>
                  <a:rPr lang="ru-RU" altLang="ru-RU" sz="1400" b="1" dirty="0"/>
                  <a:t>5</a:t>
                </a:r>
                <a:r>
                  <a:rPr lang="en-GB" altLang="ru-RU" sz="1400" b="1" dirty="0"/>
                  <a:t> </a:t>
                </a:r>
                <a:r>
                  <a:rPr lang="en-GB" altLang="ru-RU" sz="1400" b="1" dirty="0" err="1"/>
                  <a:t>лет</a:t>
                </a:r>
                <a:endParaRPr lang="en-GB" altLang="ru-RU" sz="1400" b="1" dirty="0"/>
              </a:p>
            </p:txBody>
          </p:sp>
          <p:sp>
            <p:nvSpPr>
              <p:cNvPr id="24" name="Text Box 9"/>
              <p:cNvSpPr txBox="1">
                <a:spLocks noChangeArrowheads="1"/>
              </p:cNvSpPr>
              <p:nvPr/>
            </p:nvSpPr>
            <p:spPr bwMode="auto">
              <a:xfrm>
                <a:off x="6109245" y="2603580"/>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ru-RU" altLang="ru-RU" sz="1400" b="1" dirty="0"/>
                  <a:t>55</a:t>
                </a:r>
                <a:r>
                  <a:rPr lang="en-GB" altLang="ru-RU" sz="1400" b="1" dirty="0"/>
                  <a:t> </a:t>
                </a:r>
                <a:r>
                  <a:rPr lang="en-GB" altLang="ru-RU" sz="1400" b="1" dirty="0" err="1"/>
                  <a:t>лет</a:t>
                </a:r>
                <a:endParaRPr lang="en-GB" altLang="ru-RU" sz="1400" b="1" dirty="0"/>
              </a:p>
            </p:txBody>
          </p:sp>
          <p:sp>
            <p:nvSpPr>
              <p:cNvPr id="25" name="Text Box 12"/>
              <p:cNvSpPr txBox="1">
                <a:spLocks noChangeArrowheads="1"/>
              </p:cNvSpPr>
              <p:nvPr/>
            </p:nvSpPr>
            <p:spPr bwMode="auto">
              <a:xfrm>
                <a:off x="7905544" y="2594470"/>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dirty="0"/>
                  <a:t>6</a:t>
                </a:r>
                <a:r>
                  <a:rPr lang="ru-RU" altLang="ru-RU" sz="1400" b="1" dirty="0"/>
                  <a:t>5</a:t>
                </a:r>
                <a:r>
                  <a:rPr lang="en-GB" altLang="ru-RU" sz="1400" b="1" dirty="0"/>
                  <a:t> </a:t>
                </a:r>
                <a:r>
                  <a:rPr lang="en-GB" altLang="ru-RU" sz="1400" b="1" dirty="0" err="1"/>
                  <a:t>лет</a:t>
                </a:r>
                <a:endParaRPr lang="en-GB" altLang="ru-RU" sz="1400" b="1" dirty="0"/>
              </a:p>
            </p:txBody>
          </p:sp>
        </p:grpSp>
        <p:sp>
          <p:nvSpPr>
            <p:cNvPr id="26" name="Text Box 7"/>
            <p:cNvSpPr txBox="1">
              <a:spLocks noChangeArrowheads="1"/>
            </p:cNvSpPr>
            <p:nvPr/>
          </p:nvSpPr>
          <p:spPr bwMode="auto">
            <a:xfrm>
              <a:off x="8426034" y="4980433"/>
              <a:ext cx="252139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ru-RU" altLang="ru-RU" sz="1400" dirty="0">
                  <a:latin typeface="+mn-lt"/>
                </a:rPr>
                <a:t>О</a:t>
              </a:r>
              <a:r>
                <a:rPr lang="en-GB" altLang="ru-RU" sz="1400" dirty="0" err="1">
                  <a:latin typeface="+mn-lt"/>
                </a:rPr>
                <a:t>стеопор</a:t>
              </a:r>
              <a:r>
                <a:rPr lang="ru-RU" altLang="ru-RU" sz="1400" dirty="0" err="1">
                  <a:latin typeface="+mn-lt"/>
                </a:rPr>
                <a:t>етические</a:t>
              </a:r>
              <a:r>
                <a:rPr lang="ru-RU" altLang="ru-RU" sz="1400" dirty="0">
                  <a:latin typeface="+mn-lt"/>
                </a:rPr>
                <a:t> переломы</a:t>
              </a:r>
              <a:endParaRPr lang="en-GB" altLang="ru-RU" sz="1400" dirty="0">
                <a:latin typeface="+mn-lt"/>
              </a:endParaRPr>
            </a:p>
            <a:p>
              <a:r>
                <a:rPr lang="ru-RU" altLang="ru-RU" sz="1400" dirty="0">
                  <a:latin typeface="+mn-lt"/>
                </a:rPr>
                <a:t>Деменция</a:t>
              </a:r>
              <a:endParaRPr lang="en-GB" altLang="ru-RU" sz="1400" dirty="0">
                <a:latin typeface="+mn-lt"/>
              </a:endParaRPr>
            </a:p>
          </p:txBody>
        </p:sp>
        <p:sp>
          <p:nvSpPr>
            <p:cNvPr id="5" name="TextBox 4"/>
            <p:cNvSpPr txBox="1"/>
            <p:nvPr/>
          </p:nvSpPr>
          <p:spPr>
            <a:xfrm rot="16200000">
              <a:off x="1951300" y="4004529"/>
              <a:ext cx="794192" cy="276999"/>
            </a:xfrm>
            <a:prstGeom prst="rect">
              <a:avLst/>
            </a:prstGeom>
            <a:noFill/>
          </p:spPr>
          <p:txBody>
            <a:bodyPr wrap="none" rtlCol="0">
              <a:spAutoFit/>
            </a:bodyPr>
            <a:lstStyle/>
            <a:p>
              <a:r>
                <a:rPr lang="ru-RU" sz="1200" b="1" dirty="0">
                  <a:solidFill>
                    <a:srgbClr val="FF0000"/>
                  </a:solidFill>
                </a:rPr>
                <a:t>АСТЕНИЯ</a:t>
              </a:r>
            </a:p>
          </p:txBody>
        </p:sp>
        <p:grpSp>
          <p:nvGrpSpPr>
            <p:cNvPr id="27" name="Group 26">
              <a:extLst>
                <a:ext uri="{FF2B5EF4-FFF2-40B4-BE49-F238E27FC236}">
                  <a16:creationId xmlns:a16="http://schemas.microsoft.com/office/drawing/2014/main" xmlns="" id="{91F40FC0-F2B9-401F-9F57-A22021EA137C}"/>
                </a:ext>
              </a:extLst>
            </p:cNvPr>
            <p:cNvGrpSpPr/>
            <p:nvPr/>
          </p:nvGrpSpPr>
          <p:grpSpPr>
            <a:xfrm>
              <a:off x="2905127" y="5906005"/>
              <a:ext cx="6386511" cy="458935"/>
              <a:chOff x="2905127" y="2533122"/>
              <a:chExt cx="6386511" cy="458935"/>
            </a:xfrm>
          </p:grpSpPr>
          <p:sp>
            <p:nvSpPr>
              <p:cNvPr id="28" name="Line 8">
                <a:extLst>
                  <a:ext uri="{FF2B5EF4-FFF2-40B4-BE49-F238E27FC236}">
                    <a16:creationId xmlns:a16="http://schemas.microsoft.com/office/drawing/2014/main" xmlns="" id="{08F360CD-6275-43F9-91C1-CE14519364C2}"/>
                  </a:ext>
                </a:extLst>
              </p:cNvPr>
              <p:cNvSpPr>
                <a:spLocks noChangeShapeType="1"/>
              </p:cNvSpPr>
              <p:nvPr/>
            </p:nvSpPr>
            <p:spPr bwMode="auto">
              <a:xfrm>
                <a:off x="2963466" y="2906316"/>
                <a:ext cx="6328172" cy="0"/>
              </a:xfrm>
              <a:prstGeom prst="line">
                <a:avLst/>
              </a:prstGeom>
              <a:noFill/>
              <a:ln w="76200">
                <a:solidFill>
                  <a:srgbClr val="52BE0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sz="1200"/>
              </a:p>
            </p:txBody>
          </p:sp>
          <p:sp>
            <p:nvSpPr>
              <p:cNvPr id="30" name="Text Box 9">
                <a:extLst>
                  <a:ext uri="{FF2B5EF4-FFF2-40B4-BE49-F238E27FC236}">
                    <a16:creationId xmlns:a16="http://schemas.microsoft.com/office/drawing/2014/main" xmlns="" id="{BFC7B605-0982-496D-B419-17F8D585F406}"/>
                  </a:ext>
                </a:extLst>
              </p:cNvPr>
              <p:cNvSpPr txBox="1">
                <a:spLocks noChangeArrowheads="1"/>
              </p:cNvSpPr>
              <p:nvPr/>
            </p:nvSpPr>
            <p:spPr bwMode="auto">
              <a:xfrm>
                <a:off x="2905127" y="2595565"/>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dirty="0"/>
                  <a:t>40 </a:t>
                </a:r>
                <a:r>
                  <a:rPr lang="en-GB" altLang="ru-RU" sz="1400" b="1" dirty="0" err="1"/>
                  <a:t>лет</a:t>
                </a:r>
                <a:endParaRPr lang="en-GB" altLang="ru-RU" sz="1400" b="1" dirty="0"/>
              </a:p>
            </p:txBody>
          </p:sp>
          <p:sp>
            <p:nvSpPr>
              <p:cNvPr id="31" name="Text Box 10">
                <a:extLst>
                  <a:ext uri="{FF2B5EF4-FFF2-40B4-BE49-F238E27FC236}">
                    <a16:creationId xmlns:a16="http://schemas.microsoft.com/office/drawing/2014/main" xmlns="" id="{3DBEAB02-4F5A-47D8-BBE7-513C7E5F211C}"/>
                  </a:ext>
                </a:extLst>
              </p:cNvPr>
              <p:cNvSpPr txBox="1">
                <a:spLocks noChangeArrowheads="1"/>
              </p:cNvSpPr>
              <p:nvPr/>
            </p:nvSpPr>
            <p:spPr bwMode="auto">
              <a:xfrm>
                <a:off x="5029202" y="2595565"/>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a:t>50 лет</a:t>
                </a:r>
              </a:p>
            </p:txBody>
          </p:sp>
          <p:sp>
            <p:nvSpPr>
              <p:cNvPr id="32" name="Text Box 12">
                <a:extLst>
                  <a:ext uri="{FF2B5EF4-FFF2-40B4-BE49-F238E27FC236}">
                    <a16:creationId xmlns:a16="http://schemas.microsoft.com/office/drawing/2014/main" xmlns="" id="{38CCAFD6-13CB-46AD-A708-6BA9D3E4441E}"/>
                  </a:ext>
                </a:extLst>
              </p:cNvPr>
              <p:cNvSpPr txBox="1">
                <a:spLocks noChangeArrowheads="1"/>
              </p:cNvSpPr>
              <p:nvPr/>
            </p:nvSpPr>
            <p:spPr bwMode="auto">
              <a:xfrm>
                <a:off x="7028261" y="2595565"/>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dirty="0"/>
                  <a:t>60 </a:t>
                </a:r>
                <a:r>
                  <a:rPr lang="en-GB" altLang="ru-RU" sz="1400" b="1" dirty="0" err="1"/>
                  <a:t>лет</a:t>
                </a:r>
                <a:endParaRPr lang="en-GB" altLang="ru-RU" sz="1400" b="1" dirty="0"/>
              </a:p>
            </p:txBody>
          </p:sp>
          <p:cxnSp>
            <p:nvCxnSpPr>
              <p:cNvPr id="33" name="Straight Arrow Connector 22">
                <a:extLst>
                  <a:ext uri="{FF2B5EF4-FFF2-40B4-BE49-F238E27FC236}">
                    <a16:creationId xmlns:a16="http://schemas.microsoft.com/office/drawing/2014/main" xmlns="" id="{6073D96F-F0B5-4FDE-B8DF-1ABF22FAB4F4}"/>
                  </a:ext>
                </a:extLst>
              </p:cNvPr>
              <p:cNvCxnSpPr>
                <a:cxnSpLocks noChangeShapeType="1"/>
              </p:cNvCxnSpPr>
              <p:nvPr/>
            </p:nvCxnSpPr>
            <p:spPr bwMode="auto">
              <a:xfrm flipH="1" flipV="1">
                <a:off x="5723353" y="2533122"/>
                <a:ext cx="2976" cy="458935"/>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4" name="Text Box 9">
                <a:extLst>
                  <a:ext uri="{FF2B5EF4-FFF2-40B4-BE49-F238E27FC236}">
                    <a16:creationId xmlns:a16="http://schemas.microsoft.com/office/drawing/2014/main" xmlns="" id="{CC71D2E3-A4DD-4D1F-BFCC-E8D6E548A66A}"/>
                  </a:ext>
                </a:extLst>
              </p:cNvPr>
              <p:cNvSpPr txBox="1">
                <a:spLocks noChangeArrowheads="1"/>
              </p:cNvSpPr>
              <p:nvPr/>
            </p:nvSpPr>
            <p:spPr bwMode="auto">
              <a:xfrm>
                <a:off x="4042173" y="2605439"/>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dirty="0"/>
                  <a:t>4</a:t>
                </a:r>
                <a:r>
                  <a:rPr lang="ru-RU" altLang="ru-RU" sz="1400" b="1" dirty="0"/>
                  <a:t>5</a:t>
                </a:r>
                <a:r>
                  <a:rPr lang="en-GB" altLang="ru-RU" sz="1400" b="1" dirty="0"/>
                  <a:t> </a:t>
                </a:r>
                <a:r>
                  <a:rPr lang="en-GB" altLang="ru-RU" sz="1400" b="1" dirty="0" err="1"/>
                  <a:t>лет</a:t>
                </a:r>
                <a:endParaRPr lang="en-GB" altLang="ru-RU" sz="1400" b="1" dirty="0"/>
              </a:p>
            </p:txBody>
          </p:sp>
          <p:sp>
            <p:nvSpPr>
              <p:cNvPr id="35" name="Text Box 9">
                <a:extLst>
                  <a:ext uri="{FF2B5EF4-FFF2-40B4-BE49-F238E27FC236}">
                    <a16:creationId xmlns:a16="http://schemas.microsoft.com/office/drawing/2014/main" xmlns="" id="{0AA7FA54-A9B0-493D-AE91-F349C26C9BEE}"/>
                  </a:ext>
                </a:extLst>
              </p:cNvPr>
              <p:cNvSpPr txBox="1">
                <a:spLocks noChangeArrowheads="1"/>
              </p:cNvSpPr>
              <p:nvPr/>
            </p:nvSpPr>
            <p:spPr bwMode="auto">
              <a:xfrm>
                <a:off x="6109245" y="2603580"/>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ru-RU" altLang="ru-RU" sz="1400" b="1" dirty="0"/>
                  <a:t>55</a:t>
                </a:r>
                <a:r>
                  <a:rPr lang="en-GB" altLang="ru-RU" sz="1400" b="1" dirty="0"/>
                  <a:t> </a:t>
                </a:r>
                <a:r>
                  <a:rPr lang="en-GB" altLang="ru-RU" sz="1400" b="1" dirty="0" err="1"/>
                  <a:t>лет</a:t>
                </a:r>
                <a:endParaRPr lang="en-GB" altLang="ru-RU" sz="1400" b="1" dirty="0"/>
              </a:p>
            </p:txBody>
          </p:sp>
          <p:sp>
            <p:nvSpPr>
              <p:cNvPr id="36" name="Text Box 12">
                <a:extLst>
                  <a:ext uri="{FF2B5EF4-FFF2-40B4-BE49-F238E27FC236}">
                    <a16:creationId xmlns:a16="http://schemas.microsoft.com/office/drawing/2014/main" xmlns="" id="{83D90B4B-608E-487A-872C-A7AABBF2A88E}"/>
                  </a:ext>
                </a:extLst>
              </p:cNvPr>
              <p:cNvSpPr txBox="1">
                <a:spLocks noChangeArrowheads="1"/>
              </p:cNvSpPr>
              <p:nvPr/>
            </p:nvSpPr>
            <p:spPr bwMode="auto">
              <a:xfrm>
                <a:off x="7905544" y="2594470"/>
                <a:ext cx="7297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ru-RU" sz="1400" b="1" dirty="0"/>
                  <a:t>6</a:t>
                </a:r>
                <a:r>
                  <a:rPr lang="ru-RU" altLang="ru-RU" sz="1400" b="1" dirty="0"/>
                  <a:t>5</a:t>
                </a:r>
                <a:r>
                  <a:rPr lang="en-GB" altLang="ru-RU" sz="1400" b="1" dirty="0"/>
                  <a:t> </a:t>
                </a:r>
                <a:r>
                  <a:rPr lang="en-GB" altLang="ru-RU" sz="1400" b="1" dirty="0" err="1"/>
                  <a:t>лет</a:t>
                </a:r>
                <a:endParaRPr lang="en-GB" altLang="ru-RU" sz="1400" b="1" dirty="0"/>
              </a:p>
            </p:txBody>
          </p:sp>
        </p:grpSp>
        <p:sp>
          <p:nvSpPr>
            <p:cNvPr id="9" name="Rectangle: Rounded Corners 8">
              <a:extLst>
                <a:ext uri="{FF2B5EF4-FFF2-40B4-BE49-F238E27FC236}">
                  <a16:creationId xmlns:a16="http://schemas.microsoft.com/office/drawing/2014/main" xmlns="" id="{948D0055-BDCD-48C5-BBF5-989C0EB880DF}"/>
                </a:ext>
              </a:extLst>
            </p:cNvPr>
            <p:cNvSpPr/>
            <p:nvPr/>
          </p:nvSpPr>
          <p:spPr>
            <a:xfrm>
              <a:off x="2498438" y="3020127"/>
              <a:ext cx="2171885" cy="2385027"/>
            </a:xfrm>
            <a:prstGeom prst="roundRect">
              <a:avLst/>
            </a:prstGeom>
            <a:solidFill>
              <a:srgbClr val="FF0000">
                <a:alpha val="3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Rounded Corners 10">
              <a:extLst>
                <a:ext uri="{FF2B5EF4-FFF2-40B4-BE49-F238E27FC236}">
                  <a16:creationId xmlns:a16="http://schemas.microsoft.com/office/drawing/2014/main" xmlns="" id="{69C47E0F-2E21-450C-93CB-0F3CE728BECE}"/>
                </a:ext>
              </a:extLst>
            </p:cNvPr>
            <p:cNvSpPr/>
            <p:nvPr/>
          </p:nvSpPr>
          <p:spPr>
            <a:xfrm>
              <a:off x="3755923" y="5503653"/>
              <a:ext cx="2238035" cy="402352"/>
            </a:xfrm>
            <a:prstGeom prst="roundRect">
              <a:avLst>
                <a:gd name="adj" fmla="val 31329"/>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Rectangle: Rounded Corners 38">
              <a:extLst>
                <a:ext uri="{FF2B5EF4-FFF2-40B4-BE49-F238E27FC236}">
                  <a16:creationId xmlns:a16="http://schemas.microsoft.com/office/drawing/2014/main" xmlns="" id="{0D73EAA3-5C2F-4F25-BD2D-865217B3998A}"/>
                </a:ext>
              </a:extLst>
            </p:cNvPr>
            <p:cNvSpPr/>
            <p:nvPr/>
          </p:nvSpPr>
          <p:spPr>
            <a:xfrm>
              <a:off x="5029202" y="3385428"/>
              <a:ext cx="2570194" cy="1394138"/>
            </a:xfrm>
            <a:prstGeom prst="roundRect">
              <a:avLst>
                <a:gd name="adj" fmla="val 24178"/>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Rectangle: Rounded Corners 39">
              <a:extLst>
                <a:ext uri="{FF2B5EF4-FFF2-40B4-BE49-F238E27FC236}">
                  <a16:creationId xmlns:a16="http://schemas.microsoft.com/office/drawing/2014/main" xmlns="" id="{E762D6A5-745C-4E22-9955-091618A91F81}"/>
                </a:ext>
              </a:extLst>
            </p:cNvPr>
            <p:cNvSpPr/>
            <p:nvPr/>
          </p:nvSpPr>
          <p:spPr>
            <a:xfrm>
              <a:off x="6050176" y="4823503"/>
              <a:ext cx="2181817" cy="1182484"/>
            </a:xfrm>
            <a:prstGeom prst="roundRect">
              <a:avLst>
                <a:gd name="adj" fmla="val 14200"/>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Rectangle: Rounded Corners 40">
              <a:extLst>
                <a:ext uri="{FF2B5EF4-FFF2-40B4-BE49-F238E27FC236}">
                  <a16:creationId xmlns:a16="http://schemas.microsoft.com/office/drawing/2014/main" xmlns="" id="{38304AE2-D694-421C-ABF6-54B0C9463263}"/>
                </a:ext>
              </a:extLst>
            </p:cNvPr>
            <p:cNvSpPr/>
            <p:nvPr/>
          </p:nvSpPr>
          <p:spPr>
            <a:xfrm>
              <a:off x="8457394" y="5023451"/>
              <a:ext cx="2377754" cy="480201"/>
            </a:xfrm>
            <a:prstGeom prst="roundRect">
              <a:avLst>
                <a:gd name="adj" fmla="val 31329"/>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xmlns="" val="914236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lum bright="-20000" contrast="40000"/>
          </a:blip>
          <a:stretch>
            <a:fillRect/>
          </a:stretch>
        </p:blipFill>
        <p:spPr>
          <a:xfrm>
            <a:off x="125661" y="95837"/>
            <a:ext cx="4802831" cy="1089428"/>
          </a:xfrm>
          <a:prstGeom prst="rect">
            <a:avLst/>
          </a:prstGeom>
          <a:ln>
            <a:solidFill>
              <a:schemeClr val="accent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a:xfrm>
            <a:off x="5371072" y="204954"/>
            <a:ext cx="6456209" cy="808450"/>
          </a:xfrm>
        </p:spPr>
        <p:txBody>
          <a:bodyPr vert="horz" lIns="91440" tIns="45720" rIns="91440" bIns="45720" rtlCol="0" anchor="t">
            <a:noAutofit/>
          </a:bodyPr>
          <a:lstStyle/>
          <a:p>
            <a:pPr algn="ctr"/>
            <a:r>
              <a:rPr lang="ru-RU" sz="2800" b="1" dirty="0">
                <a:solidFill>
                  <a:srgbClr val="002060"/>
                </a:solidFill>
                <a:effectLst/>
                <a:latin typeface="+mn-lt"/>
              </a:rPr>
              <a:t>Частота симптомов у женщин среднего возраста </a:t>
            </a:r>
            <a:r>
              <a:rPr lang="ru-RU" sz="2800" b="1" dirty="0" smtClean="0">
                <a:solidFill>
                  <a:srgbClr val="002060"/>
                </a:solidFill>
                <a:effectLst/>
                <a:latin typeface="+mn-lt"/>
              </a:rPr>
              <a:t>(%)</a:t>
            </a:r>
            <a:r>
              <a:rPr lang="ru-RU" sz="2800" b="1" dirty="0">
                <a:solidFill>
                  <a:srgbClr val="002060"/>
                </a:solidFill>
                <a:effectLst/>
                <a:latin typeface="+mn-lt"/>
              </a:rPr>
              <a:t/>
            </a:r>
            <a:br>
              <a:rPr lang="ru-RU" sz="2800" b="1" dirty="0">
                <a:solidFill>
                  <a:srgbClr val="002060"/>
                </a:solidFill>
                <a:effectLst/>
                <a:latin typeface="+mn-lt"/>
              </a:rPr>
            </a:br>
            <a:r>
              <a:rPr lang="en-US" sz="2800" b="0" dirty="0" smtClean="0">
                <a:solidFill>
                  <a:srgbClr val="002060"/>
                </a:solidFill>
                <a:effectLst/>
                <a:latin typeface="+mn-lt"/>
              </a:rPr>
              <a:t>n</a:t>
            </a:r>
            <a:r>
              <a:rPr lang="en-US" sz="2800" b="0" dirty="0">
                <a:solidFill>
                  <a:srgbClr val="002060"/>
                </a:solidFill>
                <a:effectLst/>
                <a:latin typeface="+mn-lt"/>
              </a:rPr>
              <a:t>=</a:t>
            </a:r>
            <a:r>
              <a:rPr lang="ru-RU" sz="2800" b="0" dirty="0">
                <a:solidFill>
                  <a:srgbClr val="002060"/>
                </a:solidFill>
                <a:effectLst/>
                <a:latin typeface="+mn-lt"/>
              </a:rPr>
              <a:t> 2 991</a:t>
            </a:r>
          </a:p>
        </p:txBody>
      </p:sp>
      <p:pic>
        <p:nvPicPr>
          <p:cNvPr id="4" name="Content Placeholder 3"/>
          <p:cNvPicPr>
            <a:picLocks noGrp="1" noChangeAspect="1"/>
          </p:cNvPicPr>
          <p:nvPr>
            <p:ph idx="1"/>
          </p:nvPr>
        </p:nvPicPr>
        <p:blipFill>
          <a:blip r:embed="rId4" cstate="print"/>
          <a:stretch>
            <a:fillRect/>
          </a:stretch>
        </p:blipFill>
        <p:spPr>
          <a:xfrm>
            <a:off x="2108356" y="1646650"/>
            <a:ext cx="8531053" cy="4978400"/>
          </a:xfrm>
          <a:prstGeom prst="flowChartConnector">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ctangular Callout 5"/>
          <p:cNvSpPr/>
          <p:nvPr/>
        </p:nvSpPr>
        <p:spPr>
          <a:xfrm>
            <a:off x="4928491" y="1402810"/>
            <a:ext cx="3207703" cy="314960"/>
          </a:xfrm>
          <a:prstGeom prst="wedgeRectCallout">
            <a:avLst>
              <a:gd name="adj1" fmla="val 305"/>
              <a:gd name="adj2" fmla="val 250468"/>
            </a:avLst>
          </a:prstGeom>
          <a:solidFill>
            <a:schemeClr val="bg1"/>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black"/>
                </a:solidFill>
                <a:cs typeface="Arial" panose="020B0604020202020204" pitchFamily="34" charset="0"/>
              </a:rPr>
              <a:t>Общая усталость</a:t>
            </a:r>
          </a:p>
        </p:txBody>
      </p:sp>
      <p:sp>
        <p:nvSpPr>
          <p:cNvPr id="7" name="Rectangular Callout 6"/>
          <p:cNvSpPr/>
          <p:nvPr/>
        </p:nvSpPr>
        <p:spPr>
          <a:xfrm>
            <a:off x="7819275" y="1489170"/>
            <a:ext cx="3207703" cy="314960"/>
          </a:xfrm>
          <a:prstGeom prst="wedgeRectCallout">
            <a:avLst>
              <a:gd name="adj1" fmla="val -76111"/>
              <a:gd name="adj2" fmla="val 308097"/>
            </a:avLst>
          </a:prstGeom>
          <a:solidFill>
            <a:schemeClr val="bg1"/>
          </a:solidFill>
          <a:ln>
            <a:solidFill>
              <a:srgbClr val="00206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prstClr val="black"/>
                </a:solidFill>
                <a:cs typeface="Arial" panose="020B0604020202020204" pitchFamily="34" charset="0"/>
              </a:rPr>
              <a:t>Головная боль</a:t>
            </a:r>
            <a:endParaRPr lang="ru-RU" dirty="0">
              <a:solidFill>
                <a:prstClr val="black"/>
              </a:solidFill>
              <a:cs typeface="Arial" panose="020B0604020202020204" pitchFamily="34" charset="0"/>
            </a:endParaRPr>
          </a:p>
        </p:txBody>
      </p:sp>
      <p:sp>
        <p:nvSpPr>
          <p:cNvPr id="8" name="Rectangular Callout 7"/>
          <p:cNvSpPr/>
          <p:nvPr/>
        </p:nvSpPr>
        <p:spPr>
          <a:xfrm>
            <a:off x="8022475" y="2205450"/>
            <a:ext cx="3207703" cy="314960"/>
          </a:xfrm>
          <a:prstGeom prst="wedgeRectCallout">
            <a:avLst>
              <a:gd name="adj1" fmla="val -68224"/>
              <a:gd name="adj2" fmla="val 148027"/>
            </a:avLst>
          </a:prstGeom>
          <a:solidFill>
            <a:schemeClr val="bg1"/>
          </a:solidFill>
          <a:ln>
            <a:solidFill>
              <a:srgbClr val="00206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prstClr val="black"/>
                </a:solidFill>
                <a:cs typeface="Arial" panose="020B0604020202020204" pitchFamily="34" charset="0"/>
              </a:rPr>
              <a:t>Раздражительность </a:t>
            </a:r>
            <a:endParaRPr lang="ru-RU" dirty="0">
              <a:solidFill>
                <a:prstClr val="black"/>
              </a:solidFill>
              <a:cs typeface="Arial" panose="020B0604020202020204" pitchFamily="34" charset="0"/>
            </a:endParaRPr>
          </a:p>
        </p:txBody>
      </p:sp>
      <p:sp>
        <p:nvSpPr>
          <p:cNvPr id="9" name="Rectangle 8"/>
          <p:cNvSpPr/>
          <p:nvPr/>
        </p:nvSpPr>
        <p:spPr>
          <a:xfrm>
            <a:off x="8840992" y="6419172"/>
            <a:ext cx="2239716" cy="276999"/>
          </a:xfrm>
          <a:prstGeom prst="rect">
            <a:avLst/>
          </a:prstGeom>
        </p:spPr>
        <p:txBody>
          <a:bodyPr wrap="none">
            <a:spAutoFit/>
          </a:bodyPr>
          <a:lstStyle/>
          <a:p>
            <a:r>
              <a:rPr lang="en-US" sz="1200" i="1" dirty="0">
                <a:solidFill>
                  <a:prstClr val="black"/>
                </a:solidFill>
                <a:latin typeface="Arial" panose="020B0604020202020204" pitchFamily="34" charset="0"/>
                <a:cs typeface="Arial" panose="020B0604020202020204" pitchFamily="34" charset="0"/>
              </a:rPr>
              <a:t>BMC Public Health </a:t>
            </a:r>
            <a:r>
              <a:rPr lang="en-US" sz="1200" dirty="0">
                <a:solidFill>
                  <a:prstClr val="black"/>
                </a:solidFill>
                <a:latin typeface="Arial" panose="020B0604020202020204" pitchFamily="34" charset="0"/>
                <a:cs typeface="Arial" panose="020B0604020202020204" pitchFamily="34" charset="0"/>
              </a:rPr>
              <a:t>2009, </a:t>
            </a:r>
            <a:r>
              <a:rPr lang="en-US" sz="1200" b="1" dirty="0">
                <a:solidFill>
                  <a:prstClr val="black"/>
                </a:solidFill>
                <a:latin typeface="Arial" panose="020B0604020202020204" pitchFamily="34" charset="0"/>
                <a:cs typeface="Arial" panose="020B0604020202020204" pitchFamily="34" charset="0"/>
              </a:rPr>
              <a:t>9</a:t>
            </a:r>
            <a:r>
              <a:rPr lang="en-US" sz="1200" dirty="0">
                <a:solidFill>
                  <a:prstClr val="black"/>
                </a:solidFill>
                <a:latin typeface="Arial" panose="020B0604020202020204" pitchFamily="34" charset="0"/>
                <a:cs typeface="Arial" panose="020B0604020202020204" pitchFamily="34" charset="0"/>
              </a:rPr>
              <a:t>:37</a:t>
            </a:r>
            <a:endParaRPr lang="ru-RU" sz="1200" dirty="0">
              <a:solidFill>
                <a:prstClr val="black"/>
              </a:solidFill>
              <a:latin typeface="Arial" panose="020B0604020202020204" pitchFamily="34" charset="0"/>
              <a:cs typeface="Arial" panose="020B0604020202020204" pitchFamily="34" charset="0"/>
            </a:endParaRPr>
          </a:p>
        </p:txBody>
      </p:sp>
      <p:sp>
        <p:nvSpPr>
          <p:cNvPr id="11" name="Oval 10"/>
          <p:cNvSpPr/>
          <p:nvPr/>
        </p:nvSpPr>
        <p:spPr>
          <a:xfrm>
            <a:off x="6480669" y="2319356"/>
            <a:ext cx="132521" cy="1151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Oval 11"/>
          <p:cNvSpPr/>
          <p:nvPr/>
        </p:nvSpPr>
        <p:spPr>
          <a:xfrm>
            <a:off x="6890297" y="2577259"/>
            <a:ext cx="132521" cy="1151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Oval 12"/>
          <p:cNvSpPr/>
          <p:nvPr/>
        </p:nvSpPr>
        <p:spPr>
          <a:xfrm>
            <a:off x="7303980" y="2783334"/>
            <a:ext cx="132521" cy="1151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Rectangle 13"/>
          <p:cNvSpPr/>
          <p:nvPr/>
        </p:nvSpPr>
        <p:spPr>
          <a:xfrm>
            <a:off x="3695148" y="3572390"/>
            <a:ext cx="6215269" cy="63924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prstClr val="white"/>
                </a:solidFill>
                <a:latin typeface="Arial" panose="020B0604020202020204" pitchFamily="34" charset="0"/>
                <a:cs typeface="Arial" panose="020B0604020202020204" pitchFamily="34" charset="0"/>
              </a:rPr>
              <a:t>Снижение работоспособности</a:t>
            </a:r>
            <a:endParaRPr lang="ru-RU" sz="2000" b="1" dirty="0">
              <a:solidFill>
                <a:prstClr val="white"/>
              </a:solidFill>
              <a:latin typeface="Arial" panose="020B0604020202020204" pitchFamily="34" charset="0"/>
              <a:cs typeface="Arial" panose="020B0604020202020204" pitchFamily="34" charset="0"/>
            </a:endParaRPr>
          </a:p>
        </p:txBody>
      </p:sp>
      <p:sp>
        <p:nvSpPr>
          <p:cNvPr id="15" name="Rectangular Callout 14"/>
          <p:cNvSpPr/>
          <p:nvPr/>
        </p:nvSpPr>
        <p:spPr>
          <a:xfrm>
            <a:off x="8840993" y="4590209"/>
            <a:ext cx="3207703" cy="314960"/>
          </a:xfrm>
          <a:prstGeom prst="wedgeRectCallout">
            <a:avLst>
              <a:gd name="adj1" fmla="val -81578"/>
              <a:gd name="adj2" fmla="val -66447"/>
            </a:avLst>
          </a:prstGeom>
          <a:solidFill>
            <a:schemeClr val="bg1"/>
          </a:solidFill>
          <a:ln>
            <a:solidFill>
              <a:srgbClr val="00206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prstClr val="black"/>
                </a:solidFill>
                <a:cs typeface="Arial" panose="020B0604020202020204" pitchFamily="34" charset="0"/>
              </a:rPr>
              <a:t>Нарушения сна </a:t>
            </a:r>
            <a:endParaRPr lang="ru-RU" dirty="0">
              <a:solidFill>
                <a:prstClr val="black"/>
              </a:solidFill>
              <a:cs typeface="Arial" panose="020B0604020202020204" pitchFamily="34" charset="0"/>
            </a:endParaRPr>
          </a:p>
        </p:txBody>
      </p:sp>
      <p:sp>
        <p:nvSpPr>
          <p:cNvPr id="16" name="Rectangular Callout 15"/>
          <p:cNvSpPr/>
          <p:nvPr/>
        </p:nvSpPr>
        <p:spPr>
          <a:xfrm>
            <a:off x="5541099" y="5711533"/>
            <a:ext cx="2112024" cy="851674"/>
          </a:xfrm>
          <a:prstGeom prst="wedgeRectCallout">
            <a:avLst>
              <a:gd name="adj1" fmla="val -3822"/>
              <a:gd name="adj2" fmla="val -117986"/>
            </a:avLst>
          </a:prstGeom>
          <a:solidFill>
            <a:schemeClr val="bg1"/>
          </a:solidFill>
          <a:ln>
            <a:solidFill>
              <a:srgbClr val="00206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prstClr val="black"/>
                </a:solidFill>
                <a:cs typeface="Arial" panose="020B0604020202020204" pitchFamily="34" charset="0"/>
              </a:rPr>
              <a:t>«Приливы», повышенная потливость </a:t>
            </a:r>
            <a:endParaRPr lang="ru-RU" dirty="0">
              <a:solidFill>
                <a:prstClr val="black"/>
              </a:solidFill>
              <a:cs typeface="Arial" panose="020B0604020202020204" pitchFamily="34" charset="0"/>
            </a:endParaRPr>
          </a:p>
        </p:txBody>
      </p:sp>
      <p:sp>
        <p:nvSpPr>
          <p:cNvPr id="17" name="Oval 16"/>
          <p:cNvSpPr/>
          <p:nvPr/>
        </p:nvSpPr>
        <p:spPr>
          <a:xfrm>
            <a:off x="6454558" y="5034051"/>
            <a:ext cx="132521" cy="1151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Oval 17"/>
          <p:cNvSpPr/>
          <p:nvPr/>
        </p:nvSpPr>
        <p:spPr>
          <a:xfrm>
            <a:off x="7686754" y="4464930"/>
            <a:ext cx="132521" cy="1151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xmlns="" val="431880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1371" y="93278"/>
            <a:ext cx="10972800" cy="1644708"/>
          </a:xfrm>
        </p:spPr>
        <p:txBody>
          <a:bodyPr>
            <a:noAutofit/>
          </a:bodyPr>
          <a:lstStyle/>
          <a:p>
            <a:pPr algn="l"/>
            <a:r>
              <a:rPr lang="ru-RU" sz="3200" dirty="0" smtClean="0">
                <a:solidFill>
                  <a:srgbClr val="C00000"/>
                </a:solidFill>
              </a:rPr>
              <a:t>Роль эстрогенов в функционировании ЦНС</a:t>
            </a:r>
            <a:endParaRPr lang="ru-RU" sz="3200" dirty="0">
              <a:solidFill>
                <a:srgbClr val="C00000"/>
              </a:solidFill>
            </a:endParaRPr>
          </a:p>
        </p:txBody>
      </p:sp>
      <p:sp>
        <p:nvSpPr>
          <p:cNvPr id="3" name="Content Placeholder 2"/>
          <p:cNvSpPr>
            <a:spLocks noGrp="1"/>
          </p:cNvSpPr>
          <p:nvPr>
            <p:ph idx="1"/>
          </p:nvPr>
        </p:nvSpPr>
        <p:spPr>
          <a:xfrm>
            <a:off x="1021976" y="1988840"/>
            <a:ext cx="10382195" cy="3927867"/>
          </a:xfrm>
        </p:spPr>
        <p:txBody>
          <a:bodyPr>
            <a:noAutofit/>
          </a:bodyPr>
          <a:lstStyle/>
          <a:p>
            <a:r>
              <a:rPr lang="ru-RU" sz="2400" dirty="0" smtClean="0"/>
              <a:t>Активация морфогенеза нейронов – их пролиферации, дифференцировки, метаболизма</a:t>
            </a:r>
          </a:p>
          <a:p>
            <a:r>
              <a:rPr lang="ru-RU" sz="2400" dirty="0" smtClean="0"/>
              <a:t>Увеличение церебрального кровотока через активацию продукции оксида азота эндотелием церебральных сосудов</a:t>
            </a:r>
          </a:p>
          <a:p>
            <a:r>
              <a:rPr lang="ru-RU" sz="2400" dirty="0" smtClean="0"/>
              <a:t>Регуляция синаптической передачи через Са++ транспортный механизм </a:t>
            </a:r>
          </a:p>
          <a:p>
            <a:r>
              <a:rPr lang="ru-RU" sz="2400" dirty="0" smtClean="0"/>
              <a:t>Регуляция обмена дофамина</a:t>
            </a:r>
          </a:p>
          <a:p>
            <a:r>
              <a:rPr lang="ru-RU" sz="2400" dirty="0" smtClean="0"/>
              <a:t>Торможение обратного захвата серотонина</a:t>
            </a:r>
          </a:p>
          <a:p>
            <a:pPr lvl="0"/>
            <a:r>
              <a:rPr lang="ru-RU" sz="2400" dirty="0" smtClean="0"/>
              <a:t>Увеличение </a:t>
            </a:r>
            <a:r>
              <a:rPr lang="ru-RU" sz="2400" dirty="0"/>
              <a:t>транспорта глюкозы в головной мозг и усиление ее </a:t>
            </a:r>
            <a:r>
              <a:rPr lang="ru-RU" sz="2400" dirty="0" smtClean="0"/>
              <a:t>метаболизма</a:t>
            </a:r>
            <a:endParaRPr lang="ru-RU" sz="2400" dirty="0"/>
          </a:p>
        </p:txBody>
      </p:sp>
      <p:pic>
        <p:nvPicPr>
          <p:cNvPr id="6" name="Picture 2" descr="C:\Users\TKRAVTSOVA\Pictures\мозг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16613" y="195552"/>
            <a:ext cx="2891888" cy="144016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2583051" y="6279439"/>
            <a:ext cx="9608949" cy="276999"/>
          </a:xfrm>
          <a:prstGeom prst="rect">
            <a:avLst/>
          </a:prstGeom>
        </p:spPr>
        <p:txBody>
          <a:bodyPr wrap="square">
            <a:spAutoFit/>
          </a:bodyPr>
          <a:lstStyle/>
          <a:p>
            <a:pPr algn="r"/>
            <a:r>
              <a:rPr lang="en-US" sz="1200" i="1" dirty="0" err="1"/>
              <a:t>Studd</a:t>
            </a:r>
            <a:r>
              <a:rPr lang="en-US" sz="1200" i="1" dirty="0"/>
              <a:t> JW. </a:t>
            </a:r>
            <a:r>
              <a:rPr lang="ru-RU" sz="1200" i="1" dirty="0"/>
              <a:t>«</a:t>
            </a:r>
            <a:r>
              <a:rPr lang="en-US" sz="1200" i="1" dirty="0"/>
              <a:t>A guide to the treatment of depression in women by estrogens.</a:t>
            </a:r>
            <a:r>
              <a:rPr lang="ru-RU" sz="1200" i="1" dirty="0"/>
              <a:t>»</a:t>
            </a:r>
            <a:r>
              <a:rPr lang="en-US" sz="1200" i="1" dirty="0"/>
              <a:t> Climacteric2011;14(6):63</a:t>
            </a:r>
            <a:r>
              <a:rPr lang="ru-RU" sz="1200" i="1" dirty="0"/>
              <a:t>7</a:t>
            </a:r>
          </a:p>
        </p:txBody>
      </p:sp>
      <p:sp>
        <p:nvSpPr>
          <p:cNvPr id="7" name="TextBox 6"/>
          <p:cNvSpPr txBox="1"/>
          <p:nvPr/>
        </p:nvSpPr>
        <p:spPr>
          <a:xfrm>
            <a:off x="2168144" y="6556438"/>
            <a:ext cx="10023856" cy="276999"/>
          </a:xfrm>
          <a:prstGeom prst="rect">
            <a:avLst/>
          </a:prstGeom>
          <a:noFill/>
        </p:spPr>
        <p:txBody>
          <a:bodyPr wrap="square" rtlCol="0">
            <a:spAutoFit/>
          </a:bodyPr>
          <a:lstStyle/>
          <a:p>
            <a:pPr algn="r"/>
            <a:r>
              <a:rPr lang="ru-RU" sz="1200" i="1" dirty="0" err="1"/>
              <a:t>Сметник</a:t>
            </a:r>
            <a:r>
              <a:rPr lang="ru-RU" sz="1200" i="1" dirty="0"/>
              <a:t> В.П., Ильина Э.М., «Эстрогены и центральная нервная система»,</a:t>
            </a:r>
            <a:r>
              <a:rPr lang="en-US" sz="1200" i="1" dirty="0"/>
              <a:t> </a:t>
            </a:r>
            <a:r>
              <a:rPr lang="ru-RU" sz="1200" i="1" dirty="0" err="1"/>
              <a:t>Фарматека</a:t>
            </a:r>
            <a:r>
              <a:rPr lang="ru-RU" sz="1200" i="1" dirty="0"/>
              <a:t> М-2013 ,№3, с 8-13 </a:t>
            </a:r>
          </a:p>
        </p:txBody>
      </p:sp>
    </p:spTree>
    <p:extLst>
      <p:ext uri="{BB962C8B-B14F-4D97-AF65-F5344CB8AC3E}">
        <p14:creationId xmlns:p14="http://schemas.microsoft.com/office/powerpoint/2010/main" xmlns="" val="4652851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0458" y="311869"/>
            <a:ext cx="10285628" cy="857250"/>
          </a:xfrm>
        </p:spPr>
        <p:txBody>
          <a:bodyPr>
            <a:noAutofit/>
          </a:bodyPr>
          <a:lstStyle/>
          <a:p>
            <a:r>
              <a:rPr lang="ru-RU" b="1" dirty="0" err="1">
                <a:solidFill>
                  <a:srgbClr val="C00000"/>
                </a:solidFill>
              </a:rPr>
              <a:t>Нейропротективное</a:t>
            </a:r>
            <a:r>
              <a:rPr lang="ru-RU" b="1" dirty="0">
                <a:solidFill>
                  <a:srgbClr val="C00000"/>
                </a:solidFill>
              </a:rPr>
              <a:t> действие эстрогенов</a:t>
            </a:r>
          </a:p>
        </p:txBody>
      </p:sp>
      <p:graphicFrame>
        <p:nvGraphicFramePr>
          <p:cNvPr id="5" name="Объект 4"/>
          <p:cNvGraphicFramePr>
            <a:graphicFrameLocks noGrp="1"/>
          </p:cNvGraphicFramePr>
          <p:nvPr>
            <p:ph idx="1"/>
            <p:extLst/>
          </p:nvPr>
        </p:nvGraphicFramePr>
        <p:xfrm>
          <a:off x="1255440" y="1262108"/>
          <a:ext cx="9975664" cy="483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p:cNvSpPr/>
          <p:nvPr/>
        </p:nvSpPr>
        <p:spPr>
          <a:xfrm>
            <a:off x="1681578" y="6287937"/>
            <a:ext cx="10179791" cy="415498"/>
          </a:xfrm>
          <a:prstGeom prst="rect">
            <a:avLst/>
          </a:prstGeom>
        </p:spPr>
        <p:txBody>
          <a:bodyPr wrap="square">
            <a:spAutoFit/>
          </a:bodyPr>
          <a:lstStyle/>
          <a:p>
            <a:pPr algn="r"/>
            <a:r>
              <a:rPr lang="en-US" sz="1050" i="1" dirty="0" err="1"/>
              <a:t>Birge</a:t>
            </a:r>
            <a:r>
              <a:rPr lang="en-US" sz="1050" i="1" dirty="0"/>
              <a:t> SJ. Estrogen and the brain: implications for menopause management. In Menopause. The State of the Art in research and management. / Ed. P.G. Schneider. The Parthenon Publishing Group 2002;191–95</a:t>
            </a:r>
            <a:endParaRPr lang="ru-RU" sz="1050" i="1" dirty="0"/>
          </a:p>
        </p:txBody>
      </p:sp>
    </p:spTree>
    <p:extLst>
      <p:ext uri="{BB962C8B-B14F-4D97-AF65-F5344CB8AC3E}">
        <p14:creationId xmlns:p14="http://schemas.microsoft.com/office/powerpoint/2010/main" xmlns="" val="136149708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smtClean="0"/>
              <a:t>Приливы повышают </a:t>
            </a:r>
            <a:r>
              <a:rPr lang="ru-RU" sz="3600" dirty="0"/>
              <a:t>риск развития ССЗ за счет следующих механизмов</a:t>
            </a:r>
          </a:p>
        </p:txBody>
      </p:sp>
      <p:sp>
        <p:nvSpPr>
          <p:cNvPr id="3" name="Объект 2"/>
          <p:cNvSpPr>
            <a:spLocks noGrp="1"/>
          </p:cNvSpPr>
          <p:nvPr>
            <p:ph idx="1"/>
          </p:nvPr>
        </p:nvSpPr>
        <p:spPr>
          <a:xfrm>
            <a:off x="285750" y="1825625"/>
            <a:ext cx="11601450" cy="4351338"/>
          </a:xfrm>
        </p:spPr>
        <p:txBody>
          <a:bodyPr>
            <a:noAutofit/>
          </a:bodyPr>
          <a:lstStyle/>
          <a:p>
            <a:r>
              <a:rPr lang="ru-RU" sz="2400" dirty="0" smtClean="0"/>
              <a:t>Повышение </a:t>
            </a:r>
            <a:r>
              <a:rPr lang="ru-RU" sz="2400" dirty="0"/>
              <a:t>уровня холестерина в плазме. </a:t>
            </a:r>
            <a:endParaRPr lang="ru-RU" sz="2400" dirty="0" smtClean="0"/>
          </a:p>
          <a:p>
            <a:r>
              <a:rPr lang="ru-RU" sz="2400" dirty="0" smtClean="0"/>
              <a:t>Повышение </a:t>
            </a:r>
            <a:r>
              <a:rPr lang="ru-RU" sz="2400" dirty="0"/>
              <a:t>реактивности ССС на стрессовые ситуации из-за низкой </a:t>
            </a:r>
            <a:r>
              <a:rPr lang="ru-RU" sz="2400" dirty="0" smtClean="0"/>
              <a:t>стрессоустойчивости.</a:t>
            </a:r>
          </a:p>
          <a:p>
            <a:r>
              <a:rPr lang="ru-RU" sz="2400" dirty="0" smtClean="0"/>
              <a:t>Низкого </a:t>
            </a:r>
            <a:r>
              <a:rPr lang="ru-RU" sz="2400" dirty="0"/>
              <a:t>уровня антиоксидантной активности в </a:t>
            </a:r>
            <a:r>
              <a:rPr lang="ru-RU" sz="2400" dirty="0" smtClean="0"/>
              <a:t>плазме.</a:t>
            </a:r>
          </a:p>
          <a:p>
            <a:r>
              <a:rPr lang="ru-RU" sz="2400" dirty="0" smtClean="0"/>
              <a:t>Повышения </a:t>
            </a:r>
            <a:r>
              <a:rPr lang="ru-RU" sz="2400" dirty="0"/>
              <a:t>симпатической активности.  Снижение </a:t>
            </a:r>
            <a:r>
              <a:rPr lang="ru-RU" sz="2400" dirty="0" err="1"/>
              <a:t>вазодилатации</a:t>
            </a:r>
            <a:r>
              <a:rPr lang="ru-RU" sz="2400" dirty="0"/>
              <a:t>, связанной с увеличением кровотока.  Повышения риска </a:t>
            </a:r>
            <a:r>
              <a:rPr lang="ru-RU" sz="2400" dirty="0" err="1"/>
              <a:t>кальцификации</a:t>
            </a:r>
            <a:r>
              <a:rPr lang="ru-RU" sz="2400" dirty="0"/>
              <a:t> аорты</a:t>
            </a:r>
            <a:r>
              <a:rPr lang="ru-RU" sz="2400" dirty="0" smtClean="0"/>
              <a:t>.</a:t>
            </a:r>
          </a:p>
          <a:p>
            <a:r>
              <a:rPr lang="ru-RU" sz="2400" dirty="0" smtClean="0"/>
              <a:t> </a:t>
            </a:r>
            <a:r>
              <a:rPr lang="ru-RU" sz="2400" dirty="0"/>
              <a:t>Повышения уровня АД, в том числе и ночного. </a:t>
            </a:r>
            <a:endParaRPr lang="ru-RU" sz="2400" dirty="0" smtClean="0"/>
          </a:p>
          <a:p>
            <a:r>
              <a:rPr lang="ru-RU" sz="2400" dirty="0" smtClean="0"/>
              <a:t>Способствуют </a:t>
            </a:r>
            <a:r>
              <a:rPr lang="ru-RU" sz="2400" dirty="0"/>
              <a:t>развитию ишемии и процесса старения мозга. </a:t>
            </a:r>
          </a:p>
          <a:p>
            <a:r>
              <a:rPr lang="ru-RU" sz="2400" dirty="0" smtClean="0"/>
              <a:t>Число </a:t>
            </a:r>
            <a:r>
              <a:rPr lang="ru-RU" sz="2400" dirty="0"/>
              <a:t>объективно регистрируемых приливов, коррелирует с продолжительностью сна, величиной словарного запаса, качеством вербальной памяти.</a:t>
            </a:r>
          </a:p>
          <a:p>
            <a:endParaRPr lang="ru-RU" sz="2400" dirty="0"/>
          </a:p>
        </p:txBody>
      </p:sp>
      <p:sp>
        <p:nvSpPr>
          <p:cNvPr id="4" name="Rectangle 5"/>
          <p:cNvSpPr/>
          <p:nvPr/>
        </p:nvSpPr>
        <p:spPr>
          <a:xfrm>
            <a:off x="4421272" y="6176963"/>
            <a:ext cx="7297269" cy="523220"/>
          </a:xfrm>
          <a:prstGeom prst="rect">
            <a:avLst/>
          </a:prstGeom>
        </p:spPr>
        <p:txBody>
          <a:bodyPr wrap="square">
            <a:spAutoFit/>
          </a:bodyPr>
          <a:lstStyle/>
          <a:p>
            <a:r>
              <a:rPr lang="ru-RU" sz="1400" i="1" dirty="0" smtClean="0">
                <a:solidFill>
                  <a:prstClr val="black"/>
                </a:solidFill>
              </a:rPr>
              <a:t>МГТ и сохранение здоровья женщин зрелого возраста ( проект клинических рекомендаций) </a:t>
            </a:r>
            <a:r>
              <a:rPr lang="en-US" sz="1400" i="1" dirty="0" smtClean="0">
                <a:solidFill>
                  <a:prstClr val="black"/>
                </a:solidFill>
              </a:rPr>
              <a:t>/ </a:t>
            </a:r>
            <a:r>
              <a:rPr lang="ru-RU" sz="1400" i="1" dirty="0" smtClean="0">
                <a:solidFill>
                  <a:prstClr val="black"/>
                </a:solidFill>
              </a:rPr>
              <a:t>«Климактерий» </a:t>
            </a:r>
            <a:r>
              <a:rPr lang="ru-RU" sz="1400" i="1" dirty="0">
                <a:solidFill>
                  <a:prstClr val="black"/>
                </a:solidFill>
              </a:rPr>
              <a:t>№</a:t>
            </a:r>
            <a:r>
              <a:rPr lang="ru-RU" sz="1400" i="1" dirty="0" smtClean="0">
                <a:solidFill>
                  <a:prstClr val="black"/>
                </a:solidFill>
              </a:rPr>
              <a:t>4 </a:t>
            </a:r>
            <a:r>
              <a:rPr lang="en-US" sz="1400" i="1" dirty="0" smtClean="0">
                <a:solidFill>
                  <a:prstClr val="black"/>
                </a:solidFill>
              </a:rPr>
              <a:t> 2014 </a:t>
            </a:r>
            <a:endParaRPr lang="ru-RU" sz="1400" i="1" dirty="0">
              <a:solidFill>
                <a:prstClr val="black"/>
              </a:solidFill>
            </a:endParaRPr>
          </a:p>
        </p:txBody>
      </p:sp>
    </p:spTree>
    <p:extLst>
      <p:ext uri="{BB962C8B-B14F-4D97-AF65-F5344CB8AC3E}">
        <p14:creationId xmlns:p14="http://schemas.microsoft.com/office/powerpoint/2010/main" xmlns="" val="3047090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C:\Users\TKRAVTSOVA\Pictures\мозг1.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21228" y="116632"/>
            <a:ext cx="2727267" cy="144016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608874" y="542373"/>
            <a:ext cx="10348173" cy="1143000"/>
          </a:xfrm>
        </p:spPr>
        <p:txBody>
          <a:bodyPr>
            <a:noAutofit/>
          </a:bodyPr>
          <a:lstStyle/>
          <a:p>
            <a:pPr algn="l"/>
            <a:r>
              <a:rPr lang="ru-RU" sz="3600" dirty="0"/>
              <a:t>Эффекты прогестерона и его метаболитов </a:t>
            </a:r>
            <a:br>
              <a:rPr lang="ru-RU" sz="3600" dirty="0"/>
            </a:br>
            <a:r>
              <a:rPr lang="ru-RU" sz="3600" dirty="0"/>
              <a:t>в головном мозге</a:t>
            </a:r>
          </a:p>
        </p:txBody>
      </p:sp>
      <p:sp>
        <p:nvSpPr>
          <p:cNvPr id="5" name="Content Placeholder 2"/>
          <p:cNvSpPr txBox="1">
            <a:spLocks/>
          </p:cNvSpPr>
          <p:nvPr/>
        </p:nvSpPr>
        <p:spPr>
          <a:xfrm>
            <a:off x="9265083" y="2346254"/>
            <a:ext cx="2619979" cy="792088"/>
          </a:xfrm>
          <a:prstGeom prst="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vert="horz" lIns="88386" tIns="44193" rIns="88386" bIns="44193"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ru-RU" sz="1200" dirty="0"/>
              <a:t>Опиоидная </a:t>
            </a:r>
          </a:p>
          <a:p>
            <a:pPr marL="0" indent="0" algn="ctr">
              <a:buNone/>
            </a:pPr>
            <a:r>
              <a:rPr lang="ru-RU" sz="1200" dirty="0"/>
              <a:t>(</a:t>
            </a:r>
            <a:r>
              <a:rPr lang="el-GR" sz="1200" dirty="0"/>
              <a:t>β</a:t>
            </a:r>
            <a:r>
              <a:rPr lang="ru-RU" sz="1200" dirty="0"/>
              <a:t>-эндорфинная) </a:t>
            </a:r>
          </a:p>
          <a:p>
            <a:pPr marL="0" indent="0" algn="ctr">
              <a:buNone/>
            </a:pPr>
            <a:r>
              <a:rPr lang="ru-RU" sz="1200" dirty="0"/>
              <a:t>активность</a:t>
            </a:r>
          </a:p>
        </p:txBody>
      </p:sp>
      <p:sp>
        <p:nvSpPr>
          <p:cNvPr id="6" name="Content Placeholder 2"/>
          <p:cNvSpPr txBox="1">
            <a:spLocks/>
          </p:cNvSpPr>
          <p:nvPr/>
        </p:nvSpPr>
        <p:spPr>
          <a:xfrm>
            <a:off x="4556733" y="2346254"/>
            <a:ext cx="2521807" cy="792088"/>
          </a:xfrm>
          <a:prstGeom prst="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vert="horz" lIns="88386" tIns="44193" rIns="88386" bIns="44193"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ru-RU" sz="1200" dirty="0"/>
              <a:t>Катехол-</a:t>
            </a:r>
          </a:p>
          <a:p>
            <a:pPr marL="0" indent="0" algn="ctr">
              <a:buNone/>
            </a:pPr>
            <a:r>
              <a:rPr lang="ru-RU" sz="1200" dirty="0"/>
              <a:t>метилтрансферазная активность</a:t>
            </a:r>
          </a:p>
        </p:txBody>
      </p:sp>
      <p:sp>
        <p:nvSpPr>
          <p:cNvPr id="7" name="Content Placeholder 2"/>
          <p:cNvSpPr txBox="1">
            <a:spLocks/>
          </p:cNvSpPr>
          <p:nvPr/>
        </p:nvSpPr>
        <p:spPr>
          <a:xfrm>
            <a:off x="2383645" y="2346254"/>
            <a:ext cx="1991995" cy="792088"/>
          </a:xfrm>
          <a:prstGeom prst="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vert="horz" lIns="88386" tIns="44193" rIns="88386" bIns="44193"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ru-RU" sz="1200" dirty="0"/>
              <a:t>Моноамино-оксидазная активность</a:t>
            </a:r>
          </a:p>
        </p:txBody>
      </p:sp>
      <p:sp>
        <p:nvSpPr>
          <p:cNvPr id="8" name="Content Placeholder 2"/>
          <p:cNvSpPr txBox="1">
            <a:spLocks/>
          </p:cNvSpPr>
          <p:nvPr/>
        </p:nvSpPr>
        <p:spPr>
          <a:xfrm>
            <a:off x="608874" y="2346254"/>
            <a:ext cx="1512913" cy="792088"/>
          </a:xfrm>
          <a:prstGeom prst="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vert="horz" lIns="88386" tIns="44193" rIns="88386" bIns="44193"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ru-RU" sz="1200" dirty="0"/>
              <a:t> ГАМК-эргическая активность</a:t>
            </a:r>
          </a:p>
        </p:txBody>
      </p:sp>
      <p:sp>
        <p:nvSpPr>
          <p:cNvPr id="9" name="Striped Right Arrow 8"/>
          <p:cNvSpPr/>
          <p:nvPr/>
        </p:nvSpPr>
        <p:spPr>
          <a:xfrm rot="5400000">
            <a:off x="1204403" y="3026930"/>
            <a:ext cx="265356" cy="776217"/>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10" name="TextBox 9"/>
          <p:cNvSpPr txBox="1"/>
          <p:nvPr/>
        </p:nvSpPr>
        <p:spPr>
          <a:xfrm>
            <a:off x="462941" y="3561507"/>
            <a:ext cx="1658847" cy="1004279"/>
          </a:xfrm>
          <a:prstGeom prst="rect">
            <a:avLst/>
          </a:prstGeom>
          <a:solidFill>
            <a:srgbClr val="92D050"/>
          </a:solidFill>
          <a:ln>
            <a:solidFill>
              <a:srgbClr val="92D050"/>
            </a:solidFill>
          </a:ln>
        </p:spPr>
        <p:txBody>
          <a:bodyPr wrap="square" lIns="80165" tIns="40083" rIns="80165" bIns="40083" rtlCol="0">
            <a:spAutoFit/>
          </a:bodyPr>
          <a:lstStyle/>
          <a:p>
            <a:r>
              <a:rPr lang="ru-RU" sz="1200" dirty="0">
                <a:latin typeface="Calibri" panose="020F0502020204030204" pitchFamily="34" charset="0"/>
              </a:rPr>
              <a:t>Расслабление и успокоение</a:t>
            </a:r>
          </a:p>
          <a:p>
            <a:r>
              <a:rPr lang="ru-RU" sz="1200" dirty="0">
                <a:latin typeface="Calibri" panose="020F0502020204030204" pitchFamily="34" charset="0"/>
              </a:rPr>
              <a:t>Регуляция суточного ритма «бодрствование-сон»</a:t>
            </a:r>
          </a:p>
        </p:txBody>
      </p:sp>
      <p:sp>
        <p:nvSpPr>
          <p:cNvPr id="11" name="Striped Right Arrow 10"/>
          <p:cNvSpPr/>
          <p:nvPr/>
        </p:nvSpPr>
        <p:spPr>
          <a:xfrm rot="5400000">
            <a:off x="3250159" y="3030128"/>
            <a:ext cx="258964" cy="776217"/>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12" name="TextBox 11"/>
          <p:cNvSpPr txBox="1"/>
          <p:nvPr/>
        </p:nvSpPr>
        <p:spPr>
          <a:xfrm>
            <a:off x="2383644" y="3561507"/>
            <a:ext cx="4712427" cy="819613"/>
          </a:xfrm>
          <a:prstGeom prst="rect">
            <a:avLst/>
          </a:prstGeom>
          <a:solidFill>
            <a:srgbClr val="92D050"/>
          </a:solidFill>
          <a:ln>
            <a:solidFill>
              <a:srgbClr val="92D050"/>
            </a:solidFill>
          </a:ln>
        </p:spPr>
        <p:txBody>
          <a:bodyPr wrap="square" lIns="80165" tIns="40083" rIns="80165" bIns="40083" rtlCol="0">
            <a:spAutoFit/>
          </a:bodyPr>
          <a:lstStyle/>
          <a:p>
            <a:pPr algn="ctr"/>
            <a:r>
              <a:rPr lang="ru-RU" sz="1200" dirty="0">
                <a:latin typeface="Calibri" panose="020F0502020204030204" pitchFamily="34" charset="0"/>
              </a:rPr>
              <a:t>Обмен допамина и норадреналина :</a:t>
            </a:r>
          </a:p>
          <a:p>
            <a:pPr marL="276195" indent="-276195">
              <a:buFont typeface="Arial" pitchFamily="34" charset="0"/>
              <a:buChar char="•"/>
            </a:pPr>
            <a:r>
              <a:rPr lang="ru-RU" sz="1200" dirty="0">
                <a:latin typeface="Calibri" panose="020F0502020204030204" pitchFamily="34" charset="0"/>
              </a:rPr>
              <a:t>Половое влечение, удовлетворение, удовольствие, мотивация;</a:t>
            </a:r>
          </a:p>
          <a:p>
            <a:pPr marL="276195" indent="-276195">
              <a:buFont typeface="Arial" pitchFamily="34" charset="0"/>
              <a:buChar char="•"/>
            </a:pPr>
            <a:r>
              <a:rPr lang="ru-RU" sz="1200" dirty="0">
                <a:latin typeface="Calibri" panose="020F0502020204030204" pitchFamily="34" charset="0"/>
              </a:rPr>
              <a:t>Внимательность, сексуальное и эмоциональное возбуждение, концентрация мышления, когнитивные функции</a:t>
            </a:r>
          </a:p>
        </p:txBody>
      </p:sp>
      <p:sp>
        <p:nvSpPr>
          <p:cNvPr id="13" name="Striped Right Arrow 12"/>
          <p:cNvSpPr/>
          <p:nvPr/>
        </p:nvSpPr>
        <p:spPr>
          <a:xfrm rot="5400000">
            <a:off x="5542220" y="3026932"/>
            <a:ext cx="265360" cy="776217"/>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14" name="Content Placeholder 2"/>
          <p:cNvSpPr txBox="1">
            <a:spLocks/>
          </p:cNvSpPr>
          <p:nvPr/>
        </p:nvSpPr>
        <p:spPr>
          <a:xfrm>
            <a:off x="7270171" y="2351370"/>
            <a:ext cx="1720360" cy="804308"/>
          </a:xfrm>
          <a:prstGeom prst="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vert="horz" lIns="88386" tIns="44193" rIns="88386" bIns="44193"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ru-RU" sz="1200" dirty="0"/>
              <a:t>Серотонин-эргическая активность</a:t>
            </a:r>
          </a:p>
        </p:txBody>
      </p:sp>
      <p:sp>
        <p:nvSpPr>
          <p:cNvPr id="15" name="Striped Right Arrow 14"/>
          <p:cNvSpPr/>
          <p:nvPr/>
        </p:nvSpPr>
        <p:spPr>
          <a:xfrm rot="5400000">
            <a:off x="8057720" y="3040254"/>
            <a:ext cx="238720" cy="776217"/>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16" name="TextBox 15"/>
          <p:cNvSpPr txBox="1"/>
          <p:nvPr/>
        </p:nvSpPr>
        <p:spPr>
          <a:xfrm>
            <a:off x="7270170" y="3561508"/>
            <a:ext cx="1813823" cy="819613"/>
          </a:xfrm>
          <a:prstGeom prst="rect">
            <a:avLst/>
          </a:prstGeom>
          <a:solidFill>
            <a:srgbClr val="92D050"/>
          </a:solidFill>
          <a:ln>
            <a:solidFill>
              <a:srgbClr val="92D050"/>
            </a:solidFill>
          </a:ln>
        </p:spPr>
        <p:txBody>
          <a:bodyPr wrap="square" lIns="80165" tIns="40083" rIns="80165" bIns="40083" rtlCol="0">
            <a:spAutoFit/>
          </a:bodyPr>
          <a:lstStyle/>
          <a:p>
            <a:pPr algn="ctr"/>
            <a:r>
              <a:rPr lang="ru-RU" sz="1200" dirty="0">
                <a:latin typeface="Calibri" panose="020F0502020204030204" pitchFamily="34" charset="0"/>
              </a:rPr>
              <a:t>Регуляция настроения, либидо, тревоги, сна, аппетита, памяти, процессов обучения</a:t>
            </a:r>
          </a:p>
        </p:txBody>
      </p:sp>
      <p:sp>
        <p:nvSpPr>
          <p:cNvPr id="17" name="Striped Right Arrow 16"/>
          <p:cNvSpPr/>
          <p:nvPr/>
        </p:nvSpPr>
        <p:spPr>
          <a:xfrm rot="5400000">
            <a:off x="10365503" y="3013611"/>
            <a:ext cx="238719" cy="776217"/>
          </a:xfrm>
          <a:prstGeom prst="striped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18" name="TextBox 17"/>
          <p:cNvSpPr txBox="1"/>
          <p:nvPr/>
        </p:nvSpPr>
        <p:spPr>
          <a:xfrm>
            <a:off x="9488530" y="3561507"/>
            <a:ext cx="2173085" cy="634947"/>
          </a:xfrm>
          <a:prstGeom prst="rect">
            <a:avLst/>
          </a:prstGeom>
          <a:solidFill>
            <a:srgbClr val="92D050"/>
          </a:solidFill>
          <a:ln>
            <a:solidFill>
              <a:srgbClr val="92D050"/>
            </a:solidFill>
          </a:ln>
        </p:spPr>
        <p:txBody>
          <a:bodyPr wrap="square" lIns="80165" tIns="40083" rIns="80165" bIns="40083" rtlCol="0">
            <a:spAutoFit/>
          </a:bodyPr>
          <a:lstStyle/>
          <a:p>
            <a:pPr algn="ctr"/>
            <a:r>
              <a:rPr lang="ru-RU" sz="1200" dirty="0">
                <a:latin typeface="Calibri" panose="020F0502020204030204" pitchFamily="34" charset="0"/>
              </a:rPr>
              <a:t>Регуляция настроения, либидо, болевой чувствительности</a:t>
            </a:r>
          </a:p>
        </p:txBody>
      </p:sp>
      <p:sp>
        <p:nvSpPr>
          <p:cNvPr id="20" name="Striped Right Arrow 19"/>
          <p:cNvSpPr/>
          <p:nvPr/>
        </p:nvSpPr>
        <p:spPr>
          <a:xfrm rot="5400000">
            <a:off x="1162619" y="4736005"/>
            <a:ext cx="283291" cy="77621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21" name="Striped Right Arrow 20"/>
          <p:cNvSpPr/>
          <p:nvPr/>
        </p:nvSpPr>
        <p:spPr>
          <a:xfrm rot="5400000">
            <a:off x="4620774" y="4737334"/>
            <a:ext cx="285949" cy="77621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22" name="Striped Right Arrow 21"/>
          <p:cNvSpPr/>
          <p:nvPr/>
        </p:nvSpPr>
        <p:spPr>
          <a:xfrm rot="5400000">
            <a:off x="8080862" y="4832224"/>
            <a:ext cx="192436" cy="77621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23" name="Striped Right Arrow 22"/>
          <p:cNvSpPr/>
          <p:nvPr/>
        </p:nvSpPr>
        <p:spPr>
          <a:xfrm rot="5400000">
            <a:off x="9981209" y="4558028"/>
            <a:ext cx="740831" cy="776217"/>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ru-RU" sz="2000"/>
          </a:p>
        </p:txBody>
      </p:sp>
      <p:sp>
        <p:nvSpPr>
          <p:cNvPr id="26" name="TextBox 25"/>
          <p:cNvSpPr txBox="1"/>
          <p:nvPr/>
        </p:nvSpPr>
        <p:spPr>
          <a:xfrm>
            <a:off x="416879" y="5348082"/>
            <a:ext cx="1774771" cy="634947"/>
          </a:xfrm>
          <a:prstGeom prst="rect">
            <a:avLst/>
          </a:prstGeom>
          <a:solidFill>
            <a:srgbClr val="FF0000"/>
          </a:solidFill>
          <a:ln>
            <a:solidFill>
              <a:srgbClr val="FF0000"/>
            </a:solidFill>
          </a:ln>
        </p:spPr>
        <p:txBody>
          <a:bodyPr wrap="square" lIns="80165" tIns="40083" rIns="80165" bIns="40083" rtlCol="0">
            <a:spAutoFit/>
          </a:bodyPr>
          <a:lstStyle/>
          <a:p>
            <a:pPr algn="ctr"/>
            <a:r>
              <a:rPr lang="ru-RU" sz="1200" dirty="0">
                <a:latin typeface="Calibri" panose="020F0502020204030204" pitchFamily="34" charset="0"/>
              </a:rPr>
              <a:t>Неврозы, алкоголизм, нарушения сна, страхи, депрессия</a:t>
            </a:r>
          </a:p>
        </p:txBody>
      </p:sp>
      <p:sp>
        <p:nvSpPr>
          <p:cNvPr id="27" name="TextBox 26"/>
          <p:cNvSpPr txBox="1"/>
          <p:nvPr/>
        </p:nvSpPr>
        <p:spPr>
          <a:xfrm>
            <a:off x="2427121" y="5348082"/>
            <a:ext cx="3525343" cy="1004279"/>
          </a:xfrm>
          <a:prstGeom prst="rect">
            <a:avLst/>
          </a:prstGeom>
          <a:solidFill>
            <a:srgbClr val="FF0000"/>
          </a:solidFill>
          <a:ln>
            <a:solidFill>
              <a:srgbClr val="FF0000"/>
            </a:solidFill>
          </a:ln>
        </p:spPr>
        <p:txBody>
          <a:bodyPr wrap="square" lIns="80165" tIns="40083" rIns="80165" bIns="40083" rtlCol="0">
            <a:spAutoFit/>
          </a:bodyPr>
          <a:lstStyle/>
          <a:p>
            <a:r>
              <a:rPr lang="ru-RU" sz="1200" dirty="0">
                <a:latin typeface="Calibri" panose="020F0502020204030204" pitchFamily="34" charset="0"/>
              </a:rPr>
              <a:t>Нарушения памяти, концентрации внимания, снижение энергии и мотивации, в том числе сексуальной, </a:t>
            </a:r>
          </a:p>
          <a:p>
            <a:r>
              <a:rPr lang="ru-RU" sz="1200" dirty="0">
                <a:latin typeface="Calibri" panose="020F0502020204030204" pitchFamily="34" charset="0"/>
              </a:rPr>
              <a:t>депрессии,                                      болезнь Паркинсона</a:t>
            </a:r>
          </a:p>
        </p:txBody>
      </p:sp>
      <p:sp>
        <p:nvSpPr>
          <p:cNvPr id="28" name="TextBox 27"/>
          <p:cNvSpPr txBox="1"/>
          <p:nvPr/>
        </p:nvSpPr>
        <p:spPr>
          <a:xfrm>
            <a:off x="6198948" y="5344659"/>
            <a:ext cx="3202075" cy="819613"/>
          </a:xfrm>
          <a:prstGeom prst="rect">
            <a:avLst/>
          </a:prstGeom>
          <a:solidFill>
            <a:srgbClr val="FF0000"/>
          </a:solidFill>
          <a:ln>
            <a:solidFill>
              <a:srgbClr val="FF0000"/>
            </a:solidFill>
          </a:ln>
        </p:spPr>
        <p:txBody>
          <a:bodyPr wrap="square" lIns="80165" tIns="40083" rIns="80165" bIns="40083" rtlCol="0">
            <a:spAutoFit/>
          </a:bodyPr>
          <a:lstStyle/>
          <a:p>
            <a:pPr algn="ctr"/>
            <a:r>
              <a:rPr lang="ru-RU" sz="1200" dirty="0">
                <a:latin typeface="Calibri" panose="020F0502020204030204" pitchFamily="34" charset="0"/>
              </a:rPr>
              <a:t> Депрессия, нарушения сна и аппетита, ухудшение памяти и концентрации внимания, раздражительность и аггрессивность, снижение либидо</a:t>
            </a:r>
          </a:p>
        </p:txBody>
      </p:sp>
      <p:sp>
        <p:nvSpPr>
          <p:cNvPr id="29" name="TextBox 28"/>
          <p:cNvSpPr txBox="1"/>
          <p:nvPr/>
        </p:nvSpPr>
        <p:spPr>
          <a:xfrm>
            <a:off x="9488529" y="5344659"/>
            <a:ext cx="2290839" cy="634947"/>
          </a:xfrm>
          <a:prstGeom prst="rect">
            <a:avLst/>
          </a:prstGeom>
          <a:solidFill>
            <a:srgbClr val="FF0000"/>
          </a:solidFill>
          <a:ln>
            <a:solidFill>
              <a:srgbClr val="FF0000"/>
            </a:solidFill>
          </a:ln>
        </p:spPr>
        <p:txBody>
          <a:bodyPr wrap="square" lIns="80165" tIns="40083" rIns="80165" bIns="40083" rtlCol="0">
            <a:spAutoFit/>
          </a:bodyPr>
          <a:lstStyle/>
          <a:p>
            <a:pPr algn="ctr"/>
            <a:r>
              <a:rPr lang="ru-RU" sz="1200" dirty="0">
                <a:latin typeface="Calibri" panose="020F0502020204030204" pitchFamily="34" charset="0"/>
              </a:rPr>
              <a:t>Депрессия, агрессивное поведение, снижение порога болевой чувствительности</a:t>
            </a:r>
          </a:p>
        </p:txBody>
      </p:sp>
      <p:sp>
        <p:nvSpPr>
          <p:cNvPr id="3" name="TextBox 2"/>
          <p:cNvSpPr txBox="1"/>
          <p:nvPr/>
        </p:nvSpPr>
        <p:spPr>
          <a:xfrm>
            <a:off x="1725190" y="6428603"/>
            <a:ext cx="10466811" cy="461665"/>
          </a:xfrm>
          <a:prstGeom prst="rect">
            <a:avLst/>
          </a:prstGeom>
          <a:noFill/>
        </p:spPr>
        <p:txBody>
          <a:bodyPr wrap="square" rtlCol="0">
            <a:spAutoFit/>
          </a:bodyPr>
          <a:lstStyle/>
          <a:p>
            <a:pPr algn="r"/>
            <a:r>
              <a:rPr lang="ru-RU" sz="1200" i="1" dirty="0" err="1" smtClean="0"/>
              <a:t>Хащенко</a:t>
            </a:r>
            <a:r>
              <a:rPr lang="ru-RU" sz="1200" i="1" dirty="0" smtClean="0"/>
              <a:t> Е.П., Уварова Е.В. </a:t>
            </a:r>
            <a:r>
              <a:rPr lang="ru-RU" sz="1200" i="1" dirty="0"/>
              <a:t>Механизмы влияния прогестерона и его производных на центральную нервную </a:t>
            </a:r>
            <a:r>
              <a:rPr lang="ru-RU" sz="1200" i="1" dirty="0" smtClean="0"/>
              <a:t>систему. </a:t>
            </a:r>
            <a:r>
              <a:rPr lang="ru-RU" sz="1200" i="1" dirty="0" err="1" smtClean="0"/>
              <a:t>Репродукт</a:t>
            </a:r>
            <a:r>
              <a:rPr lang="ru-RU" sz="1200" i="1" dirty="0"/>
              <a:t>. здоровье детей и подростков. - 2014. - № 5. - С. 68-71</a:t>
            </a:r>
            <a:r>
              <a:rPr lang="ru-RU" sz="1200" i="1" dirty="0" smtClean="0"/>
              <a:t>.</a:t>
            </a:r>
            <a:endParaRPr lang="ru-RU" sz="1200" i="1" dirty="0"/>
          </a:p>
        </p:txBody>
      </p:sp>
    </p:spTree>
    <p:extLst>
      <p:ext uri="{BB962C8B-B14F-4D97-AF65-F5344CB8AC3E}">
        <p14:creationId xmlns:p14="http://schemas.microsoft.com/office/powerpoint/2010/main" xmlns="" val="376025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8" grpId="0" animBg="1"/>
      <p:bldP spid="20" grpId="0" animBg="1"/>
      <p:bldP spid="21" grpId="0" animBg="1"/>
      <p:bldP spid="22" grpId="0" animBg="1"/>
      <p:bldP spid="23" grpId="0" animBg="1"/>
      <p:bldP spid="26"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Как происходит старение</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 name="Table 140"/>
          <p:cNvGraphicFramePr/>
          <p:nvPr>
            <p:extLst>
              <p:ext uri="{D42A27DB-BD31-4B8C-83A1-F6EECF244321}">
                <p14:modId xmlns:p14="http://schemas.microsoft.com/office/powerpoint/2010/main" xmlns="" val="2794173243"/>
              </p:ext>
            </p:extLst>
          </p:nvPr>
        </p:nvGraphicFramePr>
        <p:xfrm>
          <a:off x="1061248" y="4367862"/>
          <a:ext cx="10473254" cy="1736300"/>
        </p:xfrm>
        <a:graphic>
          <a:graphicData uri="http://schemas.openxmlformats.org/drawingml/2006/table">
            <a:tbl>
              <a:tblPr/>
              <a:tblGrid>
                <a:gridCol w="5236627"/>
                <a:gridCol w="5236627"/>
              </a:tblGrid>
              <a:tr h="328124">
                <a:tc>
                  <a:txBody>
                    <a:bodyPr/>
                    <a:lstStyle/>
                    <a:p>
                      <a:pPr lvl="0" algn="l">
                        <a:lnSpc>
                          <a:spcPct val="120000"/>
                        </a:lnSpc>
                        <a:defRPr sz="1800" b="0" i="0"/>
                      </a:pPr>
                      <a:r>
                        <a:rPr sz="1200" b="1" dirty="0">
                          <a:latin typeface="Verdana"/>
                          <a:ea typeface="Verdana"/>
                          <a:cs typeface="Verdana"/>
                          <a:sym typeface="Verdana"/>
                        </a:rPr>
                        <a:t>α </a:t>
                      </a:r>
                      <a:r>
                        <a:rPr sz="1200" b="1" dirty="0" err="1">
                          <a:latin typeface="Verdana"/>
                          <a:ea typeface="Verdana"/>
                          <a:cs typeface="Verdana"/>
                          <a:sym typeface="Verdana"/>
                        </a:rPr>
                        <a:t>метаболиты</a:t>
                      </a:r>
                      <a:endParaRPr sz="1200" b="1" dirty="0">
                        <a:latin typeface="Verdana"/>
                        <a:ea typeface="Verdana"/>
                        <a:cs typeface="Verdana"/>
                        <a:sym typeface="Verdana"/>
                      </a:endParaRPr>
                    </a:p>
                  </a:txBody>
                  <a:tcPr marL="57489" marR="57489" horzOverflow="overflow">
                    <a:lnL w="6350">
                      <a:solidFill>
                        <a:srgbClr val="000000"/>
                      </a:solidFill>
                      <a:round/>
                    </a:lnL>
                    <a:lnR w="6350">
                      <a:solidFill>
                        <a:srgbClr val="000000"/>
                      </a:solidFill>
                      <a:round/>
                    </a:lnR>
                    <a:lnT w="6350">
                      <a:solidFill>
                        <a:srgbClr val="000000"/>
                      </a:solidFill>
                      <a:round/>
                    </a:lnT>
                    <a:lnB w="6350">
                      <a:solidFill>
                        <a:srgbClr val="000000"/>
                      </a:solidFill>
                      <a:round/>
                    </a:lnB>
                    <a:gradFill flip="none" rotWithShape="1">
                      <a:gsLst>
                        <a:gs pos="0">
                          <a:srgbClr val="00C9C0">
                            <a:alpha val="63000"/>
                          </a:srgbClr>
                        </a:gs>
                        <a:gs pos="64000">
                          <a:srgbClr val="BDFFFC">
                            <a:alpha val="50000"/>
                          </a:srgbClr>
                        </a:gs>
                        <a:gs pos="100000">
                          <a:srgbClr val="DEFFFD"/>
                        </a:gs>
                      </a:gsLst>
                      <a:lin ang="2700000" scaled="0"/>
                    </a:gradFill>
                  </a:tcPr>
                </a:tc>
                <a:tc>
                  <a:txBody>
                    <a:bodyPr/>
                    <a:lstStyle/>
                    <a:p>
                      <a:pPr lvl="0" algn="l">
                        <a:lnSpc>
                          <a:spcPct val="120000"/>
                        </a:lnSpc>
                        <a:defRPr sz="1800" b="0" i="0"/>
                      </a:pPr>
                      <a:r>
                        <a:rPr sz="1200" b="1">
                          <a:latin typeface="Verdana"/>
                          <a:ea typeface="Verdana"/>
                          <a:cs typeface="Verdana"/>
                          <a:sym typeface="Verdana"/>
                        </a:rPr>
                        <a:t>β метаболиты</a:t>
                      </a:r>
                    </a:p>
                  </a:txBody>
                  <a:tcPr marL="57489" marR="57489" horzOverflow="overflow">
                    <a:lnL w="6350">
                      <a:solidFill>
                        <a:srgbClr val="000000"/>
                      </a:solidFill>
                      <a:round/>
                    </a:lnL>
                    <a:lnR w="6350">
                      <a:solidFill>
                        <a:srgbClr val="000000"/>
                      </a:solidFill>
                      <a:round/>
                    </a:lnR>
                    <a:lnT w="6350">
                      <a:solidFill>
                        <a:srgbClr val="000000"/>
                      </a:solidFill>
                      <a:round/>
                    </a:lnT>
                    <a:lnB w="6350">
                      <a:solidFill>
                        <a:srgbClr val="000000"/>
                      </a:solidFill>
                      <a:round/>
                    </a:lnB>
                    <a:gradFill flip="none" rotWithShape="1">
                      <a:gsLst>
                        <a:gs pos="0">
                          <a:srgbClr val="00C9C0">
                            <a:alpha val="63000"/>
                          </a:srgbClr>
                        </a:gs>
                        <a:gs pos="64000">
                          <a:srgbClr val="BDFFFC">
                            <a:alpha val="50000"/>
                          </a:srgbClr>
                        </a:gs>
                        <a:gs pos="100000">
                          <a:srgbClr val="DEFFFD"/>
                        </a:gs>
                      </a:gsLst>
                      <a:lin ang="2700000" scaled="0"/>
                    </a:gradFill>
                  </a:tcPr>
                </a:tc>
              </a:tr>
              <a:tr h="920792">
                <a:tc>
                  <a:txBody>
                    <a:bodyPr/>
                    <a:lstStyle/>
                    <a:p>
                      <a:pPr lvl="0" algn="l">
                        <a:lnSpc>
                          <a:spcPct val="120000"/>
                        </a:lnSpc>
                        <a:defRPr sz="1800" b="0" i="0"/>
                      </a:pPr>
                      <a:r>
                        <a:rPr sz="1200" dirty="0">
                          <a:latin typeface="Verdana"/>
                          <a:ea typeface="Verdana"/>
                          <a:cs typeface="Verdana"/>
                          <a:sym typeface="Verdana"/>
                        </a:rPr>
                        <a:t>α – </a:t>
                      </a:r>
                      <a:r>
                        <a:rPr sz="1200" dirty="0" err="1">
                          <a:latin typeface="Verdana"/>
                          <a:ea typeface="Verdana"/>
                          <a:cs typeface="Verdana"/>
                          <a:sym typeface="Verdana"/>
                        </a:rPr>
                        <a:t>прегнандиол</a:t>
                      </a:r>
                      <a:endParaRPr sz="1200" dirty="0">
                        <a:latin typeface="Verdana"/>
                        <a:ea typeface="Verdana"/>
                        <a:cs typeface="Verdana"/>
                        <a:sym typeface="Verdana"/>
                      </a:endParaRPr>
                    </a:p>
                    <a:p>
                      <a:pPr lvl="0" algn="l">
                        <a:lnSpc>
                          <a:spcPct val="120000"/>
                        </a:lnSpc>
                        <a:defRPr sz="1800" b="0" i="0"/>
                      </a:pPr>
                      <a:r>
                        <a:rPr sz="1200" dirty="0">
                          <a:latin typeface="Verdana"/>
                          <a:ea typeface="Verdana"/>
                          <a:cs typeface="Verdana"/>
                          <a:sym typeface="Verdana"/>
                        </a:rPr>
                        <a:t>5α – </a:t>
                      </a:r>
                      <a:r>
                        <a:rPr sz="1200" dirty="0" err="1">
                          <a:latin typeface="Verdana"/>
                          <a:ea typeface="Verdana"/>
                          <a:cs typeface="Verdana"/>
                          <a:sym typeface="Verdana"/>
                        </a:rPr>
                        <a:t>прегнанолон</a:t>
                      </a:r>
                      <a:endParaRPr sz="1200" dirty="0">
                        <a:latin typeface="Verdana"/>
                        <a:ea typeface="Verdana"/>
                        <a:cs typeface="Verdana"/>
                        <a:sym typeface="Verdana"/>
                      </a:endParaRPr>
                    </a:p>
                    <a:p>
                      <a:pPr lvl="0" algn="l">
                        <a:lnSpc>
                          <a:spcPct val="120000"/>
                        </a:lnSpc>
                        <a:defRPr sz="1800" b="0" i="0"/>
                      </a:pPr>
                      <a:r>
                        <a:rPr sz="1200" dirty="0">
                          <a:latin typeface="Verdana"/>
                          <a:ea typeface="Verdana"/>
                          <a:cs typeface="Verdana"/>
                          <a:sym typeface="Verdana"/>
                        </a:rPr>
                        <a:t>5α – </a:t>
                      </a:r>
                      <a:r>
                        <a:rPr sz="1200" dirty="0" err="1">
                          <a:latin typeface="Verdana"/>
                          <a:ea typeface="Verdana"/>
                          <a:cs typeface="Verdana"/>
                          <a:sym typeface="Verdana"/>
                        </a:rPr>
                        <a:t>прегнандион</a:t>
                      </a:r>
                      <a:endParaRPr sz="1200" dirty="0">
                        <a:latin typeface="Verdana"/>
                        <a:ea typeface="Verdana"/>
                        <a:cs typeface="Verdana"/>
                        <a:sym typeface="Verdana"/>
                      </a:endParaRPr>
                    </a:p>
                    <a:p>
                      <a:pPr lvl="0" algn="l">
                        <a:lnSpc>
                          <a:spcPct val="120000"/>
                        </a:lnSpc>
                        <a:defRPr sz="1800" b="0" i="0"/>
                      </a:pPr>
                      <a:r>
                        <a:rPr sz="1200" dirty="0">
                          <a:latin typeface="Verdana"/>
                          <a:ea typeface="Verdana"/>
                          <a:cs typeface="Verdana"/>
                          <a:sym typeface="Verdana"/>
                        </a:rPr>
                        <a:t>20α – </a:t>
                      </a:r>
                      <a:r>
                        <a:rPr sz="1200" dirty="0" err="1">
                          <a:latin typeface="Verdana"/>
                          <a:ea typeface="Verdana"/>
                          <a:cs typeface="Verdana"/>
                          <a:sym typeface="Verdana"/>
                        </a:rPr>
                        <a:t>дигидропрогестерон</a:t>
                      </a:r>
                      <a:endParaRPr sz="1200" dirty="0">
                        <a:latin typeface="Verdana"/>
                        <a:ea typeface="Verdana"/>
                        <a:cs typeface="Verdana"/>
                        <a:sym typeface="Verdana"/>
                      </a:endParaRPr>
                    </a:p>
                    <a:p>
                      <a:pPr lvl="0" algn="l">
                        <a:lnSpc>
                          <a:spcPct val="120000"/>
                        </a:lnSpc>
                        <a:defRPr sz="1800" b="0" i="0"/>
                      </a:pPr>
                      <a:r>
                        <a:rPr sz="1200" dirty="0">
                          <a:latin typeface="Verdana"/>
                          <a:ea typeface="Verdana"/>
                          <a:cs typeface="Verdana"/>
                          <a:sym typeface="Verdana"/>
                        </a:rPr>
                        <a:t>17α </a:t>
                      </a:r>
                      <a:r>
                        <a:rPr lang="ru-RU" sz="1200" dirty="0" smtClean="0">
                          <a:latin typeface="Verdana"/>
                          <a:ea typeface="Verdana"/>
                          <a:cs typeface="Verdana"/>
                          <a:sym typeface="Verdana"/>
                        </a:rPr>
                        <a:t>– </a:t>
                      </a:r>
                      <a:r>
                        <a:rPr sz="1200" dirty="0" err="1" smtClean="0">
                          <a:latin typeface="Verdana"/>
                          <a:ea typeface="Verdana"/>
                          <a:cs typeface="Verdana"/>
                          <a:sym typeface="Verdana"/>
                        </a:rPr>
                        <a:t>гидроксипрогестерон</a:t>
                      </a:r>
                      <a:endParaRPr lang="ru-RU" sz="1200" dirty="0" smtClean="0">
                        <a:latin typeface="Verdana"/>
                        <a:ea typeface="Verdana"/>
                        <a:cs typeface="Verdana"/>
                        <a:sym typeface="Verdana"/>
                      </a:endParaRPr>
                    </a:p>
                    <a:p>
                      <a:pPr lvl="0" algn="l">
                        <a:lnSpc>
                          <a:spcPct val="120000"/>
                        </a:lnSpc>
                        <a:defRPr sz="1800" b="0" i="0"/>
                      </a:pPr>
                      <a:r>
                        <a:rPr sz="1200" dirty="0" err="1" smtClean="0">
                          <a:latin typeface="Verdana"/>
                          <a:ea typeface="Verdana"/>
                          <a:cs typeface="Verdana"/>
                          <a:sym typeface="Verdana"/>
                        </a:rPr>
                        <a:t>аллопрегненалон</a:t>
                      </a:r>
                      <a:endParaRPr sz="1200" dirty="0">
                        <a:latin typeface="Verdana"/>
                        <a:ea typeface="Verdana"/>
                        <a:cs typeface="Verdana"/>
                        <a:sym typeface="Verdana"/>
                      </a:endParaRPr>
                    </a:p>
                  </a:txBody>
                  <a:tcPr marL="57489" marR="57489" horzOverflow="overflow">
                    <a:lnL w="6350">
                      <a:solidFill>
                        <a:srgbClr val="000000"/>
                      </a:solidFill>
                      <a:round/>
                    </a:lnL>
                    <a:lnR w="6350">
                      <a:solidFill>
                        <a:srgbClr val="000000"/>
                      </a:solidFill>
                      <a:round/>
                    </a:lnR>
                    <a:lnT w="6350">
                      <a:solidFill>
                        <a:srgbClr val="000000"/>
                      </a:solidFill>
                      <a:round/>
                    </a:lnT>
                    <a:lnB w="6350">
                      <a:solidFill>
                        <a:srgbClr val="000000"/>
                      </a:solidFill>
                      <a:round/>
                    </a:lnB>
                  </a:tcPr>
                </a:tc>
                <a:tc>
                  <a:txBody>
                    <a:bodyPr/>
                    <a:lstStyle/>
                    <a:p>
                      <a:pPr lvl="0" algn="l">
                        <a:lnSpc>
                          <a:spcPct val="120000"/>
                        </a:lnSpc>
                        <a:defRPr sz="1800" b="0" i="0"/>
                      </a:pPr>
                      <a:r>
                        <a:rPr sz="1200" dirty="0">
                          <a:latin typeface="Verdana"/>
                          <a:ea typeface="Verdana"/>
                          <a:cs typeface="Verdana"/>
                          <a:sym typeface="Verdana"/>
                        </a:rPr>
                        <a:t>β – </a:t>
                      </a:r>
                      <a:r>
                        <a:rPr sz="1200" dirty="0" err="1">
                          <a:latin typeface="Verdana"/>
                          <a:ea typeface="Verdana"/>
                          <a:cs typeface="Verdana"/>
                          <a:sym typeface="Verdana"/>
                        </a:rPr>
                        <a:t>прегнандиол</a:t>
                      </a:r>
                      <a:endParaRPr sz="1200" dirty="0">
                        <a:latin typeface="Verdana"/>
                        <a:ea typeface="Verdana"/>
                        <a:cs typeface="Verdana"/>
                        <a:sym typeface="Verdana"/>
                      </a:endParaRPr>
                    </a:p>
                    <a:p>
                      <a:pPr lvl="0" algn="l">
                        <a:lnSpc>
                          <a:spcPct val="120000"/>
                        </a:lnSpc>
                        <a:defRPr sz="1800" b="0" i="0"/>
                      </a:pPr>
                      <a:r>
                        <a:rPr sz="1200" dirty="0">
                          <a:latin typeface="Verdana"/>
                          <a:ea typeface="Verdana"/>
                          <a:cs typeface="Verdana"/>
                          <a:sym typeface="Verdana"/>
                        </a:rPr>
                        <a:t>5β – </a:t>
                      </a:r>
                      <a:r>
                        <a:rPr sz="1200" dirty="0" err="1">
                          <a:latin typeface="Verdana"/>
                          <a:ea typeface="Verdana"/>
                          <a:cs typeface="Verdana"/>
                          <a:sym typeface="Verdana"/>
                        </a:rPr>
                        <a:t>прегнанолон</a:t>
                      </a:r>
                      <a:endParaRPr sz="1200" dirty="0">
                        <a:latin typeface="Verdana"/>
                        <a:ea typeface="Verdana"/>
                        <a:cs typeface="Verdana"/>
                        <a:sym typeface="Verdana"/>
                      </a:endParaRPr>
                    </a:p>
                    <a:p>
                      <a:pPr lvl="0" algn="l">
                        <a:lnSpc>
                          <a:spcPct val="120000"/>
                        </a:lnSpc>
                        <a:defRPr sz="1800" b="0" i="0"/>
                      </a:pPr>
                      <a:r>
                        <a:rPr sz="1200" dirty="0">
                          <a:latin typeface="Verdana"/>
                          <a:ea typeface="Verdana"/>
                          <a:cs typeface="Verdana"/>
                          <a:sym typeface="Verdana"/>
                        </a:rPr>
                        <a:t>5β – </a:t>
                      </a:r>
                      <a:r>
                        <a:rPr sz="1200" dirty="0" err="1">
                          <a:latin typeface="Verdana"/>
                          <a:ea typeface="Verdana"/>
                          <a:cs typeface="Verdana"/>
                          <a:sym typeface="Verdana"/>
                        </a:rPr>
                        <a:t>прегнандион</a:t>
                      </a:r>
                      <a:endParaRPr sz="1200" dirty="0">
                        <a:latin typeface="Verdana"/>
                        <a:ea typeface="Verdana"/>
                        <a:cs typeface="Verdana"/>
                        <a:sym typeface="Verdana"/>
                      </a:endParaRPr>
                    </a:p>
                  </a:txBody>
                  <a:tcPr marL="57489" marR="57489" horzOverflow="overflow">
                    <a:lnL w="6350">
                      <a:solidFill>
                        <a:srgbClr val="000000"/>
                      </a:solidFill>
                      <a:round/>
                    </a:lnL>
                    <a:lnR w="6350">
                      <a:solidFill>
                        <a:srgbClr val="000000"/>
                      </a:solidFill>
                      <a:round/>
                    </a:lnR>
                    <a:lnT w="6350">
                      <a:solidFill>
                        <a:srgbClr val="000000"/>
                      </a:solidFill>
                      <a:round/>
                    </a:lnT>
                    <a:lnB w="6350">
                      <a:solidFill>
                        <a:srgbClr val="000000"/>
                      </a:solidFill>
                      <a:round/>
                    </a:lnB>
                  </a:tcPr>
                </a:tc>
              </a:tr>
            </a:tbl>
          </a:graphicData>
        </a:graphic>
      </p:graphicFrame>
      <p:sp>
        <p:nvSpPr>
          <p:cNvPr id="19460" name="Shape 141"/>
          <p:cNvSpPr>
            <a:spLocks noChangeArrowheads="1"/>
          </p:cNvSpPr>
          <p:nvPr/>
        </p:nvSpPr>
        <p:spPr bwMode="auto">
          <a:xfrm>
            <a:off x="1340539" y="6073414"/>
            <a:ext cx="10707053" cy="357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pPr>
            <a:r>
              <a:rPr lang="ru-RU" altLang="ru-RU" sz="1800" dirty="0">
                <a:solidFill>
                  <a:schemeClr val="bg2">
                    <a:lumMod val="50000"/>
                  </a:schemeClr>
                </a:solidFill>
                <a:latin typeface="Calibri" panose="020F0502020204030204" pitchFamily="34" charset="0"/>
                <a:cs typeface="Helvetica Neue"/>
                <a:sym typeface="Times New Roman" panose="02020603050405020304" pitchFamily="18" charset="0"/>
              </a:rPr>
              <a:t>Только натуральный прогестерон является субстратом для образования </a:t>
            </a:r>
            <a:r>
              <a:rPr lang="ru-RU" altLang="ru-RU" sz="1600" dirty="0">
                <a:solidFill>
                  <a:schemeClr val="bg2">
                    <a:lumMod val="50000"/>
                  </a:schemeClr>
                </a:solidFill>
                <a:latin typeface="Calibri" panose="020F0502020204030204" pitchFamily="34" charset="0"/>
                <a:cs typeface="Helvetica Neue"/>
                <a:sym typeface="Times New Roman" panose="02020603050405020304" pitchFamily="18" charset="0"/>
              </a:rPr>
              <a:t>5α</a:t>
            </a:r>
            <a:r>
              <a:rPr lang="ru-RU" altLang="ru-RU" sz="1800" dirty="0">
                <a:solidFill>
                  <a:schemeClr val="bg2">
                    <a:lumMod val="50000"/>
                  </a:schemeClr>
                </a:solidFill>
                <a:latin typeface="Calibri" panose="020F0502020204030204" pitchFamily="34" charset="0"/>
                <a:cs typeface="Helvetica Neue"/>
                <a:sym typeface="Times New Roman" panose="02020603050405020304" pitchFamily="18" charset="0"/>
              </a:rPr>
              <a:t>- и </a:t>
            </a:r>
            <a:r>
              <a:rPr lang="ru-RU" altLang="ru-RU" sz="1600" dirty="0">
                <a:solidFill>
                  <a:schemeClr val="bg2">
                    <a:lumMod val="50000"/>
                  </a:schemeClr>
                </a:solidFill>
                <a:latin typeface="Calibri" panose="020F0502020204030204" pitchFamily="34" charset="0"/>
                <a:cs typeface="Helvetica Neue"/>
                <a:sym typeface="Times New Roman" panose="02020603050405020304" pitchFamily="18" charset="0"/>
              </a:rPr>
              <a:t>5β-</a:t>
            </a:r>
            <a:r>
              <a:rPr lang="ru-RU" altLang="ru-RU" sz="1800" dirty="0">
                <a:solidFill>
                  <a:schemeClr val="bg2">
                    <a:lumMod val="50000"/>
                  </a:schemeClr>
                </a:solidFill>
                <a:latin typeface="Calibri" panose="020F0502020204030204" pitchFamily="34" charset="0"/>
                <a:cs typeface="Helvetica Neue"/>
                <a:sym typeface="Times New Roman" panose="02020603050405020304" pitchFamily="18" charset="0"/>
              </a:rPr>
              <a:t> метаболитов. </a:t>
            </a:r>
          </a:p>
        </p:txBody>
      </p:sp>
      <p:grpSp>
        <p:nvGrpSpPr>
          <p:cNvPr id="2" name="Группа 1"/>
          <p:cNvGrpSpPr/>
          <p:nvPr/>
        </p:nvGrpSpPr>
        <p:grpSpPr>
          <a:xfrm>
            <a:off x="971227" y="1324416"/>
            <a:ext cx="9891639" cy="2792790"/>
            <a:chOff x="1418980" y="1324416"/>
            <a:chExt cx="6728169" cy="2150623"/>
          </a:xfrm>
        </p:grpSpPr>
        <p:grpSp>
          <p:nvGrpSpPr>
            <p:cNvPr id="3" name="Group 144"/>
            <p:cNvGrpSpPr>
              <a:grpSpLocks/>
            </p:cNvGrpSpPr>
            <p:nvPr/>
          </p:nvGrpSpPr>
          <p:grpSpPr bwMode="auto">
            <a:xfrm>
              <a:off x="2482004" y="2105025"/>
              <a:ext cx="1462698" cy="274638"/>
              <a:chOff x="0" y="0"/>
              <a:chExt cx="1551111" cy="275039"/>
            </a:xfrm>
          </p:grpSpPr>
          <p:sp>
            <p:nvSpPr>
              <p:cNvPr id="19506" name="Shape 142"/>
              <p:cNvSpPr>
                <a:spLocks noChangeArrowheads="1"/>
              </p:cNvSpPr>
              <p:nvPr/>
            </p:nvSpPr>
            <p:spPr bwMode="auto">
              <a:xfrm>
                <a:off x="0" y="0"/>
                <a:ext cx="1551111" cy="275039"/>
              </a:xfrm>
              <a:prstGeom prst="roundRect">
                <a:avLst>
                  <a:gd name="adj" fmla="val 16667"/>
                </a:avLst>
              </a:prstGeom>
              <a:solidFill>
                <a:srgbClr val="DDDDDD"/>
              </a:solidFill>
              <a:ln w="12700">
                <a:solidFill>
                  <a:srgbClr val="808080"/>
                </a:solidFill>
                <a:round/>
                <a:headEnd/>
                <a:tailEnd/>
              </a:ln>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sp>
            <p:nvSpPr>
              <p:cNvPr id="19507" name="Shape 143"/>
              <p:cNvSpPr>
                <a:spLocks noChangeArrowheads="1"/>
              </p:cNvSpPr>
              <p:nvPr/>
            </p:nvSpPr>
            <p:spPr bwMode="auto">
              <a:xfrm>
                <a:off x="23815" y="15898"/>
                <a:ext cx="1497131" cy="112878"/>
              </a:xfrm>
              <a:prstGeom prst="roundRect">
                <a:avLst>
                  <a:gd name="adj" fmla="val 28356"/>
                </a:avLst>
              </a:prstGeom>
              <a:gradFill rotWithShape="1">
                <a:gsLst>
                  <a:gs pos="0">
                    <a:srgbClr val="FFFFFF">
                      <a:alpha val="70000"/>
                    </a:srgbClr>
                  </a:gs>
                  <a:gs pos="100000">
                    <a:srgbClr val="DDDDDD">
                      <a:alpha val="70000"/>
                    </a:srgbClr>
                  </a:gs>
                </a:gsLst>
                <a:lin ang="5400000"/>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grpSp>
        <p:sp>
          <p:nvSpPr>
            <p:cNvPr id="19462" name="Shape 145"/>
            <p:cNvSpPr>
              <a:spLocks noChangeArrowheads="1"/>
            </p:cNvSpPr>
            <p:nvPr/>
          </p:nvSpPr>
          <p:spPr bwMode="auto">
            <a:xfrm>
              <a:off x="2553866" y="2114551"/>
              <a:ext cx="1390836" cy="18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defRPr/>
              </a:pPr>
              <a:r>
                <a:rPr lang="ru-RU" altLang="ru-RU" sz="1000">
                  <a:solidFill>
                    <a:srgbClr val="000000"/>
                  </a:solidFill>
                  <a:latin typeface="Verdana" panose="020B0604030504040204" pitchFamily="34" charset="0"/>
                  <a:cs typeface="Helvetica Neue"/>
                  <a:sym typeface="Verdana" panose="020B0604030504040204" pitchFamily="34" charset="0"/>
                </a:rPr>
                <a:t>Аллопрегнанолон</a:t>
              </a:r>
            </a:p>
          </p:txBody>
        </p:sp>
        <p:sp>
          <p:nvSpPr>
            <p:cNvPr id="146" name="Shape 146"/>
            <p:cNvSpPr/>
            <p:nvPr/>
          </p:nvSpPr>
          <p:spPr bwMode="auto">
            <a:xfrm>
              <a:off x="3824932" y="1324416"/>
              <a:ext cx="1323464" cy="669485"/>
            </a:xfrm>
            <a:prstGeom prst="roundRect">
              <a:avLst>
                <a:gd name="adj" fmla="val 16667"/>
              </a:avLst>
            </a:prstGeom>
            <a:solidFill>
              <a:srgbClr val="4987E3"/>
            </a:solidFill>
            <a:ln w="12700" cap="flat">
              <a:noFill/>
              <a:miter lim="400000"/>
            </a:ln>
            <a:effectLst>
              <a:outerShdw blurRad="114300" dist="12700" dir="5400000" rotWithShape="0">
                <a:srgbClr val="000000"/>
              </a:outerShdw>
            </a:effectLst>
          </p:spPr>
          <p:txBody>
            <a:bodyPr lIns="0" tIns="0" rIns="0" bIns="0" anchor="ctr"/>
            <a:lstStyle/>
            <a:p>
              <a:pPr algn="just">
                <a:defRPr/>
              </a:pPr>
              <a:endParaRPr sz="1900" kern="0">
                <a:solidFill>
                  <a:sysClr val="windowText" lastClr="000000"/>
                </a:solidFill>
                <a:latin typeface="Arial"/>
                <a:ea typeface="Arial"/>
                <a:cs typeface="Arial"/>
                <a:sym typeface="Arial"/>
              </a:endParaRPr>
            </a:p>
          </p:txBody>
        </p:sp>
        <p:sp>
          <p:nvSpPr>
            <p:cNvPr id="19464" name="Shape 149"/>
            <p:cNvSpPr>
              <a:spLocks noChangeArrowheads="1"/>
            </p:cNvSpPr>
            <p:nvPr/>
          </p:nvSpPr>
          <p:spPr bwMode="auto">
            <a:xfrm>
              <a:off x="3880325" y="1361845"/>
              <a:ext cx="1184232" cy="346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pPr>
              <a:r>
                <a:rPr lang="ru-RU" altLang="ru-RU" sz="1200" dirty="0">
                  <a:solidFill>
                    <a:srgbClr val="E2ECFA"/>
                  </a:solidFill>
                  <a:latin typeface="Verdana" panose="020B0604030504040204" pitchFamily="34" charset="0"/>
                  <a:cs typeface="Helvetica Neue"/>
                  <a:sym typeface="Verdana" panose="020B0604030504040204" pitchFamily="34" charset="0"/>
                </a:rPr>
                <a:t>Прогестерон</a:t>
              </a:r>
            </a:p>
            <a:p>
              <a:pPr algn="ctr" eaLnBrk="1" hangingPunct="1">
                <a:spcBef>
                  <a:spcPct val="0"/>
                </a:spcBef>
                <a:buClrTx/>
                <a:buSzTx/>
                <a:buFontTx/>
                <a:buNone/>
              </a:pPr>
              <a:r>
                <a:rPr lang="ru-RU" altLang="ru-RU" sz="1200" dirty="0">
                  <a:solidFill>
                    <a:srgbClr val="E2ECFA"/>
                  </a:solidFill>
                  <a:latin typeface="Verdana" panose="020B0604030504040204" pitchFamily="34" charset="0"/>
                  <a:cs typeface="Helvetica Neue"/>
                  <a:sym typeface="Verdana" panose="020B0604030504040204" pitchFamily="34" charset="0"/>
                </a:rPr>
                <a:t>  ЦНС</a:t>
              </a:r>
            </a:p>
          </p:txBody>
        </p:sp>
        <p:grpSp>
          <p:nvGrpSpPr>
            <p:cNvPr id="4" name="Group 152"/>
            <p:cNvGrpSpPr>
              <a:grpSpLocks/>
            </p:cNvGrpSpPr>
            <p:nvPr/>
          </p:nvGrpSpPr>
          <p:grpSpPr bwMode="auto">
            <a:xfrm>
              <a:off x="5042099" y="2084389"/>
              <a:ext cx="1462698" cy="274637"/>
              <a:chOff x="0" y="0"/>
              <a:chExt cx="1551111" cy="273935"/>
            </a:xfrm>
          </p:grpSpPr>
          <p:sp>
            <p:nvSpPr>
              <p:cNvPr id="19502" name="Shape 150"/>
              <p:cNvSpPr>
                <a:spLocks noChangeArrowheads="1"/>
              </p:cNvSpPr>
              <p:nvPr/>
            </p:nvSpPr>
            <p:spPr bwMode="auto">
              <a:xfrm>
                <a:off x="0" y="0"/>
                <a:ext cx="1551111" cy="273935"/>
              </a:xfrm>
              <a:prstGeom prst="roundRect">
                <a:avLst>
                  <a:gd name="adj" fmla="val 16667"/>
                </a:avLst>
              </a:prstGeom>
              <a:solidFill>
                <a:srgbClr val="DDDDDD"/>
              </a:solidFill>
              <a:ln w="12700">
                <a:solidFill>
                  <a:srgbClr val="808080"/>
                </a:solidFill>
                <a:round/>
                <a:headEnd/>
                <a:tailEnd/>
              </a:ln>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sp>
            <p:nvSpPr>
              <p:cNvPr id="19503" name="Shape 151"/>
              <p:cNvSpPr>
                <a:spLocks noChangeArrowheads="1"/>
              </p:cNvSpPr>
              <p:nvPr/>
            </p:nvSpPr>
            <p:spPr bwMode="auto">
              <a:xfrm>
                <a:off x="23815" y="15834"/>
                <a:ext cx="1497131" cy="112424"/>
              </a:xfrm>
              <a:prstGeom prst="roundRect">
                <a:avLst>
                  <a:gd name="adj" fmla="val 28356"/>
                </a:avLst>
              </a:prstGeom>
              <a:gradFill rotWithShape="1">
                <a:gsLst>
                  <a:gs pos="0">
                    <a:srgbClr val="FFFFFF">
                      <a:alpha val="70000"/>
                    </a:srgbClr>
                  </a:gs>
                  <a:gs pos="100000">
                    <a:srgbClr val="DDDDDD">
                      <a:alpha val="70000"/>
                    </a:srgbClr>
                  </a:gs>
                </a:gsLst>
                <a:lin ang="5400000"/>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grpSp>
        <p:sp>
          <p:nvSpPr>
            <p:cNvPr id="19466" name="Shape 153"/>
            <p:cNvSpPr>
              <a:spLocks noChangeArrowheads="1"/>
            </p:cNvSpPr>
            <p:nvPr/>
          </p:nvSpPr>
          <p:spPr bwMode="auto">
            <a:xfrm>
              <a:off x="5076534" y="2105026"/>
              <a:ext cx="1389338" cy="18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defRPr/>
              </a:pPr>
              <a:r>
                <a:rPr lang="ru-RU" altLang="ru-RU" sz="1000">
                  <a:solidFill>
                    <a:srgbClr val="000000"/>
                  </a:solidFill>
                  <a:cs typeface="Helvetica Neue"/>
                </a:rPr>
                <a:t>5а-</a:t>
              </a:r>
              <a:r>
                <a:rPr lang="ru-RU" altLang="ru-RU" sz="1000">
                  <a:solidFill>
                    <a:srgbClr val="000000"/>
                  </a:solidFill>
                  <a:latin typeface="Verdana" panose="020B0604030504040204" pitchFamily="34" charset="0"/>
                  <a:cs typeface="Helvetica Neue"/>
                  <a:sym typeface="Verdana" panose="020B0604030504040204" pitchFamily="34" charset="0"/>
                </a:rPr>
                <a:t>Прегнанолон</a:t>
              </a:r>
            </a:p>
          </p:txBody>
        </p:sp>
        <p:grpSp>
          <p:nvGrpSpPr>
            <p:cNvPr id="5" name="Group 156"/>
            <p:cNvGrpSpPr>
              <a:grpSpLocks/>
            </p:cNvGrpSpPr>
            <p:nvPr/>
          </p:nvGrpSpPr>
          <p:grpSpPr bwMode="auto">
            <a:xfrm>
              <a:off x="3835411" y="2635250"/>
              <a:ext cx="1462698" cy="266700"/>
              <a:chOff x="0" y="0"/>
              <a:chExt cx="1551111" cy="267695"/>
            </a:xfrm>
          </p:grpSpPr>
          <p:sp>
            <p:nvSpPr>
              <p:cNvPr id="19500" name="Shape 154"/>
              <p:cNvSpPr>
                <a:spLocks noChangeArrowheads="1"/>
              </p:cNvSpPr>
              <p:nvPr/>
            </p:nvSpPr>
            <p:spPr bwMode="auto">
              <a:xfrm>
                <a:off x="0" y="0"/>
                <a:ext cx="1551111" cy="267695"/>
              </a:xfrm>
              <a:prstGeom prst="roundRect">
                <a:avLst>
                  <a:gd name="adj" fmla="val 16667"/>
                </a:avLst>
              </a:prstGeom>
              <a:solidFill>
                <a:srgbClr val="DDDDDD"/>
              </a:solidFill>
              <a:ln w="12700">
                <a:solidFill>
                  <a:srgbClr val="808080"/>
                </a:solidFill>
                <a:round/>
                <a:headEnd/>
                <a:tailEnd/>
              </a:ln>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sp>
            <p:nvSpPr>
              <p:cNvPr id="19501" name="Shape 155"/>
              <p:cNvSpPr>
                <a:spLocks noChangeArrowheads="1"/>
              </p:cNvSpPr>
              <p:nvPr/>
            </p:nvSpPr>
            <p:spPr bwMode="auto">
              <a:xfrm>
                <a:off x="23815" y="15934"/>
                <a:ext cx="1497131" cy="108353"/>
              </a:xfrm>
              <a:prstGeom prst="roundRect">
                <a:avLst>
                  <a:gd name="adj" fmla="val 28356"/>
                </a:avLst>
              </a:prstGeom>
              <a:gradFill rotWithShape="1">
                <a:gsLst>
                  <a:gs pos="0">
                    <a:srgbClr val="FFFFFF">
                      <a:alpha val="70000"/>
                    </a:srgbClr>
                  </a:gs>
                  <a:gs pos="100000">
                    <a:srgbClr val="DDDDDD">
                      <a:alpha val="70000"/>
                    </a:srgbClr>
                  </a:gs>
                </a:gsLst>
                <a:lin ang="5400000"/>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grpSp>
        <p:sp>
          <p:nvSpPr>
            <p:cNvPr id="19468" name="Shape 157"/>
            <p:cNvSpPr>
              <a:spLocks noChangeArrowheads="1"/>
            </p:cNvSpPr>
            <p:nvPr/>
          </p:nvSpPr>
          <p:spPr bwMode="auto">
            <a:xfrm>
              <a:off x="3892302" y="2647951"/>
              <a:ext cx="1419281" cy="18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defRPr/>
              </a:pPr>
              <a:r>
                <a:rPr lang="ru-RU" altLang="ru-RU" sz="1000">
                  <a:solidFill>
                    <a:srgbClr val="000000"/>
                  </a:solidFill>
                  <a:latin typeface="Verdana" panose="020B0604030504040204" pitchFamily="34" charset="0"/>
                  <a:cs typeface="Helvetica Neue"/>
                  <a:sym typeface="Verdana" panose="020B0604030504040204" pitchFamily="34" charset="0"/>
                </a:rPr>
                <a:t>ГАМК-А рецепторы</a:t>
              </a:r>
            </a:p>
          </p:txBody>
        </p:sp>
        <p:grpSp>
          <p:nvGrpSpPr>
            <p:cNvPr id="6" name="Group 160"/>
            <p:cNvGrpSpPr>
              <a:grpSpLocks/>
            </p:cNvGrpSpPr>
            <p:nvPr/>
          </p:nvGrpSpPr>
          <p:grpSpPr bwMode="auto">
            <a:xfrm>
              <a:off x="2305343" y="3089276"/>
              <a:ext cx="2037596" cy="315913"/>
              <a:chOff x="0" y="0"/>
              <a:chExt cx="2160240" cy="316045"/>
            </a:xfrm>
          </p:grpSpPr>
          <p:sp>
            <p:nvSpPr>
              <p:cNvPr id="19498" name="Shape 158"/>
              <p:cNvSpPr>
                <a:spLocks noChangeArrowheads="1"/>
              </p:cNvSpPr>
              <p:nvPr/>
            </p:nvSpPr>
            <p:spPr bwMode="auto">
              <a:xfrm>
                <a:off x="0" y="0"/>
                <a:ext cx="2160240" cy="316045"/>
              </a:xfrm>
              <a:prstGeom prst="roundRect">
                <a:avLst>
                  <a:gd name="adj" fmla="val 16667"/>
                </a:avLst>
              </a:prstGeom>
              <a:solidFill>
                <a:srgbClr val="DDDDDD"/>
              </a:solidFill>
              <a:ln w="12700">
                <a:solidFill>
                  <a:srgbClr val="808080"/>
                </a:solidFill>
                <a:round/>
                <a:headEnd/>
                <a:tailEnd/>
              </a:ln>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sp>
            <p:nvSpPr>
              <p:cNvPr id="19499" name="Shape 159"/>
              <p:cNvSpPr>
                <a:spLocks noChangeArrowheads="1"/>
              </p:cNvSpPr>
              <p:nvPr/>
            </p:nvSpPr>
            <p:spPr bwMode="auto">
              <a:xfrm>
                <a:off x="33333" y="19058"/>
                <a:ext cx="2084051" cy="128642"/>
              </a:xfrm>
              <a:prstGeom prst="roundRect">
                <a:avLst>
                  <a:gd name="adj" fmla="val 28356"/>
                </a:avLst>
              </a:prstGeom>
              <a:gradFill rotWithShape="1">
                <a:gsLst>
                  <a:gs pos="0">
                    <a:srgbClr val="FFFFFF">
                      <a:alpha val="70000"/>
                    </a:srgbClr>
                  </a:gs>
                  <a:gs pos="100000">
                    <a:srgbClr val="DDDDDD">
                      <a:alpha val="70000"/>
                    </a:srgbClr>
                  </a:gs>
                </a:gsLst>
                <a:lin ang="5400000"/>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grpSp>
        <p:sp>
          <p:nvSpPr>
            <p:cNvPr id="19470" name="Shape 161"/>
            <p:cNvSpPr>
              <a:spLocks noChangeArrowheads="1"/>
            </p:cNvSpPr>
            <p:nvPr/>
          </p:nvSpPr>
          <p:spPr bwMode="auto">
            <a:xfrm>
              <a:off x="2305343" y="3111500"/>
              <a:ext cx="2073527" cy="18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defRPr/>
              </a:pPr>
              <a:r>
                <a:rPr lang="ru-RU" altLang="ru-RU" sz="1000">
                  <a:solidFill>
                    <a:srgbClr val="000000"/>
                  </a:solidFill>
                  <a:latin typeface="Verdana" panose="020B0604030504040204" pitchFamily="34" charset="0"/>
                  <a:cs typeface="Helvetica Neue"/>
                  <a:sym typeface="Verdana" panose="020B0604030504040204" pitchFamily="34" charset="0"/>
                </a:rPr>
                <a:t>Обратный захват серотонина</a:t>
              </a:r>
            </a:p>
          </p:txBody>
        </p:sp>
        <p:grpSp>
          <p:nvGrpSpPr>
            <p:cNvPr id="7" name="Group 164"/>
            <p:cNvGrpSpPr>
              <a:grpSpLocks/>
            </p:cNvGrpSpPr>
            <p:nvPr/>
          </p:nvGrpSpPr>
          <p:grpSpPr bwMode="auto">
            <a:xfrm>
              <a:off x="4775609" y="2994026"/>
              <a:ext cx="3328124" cy="481013"/>
              <a:chOff x="0" y="0"/>
              <a:chExt cx="3528810" cy="480001"/>
            </a:xfrm>
          </p:grpSpPr>
          <p:sp>
            <p:nvSpPr>
              <p:cNvPr id="19496" name="Shape 162"/>
              <p:cNvSpPr>
                <a:spLocks noChangeArrowheads="1"/>
              </p:cNvSpPr>
              <p:nvPr/>
            </p:nvSpPr>
            <p:spPr bwMode="auto">
              <a:xfrm>
                <a:off x="0" y="0"/>
                <a:ext cx="3528810" cy="480001"/>
              </a:xfrm>
              <a:prstGeom prst="roundRect">
                <a:avLst>
                  <a:gd name="adj" fmla="val 16667"/>
                </a:avLst>
              </a:prstGeom>
              <a:solidFill>
                <a:srgbClr val="DDDDDD"/>
              </a:solidFill>
              <a:ln w="12700">
                <a:solidFill>
                  <a:srgbClr val="808080"/>
                </a:solidFill>
                <a:round/>
                <a:headEnd/>
                <a:tailEnd/>
              </a:ln>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sp>
            <p:nvSpPr>
              <p:cNvPr id="19497" name="Shape 163"/>
              <p:cNvSpPr>
                <a:spLocks noChangeArrowheads="1"/>
              </p:cNvSpPr>
              <p:nvPr/>
            </p:nvSpPr>
            <p:spPr bwMode="auto">
              <a:xfrm>
                <a:off x="53972" y="28515"/>
                <a:ext cx="3406579" cy="194852"/>
              </a:xfrm>
              <a:prstGeom prst="roundRect">
                <a:avLst>
                  <a:gd name="adj" fmla="val 28356"/>
                </a:avLst>
              </a:prstGeom>
              <a:gradFill rotWithShape="1">
                <a:gsLst>
                  <a:gs pos="0">
                    <a:srgbClr val="FFFFFF">
                      <a:alpha val="70000"/>
                    </a:srgbClr>
                  </a:gs>
                  <a:gs pos="100000">
                    <a:srgbClr val="DDDDDD">
                      <a:alpha val="70000"/>
                    </a:srgbClr>
                  </a:gs>
                </a:gsLst>
                <a:lin ang="5400000"/>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defRPr/>
                </a:pPr>
                <a:endParaRPr lang="ru-RU" altLang="ru-RU" sz="1000">
                  <a:solidFill>
                    <a:srgbClr val="000000"/>
                  </a:solidFill>
                  <a:latin typeface="Verdana" panose="020B0604030504040204" pitchFamily="34" charset="0"/>
                  <a:cs typeface="Helvetica Neue"/>
                  <a:sym typeface="Verdana" panose="020B0604030504040204" pitchFamily="34" charset="0"/>
                </a:endParaRPr>
              </a:p>
            </p:txBody>
          </p:sp>
        </p:grpSp>
        <p:sp>
          <p:nvSpPr>
            <p:cNvPr id="19472" name="Shape 165"/>
            <p:cNvSpPr>
              <a:spLocks noChangeArrowheads="1"/>
            </p:cNvSpPr>
            <p:nvPr/>
          </p:nvSpPr>
          <p:spPr bwMode="auto">
            <a:xfrm>
              <a:off x="4732193" y="2963863"/>
              <a:ext cx="3414956" cy="405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defRPr/>
              </a:pPr>
              <a:r>
                <a:rPr lang="ru-RU" altLang="ru-RU" sz="1900" dirty="0" err="1">
                  <a:solidFill>
                    <a:srgbClr val="000000"/>
                  </a:solidFill>
                  <a:cs typeface="Helvetica Neue"/>
                </a:rPr>
                <a:t>н</a:t>
              </a:r>
              <a:r>
                <a:rPr lang="ru-RU" altLang="ru-RU" sz="1000" dirty="0" err="1">
                  <a:solidFill>
                    <a:srgbClr val="000000"/>
                  </a:solidFill>
                  <a:latin typeface="Verdana" panose="020B0604030504040204" pitchFamily="34" charset="0"/>
                  <a:cs typeface="Helvetica Neue"/>
                  <a:sym typeface="Verdana" panose="020B0604030504040204" pitchFamily="34" charset="0"/>
                </a:rPr>
                <a:t>ейропротекторное</a:t>
              </a:r>
              <a:r>
                <a:rPr lang="ru-RU" altLang="ru-RU" sz="1000" dirty="0">
                  <a:solidFill>
                    <a:srgbClr val="000000"/>
                  </a:solidFill>
                  <a:latin typeface="Verdana" panose="020B0604030504040204" pitchFamily="34" charset="0"/>
                  <a:cs typeface="Helvetica Neue"/>
                  <a:sym typeface="Verdana" panose="020B0604030504040204" pitchFamily="34" charset="0"/>
                </a:rPr>
                <a:t>, </a:t>
              </a:r>
              <a:r>
                <a:rPr lang="ru-RU" altLang="ru-RU" sz="1000" dirty="0" err="1">
                  <a:solidFill>
                    <a:srgbClr val="000000"/>
                  </a:solidFill>
                  <a:latin typeface="Verdana" panose="020B0604030504040204" pitchFamily="34" charset="0"/>
                  <a:cs typeface="Helvetica Neue"/>
                  <a:sym typeface="Verdana" panose="020B0604030504040204" pitchFamily="34" charset="0"/>
                </a:rPr>
                <a:t>анксиолитическое</a:t>
              </a:r>
              <a:r>
                <a:rPr lang="ru-RU" altLang="ru-RU" sz="1000" dirty="0">
                  <a:solidFill>
                    <a:srgbClr val="000000"/>
                  </a:solidFill>
                  <a:latin typeface="Verdana" panose="020B0604030504040204" pitchFamily="34" charset="0"/>
                  <a:cs typeface="Helvetica Neue"/>
                  <a:sym typeface="Verdana" panose="020B0604030504040204" pitchFamily="34" charset="0"/>
                </a:rPr>
                <a:t>,</a:t>
              </a:r>
            </a:p>
            <a:p>
              <a:pPr algn="ctr" eaLnBrk="1" hangingPunct="1">
                <a:spcBef>
                  <a:spcPct val="0"/>
                </a:spcBef>
                <a:buClrTx/>
                <a:buSzTx/>
                <a:buFontTx/>
                <a:buNone/>
                <a:defRPr/>
              </a:pPr>
              <a:r>
                <a:rPr lang="ru-RU" altLang="ru-RU" sz="1000" dirty="0">
                  <a:solidFill>
                    <a:srgbClr val="000000"/>
                  </a:solidFill>
                  <a:latin typeface="Verdana" panose="020B0604030504040204" pitchFamily="34" charset="0"/>
                  <a:cs typeface="Helvetica Neue"/>
                  <a:sym typeface="Verdana" panose="020B0604030504040204" pitchFamily="34" charset="0"/>
                </a:rPr>
                <a:t>седативное действие</a:t>
              </a:r>
            </a:p>
          </p:txBody>
        </p:sp>
        <p:grpSp>
          <p:nvGrpSpPr>
            <p:cNvPr id="8" name="Group 169"/>
            <p:cNvGrpSpPr>
              <a:grpSpLocks/>
            </p:cNvGrpSpPr>
            <p:nvPr/>
          </p:nvGrpSpPr>
          <p:grpSpPr bwMode="auto">
            <a:xfrm>
              <a:off x="5166361" y="1665288"/>
              <a:ext cx="432671" cy="381000"/>
              <a:chOff x="0" y="0"/>
              <a:chExt cx="459875" cy="381011"/>
            </a:xfrm>
          </p:grpSpPr>
          <p:sp>
            <p:nvSpPr>
              <p:cNvPr id="19493" name="Shape 166"/>
              <p:cNvSpPr>
                <a:spLocks/>
              </p:cNvSpPr>
              <p:nvPr/>
            </p:nvSpPr>
            <p:spPr bwMode="auto">
              <a:xfrm rot="1976713">
                <a:off x="11183" y="105258"/>
                <a:ext cx="437510" cy="170496"/>
              </a:xfrm>
              <a:custGeom>
                <a:avLst/>
                <a:gdLst>
                  <a:gd name="T0" fmla="*/ 2147483646 w 21600"/>
                  <a:gd name="T1" fmla="*/ 330922317 h 21600"/>
                  <a:gd name="T2" fmla="*/ 2147483646 w 21600"/>
                  <a:gd name="T3" fmla="*/ 330922317 h 21600"/>
                  <a:gd name="T4" fmla="*/ 2147483646 w 21600"/>
                  <a:gd name="T5" fmla="*/ 330922317 h 21600"/>
                  <a:gd name="T6" fmla="*/ 2147483646 w 21600"/>
                  <a:gd name="T7" fmla="*/ 33092231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9793" y="21600"/>
                    </a:moveTo>
                    <a:lnTo>
                      <a:pt x="17391" y="16200"/>
                    </a:lnTo>
                    <a:lnTo>
                      <a:pt x="18443" y="16200"/>
                    </a:lnTo>
                    <a:cubicBezTo>
                      <a:pt x="17375" y="6663"/>
                      <a:pt x="13643" y="0"/>
                      <a:pt x="9371" y="0"/>
                    </a:cubicBezTo>
                    <a:lnTo>
                      <a:pt x="11475" y="0"/>
                    </a:lnTo>
                    <a:cubicBezTo>
                      <a:pt x="15748" y="0"/>
                      <a:pt x="19480" y="6663"/>
                      <a:pt x="20548" y="16200"/>
                    </a:cubicBezTo>
                    <a:lnTo>
                      <a:pt x="21600" y="16200"/>
                    </a:lnTo>
                    <a:lnTo>
                      <a:pt x="19793" y="21600"/>
                    </a:lnTo>
                    <a:close/>
                    <a:moveTo>
                      <a:pt x="10423" y="137"/>
                    </a:moveTo>
                    <a:lnTo>
                      <a:pt x="10423" y="137"/>
                    </a:lnTo>
                    <a:cubicBezTo>
                      <a:pt x="5685" y="1371"/>
                      <a:pt x="2104" y="10609"/>
                      <a:pt x="2104" y="21600"/>
                    </a:cubicBezTo>
                    <a:lnTo>
                      <a:pt x="0" y="21600"/>
                    </a:lnTo>
                    <a:cubicBezTo>
                      <a:pt x="0" y="9671"/>
                      <a:pt x="4195" y="0"/>
                      <a:pt x="9371" y="0"/>
                    </a:cubicBezTo>
                    <a:cubicBezTo>
                      <a:pt x="9722" y="0"/>
                      <a:pt x="10073" y="46"/>
                      <a:pt x="10423" y="137"/>
                    </a:cubicBezTo>
                    <a:close/>
                  </a:path>
                </a:pathLst>
              </a:custGeom>
              <a:solidFill>
                <a:srgbClr val="4987E3"/>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endParaRPr lang="ru-RU" sz="2000"/>
              </a:p>
            </p:txBody>
          </p:sp>
          <p:sp>
            <p:nvSpPr>
              <p:cNvPr id="19494" name="Shape 167"/>
              <p:cNvSpPr>
                <a:spLocks/>
              </p:cNvSpPr>
              <p:nvPr/>
            </p:nvSpPr>
            <p:spPr bwMode="auto">
              <a:xfrm rot="1976713">
                <a:off x="29386" y="43696"/>
                <a:ext cx="211113" cy="170496"/>
              </a:xfrm>
              <a:custGeom>
                <a:avLst/>
                <a:gdLst>
                  <a:gd name="T0" fmla="*/ 963234602 w 21600"/>
                  <a:gd name="T1" fmla="*/ 330922317 h 21600"/>
                  <a:gd name="T2" fmla="*/ 963234602 w 21600"/>
                  <a:gd name="T3" fmla="*/ 330922317 h 21600"/>
                  <a:gd name="T4" fmla="*/ 963234602 w 21600"/>
                  <a:gd name="T5" fmla="*/ 330922317 h 21600"/>
                  <a:gd name="T6" fmla="*/ 963234602 w 21600"/>
                  <a:gd name="T7" fmla="*/ 33092231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137"/>
                    </a:moveTo>
                    <a:lnTo>
                      <a:pt x="21600" y="137"/>
                    </a:lnTo>
                    <a:cubicBezTo>
                      <a:pt x="11781" y="1371"/>
                      <a:pt x="4361" y="10609"/>
                      <a:pt x="4361" y="21600"/>
                    </a:cubicBezTo>
                    <a:lnTo>
                      <a:pt x="0" y="21600"/>
                    </a:lnTo>
                    <a:cubicBezTo>
                      <a:pt x="0" y="9671"/>
                      <a:pt x="8694" y="0"/>
                      <a:pt x="19419" y="0"/>
                    </a:cubicBezTo>
                    <a:cubicBezTo>
                      <a:pt x="20148" y="0"/>
                      <a:pt x="20876" y="46"/>
                      <a:pt x="21600" y="137"/>
                    </a:cubicBezTo>
                    <a:close/>
                  </a:path>
                </a:pathLst>
              </a:custGeom>
              <a:solidFill>
                <a:srgbClr val="000000">
                  <a:alpha val="20000"/>
                </a:srgbClr>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endParaRPr lang="ru-RU" sz="2000"/>
              </a:p>
            </p:txBody>
          </p:sp>
          <p:sp>
            <p:nvSpPr>
              <p:cNvPr id="19495" name="Shape 168"/>
              <p:cNvSpPr>
                <a:spLocks/>
              </p:cNvSpPr>
              <p:nvPr/>
            </p:nvSpPr>
            <p:spPr bwMode="auto">
              <a:xfrm rot="1976713">
                <a:off x="11183" y="105258"/>
                <a:ext cx="437510" cy="170496"/>
              </a:xfrm>
              <a:custGeom>
                <a:avLst/>
                <a:gdLst>
                  <a:gd name="T0" fmla="*/ 2147483646 w 21600"/>
                  <a:gd name="T1" fmla="*/ 330922317 h 21600"/>
                  <a:gd name="T2" fmla="*/ 2147483646 w 21600"/>
                  <a:gd name="T3" fmla="*/ 330922317 h 21600"/>
                  <a:gd name="T4" fmla="*/ 2147483646 w 21600"/>
                  <a:gd name="T5" fmla="*/ 330922317 h 21600"/>
                  <a:gd name="T6" fmla="*/ 2147483646 w 21600"/>
                  <a:gd name="T7" fmla="*/ 330922317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423" y="137"/>
                    </a:moveTo>
                    <a:lnTo>
                      <a:pt x="10423" y="137"/>
                    </a:lnTo>
                    <a:cubicBezTo>
                      <a:pt x="5685" y="1371"/>
                      <a:pt x="2104" y="10609"/>
                      <a:pt x="2104" y="21600"/>
                    </a:cubicBezTo>
                    <a:lnTo>
                      <a:pt x="0" y="21600"/>
                    </a:lnTo>
                    <a:cubicBezTo>
                      <a:pt x="0" y="9671"/>
                      <a:pt x="4195" y="0"/>
                      <a:pt x="9371" y="0"/>
                    </a:cubicBezTo>
                    <a:lnTo>
                      <a:pt x="11475" y="0"/>
                    </a:lnTo>
                    <a:cubicBezTo>
                      <a:pt x="15748" y="0"/>
                      <a:pt x="19480" y="6663"/>
                      <a:pt x="20548" y="16200"/>
                    </a:cubicBezTo>
                    <a:lnTo>
                      <a:pt x="21600" y="16200"/>
                    </a:lnTo>
                    <a:lnTo>
                      <a:pt x="19793" y="21600"/>
                    </a:lnTo>
                    <a:lnTo>
                      <a:pt x="17391" y="16200"/>
                    </a:lnTo>
                    <a:lnTo>
                      <a:pt x="18443" y="16200"/>
                    </a:lnTo>
                    <a:cubicBezTo>
                      <a:pt x="17375" y="6663"/>
                      <a:pt x="13643" y="0"/>
                      <a:pt x="9371" y="0"/>
                    </a:cubicBezTo>
                  </a:path>
                </a:pathLst>
              </a:custGeom>
              <a:noFill/>
              <a:ln w="12700">
                <a:solidFill>
                  <a:srgbClr val="3563A6"/>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sz="2000"/>
              </a:p>
            </p:txBody>
          </p:sp>
        </p:grpSp>
        <p:grpSp>
          <p:nvGrpSpPr>
            <p:cNvPr id="9" name="Group 173"/>
            <p:cNvGrpSpPr>
              <a:grpSpLocks/>
            </p:cNvGrpSpPr>
            <p:nvPr/>
          </p:nvGrpSpPr>
          <p:grpSpPr bwMode="auto">
            <a:xfrm>
              <a:off x="3381781" y="1652588"/>
              <a:ext cx="437162" cy="427037"/>
              <a:chOff x="0" y="0"/>
              <a:chExt cx="463353" cy="427436"/>
            </a:xfrm>
          </p:grpSpPr>
          <p:sp>
            <p:nvSpPr>
              <p:cNvPr id="19490" name="Shape 170"/>
              <p:cNvSpPr>
                <a:spLocks/>
              </p:cNvSpPr>
              <p:nvPr/>
            </p:nvSpPr>
            <p:spPr bwMode="auto">
              <a:xfrm rot="19217811" flipH="1">
                <a:off x="4753" y="124349"/>
                <a:ext cx="453848" cy="178739"/>
              </a:xfrm>
              <a:custGeom>
                <a:avLst/>
                <a:gdLst>
                  <a:gd name="T0" fmla="*/ 2147483646 w 21600"/>
                  <a:gd name="T1" fmla="*/ 419038815 h 21600"/>
                  <a:gd name="T2" fmla="*/ 2147483646 w 21600"/>
                  <a:gd name="T3" fmla="*/ 419038815 h 21600"/>
                  <a:gd name="T4" fmla="*/ 2147483646 w 21600"/>
                  <a:gd name="T5" fmla="*/ 419038815 h 21600"/>
                  <a:gd name="T6" fmla="*/ 2147483646 w 21600"/>
                  <a:gd name="T7" fmla="*/ 419038815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9770" y="21600"/>
                    </a:moveTo>
                    <a:lnTo>
                      <a:pt x="17347" y="16200"/>
                    </a:lnTo>
                    <a:lnTo>
                      <a:pt x="18410" y="16200"/>
                    </a:lnTo>
                    <a:cubicBezTo>
                      <a:pt x="17344" y="6663"/>
                      <a:pt x="13619" y="0"/>
                      <a:pt x="9354" y="0"/>
                    </a:cubicBezTo>
                    <a:lnTo>
                      <a:pt x="11480" y="0"/>
                    </a:lnTo>
                    <a:cubicBezTo>
                      <a:pt x="15745" y="0"/>
                      <a:pt x="19470" y="6663"/>
                      <a:pt x="20537" y="16200"/>
                    </a:cubicBezTo>
                    <a:lnTo>
                      <a:pt x="21600" y="16200"/>
                    </a:lnTo>
                    <a:lnTo>
                      <a:pt x="19770" y="21600"/>
                    </a:lnTo>
                    <a:close/>
                    <a:moveTo>
                      <a:pt x="10417" y="140"/>
                    </a:moveTo>
                    <a:lnTo>
                      <a:pt x="10417" y="140"/>
                    </a:lnTo>
                    <a:cubicBezTo>
                      <a:pt x="5693" y="1388"/>
                      <a:pt x="2127" y="10621"/>
                      <a:pt x="2127" y="21600"/>
                    </a:cubicBezTo>
                    <a:lnTo>
                      <a:pt x="0" y="21600"/>
                    </a:lnTo>
                    <a:cubicBezTo>
                      <a:pt x="0" y="9671"/>
                      <a:pt x="4188" y="0"/>
                      <a:pt x="9354" y="0"/>
                    </a:cubicBezTo>
                    <a:cubicBezTo>
                      <a:pt x="9709" y="0"/>
                      <a:pt x="10064" y="47"/>
                      <a:pt x="10417" y="140"/>
                    </a:cubicBezTo>
                    <a:close/>
                  </a:path>
                </a:pathLst>
              </a:custGeom>
              <a:solidFill>
                <a:srgbClr val="4987E3"/>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endParaRPr lang="ru-RU" sz="2000"/>
              </a:p>
            </p:txBody>
          </p:sp>
          <p:sp>
            <p:nvSpPr>
              <p:cNvPr id="19491" name="Shape 171"/>
              <p:cNvSpPr>
                <a:spLocks/>
              </p:cNvSpPr>
              <p:nvPr/>
            </p:nvSpPr>
            <p:spPr bwMode="auto">
              <a:xfrm rot="19217811" flipH="1">
                <a:off x="212630" y="49297"/>
                <a:ext cx="218874" cy="178739"/>
              </a:xfrm>
              <a:custGeom>
                <a:avLst/>
                <a:gdLst>
                  <a:gd name="T0" fmla="*/ 1153787370 w 21600"/>
                  <a:gd name="T1" fmla="*/ 419038815 h 21600"/>
                  <a:gd name="T2" fmla="*/ 1153787370 w 21600"/>
                  <a:gd name="T3" fmla="*/ 419038815 h 21600"/>
                  <a:gd name="T4" fmla="*/ 1153787370 w 21600"/>
                  <a:gd name="T5" fmla="*/ 419038815 h 21600"/>
                  <a:gd name="T6" fmla="*/ 1153787370 w 21600"/>
                  <a:gd name="T7" fmla="*/ 419038815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140"/>
                    </a:moveTo>
                    <a:lnTo>
                      <a:pt x="21600" y="140"/>
                    </a:lnTo>
                    <a:cubicBezTo>
                      <a:pt x="11805" y="1388"/>
                      <a:pt x="4410" y="10621"/>
                      <a:pt x="4410" y="21600"/>
                    </a:cubicBezTo>
                    <a:lnTo>
                      <a:pt x="0" y="21600"/>
                    </a:lnTo>
                    <a:cubicBezTo>
                      <a:pt x="0" y="9671"/>
                      <a:pt x="8683" y="0"/>
                      <a:pt x="19395" y="0"/>
                    </a:cubicBezTo>
                    <a:cubicBezTo>
                      <a:pt x="20132" y="0"/>
                      <a:pt x="20868" y="47"/>
                      <a:pt x="21600" y="140"/>
                    </a:cubicBezTo>
                    <a:close/>
                  </a:path>
                </a:pathLst>
              </a:custGeom>
              <a:solidFill>
                <a:srgbClr val="000000">
                  <a:alpha val="20000"/>
                </a:srgbClr>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endParaRPr lang="ru-RU" sz="2000"/>
              </a:p>
            </p:txBody>
          </p:sp>
          <p:sp>
            <p:nvSpPr>
              <p:cNvPr id="19492" name="Shape 172"/>
              <p:cNvSpPr>
                <a:spLocks/>
              </p:cNvSpPr>
              <p:nvPr/>
            </p:nvSpPr>
            <p:spPr bwMode="auto">
              <a:xfrm rot="19217811" flipH="1">
                <a:off x="4753" y="124349"/>
                <a:ext cx="453848" cy="178739"/>
              </a:xfrm>
              <a:custGeom>
                <a:avLst/>
                <a:gdLst>
                  <a:gd name="T0" fmla="*/ 2147483646 w 21600"/>
                  <a:gd name="T1" fmla="*/ 419038815 h 21600"/>
                  <a:gd name="T2" fmla="*/ 2147483646 w 21600"/>
                  <a:gd name="T3" fmla="*/ 419038815 h 21600"/>
                  <a:gd name="T4" fmla="*/ 2147483646 w 21600"/>
                  <a:gd name="T5" fmla="*/ 419038815 h 21600"/>
                  <a:gd name="T6" fmla="*/ 2147483646 w 21600"/>
                  <a:gd name="T7" fmla="*/ 419038815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417" y="140"/>
                    </a:moveTo>
                    <a:lnTo>
                      <a:pt x="10417" y="140"/>
                    </a:lnTo>
                    <a:cubicBezTo>
                      <a:pt x="5693" y="1388"/>
                      <a:pt x="2127" y="10621"/>
                      <a:pt x="2127" y="21600"/>
                    </a:cubicBezTo>
                    <a:lnTo>
                      <a:pt x="0" y="21600"/>
                    </a:lnTo>
                    <a:cubicBezTo>
                      <a:pt x="0" y="9671"/>
                      <a:pt x="4188" y="0"/>
                      <a:pt x="9354" y="0"/>
                    </a:cubicBezTo>
                    <a:lnTo>
                      <a:pt x="11480" y="0"/>
                    </a:lnTo>
                    <a:cubicBezTo>
                      <a:pt x="15745" y="0"/>
                      <a:pt x="19470" y="6663"/>
                      <a:pt x="20537" y="16200"/>
                    </a:cubicBezTo>
                    <a:lnTo>
                      <a:pt x="21600" y="16200"/>
                    </a:lnTo>
                    <a:lnTo>
                      <a:pt x="19770" y="21600"/>
                    </a:lnTo>
                    <a:lnTo>
                      <a:pt x="17347" y="16200"/>
                    </a:lnTo>
                    <a:lnTo>
                      <a:pt x="18410" y="16200"/>
                    </a:lnTo>
                    <a:cubicBezTo>
                      <a:pt x="17344" y="6663"/>
                      <a:pt x="13619" y="0"/>
                      <a:pt x="9354" y="0"/>
                    </a:cubicBezTo>
                  </a:path>
                </a:pathLst>
              </a:custGeom>
              <a:noFill/>
              <a:ln w="12700">
                <a:solidFill>
                  <a:srgbClr val="3563A6"/>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sz="2000"/>
              </a:p>
            </p:txBody>
          </p:sp>
        </p:grpSp>
        <p:sp>
          <p:nvSpPr>
            <p:cNvPr id="174" name="Shape 174"/>
            <p:cNvSpPr/>
            <p:nvPr/>
          </p:nvSpPr>
          <p:spPr>
            <a:xfrm>
              <a:off x="5259184" y="2368550"/>
              <a:ext cx="0" cy="215900"/>
            </a:xfrm>
            <a:prstGeom prst="line">
              <a:avLst/>
            </a:prstGeom>
            <a:ln w="19050">
              <a:solidFill>
                <a:srgbClr val="4987E3"/>
              </a:solidFill>
              <a:miter/>
            </a:ln>
          </p:spPr>
          <p:txBody>
            <a:bodyPr lIns="0" tIns="0" rIns="0" bIns="0"/>
            <a:lstStyle/>
            <a:p>
              <a:pPr algn="just" defTabSz="441912">
                <a:defRPr sz="1200">
                  <a:latin typeface="+mj-lt"/>
                  <a:ea typeface="+mj-ea"/>
                  <a:cs typeface="+mj-cs"/>
                  <a:sym typeface="Helvetica"/>
                </a:defRPr>
              </a:pPr>
              <a:endParaRPr sz="1400" kern="0">
                <a:solidFill>
                  <a:sysClr val="windowText" lastClr="000000"/>
                </a:solidFill>
                <a:latin typeface="+mj-lt"/>
                <a:ea typeface="+mj-ea"/>
                <a:cs typeface="+mj-cs"/>
                <a:sym typeface="Helvetica"/>
              </a:endParaRPr>
            </a:p>
          </p:txBody>
        </p:sp>
        <p:sp>
          <p:nvSpPr>
            <p:cNvPr id="175" name="Shape 175"/>
            <p:cNvSpPr/>
            <p:nvPr/>
          </p:nvSpPr>
          <p:spPr>
            <a:xfrm>
              <a:off x="5170852" y="2584450"/>
              <a:ext cx="169177" cy="0"/>
            </a:xfrm>
            <a:prstGeom prst="line">
              <a:avLst/>
            </a:prstGeom>
            <a:ln w="19050">
              <a:solidFill>
                <a:srgbClr val="4987E3"/>
              </a:solidFill>
              <a:miter/>
            </a:ln>
          </p:spPr>
          <p:txBody>
            <a:bodyPr lIns="0" tIns="0" rIns="0" bIns="0"/>
            <a:lstStyle/>
            <a:p>
              <a:pPr algn="just" defTabSz="441912">
                <a:defRPr sz="1200">
                  <a:latin typeface="+mj-lt"/>
                  <a:ea typeface="+mj-ea"/>
                  <a:cs typeface="+mj-cs"/>
                  <a:sym typeface="Helvetica"/>
                </a:defRPr>
              </a:pPr>
              <a:endParaRPr sz="1400" kern="0">
                <a:solidFill>
                  <a:sysClr val="windowText" lastClr="000000"/>
                </a:solidFill>
                <a:latin typeface="+mj-lt"/>
                <a:ea typeface="+mj-ea"/>
                <a:cs typeface="+mj-cs"/>
                <a:sym typeface="Helvetica"/>
              </a:endParaRPr>
            </a:p>
          </p:txBody>
        </p:sp>
        <p:sp>
          <p:nvSpPr>
            <p:cNvPr id="176" name="Shape 176"/>
            <p:cNvSpPr/>
            <p:nvPr/>
          </p:nvSpPr>
          <p:spPr>
            <a:xfrm>
              <a:off x="2874253" y="2379663"/>
              <a:ext cx="0" cy="658812"/>
            </a:xfrm>
            <a:prstGeom prst="line">
              <a:avLst/>
            </a:prstGeom>
            <a:ln w="19050">
              <a:solidFill>
                <a:srgbClr val="4987E3"/>
              </a:solidFill>
              <a:miter/>
            </a:ln>
          </p:spPr>
          <p:txBody>
            <a:bodyPr lIns="0" tIns="0" rIns="0" bIns="0"/>
            <a:lstStyle/>
            <a:p>
              <a:pPr algn="just" defTabSz="441912">
                <a:defRPr sz="1200">
                  <a:latin typeface="+mj-lt"/>
                  <a:ea typeface="+mj-ea"/>
                  <a:cs typeface="+mj-cs"/>
                  <a:sym typeface="Helvetica"/>
                </a:defRPr>
              </a:pPr>
              <a:endParaRPr sz="1400" kern="0">
                <a:solidFill>
                  <a:sysClr val="windowText" lastClr="000000"/>
                </a:solidFill>
                <a:latin typeface="+mj-lt"/>
                <a:ea typeface="+mj-ea"/>
                <a:cs typeface="+mj-cs"/>
                <a:sym typeface="Helvetica"/>
              </a:endParaRPr>
            </a:p>
          </p:txBody>
        </p:sp>
        <p:sp>
          <p:nvSpPr>
            <p:cNvPr id="177" name="Shape 177"/>
            <p:cNvSpPr/>
            <p:nvPr/>
          </p:nvSpPr>
          <p:spPr>
            <a:xfrm>
              <a:off x="2790413" y="3038474"/>
              <a:ext cx="169177" cy="0"/>
            </a:xfrm>
            <a:prstGeom prst="line">
              <a:avLst/>
            </a:prstGeom>
            <a:ln w="19050">
              <a:solidFill>
                <a:srgbClr val="4987E3"/>
              </a:solidFill>
              <a:miter/>
            </a:ln>
          </p:spPr>
          <p:txBody>
            <a:bodyPr lIns="0" tIns="0" rIns="0" bIns="0"/>
            <a:lstStyle/>
            <a:p>
              <a:pPr algn="just" defTabSz="441912">
                <a:defRPr sz="1200">
                  <a:latin typeface="+mj-lt"/>
                  <a:ea typeface="+mj-ea"/>
                  <a:cs typeface="+mj-cs"/>
                  <a:sym typeface="Helvetica"/>
                </a:defRPr>
              </a:pPr>
              <a:endParaRPr sz="1400" kern="0">
                <a:solidFill>
                  <a:sysClr val="windowText" lastClr="000000"/>
                </a:solidFill>
                <a:latin typeface="+mj-lt"/>
                <a:ea typeface="+mj-ea"/>
                <a:cs typeface="+mj-cs"/>
                <a:sym typeface="Helvetica"/>
              </a:endParaRPr>
            </a:p>
          </p:txBody>
        </p:sp>
        <p:grpSp>
          <p:nvGrpSpPr>
            <p:cNvPr id="10" name="Group 181"/>
            <p:cNvGrpSpPr>
              <a:grpSpLocks/>
            </p:cNvGrpSpPr>
            <p:nvPr/>
          </p:nvGrpSpPr>
          <p:grpSpPr bwMode="auto">
            <a:xfrm>
              <a:off x="3977639" y="2149475"/>
              <a:ext cx="348832" cy="482600"/>
              <a:chOff x="0" y="0"/>
              <a:chExt cx="368747" cy="483008"/>
            </a:xfrm>
          </p:grpSpPr>
          <p:sp>
            <p:nvSpPr>
              <p:cNvPr id="19487" name="Shape 178"/>
              <p:cNvSpPr>
                <a:spLocks/>
              </p:cNvSpPr>
              <p:nvPr/>
            </p:nvSpPr>
            <p:spPr bwMode="auto">
              <a:xfrm rot="3547540">
                <a:off x="-53657" y="169003"/>
                <a:ext cx="476061" cy="145002"/>
              </a:xfrm>
              <a:custGeom>
                <a:avLst/>
                <a:gdLst>
                  <a:gd name="T0" fmla="*/ 2147483646 w 21600"/>
                  <a:gd name="T1" fmla="*/ 147239629 h 21600"/>
                  <a:gd name="T2" fmla="*/ 2147483646 w 21600"/>
                  <a:gd name="T3" fmla="*/ 147239629 h 21600"/>
                  <a:gd name="T4" fmla="*/ 2147483646 w 21600"/>
                  <a:gd name="T5" fmla="*/ 147239629 h 21600"/>
                  <a:gd name="T6" fmla="*/ 2147483646 w 21600"/>
                  <a:gd name="T7" fmla="*/ 1472396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0264" y="21600"/>
                    </a:moveTo>
                    <a:lnTo>
                      <a:pt x="18310" y="16200"/>
                    </a:lnTo>
                    <a:lnTo>
                      <a:pt x="19133" y="16200"/>
                    </a:lnTo>
                    <a:cubicBezTo>
                      <a:pt x="18025" y="6663"/>
                      <a:pt x="14153" y="0"/>
                      <a:pt x="9721" y="0"/>
                    </a:cubicBezTo>
                    <a:lnTo>
                      <a:pt x="11366" y="0"/>
                    </a:lnTo>
                    <a:cubicBezTo>
                      <a:pt x="15798" y="0"/>
                      <a:pt x="19669" y="6663"/>
                      <a:pt x="20778" y="16200"/>
                    </a:cubicBezTo>
                    <a:lnTo>
                      <a:pt x="21600" y="16200"/>
                    </a:lnTo>
                    <a:lnTo>
                      <a:pt x="20264" y="21600"/>
                    </a:lnTo>
                    <a:close/>
                    <a:moveTo>
                      <a:pt x="10543" y="77"/>
                    </a:moveTo>
                    <a:lnTo>
                      <a:pt x="10543" y="77"/>
                    </a:lnTo>
                    <a:cubicBezTo>
                      <a:pt x="5511" y="1027"/>
                      <a:pt x="1645" y="10379"/>
                      <a:pt x="1645" y="21600"/>
                    </a:cubicBezTo>
                    <a:lnTo>
                      <a:pt x="0" y="21600"/>
                    </a:lnTo>
                    <a:cubicBezTo>
                      <a:pt x="0" y="9671"/>
                      <a:pt x="4352" y="0"/>
                      <a:pt x="9721" y="0"/>
                    </a:cubicBezTo>
                    <a:cubicBezTo>
                      <a:pt x="9995" y="0"/>
                      <a:pt x="10270" y="26"/>
                      <a:pt x="10543" y="77"/>
                    </a:cubicBezTo>
                    <a:close/>
                  </a:path>
                </a:pathLst>
              </a:custGeom>
              <a:solidFill>
                <a:srgbClr val="4987E3"/>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endParaRPr lang="ru-RU" sz="2000"/>
              </a:p>
            </p:txBody>
          </p:sp>
          <p:sp>
            <p:nvSpPr>
              <p:cNvPr id="19488" name="Shape 179"/>
              <p:cNvSpPr>
                <a:spLocks/>
              </p:cNvSpPr>
              <p:nvPr/>
            </p:nvSpPr>
            <p:spPr bwMode="auto">
              <a:xfrm rot="3547540">
                <a:off x="5663" y="64424"/>
                <a:ext cx="232370" cy="145002"/>
              </a:xfrm>
              <a:custGeom>
                <a:avLst/>
                <a:gdLst>
                  <a:gd name="T0" fmla="*/ 1556163473 w 21600"/>
                  <a:gd name="T1" fmla="*/ 147239629 h 21600"/>
                  <a:gd name="T2" fmla="*/ 1556163473 w 21600"/>
                  <a:gd name="T3" fmla="*/ 147239629 h 21600"/>
                  <a:gd name="T4" fmla="*/ 1556163473 w 21600"/>
                  <a:gd name="T5" fmla="*/ 147239629 h 21600"/>
                  <a:gd name="T6" fmla="*/ 1556163473 w 21600"/>
                  <a:gd name="T7" fmla="*/ 1472396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77"/>
                    </a:moveTo>
                    <a:lnTo>
                      <a:pt x="21600" y="77"/>
                    </a:lnTo>
                    <a:cubicBezTo>
                      <a:pt x="11291" y="1027"/>
                      <a:pt x="3370" y="10379"/>
                      <a:pt x="3370" y="21600"/>
                    </a:cubicBezTo>
                    <a:lnTo>
                      <a:pt x="0" y="21600"/>
                    </a:lnTo>
                    <a:cubicBezTo>
                      <a:pt x="0" y="9671"/>
                      <a:pt x="8916" y="0"/>
                      <a:pt x="19915" y="0"/>
                    </a:cubicBezTo>
                    <a:cubicBezTo>
                      <a:pt x="20478" y="0"/>
                      <a:pt x="21040" y="26"/>
                      <a:pt x="21600" y="77"/>
                    </a:cubicBezTo>
                    <a:close/>
                  </a:path>
                </a:pathLst>
              </a:custGeom>
              <a:solidFill>
                <a:srgbClr val="000000">
                  <a:alpha val="20000"/>
                </a:srgbClr>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endParaRPr lang="ru-RU" sz="2000"/>
              </a:p>
            </p:txBody>
          </p:sp>
          <p:sp>
            <p:nvSpPr>
              <p:cNvPr id="19489" name="Shape 180"/>
              <p:cNvSpPr>
                <a:spLocks/>
              </p:cNvSpPr>
              <p:nvPr/>
            </p:nvSpPr>
            <p:spPr bwMode="auto">
              <a:xfrm rot="3547540">
                <a:off x="-53657" y="169003"/>
                <a:ext cx="476061" cy="145002"/>
              </a:xfrm>
              <a:custGeom>
                <a:avLst/>
                <a:gdLst>
                  <a:gd name="T0" fmla="*/ 2147483646 w 21600"/>
                  <a:gd name="T1" fmla="*/ 147239629 h 21600"/>
                  <a:gd name="T2" fmla="*/ 2147483646 w 21600"/>
                  <a:gd name="T3" fmla="*/ 147239629 h 21600"/>
                  <a:gd name="T4" fmla="*/ 2147483646 w 21600"/>
                  <a:gd name="T5" fmla="*/ 147239629 h 21600"/>
                  <a:gd name="T6" fmla="*/ 2147483646 w 21600"/>
                  <a:gd name="T7" fmla="*/ 14723962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543" y="77"/>
                    </a:moveTo>
                    <a:lnTo>
                      <a:pt x="10543" y="77"/>
                    </a:lnTo>
                    <a:cubicBezTo>
                      <a:pt x="5511" y="1027"/>
                      <a:pt x="1645" y="10379"/>
                      <a:pt x="1645" y="21600"/>
                    </a:cubicBezTo>
                    <a:lnTo>
                      <a:pt x="0" y="21600"/>
                    </a:lnTo>
                    <a:cubicBezTo>
                      <a:pt x="0" y="9671"/>
                      <a:pt x="4352" y="0"/>
                      <a:pt x="9721" y="0"/>
                    </a:cubicBezTo>
                    <a:lnTo>
                      <a:pt x="11366" y="0"/>
                    </a:lnTo>
                    <a:cubicBezTo>
                      <a:pt x="15798" y="0"/>
                      <a:pt x="19669" y="6663"/>
                      <a:pt x="20778" y="16200"/>
                    </a:cubicBezTo>
                    <a:lnTo>
                      <a:pt x="21600" y="16200"/>
                    </a:lnTo>
                    <a:lnTo>
                      <a:pt x="20264" y="21600"/>
                    </a:lnTo>
                    <a:lnTo>
                      <a:pt x="18310" y="16200"/>
                    </a:lnTo>
                    <a:lnTo>
                      <a:pt x="19133" y="16200"/>
                    </a:lnTo>
                    <a:cubicBezTo>
                      <a:pt x="18025" y="6663"/>
                      <a:pt x="14153" y="0"/>
                      <a:pt x="9721" y="0"/>
                    </a:cubicBezTo>
                  </a:path>
                </a:pathLst>
              </a:custGeom>
              <a:noFill/>
              <a:ln w="12700">
                <a:solidFill>
                  <a:srgbClr val="3563A6"/>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sz="2000"/>
              </a:p>
            </p:txBody>
          </p:sp>
        </p:grpSp>
        <p:grpSp>
          <p:nvGrpSpPr>
            <p:cNvPr id="11" name="Group 185"/>
            <p:cNvGrpSpPr>
              <a:grpSpLocks/>
            </p:cNvGrpSpPr>
            <p:nvPr/>
          </p:nvGrpSpPr>
          <p:grpSpPr bwMode="auto">
            <a:xfrm>
              <a:off x="5311584" y="2678113"/>
              <a:ext cx="416202" cy="406400"/>
              <a:chOff x="0" y="0"/>
              <a:chExt cx="441585" cy="406089"/>
            </a:xfrm>
          </p:grpSpPr>
          <p:sp>
            <p:nvSpPr>
              <p:cNvPr id="19484" name="Shape 182"/>
              <p:cNvSpPr>
                <a:spLocks/>
              </p:cNvSpPr>
              <p:nvPr/>
            </p:nvSpPr>
            <p:spPr bwMode="auto">
              <a:xfrm rot="2400828">
                <a:off x="-1820" y="124820"/>
                <a:ext cx="445226" cy="156449"/>
              </a:xfrm>
              <a:custGeom>
                <a:avLst/>
                <a:gdLst>
                  <a:gd name="T0" fmla="*/ 2147483646 w 21600"/>
                  <a:gd name="T1" fmla="*/ 215288788 h 21600"/>
                  <a:gd name="T2" fmla="*/ 2147483646 w 21600"/>
                  <a:gd name="T3" fmla="*/ 215288788 h 21600"/>
                  <a:gd name="T4" fmla="*/ 2147483646 w 21600"/>
                  <a:gd name="T5" fmla="*/ 215288788 h 21600"/>
                  <a:gd name="T6" fmla="*/ 2147483646 w 21600"/>
                  <a:gd name="T7" fmla="*/ 215288788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0005" y="21600"/>
                    </a:moveTo>
                    <a:lnTo>
                      <a:pt x="17805" y="16200"/>
                    </a:lnTo>
                    <a:lnTo>
                      <a:pt x="18754" y="16200"/>
                    </a:lnTo>
                    <a:cubicBezTo>
                      <a:pt x="17668" y="6663"/>
                      <a:pt x="13873" y="0"/>
                      <a:pt x="9528" y="0"/>
                    </a:cubicBezTo>
                    <a:lnTo>
                      <a:pt x="11426" y="0"/>
                    </a:lnTo>
                    <a:cubicBezTo>
                      <a:pt x="15770" y="0"/>
                      <a:pt x="19565" y="6663"/>
                      <a:pt x="20651" y="16200"/>
                    </a:cubicBezTo>
                    <a:lnTo>
                      <a:pt x="21600" y="16200"/>
                    </a:lnTo>
                    <a:lnTo>
                      <a:pt x="20005" y="21600"/>
                    </a:lnTo>
                    <a:close/>
                    <a:moveTo>
                      <a:pt x="10477" y="107"/>
                    </a:moveTo>
                    <a:lnTo>
                      <a:pt x="10477" y="107"/>
                    </a:lnTo>
                    <a:cubicBezTo>
                      <a:pt x="5606" y="1212"/>
                      <a:pt x="1898" y="10504"/>
                      <a:pt x="1898" y="21600"/>
                    </a:cubicBezTo>
                    <a:lnTo>
                      <a:pt x="0" y="21600"/>
                    </a:lnTo>
                    <a:cubicBezTo>
                      <a:pt x="0" y="9671"/>
                      <a:pt x="4266" y="0"/>
                      <a:pt x="9528" y="0"/>
                    </a:cubicBezTo>
                    <a:cubicBezTo>
                      <a:pt x="9845" y="0"/>
                      <a:pt x="10162" y="36"/>
                      <a:pt x="10477" y="107"/>
                    </a:cubicBezTo>
                    <a:close/>
                  </a:path>
                </a:pathLst>
              </a:custGeom>
              <a:solidFill>
                <a:srgbClr val="4987E3"/>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endParaRPr lang="ru-RU" sz="2000"/>
              </a:p>
            </p:txBody>
          </p:sp>
          <p:sp>
            <p:nvSpPr>
              <p:cNvPr id="19485" name="Shape 183"/>
              <p:cNvSpPr>
                <a:spLocks/>
              </p:cNvSpPr>
              <p:nvPr/>
            </p:nvSpPr>
            <p:spPr bwMode="auto">
              <a:xfrm rot="2400828">
                <a:off x="25017" y="51112"/>
                <a:ext cx="215954" cy="156450"/>
              </a:xfrm>
              <a:custGeom>
                <a:avLst/>
                <a:gdLst>
                  <a:gd name="T0" fmla="*/ 1078850446 w 21600"/>
                  <a:gd name="T1" fmla="*/ 215294423 h 21600"/>
                  <a:gd name="T2" fmla="*/ 1078850446 w 21600"/>
                  <a:gd name="T3" fmla="*/ 215294423 h 21600"/>
                  <a:gd name="T4" fmla="*/ 1078850446 w 21600"/>
                  <a:gd name="T5" fmla="*/ 215294423 h 21600"/>
                  <a:gd name="T6" fmla="*/ 1078850446 w 21600"/>
                  <a:gd name="T7" fmla="*/ 215294423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107"/>
                    </a:moveTo>
                    <a:lnTo>
                      <a:pt x="21600" y="107"/>
                    </a:lnTo>
                    <a:cubicBezTo>
                      <a:pt x="11559" y="1212"/>
                      <a:pt x="3912" y="10504"/>
                      <a:pt x="3912" y="21600"/>
                    </a:cubicBezTo>
                    <a:lnTo>
                      <a:pt x="0" y="21600"/>
                    </a:lnTo>
                    <a:cubicBezTo>
                      <a:pt x="0" y="9671"/>
                      <a:pt x="8795" y="0"/>
                      <a:pt x="19644" y="0"/>
                    </a:cubicBezTo>
                    <a:cubicBezTo>
                      <a:pt x="20297" y="0"/>
                      <a:pt x="20950" y="36"/>
                      <a:pt x="21600" y="107"/>
                    </a:cubicBezTo>
                    <a:close/>
                  </a:path>
                </a:pathLst>
              </a:custGeom>
              <a:solidFill>
                <a:srgbClr val="000000">
                  <a:alpha val="20000"/>
                </a:srgbClr>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lstStyle/>
              <a:p>
                <a:endParaRPr lang="ru-RU" sz="2000"/>
              </a:p>
            </p:txBody>
          </p:sp>
          <p:sp>
            <p:nvSpPr>
              <p:cNvPr id="19486" name="Shape 184"/>
              <p:cNvSpPr>
                <a:spLocks/>
              </p:cNvSpPr>
              <p:nvPr/>
            </p:nvSpPr>
            <p:spPr bwMode="auto">
              <a:xfrm rot="2400828">
                <a:off x="-1820" y="124820"/>
                <a:ext cx="445226" cy="156449"/>
              </a:xfrm>
              <a:custGeom>
                <a:avLst/>
                <a:gdLst>
                  <a:gd name="T0" fmla="*/ 2147483646 w 21600"/>
                  <a:gd name="T1" fmla="*/ 215288788 h 21600"/>
                  <a:gd name="T2" fmla="*/ 2147483646 w 21600"/>
                  <a:gd name="T3" fmla="*/ 215288788 h 21600"/>
                  <a:gd name="T4" fmla="*/ 2147483646 w 21600"/>
                  <a:gd name="T5" fmla="*/ 215288788 h 21600"/>
                  <a:gd name="T6" fmla="*/ 2147483646 w 21600"/>
                  <a:gd name="T7" fmla="*/ 215288788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10477" y="107"/>
                    </a:moveTo>
                    <a:lnTo>
                      <a:pt x="10477" y="107"/>
                    </a:lnTo>
                    <a:cubicBezTo>
                      <a:pt x="5606" y="1212"/>
                      <a:pt x="1898" y="10504"/>
                      <a:pt x="1898" y="21600"/>
                    </a:cubicBezTo>
                    <a:lnTo>
                      <a:pt x="0" y="21600"/>
                    </a:lnTo>
                    <a:cubicBezTo>
                      <a:pt x="0" y="9671"/>
                      <a:pt x="4266" y="0"/>
                      <a:pt x="9528" y="0"/>
                    </a:cubicBezTo>
                    <a:lnTo>
                      <a:pt x="11426" y="0"/>
                    </a:lnTo>
                    <a:cubicBezTo>
                      <a:pt x="15770" y="0"/>
                      <a:pt x="19565" y="6663"/>
                      <a:pt x="20651" y="16200"/>
                    </a:cubicBezTo>
                    <a:lnTo>
                      <a:pt x="21600" y="16200"/>
                    </a:lnTo>
                    <a:lnTo>
                      <a:pt x="20005" y="21600"/>
                    </a:lnTo>
                    <a:lnTo>
                      <a:pt x="17805" y="16200"/>
                    </a:lnTo>
                    <a:lnTo>
                      <a:pt x="18754" y="16200"/>
                    </a:lnTo>
                    <a:cubicBezTo>
                      <a:pt x="17668" y="6663"/>
                      <a:pt x="13873" y="0"/>
                      <a:pt x="9528" y="0"/>
                    </a:cubicBezTo>
                  </a:path>
                </a:pathLst>
              </a:custGeom>
              <a:noFill/>
              <a:ln w="12700">
                <a:solidFill>
                  <a:srgbClr val="3563A6"/>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sz="2000"/>
              </a:p>
            </p:txBody>
          </p:sp>
        </p:grpSp>
        <p:sp>
          <p:nvSpPr>
            <p:cNvPr id="19481" name="Shape 186"/>
            <p:cNvSpPr>
              <a:spLocks noChangeArrowheads="1"/>
            </p:cNvSpPr>
            <p:nvPr/>
          </p:nvSpPr>
          <p:spPr bwMode="auto">
            <a:xfrm>
              <a:off x="3265005" y="2366964"/>
              <a:ext cx="884804" cy="18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ClrTx/>
                <a:buSzTx/>
                <a:buFontTx/>
                <a:buNone/>
              </a:pPr>
              <a:r>
                <a:rPr lang="ru-RU" altLang="ru-RU" sz="1000" i="1">
                  <a:solidFill>
                    <a:srgbClr val="000000"/>
                  </a:solidFill>
                  <a:latin typeface="Verdana" panose="020B0604030504040204" pitchFamily="34" charset="0"/>
                  <a:cs typeface="Helvetica Neue"/>
                  <a:sym typeface="Verdana" panose="020B0604030504040204" pitchFamily="34" charset="0"/>
                </a:rPr>
                <a:t>Стимуляция</a:t>
              </a:r>
            </a:p>
          </p:txBody>
        </p:sp>
        <p:sp>
          <p:nvSpPr>
            <p:cNvPr id="19482" name="Shape 187"/>
            <p:cNvSpPr>
              <a:spLocks noChangeArrowheads="1"/>
            </p:cNvSpPr>
            <p:nvPr/>
          </p:nvSpPr>
          <p:spPr bwMode="auto">
            <a:xfrm>
              <a:off x="1418980" y="2601914"/>
              <a:ext cx="1455273" cy="18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pPr>
              <a:r>
                <a:rPr lang="ru-RU" altLang="ru-RU" sz="1000" i="1" dirty="0">
                  <a:solidFill>
                    <a:srgbClr val="000000"/>
                  </a:solidFill>
                  <a:latin typeface="Verdana" panose="020B0604030504040204" pitchFamily="34" charset="0"/>
                  <a:cs typeface="Helvetica Neue"/>
                  <a:sym typeface="Verdana" panose="020B0604030504040204" pitchFamily="34" charset="0"/>
                </a:rPr>
                <a:t>Ингибирование</a:t>
              </a:r>
            </a:p>
          </p:txBody>
        </p:sp>
        <p:sp>
          <p:nvSpPr>
            <p:cNvPr id="19483" name="Shape 188"/>
            <p:cNvSpPr>
              <a:spLocks noChangeArrowheads="1"/>
            </p:cNvSpPr>
            <p:nvPr/>
          </p:nvSpPr>
          <p:spPr bwMode="auto">
            <a:xfrm>
              <a:off x="5130181" y="2369761"/>
              <a:ext cx="1472100" cy="18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4192" tIns="40083" rIns="44192" bIns="40083">
              <a:spAutoFit/>
            </a:bodyPr>
            <a:lstStyle>
              <a:lvl1pPr>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600"/>
                </a:spcBef>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ts val="600"/>
                </a:spcBef>
                <a:spcAft>
                  <a:spcPct val="0"/>
                </a:spcAft>
                <a:buClr>
                  <a:srgbClr val="37399B"/>
                </a:buClr>
                <a:buSzPct val="10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ClrTx/>
                <a:buSzTx/>
                <a:buFontTx/>
                <a:buNone/>
              </a:pPr>
              <a:r>
                <a:rPr lang="ru-RU" altLang="ru-RU" sz="1000" i="1" dirty="0">
                  <a:solidFill>
                    <a:srgbClr val="000000"/>
                  </a:solidFill>
                  <a:latin typeface="Verdana" panose="020B0604030504040204" pitchFamily="34" charset="0"/>
                  <a:cs typeface="Helvetica Neue"/>
                  <a:sym typeface="Verdana" panose="020B0604030504040204" pitchFamily="34" charset="0"/>
                </a:rPr>
                <a:t>Блокирование</a:t>
              </a:r>
            </a:p>
          </p:txBody>
        </p:sp>
      </p:grpSp>
      <p:sp>
        <p:nvSpPr>
          <p:cNvPr id="53" name="Title 1"/>
          <p:cNvSpPr>
            <a:spLocks noGrp="1"/>
          </p:cNvSpPr>
          <p:nvPr>
            <p:ph type="title"/>
          </p:nvPr>
        </p:nvSpPr>
        <p:spPr>
          <a:xfrm>
            <a:off x="500815" y="230796"/>
            <a:ext cx="10348173" cy="1143000"/>
          </a:xfrm>
        </p:spPr>
        <p:txBody>
          <a:bodyPr>
            <a:noAutofit/>
          </a:bodyPr>
          <a:lstStyle/>
          <a:p>
            <a:pPr algn="l"/>
            <a:r>
              <a:rPr lang="ru-RU" sz="3600" dirty="0" smtClean="0">
                <a:latin typeface="Calibri" panose="020F0502020204030204" pitchFamily="34" charset="0"/>
              </a:rPr>
              <a:t>Роль </a:t>
            </a:r>
            <a:r>
              <a:rPr lang="ru-RU" sz="3600" dirty="0">
                <a:latin typeface="Calibri" panose="020F0502020204030204" pitchFamily="34" charset="0"/>
              </a:rPr>
              <a:t>прогестерона и его метаболитов </a:t>
            </a:r>
            <a:br>
              <a:rPr lang="ru-RU" sz="3600" dirty="0">
                <a:latin typeface="Calibri" panose="020F0502020204030204" pitchFamily="34" charset="0"/>
              </a:rPr>
            </a:br>
            <a:r>
              <a:rPr lang="ru-RU" sz="3600" dirty="0">
                <a:latin typeface="Calibri" panose="020F0502020204030204" pitchFamily="34" charset="0"/>
              </a:rPr>
              <a:t>в </a:t>
            </a:r>
            <a:r>
              <a:rPr lang="ru-RU" sz="3600" dirty="0" smtClean="0">
                <a:latin typeface="Calibri" panose="020F0502020204030204" pitchFamily="34" charset="0"/>
              </a:rPr>
              <a:t>регуляции сна</a:t>
            </a:r>
            <a:endParaRPr lang="ru-RU" sz="3600" dirty="0">
              <a:latin typeface="Calibri" panose="020F0502020204030204" pitchFamily="34" charset="0"/>
            </a:endParaRPr>
          </a:p>
        </p:txBody>
      </p:sp>
    </p:spTree>
    <p:extLst>
      <p:ext uri="{BB962C8B-B14F-4D97-AF65-F5344CB8AC3E}">
        <p14:creationId xmlns:p14="http://schemas.microsoft.com/office/powerpoint/2010/main" xmlns="" val="297031817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dirty="0"/>
              <a:t>Андрогены и ЦНС </a:t>
            </a:r>
          </a:p>
        </p:txBody>
      </p:sp>
      <p:sp>
        <p:nvSpPr>
          <p:cNvPr id="3" name="Объект 2"/>
          <p:cNvSpPr>
            <a:spLocks noGrp="1"/>
          </p:cNvSpPr>
          <p:nvPr>
            <p:ph idx="1"/>
          </p:nvPr>
        </p:nvSpPr>
        <p:spPr>
          <a:xfrm>
            <a:off x="838200" y="1438170"/>
            <a:ext cx="10515600" cy="4351338"/>
          </a:xfrm>
        </p:spPr>
        <p:txBody>
          <a:bodyPr>
            <a:normAutofit/>
          </a:bodyPr>
          <a:lstStyle/>
          <a:p>
            <a:r>
              <a:rPr lang="ru-RU" sz="2400" dirty="0" smtClean="0"/>
              <a:t>некоторые </a:t>
            </a:r>
            <a:r>
              <a:rPr lang="ru-RU" sz="2400" dirty="0"/>
              <a:t>структуры вырабатывают </a:t>
            </a:r>
            <a:r>
              <a:rPr lang="ru-RU" sz="2400" dirty="0" smtClean="0"/>
              <a:t>ДГЭА (отвечает </a:t>
            </a:r>
            <a:r>
              <a:rPr lang="ru-RU" sz="2400" dirty="0"/>
              <a:t>за когнитивные функции</a:t>
            </a:r>
            <a:r>
              <a:rPr lang="ru-RU" sz="2400" dirty="0" smtClean="0"/>
              <a:t>)</a:t>
            </a:r>
          </a:p>
          <a:p>
            <a:r>
              <a:rPr lang="ru-RU" sz="2400" dirty="0" smtClean="0"/>
              <a:t>часть </a:t>
            </a:r>
            <a:r>
              <a:rPr lang="ru-RU" sz="2400" dirty="0"/>
              <a:t>эффектов андрогенов осуществляется путем их превращения в эстрогены и дальнейшего взаимодействия с </a:t>
            </a:r>
            <a:r>
              <a:rPr lang="ru-RU" sz="2400" dirty="0" smtClean="0"/>
              <a:t>ЭР.</a:t>
            </a:r>
          </a:p>
          <a:p>
            <a:r>
              <a:rPr lang="ru-RU" sz="2400" dirty="0"/>
              <a:t>ч</a:t>
            </a:r>
            <a:r>
              <a:rPr lang="ru-RU" sz="2400" dirty="0" smtClean="0"/>
              <a:t>асть </a:t>
            </a:r>
            <a:r>
              <a:rPr lang="ru-RU" sz="2400" dirty="0"/>
              <a:t>эффектов опосредована действием андрогенов на </a:t>
            </a:r>
            <a:r>
              <a:rPr lang="ru-RU" sz="2400" dirty="0" smtClean="0"/>
              <a:t>АР.</a:t>
            </a:r>
          </a:p>
          <a:p>
            <a:r>
              <a:rPr lang="ru-RU" sz="2400" dirty="0" smtClean="0"/>
              <a:t>Главный </a:t>
            </a:r>
            <a:r>
              <a:rPr lang="ru-RU" sz="2400" dirty="0"/>
              <a:t>эндогенный андроген – тестостерон, в ЦНС превращается под действием 5-α-</a:t>
            </a:r>
            <a:r>
              <a:rPr lang="ru-RU" sz="2400" dirty="0" err="1"/>
              <a:t>редуктазы</a:t>
            </a:r>
            <a:r>
              <a:rPr lang="ru-RU" sz="2400" dirty="0"/>
              <a:t> или </a:t>
            </a:r>
            <a:r>
              <a:rPr lang="ru-RU" sz="2400" dirty="0" err="1"/>
              <a:t>ароматазы</a:t>
            </a:r>
            <a:r>
              <a:rPr lang="ru-RU" sz="2400" dirty="0"/>
              <a:t> в </a:t>
            </a:r>
            <a:r>
              <a:rPr lang="ru-RU" sz="2400" dirty="0" err="1"/>
              <a:t>дигидротестостерон</a:t>
            </a:r>
            <a:r>
              <a:rPr lang="ru-RU" sz="2400" dirty="0"/>
              <a:t> или </a:t>
            </a:r>
            <a:r>
              <a:rPr lang="ru-RU" sz="2400" dirty="0" err="1"/>
              <a:t>эстрадиол</a:t>
            </a:r>
            <a:r>
              <a:rPr lang="ru-RU" sz="2400" dirty="0"/>
              <a:t> соответственно</a:t>
            </a:r>
            <a:r>
              <a:rPr lang="ru-RU" sz="2400" dirty="0" smtClean="0"/>
              <a:t>.</a:t>
            </a:r>
          </a:p>
          <a:p>
            <a:pPr marL="0" indent="0" algn="ctr">
              <a:buNone/>
            </a:pPr>
            <a:endParaRPr lang="ru-RU" sz="2400" dirty="0" smtClean="0"/>
          </a:p>
          <a:p>
            <a:pPr marL="0" indent="0" algn="ctr">
              <a:buNone/>
            </a:pPr>
            <a:r>
              <a:rPr lang="ru-RU" sz="2400" i="1" dirty="0" smtClean="0">
                <a:solidFill>
                  <a:srgbClr val="C00000"/>
                </a:solidFill>
              </a:rPr>
              <a:t>Поэтому </a:t>
            </a:r>
            <a:r>
              <a:rPr lang="ru-RU" sz="2400" i="1" dirty="0">
                <a:solidFill>
                  <a:srgbClr val="C00000"/>
                </a:solidFill>
              </a:rPr>
              <a:t>сложно точно определить где непосредственное влияние андрогенов, а где опосредованное через </a:t>
            </a:r>
            <a:r>
              <a:rPr lang="ru-RU" sz="2400" i="1" dirty="0" smtClean="0">
                <a:solidFill>
                  <a:srgbClr val="C00000"/>
                </a:solidFill>
              </a:rPr>
              <a:t>эстрогены</a:t>
            </a:r>
            <a:endParaRPr lang="ru-RU" sz="2400" i="1" dirty="0">
              <a:solidFill>
                <a:srgbClr val="C00000"/>
              </a:solidFill>
            </a:endParaRPr>
          </a:p>
        </p:txBody>
      </p:sp>
      <p:sp>
        <p:nvSpPr>
          <p:cNvPr id="4" name="TextBox 3"/>
          <p:cNvSpPr txBox="1"/>
          <p:nvPr/>
        </p:nvSpPr>
        <p:spPr>
          <a:xfrm>
            <a:off x="5612682" y="6323308"/>
            <a:ext cx="6350456" cy="369332"/>
          </a:xfrm>
          <a:prstGeom prst="rect">
            <a:avLst/>
          </a:prstGeom>
          <a:noFill/>
        </p:spPr>
        <p:txBody>
          <a:bodyPr wrap="none" rtlCol="0">
            <a:spAutoFit/>
          </a:bodyPr>
          <a:lstStyle/>
          <a:p>
            <a:pPr algn="r"/>
            <a:r>
              <a:rPr lang="ru-RU" i="1" dirty="0" smtClean="0"/>
              <a:t>Балан В.Е. Семинар «Климактерий», 2015: </a:t>
            </a:r>
            <a:r>
              <a:rPr lang="en-US" i="1" dirty="0" smtClean="0"/>
              <a:t>www.con-med.com</a:t>
            </a:r>
            <a:r>
              <a:rPr lang="ru-RU" i="1" dirty="0" smtClean="0"/>
              <a:t>.</a:t>
            </a:r>
            <a:endParaRPr lang="ru-RU" i="1" dirty="0"/>
          </a:p>
        </p:txBody>
      </p:sp>
    </p:spTree>
    <p:extLst>
      <p:ext uri="{BB962C8B-B14F-4D97-AF65-F5344CB8AC3E}">
        <p14:creationId xmlns:p14="http://schemas.microsoft.com/office/powerpoint/2010/main" xmlns="" val="596633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err="1" smtClean="0"/>
              <a:t>Менопаузальная</a:t>
            </a:r>
            <a:r>
              <a:rPr lang="ru-RU" dirty="0" smtClean="0"/>
              <a:t> гормонотерапия (МГТ) – способ задержать наступление старости у женщин</a:t>
            </a:r>
          </a:p>
          <a:p>
            <a:r>
              <a:rPr lang="ru-RU" dirty="0" err="1" smtClean="0"/>
              <a:t>Персонификция</a:t>
            </a:r>
            <a:r>
              <a:rPr lang="ru-RU" dirty="0" smtClean="0"/>
              <a:t> МГТ</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Цель МГТ </a:t>
            </a:r>
          </a:p>
        </p:txBody>
      </p:sp>
      <p:sp>
        <p:nvSpPr>
          <p:cNvPr id="3" name="Объект 2"/>
          <p:cNvSpPr>
            <a:spLocks noGrp="1"/>
          </p:cNvSpPr>
          <p:nvPr>
            <p:ph idx="1"/>
          </p:nvPr>
        </p:nvSpPr>
        <p:spPr/>
        <p:txBody>
          <a:bodyPr>
            <a:normAutofit/>
          </a:bodyPr>
          <a:lstStyle/>
          <a:p>
            <a:r>
              <a:rPr lang="ru-RU" sz="3200" dirty="0" smtClean="0"/>
              <a:t>Частично </a:t>
            </a:r>
            <a:r>
              <a:rPr lang="ru-RU" sz="3200" dirty="0"/>
              <a:t>восполнить сниженную функцию яичников при дефиците половых гормонов, используя такие минимально-эффективные дозы, которые реально бы улучшили общее состояние больных, обеспечили профилактику поздних обменных нарушений и не сопровождались побочными эффектами.</a:t>
            </a:r>
          </a:p>
        </p:txBody>
      </p:sp>
    </p:spTree>
    <p:extLst>
      <p:ext uri="{BB962C8B-B14F-4D97-AF65-F5344CB8AC3E}">
        <p14:creationId xmlns:p14="http://schemas.microsoft.com/office/powerpoint/2010/main" xmlns="" val="19098136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83944" y="365127"/>
            <a:ext cx="7369856" cy="1325563"/>
          </a:xfrm>
        </p:spPr>
        <p:txBody>
          <a:bodyPr>
            <a:normAutofit/>
          </a:bodyPr>
          <a:lstStyle/>
          <a:p>
            <a:r>
              <a:rPr lang="ru-RU" dirty="0"/>
              <a:t>Современные показания к гормональной терапии в </a:t>
            </a:r>
            <a:r>
              <a:rPr lang="ru-RU" dirty="0" smtClean="0"/>
              <a:t>пери- и постменопаузе </a:t>
            </a:r>
            <a:endParaRPr lang="ru-RU" dirty="0"/>
          </a:p>
        </p:txBody>
      </p:sp>
      <p:sp>
        <p:nvSpPr>
          <p:cNvPr id="4" name="Содержимое 2"/>
          <p:cNvSpPr>
            <a:spLocks noGrp="1"/>
          </p:cNvSpPr>
          <p:nvPr>
            <p:ph sz="quarter" idx="4294967295"/>
          </p:nvPr>
        </p:nvSpPr>
        <p:spPr>
          <a:xfrm>
            <a:off x="838200" y="2816980"/>
            <a:ext cx="10680763" cy="1814209"/>
          </a:xfrm>
        </p:spPr>
        <p:txBody>
          <a:bodyPr>
            <a:noAutofit/>
          </a:bodyPr>
          <a:lstStyle/>
          <a:p>
            <a:pPr>
              <a:defRPr/>
            </a:pPr>
            <a:r>
              <a:rPr lang="ru-RU" sz="2400" dirty="0" smtClean="0">
                <a:solidFill>
                  <a:srgbClr val="002060"/>
                </a:solidFill>
                <a:cs typeface="Arial"/>
              </a:rPr>
              <a:t> Вазомоторные </a:t>
            </a:r>
            <a:r>
              <a:rPr lang="ru-RU" sz="2400" dirty="0">
                <a:solidFill>
                  <a:srgbClr val="002060"/>
                </a:solidFill>
                <a:cs typeface="Arial"/>
              </a:rPr>
              <a:t>симптомы </a:t>
            </a:r>
            <a:r>
              <a:rPr lang="ru-RU" sz="2400" dirty="0" smtClean="0">
                <a:solidFill>
                  <a:srgbClr val="960000"/>
                </a:solidFill>
                <a:cs typeface="Arial"/>
              </a:rPr>
              <a:t>с изменением настроения, нарушением сна</a:t>
            </a:r>
          </a:p>
          <a:p>
            <a:pPr>
              <a:defRPr/>
            </a:pPr>
            <a:r>
              <a:rPr lang="ru-RU" sz="2400" dirty="0" smtClean="0">
                <a:solidFill>
                  <a:srgbClr val="002060"/>
                </a:solidFill>
                <a:cs typeface="Arial"/>
              </a:rPr>
              <a:t> </a:t>
            </a:r>
            <a:r>
              <a:rPr lang="ru-RU" sz="2400" dirty="0" smtClean="0">
                <a:solidFill>
                  <a:srgbClr val="960000"/>
                </a:solidFill>
                <a:cs typeface="Arial"/>
              </a:rPr>
              <a:t>Низкое </a:t>
            </a:r>
            <a:r>
              <a:rPr lang="ru-RU" sz="2400" dirty="0">
                <a:solidFill>
                  <a:srgbClr val="960000"/>
                </a:solidFill>
                <a:cs typeface="Arial"/>
              </a:rPr>
              <a:t>качество жизни, связанное с климактерием</a:t>
            </a:r>
            <a:r>
              <a:rPr lang="ru-RU" sz="2400" dirty="0">
                <a:solidFill>
                  <a:srgbClr val="002060"/>
                </a:solidFill>
                <a:cs typeface="Arial"/>
              </a:rPr>
              <a:t>,  </a:t>
            </a:r>
            <a:r>
              <a:rPr lang="ru-RU" sz="2400" dirty="0" smtClean="0">
                <a:solidFill>
                  <a:srgbClr val="002060"/>
                </a:solidFill>
                <a:cs typeface="Arial"/>
              </a:rPr>
              <a:t>включая </a:t>
            </a:r>
            <a:r>
              <a:rPr lang="ru-RU" sz="2400" dirty="0">
                <a:solidFill>
                  <a:srgbClr val="002060"/>
                </a:solidFill>
                <a:cs typeface="Arial"/>
              </a:rPr>
              <a:t>артралгии </a:t>
            </a:r>
            <a:r>
              <a:rPr lang="ru-RU" sz="2400" dirty="0" smtClean="0">
                <a:solidFill>
                  <a:srgbClr val="002060"/>
                </a:solidFill>
                <a:cs typeface="Arial"/>
              </a:rPr>
              <a:t>  и </a:t>
            </a:r>
            <a:r>
              <a:rPr lang="ru-RU" sz="2400" dirty="0">
                <a:solidFill>
                  <a:srgbClr val="002060"/>
                </a:solidFill>
                <a:cs typeface="Arial"/>
              </a:rPr>
              <a:t>мышечные боли</a:t>
            </a:r>
          </a:p>
          <a:p>
            <a:pPr>
              <a:defRPr/>
            </a:pPr>
            <a:r>
              <a:rPr lang="ru-RU" sz="2400" dirty="0" smtClean="0">
                <a:solidFill>
                  <a:srgbClr val="002060"/>
                </a:solidFill>
                <a:cs typeface="Arial"/>
              </a:rPr>
              <a:t> Генитоуринарный синдром, </a:t>
            </a:r>
            <a:r>
              <a:rPr lang="ru-RU" sz="2400" dirty="0">
                <a:solidFill>
                  <a:srgbClr val="960000"/>
                </a:solidFill>
                <a:cs typeface="Arial"/>
              </a:rPr>
              <a:t>сексуальная дисфункция</a:t>
            </a:r>
          </a:p>
          <a:p>
            <a:pPr>
              <a:defRPr/>
            </a:pPr>
            <a:r>
              <a:rPr lang="ru-RU" sz="2400" dirty="0" smtClean="0">
                <a:solidFill>
                  <a:srgbClr val="002060"/>
                </a:solidFill>
                <a:cs typeface="Arial"/>
              </a:rPr>
              <a:t> Профилактика </a:t>
            </a:r>
            <a:r>
              <a:rPr lang="ru-RU" sz="2400" dirty="0">
                <a:solidFill>
                  <a:srgbClr val="002060"/>
                </a:solidFill>
                <a:cs typeface="Arial"/>
              </a:rPr>
              <a:t>и лечение остеопороза</a:t>
            </a:r>
          </a:p>
          <a:p>
            <a:pPr>
              <a:defRPr/>
            </a:pPr>
            <a:r>
              <a:rPr lang="ru-RU" sz="2400" dirty="0" smtClean="0">
                <a:solidFill>
                  <a:srgbClr val="002060"/>
                </a:solidFill>
                <a:cs typeface="Arial"/>
              </a:rPr>
              <a:t> Преждевременная </a:t>
            </a:r>
            <a:r>
              <a:rPr lang="ru-RU" sz="2400" dirty="0">
                <a:solidFill>
                  <a:srgbClr val="002060"/>
                </a:solidFill>
                <a:cs typeface="Arial"/>
              </a:rPr>
              <a:t>и ранняя </a:t>
            </a:r>
            <a:r>
              <a:rPr lang="ru-RU" sz="2400" dirty="0" smtClean="0">
                <a:solidFill>
                  <a:srgbClr val="002060"/>
                </a:solidFill>
                <a:cs typeface="Arial"/>
              </a:rPr>
              <a:t>менопауза</a:t>
            </a:r>
          </a:p>
          <a:p>
            <a:pPr>
              <a:defRPr/>
            </a:pPr>
            <a:r>
              <a:rPr lang="ru-RU" sz="2400" dirty="0" smtClean="0">
                <a:solidFill>
                  <a:srgbClr val="002060"/>
                </a:solidFill>
                <a:cs typeface="Arial"/>
              </a:rPr>
              <a:t> Овариэктомия</a:t>
            </a:r>
            <a:endParaRPr lang="ru-RU" sz="2400" dirty="0">
              <a:solidFill>
                <a:srgbClr val="002060"/>
              </a:solidFill>
              <a:cs typeface="Arial"/>
            </a:endParaRPr>
          </a:p>
          <a:p>
            <a:pPr>
              <a:defRPr/>
            </a:pPr>
            <a:endParaRPr lang="ru-RU" sz="2400" dirty="0">
              <a:cs typeface="Arial"/>
            </a:endParaRPr>
          </a:p>
        </p:txBody>
      </p:sp>
      <p:pic>
        <p:nvPicPr>
          <p:cNvPr id="5" name="Рисунок 4"/>
          <p:cNvPicPr>
            <a:picLocks noChangeAspect="1"/>
          </p:cNvPicPr>
          <p:nvPr/>
        </p:nvPicPr>
        <p:blipFill>
          <a:blip r:embed="rId2" cstate="print"/>
          <a:stretch>
            <a:fillRect/>
          </a:stretch>
        </p:blipFill>
        <p:spPr>
          <a:xfrm>
            <a:off x="328579" y="136364"/>
            <a:ext cx="3655365" cy="245185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xmlns="" val="2723112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1647" y="1044806"/>
            <a:ext cx="10515600" cy="1325563"/>
          </a:xfrm>
        </p:spPr>
        <p:txBody>
          <a:bodyPr/>
          <a:lstStyle/>
          <a:p>
            <a:r>
              <a:rPr lang="ru-RU" dirty="0" smtClean="0"/>
              <a:t>Индивидуализация МГТ</a:t>
            </a:r>
            <a:endParaRPr lang="ru-RU" dirty="0"/>
          </a:p>
        </p:txBody>
      </p:sp>
      <p:sp>
        <p:nvSpPr>
          <p:cNvPr id="3" name="Текст 2"/>
          <p:cNvSpPr>
            <a:spLocks noGrp="1"/>
          </p:cNvSpPr>
          <p:nvPr>
            <p:ph type="body" idx="1"/>
          </p:nvPr>
        </p:nvSpPr>
        <p:spPr>
          <a:xfrm>
            <a:off x="838200" y="2816979"/>
            <a:ext cx="10515600" cy="3359984"/>
          </a:xfrm>
        </p:spPr>
        <p:txBody>
          <a:bodyPr>
            <a:normAutofit/>
          </a:bodyPr>
          <a:lstStyle/>
          <a:p>
            <a:r>
              <a:rPr lang="ru-RU" sz="2400" dirty="0"/>
              <a:t>МГТ – наиболее эффективное средство для борьбы с менопаузальными симптомами, однако после 60 лет или после 10 лет постменопаузы, риск может превышать </a:t>
            </a:r>
            <a:r>
              <a:rPr lang="ru-RU" sz="2400" dirty="0" smtClean="0"/>
              <a:t>пользу.</a:t>
            </a:r>
            <a:endParaRPr lang="ru-RU" sz="2400" b="1" dirty="0" smtClean="0">
              <a:solidFill>
                <a:srgbClr val="C00000"/>
              </a:solidFill>
            </a:endParaRPr>
          </a:p>
          <a:p>
            <a:r>
              <a:rPr lang="ru-RU" sz="2400" b="1" dirty="0" smtClean="0">
                <a:solidFill>
                  <a:srgbClr val="C00000"/>
                </a:solidFill>
              </a:rPr>
              <a:t>МГТ </a:t>
            </a:r>
            <a:r>
              <a:rPr lang="ru-RU" sz="2400" b="1" dirty="0">
                <a:solidFill>
                  <a:srgbClr val="C00000"/>
                </a:solidFill>
              </a:rPr>
              <a:t>является </a:t>
            </a:r>
            <a:r>
              <a:rPr lang="ru-RU" sz="2400" b="1" dirty="0" smtClean="0">
                <a:solidFill>
                  <a:srgbClr val="C00000"/>
                </a:solidFill>
              </a:rPr>
              <a:t>частью общей стратегии</a:t>
            </a:r>
            <a:r>
              <a:rPr lang="ru-RU" sz="2400" dirty="0" smtClean="0"/>
              <a:t>.</a:t>
            </a:r>
          </a:p>
          <a:p>
            <a:r>
              <a:rPr lang="ru-RU" sz="2400" dirty="0" smtClean="0"/>
              <a:t>Необходимы </a:t>
            </a:r>
            <a:r>
              <a:rPr lang="ru-RU" sz="2400" dirty="0"/>
              <a:t>рекомендации по изменению образа жизни, питания и физической активности, отказа от вредных </a:t>
            </a:r>
            <a:r>
              <a:rPr lang="ru-RU" sz="2400" dirty="0" smtClean="0"/>
              <a:t>привычек.</a:t>
            </a:r>
          </a:p>
        </p:txBody>
      </p:sp>
      <p:sp>
        <p:nvSpPr>
          <p:cNvPr id="4" name="Rectangle 5"/>
          <p:cNvSpPr/>
          <p:nvPr/>
        </p:nvSpPr>
        <p:spPr>
          <a:xfrm>
            <a:off x="4069978" y="6100354"/>
            <a:ext cx="7297269" cy="523220"/>
          </a:xfrm>
          <a:prstGeom prst="rect">
            <a:avLst/>
          </a:prstGeom>
        </p:spPr>
        <p:txBody>
          <a:bodyPr wrap="square">
            <a:spAutoFit/>
          </a:bodyPr>
          <a:lstStyle/>
          <a:p>
            <a:r>
              <a:rPr lang="ru-RU" sz="1400" i="1" dirty="0" smtClean="0">
                <a:solidFill>
                  <a:prstClr val="black"/>
                </a:solidFill>
              </a:rPr>
              <a:t>МГТ и сохранение здоровья женщин зрелого возраста ( проект клинических рекомендаций) </a:t>
            </a:r>
            <a:r>
              <a:rPr lang="en-US" sz="1400" i="1" dirty="0" smtClean="0">
                <a:solidFill>
                  <a:prstClr val="black"/>
                </a:solidFill>
              </a:rPr>
              <a:t>/ </a:t>
            </a:r>
            <a:r>
              <a:rPr lang="ru-RU" sz="1400" i="1" dirty="0" smtClean="0">
                <a:solidFill>
                  <a:prstClr val="black"/>
                </a:solidFill>
              </a:rPr>
              <a:t>«Климактерий» </a:t>
            </a:r>
            <a:r>
              <a:rPr lang="ru-RU" sz="1400" i="1" dirty="0">
                <a:solidFill>
                  <a:prstClr val="black"/>
                </a:solidFill>
              </a:rPr>
              <a:t>№</a:t>
            </a:r>
            <a:r>
              <a:rPr lang="ru-RU" sz="1400" i="1" dirty="0" smtClean="0">
                <a:solidFill>
                  <a:prstClr val="black"/>
                </a:solidFill>
              </a:rPr>
              <a:t>4 </a:t>
            </a:r>
            <a:r>
              <a:rPr lang="en-US" sz="1400" i="1" dirty="0" smtClean="0">
                <a:solidFill>
                  <a:prstClr val="black"/>
                </a:solidFill>
              </a:rPr>
              <a:t> 2014 </a:t>
            </a:r>
            <a:endParaRPr lang="ru-RU" sz="1400" i="1" dirty="0">
              <a:solidFill>
                <a:prstClr val="black"/>
              </a:solidFill>
            </a:endParaRPr>
          </a:p>
        </p:txBody>
      </p:sp>
      <p:pic>
        <p:nvPicPr>
          <p:cNvPr id="5" name="Рисунок 4"/>
          <p:cNvPicPr>
            <a:picLocks noChangeAspect="1"/>
          </p:cNvPicPr>
          <p:nvPr/>
        </p:nvPicPr>
        <p:blipFill>
          <a:blip r:embed="rId2" cstate="print"/>
          <a:stretch>
            <a:fillRect/>
          </a:stretch>
        </p:blipFill>
        <p:spPr>
          <a:xfrm>
            <a:off x="7995075" y="153088"/>
            <a:ext cx="3655365" cy="245185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xmlns="" val="75746485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8201" y="365127"/>
            <a:ext cx="6022383" cy="1325563"/>
          </a:xfrm>
        </p:spPr>
        <p:txBody>
          <a:bodyPr/>
          <a:lstStyle/>
          <a:p>
            <a:r>
              <a:rPr lang="ru-RU" dirty="0"/>
              <a:t>Индивидуализация МГТ</a:t>
            </a:r>
          </a:p>
        </p:txBody>
      </p:sp>
      <p:sp>
        <p:nvSpPr>
          <p:cNvPr id="4" name="Текст 3"/>
          <p:cNvSpPr>
            <a:spLocks noGrp="1"/>
          </p:cNvSpPr>
          <p:nvPr>
            <p:ph type="body" idx="1"/>
          </p:nvPr>
        </p:nvSpPr>
        <p:spPr>
          <a:xfrm>
            <a:off x="1012556" y="1921791"/>
            <a:ext cx="10795861" cy="4627132"/>
          </a:xfrm>
        </p:spPr>
        <p:txBody>
          <a:bodyPr>
            <a:noAutofit/>
          </a:bodyPr>
          <a:lstStyle/>
          <a:p>
            <a:r>
              <a:rPr lang="ru-RU" sz="2000" dirty="0" smtClean="0"/>
              <a:t>Подбор </a:t>
            </a:r>
            <a:r>
              <a:rPr lang="ru-RU" sz="2000" dirty="0"/>
              <a:t>МГТ осуществляется с учетом состояния здоровья женщины и сопутствующих </a:t>
            </a:r>
            <a:r>
              <a:rPr lang="ru-RU" sz="2000" dirty="0" smtClean="0"/>
              <a:t>заболеваний</a:t>
            </a:r>
          </a:p>
          <a:p>
            <a:r>
              <a:rPr lang="ru-RU" sz="2000" dirty="0" smtClean="0"/>
              <a:t>После </a:t>
            </a:r>
            <a:r>
              <a:rPr lang="ru-RU" sz="2000" dirty="0"/>
              <a:t>60-летнего возраста, либо после 9-10 лет постменопаузы, начинать МГТ нецелесообразно. Но появление микродозированные препаратов МГТ может расширить эти возрастные границы</a:t>
            </a:r>
            <a:r>
              <a:rPr lang="ru-RU" sz="2000" dirty="0" smtClean="0"/>
              <a:t>.</a:t>
            </a:r>
          </a:p>
          <a:p>
            <a:r>
              <a:rPr lang="ru-RU" sz="2000" dirty="0" smtClean="0"/>
              <a:t>Следует </a:t>
            </a:r>
            <a:r>
              <a:rPr lang="ru-RU" sz="2000" dirty="0"/>
              <a:t>учитывать, что особенности менструации (олиго-, аменорея, аномальные маточные кровотечения) </a:t>
            </a:r>
            <a:r>
              <a:rPr lang="ru-RU" sz="2000" dirty="0" smtClean="0"/>
              <a:t>МОГУТ </a:t>
            </a:r>
            <a:r>
              <a:rPr lang="ru-RU" sz="2000" dirty="0"/>
              <a:t>способствовать </a:t>
            </a:r>
            <a:r>
              <a:rPr lang="ru-RU" sz="2000" dirty="0" err="1"/>
              <a:t>остеопении</a:t>
            </a:r>
            <a:r>
              <a:rPr lang="ru-RU" sz="2000" dirty="0"/>
              <a:t> и изменению липидного спектра крови</a:t>
            </a:r>
            <a:r>
              <a:rPr lang="ru-RU" sz="2000" dirty="0" smtClean="0"/>
              <a:t>.</a:t>
            </a:r>
          </a:p>
          <a:p>
            <a:r>
              <a:rPr lang="ru-RU" sz="2000" b="1" dirty="0" smtClean="0"/>
              <a:t>При ПМ</a:t>
            </a:r>
            <a:r>
              <a:rPr lang="ru-RU" sz="2000" dirty="0" smtClean="0"/>
              <a:t> </a:t>
            </a:r>
            <a:r>
              <a:rPr lang="ru-RU" sz="2000" dirty="0"/>
              <a:t>(до 40 лет) можно обсудить вопрос </a:t>
            </a:r>
            <a:r>
              <a:rPr lang="ru-RU" sz="2000" b="1" dirty="0"/>
              <a:t>о целесообразности применения </a:t>
            </a:r>
            <a:r>
              <a:rPr lang="ru-RU" sz="2000" b="1" dirty="0" smtClean="0"/>
              <a:t>КГК </a:t>
            </a:r>
            <a:r>
              <a:rPr lang="ru-RU" sz="2000" b="1" dirty="0"/>
              <a:t>до среднего возраста менопаузы</a:t>
            </a:r>
            <a:r>
              <a:rPr lang="ru-RU" sz="2000" dirty="0" smtClean="0"/>
              <a:t>.</a:t>
            </a:r>
          </a:p>
          <a:p>
            <a:r>
              <a:rPr lang="ru-RU" sz="2000" dirty="0" smtClean="0"/>
              <a:t>Женщинам </a:t>
            </a:r>
            <a:r>
              <a:rPr lang="ru-RU" sz="2000" dirty="0"/>
              <a:t>с </a:t>
            </a:r>
            <a:r>
              <a:rPr lang="ru-RU" sz="2000" b="1" dirty="0" smtClean="0"/>
              <a:t>ПНЯ</a:t>
            </a:r>
            <a:r>
              <a:rPr lang="ru-RU" sz="2000" dirty="0" smtClean="0"/>
              <a:t> </a:t>
            </a:r>
            <a:r>
              <a:rPr lang="ru-RU" sz="2000" dirty="0"/>
              <a:t>рекомендуется </a:t>
            </a:r>
            <a:r>
              <a:rPr lang="ru-RU" sz="2000" b="1" dirty="0"/>
              <a:t>МГТ до среднего возраста наступления естественной менопаузы </a:t>
            </a:r>
            <a:r>
              <a:rPr lang="ru-RU" sz="2000" dirty="0"/>
              <a:t>(положение консенсуса</a:t>
            </a:r>
            <a:r>
              <a:rPr lang="ru-RU" sz="2000" dirty="0" smtClean="0"/>
              <a:t>).</a:t>
            </a:r>
          </a:p>
          <a:p>
            <a:r>
              <a:rPr lang="ru-RU" sz="2000" dirty="0" smtClean="0"/>
              <a:t>При ПНЯ </a:t>
            </a:r>
            <a:r>
              <a:rPr lang="ru-RU" sz="2000" dirty="0"/>
              <a:t>или </a:t>
            </a:r>
            <a:r>
              <a:rPr lang="ru-RU" sz="2000" dirty="0" smtClean="0"/>
              <a:t>ПМ, </a:t>
            </a:r>
            <a:r>
              <a:rPr lang="ru-RU" sz="2000" b="1" dirty="0"/>
              <a:t>вероятность наследования этого состояния дочерью достигает 25-30%</a:t>
            </a:r>
            <a:r>
              <a:rPr lang="ru-RU" sz="2000" dirty="0"/>
              <a:t>. </a:t>
            </a:r>
            <a:endParaRPr lang="ru-RU" sz="2000" dirty="0" smtClean="0"/>
          </a:p>
          <a:p>
            <a:r>
              <a:rPr lang="ru-RU" sz="2000" dirty="0" smtClean="0"/>
              <a:t>При ГА следует </a:t>
            </a:r>
            <a:r>
              <a:rPr lang="ru-RU" sz="2000" dirty="0"/>
              <a:t>отдавать предпочтение препаратам с антиандрогенным эффектом (</a:t>
            </a:r>
            <a:r>
              <a:rPr lang="ru-RU" sz="2000" dirty="0" err="1"/>
              <a:t>эстрадиола</a:t>
            </a:r>
            <a:r>
              <a:rPr lang="ru-RU" sz="2000" dirty="0"/>
              <a:t> </a:t>
            </a:r>
            <a:r>
              <a:rPr lang="ru-RU" sz="2000" dirty="0" err="1"/>
              <a:t>валерат</a:t>
            </a:r>
            <a:r>
              <a:rPr lang="ru-RU" sz="2000" dirty="0"/>
              <a:t> + </a:t>
            </a:r>
            <a:r>
              <a:rPr lang="ru-RU" sz="2000" dirty="0" err="1"/>
              <a:t>ципротерона</a:t>
            </a:r>
            <a:r>
              <a:rPr lang="ru-RU" sz="2000" dirty="0"/>
              <a:t> ацетат). </a:t>
            </a:r>
          </a:p>
          <a:p>
            <a:endParaRPr lang="ru-RU" sz="2000" dirty="0"/>
          </a:p>
        </p:txBody>
      </p:sp>
      <p:pic>
        <p:nvPicPr>
          <p:cNvPr id="5" name="Рисунок 4"/>
          <p:cNvPicPr>
            <a:picLocks noChangeAspect="1"/>
          </p:cNvPicPr>
          <p:nvPr/>
        </p:nvPicPr>
        <p:blipFill>
          <a:blip r:embed="rId3" cstate="print"/>
          <a:stretch>
            <a:fillRect/>
          </a:stretch>
        </p:blipFill>
        <p:spPr>
          <a:xfrm>
            <a:off x="8825746" y="151863"/>
            <a:ext cx="2638713" cy="17699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xmlns="" val="23089672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bwMode="gray">
          <a:xfrm>
            <a:off x="719527" y="116633"/>
            <a:ext cx="10747947" cy="864096"/>
          </a:xfrm>
        </p:spPr>
        <p:txBody>
          <a:bodyPr>
            <a:normAutofit fontScale="90000"/>
          </a:bodyPr>
          <a:lstStyle/>
          <a:p>
            <a:pPr algn="ctr"/>
            <a:r>
              <a:rPr lang="ru-RU" sz="3200" b="1" dirty="0">
                <a:solidFill>
                  <a:schemeClr val="accent6">
                    <a:lumMod val="75000"/>
                  </a:schemeClr>
                </a:solidFill>
              </a:rPr>
              <a:t/>
            </a:r>
            <a:br>
              <a:rPr lang="ru-RU" sz="3200" b="1" dirty="0">
                <a:solidFill>
                  <a:schemeClr val="accent6">
                    <a:lumMod val="75000"/>
                  </a:schemeClr>
                </a:solidFill>
              </a:rPr>
            </a:br>
            <a:r>
              <a:rPr lang="ru-RU" sz="3600" dirty="0">
                <a:latin typeface="Arial Narrow" panose="020B0606020202030204" pitchFamily="34" charset="0"/>
                <a:ea typeface="+mn-ea"/>
                <a:cs typeface="Calibri Light" panose="020F0302020204030204" pitchFamily="34" charset="0"/>
              </a:rPr>
              <a:t>Глобальное консенсусное заключение по вопросам МГТ  (2016г!)</a:t>
            </a:r>
            <a:r>
              <a:rPr lang="ru-RU" sz="2800" dirty="0">
                <a:solidFill>
                  <a:schemeClr val="accent1"/>
                </a:solidFill>
              </a:rPr>
              <a:t/>
            </a:r>
            <a:br>
              <a:rPr lang="ru-RU" sz="2800" dirty="0">
                <a:solidFill>
                  <a:schemeClr val="accent1"/>
                </a:solidFill>
              </a:rPr>
            </a:br>
            <a:endParaRPr lang="en-GB" sz="2800" dirty="0">
              <a:solidFill>
                <a:schemeClr val="accent1"/>
              </a:solidFill>
            </a:endParaRPr>
          </a:p>
        </p:txBody>
      </p:sp>
      <p:sp>
        <p:nvSpPr>
          <p:cNvPr id="23" name="Inhaltsplatzhalter 6"/>
          <p:cNvSpPr txBox="1">
            <a:spLocks/>
          </p:cNvSpPr>
          <p:nvPr/>
        </p:nvSpPr>
        <p:spPr bwMode="gray">
          <a:xfrm>
            <a:off x="954586" y="1698645"/>
            <a:ext cx="7084989" cy="372204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108000" rIns="0" bIns="0" numCol="1" anchor="t" anchorCtr="0" compatLnSpc="1">
            <a:prstTxWarp prst="textNoShape">
              <a:avLst/>
            </a:prstTxWarp>
          </a:bodyPr>
          <a:lstStyle>
            <a:lvl1pPr algn="l" rtl="0" eaLnBrk="0" fontAlgn="base" hangingPunct="0">
              <a:spcBef>
                <a:spcPts val="300"/>
              </a:spcBef>
              <a:spcAft>
                <a:spcPts val="600"/>
              </a:spcAft>
              <a:buClr>
                <a:schemeClr val="bg2"/>
              </a:buClr>
              <a:buFont typeface="Wingdings" pitchFamily="2" charset="2"/>
              <a:defRPr>
                <a:solidFill>
                  <a:srgbClr val="002864"/>
                </a:solidFill>
                <a:latin typeface="+mn-lt"/>
                <a:ea typeface="+mn-ea"/>
                <a:cs typeface="+mn-cs"/>
              </a:defRPr>
            </a:lvl1pPr>
            <a:lvl2pPr marL="276225" indent="-274638"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2pPr>
            <a:lvl3pPr marL="539750" indent="-261938"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3pPr>
            <a:lvl4pPr marL="8064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4pPr>
            <a:lvl5pPr marL="10731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5pPr>
            <a:lvl6pPr marL="15303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6pPr>
            <a:lvl7pPr marL="19875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7pPr>
            <a:lvl8pPr marL="24447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8pPr>
            <a:lvl9pPr marL="29019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9pPr>
          </a:lstStyle>
          <a:p>
            <a:pPr marL="458788" lvl="1" indent="-457200">
              <a:buClrTx/>
              <a:buFont typeface="+mj-lt"/>
              <a:buAutoNum type="arabicPeriod"/>
            </a:pPr>
            <a:r>
              <a:rPr lang="ru-RU" sz="2000" dirty="0">
                <a:solidFill>
                  <a:srgbClr val="000000"/>
                </a:solidFill>
                <a:latin typeface="Arial Narrow"/>
                <a:cs typeface="Arial Narrow"/>
              </a:rPr>
              <a:t>Соматовегетативные симптомы: приливы, потливость, кардиальные с-мы, суставные/мышечные боли  </a:t>
            </a:r>
          </a:p>
          <a:p>
            <a:pPr marL="458788" lvl="1" indent="-457200">
              <a:buClrTx/>
              <a:buFont typeface="+mj-lt"/>
              <a:buAutoNum type="arabicPeriod"/>
            </a:pPr>
            <a:r>
              <a:rPr lang="ru-RU" sz="2000" dirty="0">
                <a:solidFill>
                  <a:srgbClr val="000000"/>
                </a:solidFill>
                <a:latin typeface="Arial Narrow"/>
                <a:cs typeface="Arial Narrow"/>
              </a:rPr>
              <a:t>Психоэмоциональные симптомы:  депрессия, раздражительность,   тревожность и др.</a:t>
            </a:r>
            <a:endParaRPr lang="ru-RU" sz="2000" b="1" dirty="0">
              <a:solidFill>
                <a:srgbClr val="000000"/>
              </a:solidFill>
              <a:latin typeface="Arial Narrow"/>
              <a:cs typeface="Arial Narrow"/>
            </a:endParaRPr>
          </a:p>
          <a:p>
            <a:pPr marL="458788" lvl="1" indent="-457200">
              <a:buClrTx/>
              <a:buFont typeface="+mj-lt"/>
              <a:buAutoNum type="arabicPeriod"/>
            </a:pPr>
            <a:r>
              <a:rPr lang="ru-RU" sz="2000" dirty="0">
                <a:solidFill>
                  <a:srgbClr val="000000"/>
                </a:solidFill>
                <a:latin typeface="Arial Narrow"/>
                <a:cs typeface="Arial Narrow"/>
              </a:rPr>
              <a:t>Урогенитальные проявления: сексуальная дисфункция, с-мы урогенитальной атрофии, недержание мочи </a:t>
            </a:r>
          </a:p>
          <a:p>
            <a:pPr marL="458788" lvl="1" indent="-457200">
              <a:buClrTx/>
              <a:buFont typeface="+mj-lt"/>
              <a:buAutoNum type="arabicPeriod"/>
            </a:pPr>
            <a:r>
              <a:rPr lang="ru-RU" sz="2000" dirty="0">
                <a:solidFill>
                  <a:srgbClr val="000000"/>
                </a:solidFill>
                <a:latin typeface="Arial Narrow"/>
                <a:cs typeface="Arial Narrow"/>
              </a:rPr>
              <a:t>Профилактика и лечение остеопороза.</a:t>
            </a:r>
          </a:p>
          <a:p>
            <a:pPr marL="458788" lvl="1" indent="-457200">
              <a:buClrTx/>
              <a:buFont typeface="+mj-lt"/>
              <a:buAutoNum type="arabicPeriod"/>
            </a:pPr>
            <a:r>
              <a:rPr lang="ru-RU" sz="2000" b="1" dirty="0">
                <a:solidFill>
                  <a:srgbClr val="000000"/>
                </a:solidFill>
                <a:latin typeface="Arial Narrow"/>
                <a:cs typeface="Arial Narrow"/>
              </a:rPr>
              <a:t>Снижение  качества жизни , связанное с дефицитом половых гормонов</a:t>
            </a:r>
          </a:p>
        </p:txBody>
      </p:sp>
      <p:sp>
        <p:nvSpPr>
          <p:cNvPr id="25" name="Inhaltsplatzhalter 6"/>
          <p:cNvSpPr txBox="1">
            <a:spLocks/>
          </p:cNvSpPr>
          <p:nvPr/>
        </p:nvSpPr>
        <p:spPr bwMode="gray">
          <a:xfrm>
            <a:off x="1007053" y="1066369"/>
            <a:ext cx="3631406" cy="764822"/>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36000" numCol="1" anchor="t" anchorCtr="0" compatLnSpc="1">
            <a:prstTxWarp prst="textNoShape">
              <a:avLst/>
            </a:prstTxWarp>
          </a:bodyPr>
          <a:lstStyle>
            <a:lvl1pPr algn="l" rtl="0" eaLnBrk="0" fontAlgn="base" hangingPunct="0">
              <a:spcBef>
                <a:spcPts val="300"/>
              </a:spcBef>
              <a:spcAft>
                <a:spcPts val="600"/>
              </a:spcAft>
              <a:buClr>
                <a:schemeClr val="bg2"/>
              </a:buClr>
              <a:buFont typeface="Wingdings" pitchFamily="2" charset="2"/>
              <a:defRPr>
                <a:solidFill>
                  <a:srgbClr val="002864"/>
                </a:solidFill>
                <a:latin typeface="+mn-lt"/>
                <a:ea typeface="+mn-ea"/>
                <a:cs typeface="+mn-cs"/>
              </a:defRPr>
            </a:lvl1pPr>
            <a:lvl2pPr marL="276225" indent="-274638"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2pPr>
            <a:lvl3pPr marL="539750" indent="-261938"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3pPr>
            <a:lvl4pPr marL="8064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4pPr>
            <a:lvl5pPr marL="10731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5pPr>
            <a:lvl6pPr marL="15303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6pPr>
            <a:lvl7pPr marL="19875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7pPr>
            <a:lvl8pPr marL="24447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8pPr>
            <a:lvl9pPr marL="2901950" indent="-265113" algn="l" rtl="0" eaLnBrk="0" fontAlgn="base" hangingPunct="0">
              <a:spcBef>
                <a:spcPts val="300"/>
              </a:spcBef>
              <a:spcAft>
                <a:spcPts val="600"/>
              </a:spcAft>
              <a:buClr>
                <a:srgbClr val="6BC200"/>
              </a:buClr>
              <a:buFont typeface="Wingdings" pitchFamily="2" charset="2"/>
              <a:buChar char="§"/>
              <a:defRPr>
                <a:solidFill>
                  <a:srgbClr val="002864"/>
                </a:solidFill>
                <a:latin typeface="+mn-lt"/>
              </a:defRPr>
            </a:lvl9pPr>
          </a:lstStyle>
          <a:p>
            <a:pPr>
              <a:buClr>
                <a:srgbClr val="BFBFBF"/>
              </a:buClr>
            </a:pPr>
            <a:r>
              <a:rPr lang="ru-RU" sz="2400" b="1" dirty="0">
                <a:solidFill>
                  <a:srgbClr val="000000"/>
                </a:solidFill>
                <a:latin typeface="Arial Narrow"/>
                <a:cs typeface="Arial Narrow"/>
              </a:rPr>
              <a:t>Показания для МГТ </a:t>
            </a:r>
            <a:r>
              <a:rPr lang="ru-RU" sz="2400" b="1" i="1" dirty="0">
                <a:solidFill>
                  <a:srgbClr val="000000"/>
                </a:solidFill>
                <a:latin typeface="Arial Narrow"/>
                <a:cs typeface="Arial Narrow"/>
              </a:rPr>
              <a:t>:  </a:t>
            </a:r>
            <a:endParaRPr lang="en-GB" sz="2400" b="1" i="1" dirty="0">
              <a:solidFill>
                <a:srgbClr val="000000"/>
              </a:solidFill>
              <a:latin typeface="Arial Narrow"/>
              <a:cs typeface="Arial Narrow"/>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20336" y="1052737"/>
            <a:ext cx="1010490" cy="1335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6200" y="3952726"/>
            <a:ext cx="2353930" cy="1060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24193" y="5310804"/>
            <a:ext cx="2568553" cy="5664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832304" y="2607370"/>
            <a:ext cx="1371600" cy="1109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691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54468" y="5949280"/>
            <a:ext cx="34630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828197" y="6304002"/>
            <a:ext cx="2405274" cy="553998"/>
          </a:xfrm>
          <a:prstGeom prst="rect">
            <a:avLst/>
          </a:prstGeom>
          <a:noFill/>
        </p:spPr>
        <p:txBody>
          <a:bodyPr wrap="none" rtlCol="0">
            <a:spAutoFit/>
          </a:bodyPr>
          <a:lstStyle/>
          <a:p>
            <a:pPr marL="0" lvl="1"/>
            <a:r>
              <a:rPr lang="en-GB" sz="1200" dirty="0" err="1">
                <a:solidFill>
                  <a:srgbClr val="000000"/>
                </a:solidFill>
                <a:latin typeface="Arial Narrow"/>
                <a:cs typeface="Arial Narrow"/>
              </a:rPr>
              <a:t>De.ViLLers</a:t>
            </a:r>
            <a:r>
              <a:rPr lang="en-GB" sz="1200" dirty="0">
                <a:solidFill>
                  <a:srgbClr val="000000"/>
                </a:solidFill>
                <a:latin typeface="Arial Narrow"/>
                <a:cs typeface="Arial Narrow"/>
              </a:rPr>
              <a:t>   TJ  et </a:t>
            </a:r>
            <a:r>
              <a:rPr lang="en-GB" sz="1200" dirty="0" err="1">
                <a:solidFill>
                  <a:srgbClr val="000000"/>
                </a:solidFill>
                <a:latin typeface="Arial Narrow"/>
                <a:cs typeface="Arial Narrow"/>
              </a:rPr>
              <a:t>al.Climacteric</a:t>
            </a:r>
            <a:r>
              <a:rPr lang="en-GB" sz="1200" dirty="0">
                <a:solidFill>
                  <a:srgbClr val="000000"/>
                </a:solidFill>
                <a:latin typeface="Arial Narrow"/>
                <a:cs typeface="Arial Narrow"/>
              </a:rPr>
              <a:t> 2013, </a:t>
            </a:r>
          </a:p>
          <a:p>
            <a:endParaRPr lang="ru-RU" dirty="0"/>
          </a:p>
        </p:txBody>
      </p:sp>
    </p:spTree>
    <p:extLst>
      <p:ext uri="{BB962C8B-B14F-4D97-AF65-F5344CB8AC3E}">
        <p14:creationId xmlns:p14="http://schemas.microsoft.com/office/powerpoint/2010/main" xmlns="" val="2620894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771398" y="610227"/>
            <a:ext cx="6588244" cy="672796"/>
          </a:xfrm>
        </p:spPr>
        <p:txBody>
          <a:bodyPr>
            <a:normAutofit/>
          </a:bodyPr>
          <a:lstStyle/>
          <a:p>
            <a:pPr algn="r"/>
            <a:r>
              <a:rPr lang="ru-RU" sz="3200" b="1" dirty="0">
                <a:cs typeface="Arial"/>
              </a:rPr>
              <a:t>МГТ и когнитивная функция </a:t>
            </a:r>
          </a:p>
        </p:txBody>
      </p:sp>
      <p:sp>
        <p:nvSpPr>
          <p:cNvPr id="3" name="Содержимое 2"/>
          <p:cNvSpPr>
            <a:spLocks noGrp="1"/>
          </p:cNvSpPr>
          <p:nvPr>
            <p:ph idx="1"/>
          </p:nvPr>
        </p:nvSpPr>
        <p:spPr>
          <a:xfrm>
            <a:off x="1110547" y="1985890"/>
            <a:ext cx="10382207" cy="3084874"/>
          </a:xfrm>
          <a:ln>
            <a:solidFill>
              <a:schemeClr val="bg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lvl="0"/>
            <a:r>
              <a:rPr lang="ru-RU" sz="2400" dirty="0" smtClean="0">
                <a:latin typeface="Calibri" panose="020F0502020204030204" pitchFamily="34" charset="0"/>
                <a:cs typeface="Arial"/>
              </a:rPr>
              <a:t>В период</a:t>
            </a:r>
            <a:r>
              <a:rPr lang="en-US" sz="2400" dirty="0">
                <a:latin typeface="Calibri" panose="020F0502020204030204" pitchFamily="34" charset="0"/>
                <a:cs typeface="Arial"/>
              </a:rPr>
              <a:t> </a:t>
            </a:r>
            <a:r>
              <a:rPr lang="ru-RU" sz="2400" dirty="0" smtClean="0">
                <a:latin typeface="Calibri" panose="020F0502020204030204" pitchFamily="34" charset="0"/>
                <a:cs typeface="Arial"/>
              </a:rPr>
              <a:t>менопаузального перехода </a:t>
            </a:r>
            <a:r>
              <a:rPr lang="ru-RU" sz="2400" dirty="0">
                <a:latin typeface="Calibri" panose="020F0502020204030204" pitchFamily="34" charset="0"/>
                <a:cs typeface="Arial"/>
              </a:rPr>
              <a:t>многие женщины сталкиваются с </a:t>
            </a:r>
            <a:r>
              <a:rPr lang="ru-RU" sz="2400" dirty="0" smtClean="0">
                <a:latin typeface="Calibri" panose="020F0502020204030204" pitchFamily="34" charset="0"/>
                <a:cs typeface="Arial"/>
              </a:rPr>
              <a:t> </a:t>
            </a:r>
            <a:r>
              <a:rPr lang="ru-RU" sz="2400" dirty="0">
                <a:latin typeface="Calibri" panose="020F0502020204030204" pitchFamily="34" charset="0"/>
                <a:cs typeface="Arial"/>
              </a:rPr>
              <a:t>когнитивными </a:t>
            </a:r>
            <a:r>
              <a:rPr lang="ru-RU" sz="2400" dirty="0" smtClean="0">
                <a:latin typeface="Calibri" panose="020F0502020204030204" pitchFamily="34" charset="0"/>
                <a:cs typeface="Arial"/>
              </a:rPr>
              <a:t>проблемами</a:t>
            </a:r>
            <a:endParaRPr lang="ru-RU" sz="2400" dirty="0">
              <a:latin typeface="Calibri" panose="020F0502020204030204" pitchFamily="34" charset="0"/>
              <a:cs typeface="Arial"/>
            </a:endParaRPr>
          </a:p>
          <a:p>
            <a:pPr lvl="0"/>
            <a:r>
              <a:rPr lang="ru-RU" sz="2400" dirty="0" smtClean="0">
                <a:latin typeface="Calibri" panose="020F0502020204030204" pitchFamily="34" charset="0"/>
                <a:cs typeface="Arial"/>
              </a:rPr>
              <a:t>Выводы </a:t>
            </a:r>
            <a:r>
              <a:rPr lang="ru-RU" sz="2400" dirty="0">
                <a:latin typeface="Calibri" panose="020F0502020204030204" pitchFamily="34" charset="0"/>
                <a:cs typeface="Arial"/>
              </a:rPr>
              <a:t>нескольких наблюдательных исследований поддерживают концепцию «окна терапевтических возможностей</a:t>
            </a:r>
            <a:r>
              <a:rPr lang="ru-RU" sz="2400" dirty="0" smtClean="0">
                <a:latin typeface="Calibri" panose="020F0502020204030204" pitchFamily="34" charset="0"/>
                <a:cs typeface="Arial"/>
              </a:rPr>
              <a:t>» </a:t>
            </a:r>
          </a:p>
          <a:p>
            <a:pPr lvl="0"/>
            <a:r>
              <a:rPr lang="ru-RU" sz="2400" dirty="0" smtClean="0">
                <a:latin typeface="Calibri" panose="020F0502020204030204" pitchFamily="34" charset="0"/>
                <a:cs typeface="Arial"/>
              </a:rPr>
              <a:t>Применение </a:t>
            </a:r>
            <a:r>
              <a:rPr lang="ru-RU" sz="2400" dirty="0">
                <a:latin typeface="Calibri" panose="020F0502020204030204" pitchFamily="34" charset="0"/>
                <a:cs typeface="Arial"/>
              </a:rPr>
              <a:t>МГТ в среднем возрасте может быть полезным с точки зрения риска болезни </a:t>
            </a:r>
            <a:r>
              <a:rPr lang="ru-RU" sz="2400" dirty="0" smtClean="0">
                <a:latin typeface="Calibri" panose="020F0502020204030204" pitchFamily="34" charset="0"/>
                <a:cs typeface="Arial"/>
              </a:rPr>
              <a:t>Альцгеймера.</a:t>
            </a:r>
            <a:endParaRPr lang="ru-RU" sz="2400" dirty="0">
              <a:latin typeface="Calibri" panose="020F0502020204030204" pitchFamily="34" charset="0"/>
              <a:cs typeface="Arial"/>
            </a:endParaRPr>
          </a:p>
        </p:txBody>
      </p:sp>
      <p:sp>
        <p:nvSpPr>
          <p:cNvPr id="5" name="TextBox 4"/>
          <p:cNvSpPr txBox="1"/>
          <p:nvPr/>
        </p:nvSpPr>
        <p:spPr>
          <a:xfrm>
            <a:off x="1415541" y="6002745"/>
            <a:ext cx="10657184" cy="461665"/>
          </a:xfrm>
          <a:prstGeom prst="rect">
            <a:avLst/>
          </a:prstGeom>
          <a:noFill/>
        </p:spPr>
        <p:txBody>
          <a:bodyPr wrap="square" rtlCol="0">
            <a:spAutoFit/>
          </a:bodyPr>
          <a:lstStyle/>
          <a:p>
            <a:r>
              <a:rPr lang="en-US" sz="1200" i="1" dirty="0">
                <a:solidFill>
                  <a:prstClr val="black"/>
                </a:solidFill>
                <a:latin typeface="Arial" panose="020B0604020202020204" pitchFamily="34" charset="0"/>
                <a:cs typeface="Arial" panose="020B0604020202020204" pitchFamily="34" charset="0"/>
              </a:rPr>
              <a:t>de Villiers T J, Pines A , Panay N,  et al, on behalf of the International Menopause Society. Updated 2013 International Menopause Society recommendations on menopausal hormone therapy and preventive strategies for midlife health. Climacteric 2013;16:316–337</a:t>
            </a:r>
            <a:endParaRPr lang="ru-RU" sz="1200" i="1" dirty="0">
              <a:solidFill>
                <a:prstClr val="black"/>
              </a:solidFill>
              <a:latin typeface="Arial" panose="020B0604020202020204" pitchFamily="34" charset="0"/>
              <a:cs typeface="Arial" panose="020B0604020202020204" pitchFamily="34" charset="0"/>
            </a:endParaRPr>
          </a:p>
        </p:txBody>
      </p:sp>
      <p:sp>
        <p:nvSpPr>
          <p:cNvPr id="6" name="Скругленный прямоугольник 5"/>
          <p:cNvSpPr/>
          <p:nvPr/>
        </p:nvSpPr>
        <p:spPr>
          <a:xfrm>
            <a:off x="714067" y="487125"/>
            <a:ext cx="4292043" cy="919003"/>
          </a:xfrm>
          <a:prstGeom prst="roundRect">
            <a:avLst>
              <a:gd name="adj" fmla="val 10000"/>
            </a:avLst>
          </a:prstGeom>
          <a:blipFill rotWithShape="1">
            <a:blip r:embed="rId2" cstate="print"/>
            <a:stretch>
              <a:fillRect/>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2949237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24691" y="1371742"/>
            <a:ext cx="4367655" cy="3145214"/>
          </a:xfrm>
          <a:prstGeom prst="rect">
            <a:avLst/>
          </a:prstGeom>
        </p:spPr>
      </p:pic>
      <p:sp>
        <p:nvSpPr>
          <p:cNvPr id="4" name="Content Placeholder 3"/>
          <p:cNvSpPr>
            <a:spLocks noGrp="1"/>
          </p:cNvSpPr>
          <p:nvPr>
            <p:ph idx="1"/>
          </p:nvPr>
        </p:nvSpPr>
        <p:spPr>
          <a:xfrm>
            <a:off x="4934401" y="1908891"/>
            <a:ext cx="6614652" cy="2070916"/>
          </a:xfrm>
          <a:solidFill>
            <a:schemeClr val="bg1">
              <a:alpha val="79000"/>
            </a:schemeClr>
          </a:solidFill>
          <a:ln>
            <a:noFill/>
          </a:ln>
          <a:effectLst/>
          <a:scene3d>
            <a:camera prst="orthographicFront">
              <a:rot lat="0" lon="0" rev="0"/>
            </a:camera>
            <a:lightRig rig="contrasting" dir="t">
              <a:rot lat="0" lon="0" rev="1500000"/>
            </a:lightRig>
          </a:scene3d>
          <a:sp3d prstMaterial="metal">
            <a:bevelT w="88900" h="88900"/>
          </a:sp3d>
        </p:spPr>
        <p:txBody>
          <a:bodyPr/>
          <a:lstStyle/>
          <a:p>
            <a:pPr marL="0" indent="0">
              <a:buNone/>
            </a:pPr>
            <a:r>
              <a:rPr lang="ru-RU" sz="2600" dirty="0">
                <a:latin typeface="Arial Narrow" panose="020B0606020202030204" pitchFamily="34" charset="0"/>
              </a:rPr>
              <a:t>Общее количество пациенток 24</a:t>
            </a:r>
          </a:p>
          <a:p>
            <a:r>
              <a:rPr lang="ru-RU" sz="2600" dirty="0">
                <a:latin typeface="Arial Narrow" panose="020B0606020202030204" pitchFamily="34" charset="0"/>
              </a:rPr>
              <a:t>1 группа: эстрадиол + плацебо </a:t>
            </a:r>
            <a:r>
              <a:rPr lang="ru-RU" sz="2800" dirty="0">
                <a:latin typeface="Arial Narrow" panose="020B0606020202030204" pitchFamily="34" charset="0"/>
              </a:rPr>
              <a:t>(</a:t>
            </a:r>
            <a:r>
              <a:rPr lang="en-US" sz="2800" dirty="0">
                <a:latin typeface="Arial Narrow" panose="020B0606020202030204" pitchFamily="34" charset="0"/>
              </a:rPr>
              <a:t>n=7)</a:t>
            </a:r>
            <a:endParaRPr lang="ru-RU" sz="2600" dirty="0">
              <a:latin typeface="Arial Narrow" panose="020B0606020202030204" pitchFamily="34" charset="0"/>
            </a:endParaRPr>
          </a:p>
          <a:p>
            <a:r>
              <a:rPr lang="ru-RU" sz="2600" dirty="0">
                <a:latin typeface="Arial Narrow" panose="020B0606020202030204" pitchFamily="34" charset="0"/>
              </a:rPr>
              <a:t>2 группа: эстрадиол + МПА </a:t>
            </a:r>
            <a:r>
              <a:rPr lang="ru-RU" sz="2800" dirty="0">
                <a:latin typeface="Arial Narrow" panose="020B0606020202030204" pitchFamily="34" charset="0"/>
              </a:rPr>
              <a:t>(</a:t>
            </a:r>
            <a:r>
              <a:rPr lang="en-US" sz="2800" dirty="0">
                <a:latin typeface="Arial Narrow" panose="020B0606020202030204" pitchFamily="34" charset="0"/>
              </a:rPr>
              <a:t>n=9)</a:t>
            </a:r>
            <a:endParaRPr lang="ru-RU" sz="2600" dirty="0">
              <a:latin typeface="Arial Narrow" panose="020B0606020202030204" pitchFamily="34" charset="0"/>
            </a:endParaRPr>
          </a:p>
          <a:p>
            <a:r>
              <a:rPr lang="ru-RU" sz="2600" dirty="0">
                <a:latin typeface="Arial Narrow" panose="020B0606020202030204" pitchFamily="34" charset="0"/>
              </a:rPr>
              <a:t>3 группа: эстрадиол + </a:t>
            </a:r>
            <a:r>
              <a:rPr lang="ru-RU" sz="2600" dirty="0" err="1">
                <a:latin typeface="Arial Narrow" panose="020B0606020202030204" pitchFamily="34" charset="0"/>
              </a:rPr>
              <a:t>микр</a:t>
            </a:r>
            <a:r>
              <a:rPr lang="ru-RU" sz="2600" dirty="0">
                <a:latin typeface="Arial Narrow" panose="020B0606020202030204" pitchFamily="34" charset="0"/>
              </a:rPr>
              <a:t>. Прогестерон </a:t>
            </a:r>
            <a:r>
              <a:rPr lang="ru-RU" sz="2800" dirty="0">
                <a:latin typeface="Arial Narrow" panose="020B0606020202030204" pitchFamily="34" charset="0"/>
              </a:rPr>
              <a:t>(</a:t>
            </a:r>
            <a:r>
              <a:rPr lang="en-US" sz="2800" dirty="0">
                <a:latin typeface="Arial Narrow" panose="020B0606020202030204" pitchFamily="34" charset="0"/>
              </a:rPr>
              <a:t>n=</a:t>
            </a:r>
            <a:r>
              <a:rPr lang="ru-RU" sz="2800" dirty="0">
                <a:latin typeface="Arial Narrow" panose="020B0606020202030204" pitchFamily="34" charset="0"/>
              </a:rPr>
              <a:t>8</a:t>
            </a:r>
            <a:r>
              <a:rPr lang="en-US" sz="2800" dirty="0">
                <a:latin typeface="Arial Narrow" panose="020B0606020202030204" pitchFamily="34" charset="0"/>
              </a:rPr>
              <a:t>)</a:t>
            </a:r>
            <a:endParaRPr lang="ru-RU" sz="2800" dirty="0">
              <a:latin typeface="Arial Narrow" panose="020B0606020202030204" pitchFamily="34" charset="0"/>
            </a:endParaRPr>
          </a:p>
          <a:p>
            <a:pPr marL="0" indent="0">
              <a:buNone/>
            </a:pPr>
            <a:endParaRPr lang="ru-RU" sz="2600" dirty="0">
              <a:latin typeface="Arial Narrow" panose="020B0606020202030204" pitchFamily="34" charset="0"/>
            </a:endParaRPr>
          </a:p>
        </p:txBody>
      </p:sp>
      <p:sp>
        <p:nvSpPr>
          <p:cNvPr id="6" name="Rectangle 5"/>
          <p:cNvSpPr/>
          <p:nvPr/>
        </p:nvSpPr>
        <p:spPr>
          <a:xfrm>
            <a:off x="9659830" y="6550223"/>
            <a:ext cx="2331279" cy="307777"/>
          </a:xfrm>
          <a:prstGeom prst="rect">
            <a:avLst/>
          </a:prstGeom>
        </p:spPr>
        <p:txBody>
          <a:bodyPr wrap="none">
            <a:spAutoFit/>
          </a:bodyPr>
          <a:lstStyle/>
          <a:p>
            <a:r>
              <a:rPr lang="en-US" sz="1400" i="1" dirty="0" err="1"/>
              <a:t>Fertil</a:t>
            </a:r>
            <a:r>
              <a:rPr lang="en-US" sz="1400" i="1" dirty="0"/>
              <a:t> </a:t>
            </a:r>
            <a:r>
              <a:rPr lang="en-US" sz="1400" i="1" dirty="0" err="1"/>
              <a:t>Steril</a:t>
            </a:r>
            <a:r>
              <a:rPr lang="en-US" sz="1400" i="1" dirty="0"/>
              <a:t> 2011;96:399–403.</a:t>
            </a:r>
            <a:endParaRPr lang="ru-RU" sz="1400" i="1" dirty="0"/>
          </a:p>
        </p:txBody>
      </p:sp>
      <p:sp>
        <p:nvSpPr>
          <p:cNvPr id="7" name="Content Placeholder 3"/>
          <p:cNvSpPr txBox="1">
            <a:spLocks/>
          </p:cNvSpPr>
          <p:nvPr/>
        </p:nvSpPr>
        <p:spPr>
          <a:xfrm>
            <a:off x="633846" y="4516955"/>
            <a:ext cx="11357264" cy="1946679"/>
          </a:xfrm>
          <a:prstGeom prst="rect">
            <a:avLst/>
          </a:prstGeom>
          <a:solidFill>
            <a:schemeClr val="bg1">
              <a:alpha val="79000"/>
            </a:schemeClr>
          </a:solidFill>
          <a:ln>
            <a:solidFill>
              <a:srgbClr val="0070C0"/>
            </a:solidFill>
          </a:ln>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600" b="1" dirty="0">
                <a:latin typeface="Arial Narrow" panose="020B0606020202030204" pitchFamily="34" charset="0"/>
              </a:rPr>
              <a:t>Результаты: </a:t>
            </a:r>
          </a:p>
          <a:p>
            <a:r>
              <a:rPr lang="ru-RU" sz="2600" dirty="0">
                <a:latin typeface="Arial Narrow" panose="020B0606020202030204" pitchFamily="34" charset="0"/>
              </a:rPr>
              <a:t>Настроение улучшилось у всех. </a:t>
            </a:r>
            <a:r>
              <a:rPr lang="ru-RU" sz="2600" b="1" dirty="0">
                <a:solidFill>
                  <a:srgbClr val="C00000"/>
                </a:solidFill>
                <a:latin typeface="Arial Narrow" panose="020B0606020202030204" pitchFamily="34" charset="0"/>
              </a:rPr>
              <a:t>НО</a:t>
            </a:r>
          </a:p>
          <a:p>
            <a:r>
              <a:rPr lang="ru-RU" sz="2600" dirty="0">
                <a:latin typeface="Arial Narrow" panose="020B0606020202030204" pitchFamily="34" charset="0"/>
              </a:rPr>
              <a:t>На фоне плацебо и МПА когнитивные функции не изменились</a:t>
            </a:r>
          </a:p>
          <a:p>
            <a:r>
              <a:rPr lang="ru-RU" sz="2600" b="1" dirty="0">
                <a:latin typeface="Arial Narrow" panose="020B0606020202030204" pitchFamily="34" charset="0"/>
              </a:rPr>
              <a:t>На фоне </a:t>
            </a:r>
            <a:r>
              <a:rPr lang="ru-RU" sz="2600" b="1" dirty="0" err="1">
                <a:latin typeface="Arial Narrow" panose="020B0606020202030204" pitchFamily="34" charset="0"/>
              </a:rPr>
              <a:t>эстрадиола+прогестерона</a:t>
            </a:r>
            <a:r>
              <a:rPr lang="ru-RU" sz="2600" b="1" dirty="0">
                <a:latin typeface="Arial Narrow" panose="020B0606020202030204" pitchFamily="34" charset="0"/>
              </a:rPr>
              <a:t> улучшилась оперативная память и долгосрочная память</a:t>
            </a:r>
          </a:p>
        </p:txBody>
      </p:sp>
      <p:sp>
        <p:nvSpPr>
          <p:cNvPr id="9" name="Text Box 2">
            <a:extLst>
              <a:ext uri="{FF2B5EF4-FFF2-40B4-BE49-F238E27FC236}">
                <a16:creationId xmlns="" xmlns:a16="http://schemas.microsoft.com/office/drawing/2014/main" id="{6660C439-54B5-42B0-8CA4-827107C03829}"/>
              </a:ext>
            </a:extLst>
          </p:cNvPr>
          <p:cNvSpPr txBox="1">
            <a:spLocks noChangeArrowheads="1"/>
          </p:cNvSpPr>
          <p:nvPr/>
        </p:nvSpPr>
        <p:spPr bwMode="auto">
          <a:xfrm>
            <a:off x="259772" y="69924"/>
            <a:ext cx="11731337" cy="14465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sz="4400">
                <a:latin typeface="Calibri Light" panose="020F0302020204030204" pitchFamily="34" charset="0"/>
                <a:ea typeface="+mj-ea"/>
                <a:cs typeface="Calibri Light" panose="020F0302020204030204" pitchFamily="34" charset="0"/>
              </a:defRPr>
            </a:lvl1pPr>
            <a:lvl2pPr algn="ctr" eaLnBrk="0" fontAlgn="base" hangingPunct="0">
              <a:spcBef>
                <a:spcPct val="0"/>
              </a:spcBef>
              <a:spcAft>
                <a:spcPct val="0"/>
              </a:spcAft>
              <a:defRPr sz="4400">
                <a:solidFill>
                  <a:schemeClr val="tx2"/>
                </a:solidFill>
                <a:latin typeface="Times New Roman" panose="02020603050405020304" pitchFamily="18" charset="0"/>
              </a:defRPr>
            </a:lvl2pPr>
            <a:lvl3pPr algn="ctr" eaLnBrk="0" fontAlgn="base" hangingPunct="0">
              <a:spcBef>
                <a:spcPct val="0"/>
              </a:spcBef>
              <a:spcAft>
                <a:spcPct val="0"/>
              </a:spcAft>
              <a:defRPr sz="4400">
                <a:solidFill>
                  <a:schemeClr val="tx2"/>
                </a:solidFill>
                <a:latin typeface="Times New Roman" panose="02020603050405020304" pitchFamily="18" charset="0"/>
              </a:defRPr>
            </a:lvl3pPr>
            <a:lvl4pPr algn="ctr" eaLnBrk="0" fontAlgn="base" hangingPunct="0">
              <a:spcBef>
                <a:spcPct val="0"/>
              </a:spcBef>
              <a:spcAft>
                <a:spcPct val="0"/>
              </a:spcAft>
              <a:defRPr sz="4400">
                <a:solidFill>
                  <a:schemeClr val="tx2"/>
                </a:solidFill>
                <a:latin typeface="Times New Roman" panose="02020603050405020304" pitchFamily="18" charset="0"/>
              </a:defRPr>
            </a:lvl4pPr>
            <a:lvl5pPr algn="ctr" eaLnBrk="0" fontAlgn="base" hangingPunct="0">
              <a:spcBef>
                <a:spcPct val="0"/>
              </a:spcBef>
              <a:spcAft>
                <a:spcPct val="0"/>
              </a:spcAft>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ru-RU" dirty="0">
                <a:latin typeface="Arial Narrow" panose="020B0606020202030204" pitchFamily="34" charset="0"/>
              </a:rPr>
              <a:t>Комбинация эстрадиол + </a:t>
            </a:r>
            <a:r>
              <a:rPr lang="ru-RU" dirty="0" err="1">
                <a:latin typeface="Arial Narrow" panose="020B0606020202030204" pitchFamily="34" charset="0"/>
              </a:rPr>
              <a:t>микронизированный</a:t>
            </a:r>
            <a:r>
              <a:rPr lang="ru-RU" dirty="0">
                <a:latin typeface="Arial Narrow" panose="020B0606020202030204" pitchFamily="34" charset="0"/>
              </a:rPr>
              <a:t> прогестерон улучшает когнитивные функции</a:t>
            </a:r>
            <a:endParaRPr lang="en-GB" dirty="0">
              <a:latin typeface="Arial Narrow" panose="020B0606020202030204" pitchFamily="34" charset="0"/>
            </a:endParaRPr>
          </a:p>
        </p:txBody>
      </p:sp>
    </p:spTree>
    <p:extLst>
      <p:ext uri="{BB962C8B-B14F-4D97-AF65-F5344CB8AC3E}">
        <p14:creationId xmlns="" xmlns:p14="http://schemas.microsoft.com/office/powerpoint/2010/main" val="3947692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6253163" y="1643061"/>
            <a:ext cx="3786187" cy="4537272"/>
          </a:xfrm>
          <a:prstGeom prst="rect">
            <a:avLst/>
          </a:prstGeom>
          <a:no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1" name="Прямоугольник 10"/>
          <p:cNvSpPr/>
          <p:nvPr/>
        </p:nvSpPr>
        <p:spPr>
          <a:xfrm>
            <a:off x="1906254" y="1643061"/>
            <a:ext cx="4254040" cy="4537272"/>
          </a:xfrm>
          <a:prstGeom prst="rect">
            <a:avLst/>
          </a:prstGeom>
          <a:no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 name="Заголовок 1"/>
          <p:cNvSpPr>
            <a:spLocks noGrp="1"/>
          </p:cNvSpPr>
          <p:nvPr>
            <p:ph type="title"/>
          </p:nvPr>
        </p:nvSpPr>
        <p:spPr>
          <a:xfrm>
            <a:off x="1974908" y="1006590"/>
            <a:ext cx="7886700" cy="511967"/>
          </a:xfrm>
        </p:spPr>
        <p:txBody>
          <a:bodyPr>
            <a:normAutofit/>
          </a:bodyPr>
          <a:lstStyle/>
          <a:p>
            <a:r>
              <a:rPr lang="ru-RU" sz="2100" b="1" dirty="0">
                <a:latin typeface="Arial Narrow" panose="020B0606020202030204" pitchFamily="34" charset="0"/>
              </a:rPr>
              <a:t>Систематизация процессов старения</a:t>
            </a:r>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xmlns="" val="0"/>
              </a:ext>
            </a:extLst>
          </a:blip>
          <a:srcRect b="7270"/>
          <a:stretch/>
        </p:blipFill>
        <p:spPr>
          <a:xfrm>
            <a:off x="8619013" y="3180465"/>
            <a:ext cx="1631888" cy="2820287"/>
          </a:xfrm>
          <a:prstGeom prst="rect">
            <a:avLst/>
          </a:prstGeom>
        </p:spPr>
      </p:pic>
      <p:pic>
        <p:nvPicPr>
          <p:cNvPr id="10" name="Объект 9"/>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971550" y="1356674"/>
            <a:ext cx="10687049" cy="5315589"/>
          </a:xfrm>
        </p:spPr>
      </p:pic>
      <p:sp>
        <p:nvSpPr>
          <p:cNvPr id="7" name="Объект 2"/>
          <p:cNvSpPr txBox="1">
            <a:spLocks/>
          </p:cNvSpPr>
          <p:nvPr/>
        </p:nvSpPr>
        <p:spPr>
          <a:xfrm>
            <a:off x="2274606" y="2582984"/>
            <a:ext cx="2357528" cy="130296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050" dirty="0">
                <a:latin typeface="Arial"/>
                <a:cs typeface="Arial"/>
              </a:rPr>
              <a:t>Действие экзогенных физических и химических факторов</a:t>
            </a:r>
          </a:p>
          <a:p>
            <a:pPr marL="0" indent="0">
              <a:buNone/>
            </a:pPr>
            <a:endParaRPr lang="ru-RU" sz="1050" dirty="0">
              <a:latin typeface="Arial"/>
              <a:cs typeface="Arial"/>
            </a:endParaRPr>
          </a:p>
          <a:p>
            <a:pPr marL="0" indent="0">
              <a:buNone/>
            </a:pPr>
            <a:endParaRPr lang="ru-RU" sz="1050" dirty="0">
              <a:latin typeface="Arial"/>
              <a:cs typeface="Arial"/>
            </a:endParaRPr>
          </a:p>
          <a:p>
            <a:r>
              <a:rPr lang="ru-RU" sz="1050" dirty="0">
                <a:latin typeface="Arial"/>
                <a:cs typeface="Arial"/>
              </a:rPr>
              <a:t>Повреждение клеточных рецепторов (белковых молекул, молекул ферментов ДНК и РНК </a:t>
            </a:r>
          </a:p>
          <a:p>
            <a:pPr marL="0" indent="0">
              <a:buNone/>
            </a:pPr>
            <a:endParaRPr lang="ru-RU" sz="825" dirty="0">
              <a:latin typeface="Arial"/>
              <a:cs typeface="Arial"/>
            </a:endParaRPr>
          </a:p>
        </p:txBody>
      </p:sp>
      <p:sp>
        <p:nvSpPr>
          <p:cNvPr id="8" name="Стрелка вниз 7"/>
          <p:cNvSpPr/>
          <p:nvPr/>
        </p:nvSpPr>
        <p:spPr>
          <a:xfrm>
            <a:off x="3149152" y="3067894"/>
            <a:ext cx="363474" cy="474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a:p>
        </p:txBody>
      </p:sp>
      <p:sp>
        <p:nvSpPr>
          <p:cNvPr id="9" name="Объект 3"/>
          <p:cNvSpPr txBox="1">
            <a:spLocks/>
          </p:cNvSpPr>
          <p:nvPr/>
        </p:nvSpPr>
        <p:spPr>
          <a:xfrm>
            <a:off x="4538871" y="2528660"/>
            <a:ext cx="2222767" cy="10141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ru-RU" sz="1200" dirty="0">
                <a:latin typeface="Arial"/>
                <a:cs typeface="Arial"/>
              </a:rPr>
              <a:t>ДИСФУНКЦИЯ КЛЕТКИ</a:t>
            </a:r>
          </a:p>
          <a:p>
            <a:pPr>
              <a:defRPr/>
            </a:pPr>
            <a:r>
              <a:rPr lang="ru-RU" sz="1050" dirty="0">
                <a:latin typeface="Arial"/>
                <a:cs typeface="Arial"/>
              </a:rPr>
              <a:t>Избыточное образование свободных радикалов </a:t>
            </a:r>
            <a:r>
              <a:rPr lang="en-US" sz="1050" dirty="0">
                <a:latin typeface="Arial"/>
                <a:cs typeface="Arial"/>
              </a:rPr>
              <a:t> </a:t>
            </a:r>
            <a:endParaRPr lang="ru-RU" sz="1050" dirty="0">
              <a:latin typeface="Arial"/>
              <a:cs typeface="Arial"/>
            </a:endParaRPr>
          </a:p>
          <a:p>
            <a:pPr marL="0" indent="0">
              <a:buNone/>
              <a:defRPr/>
            </a:pPr>
            <a:endParaRPr lang="ru-RU" sz="1050" dirty="0">
              <a:latin typeface="Arial"/>
              <a:cs typeface="Arial"/>
            </a:endParaRPr>
          </a:p>
          <a:p>
            <a:pPr>
              <a:defRPr/>
            </a:pPr>
            <a:r>
              <a:rPr lang="ru-RU" sz="1050" dirty="0">
                <a:latin typeface="Arial"/>
                <a:cs typeface="Arial"/>
              </a:rPr>
              <a:t>Нарушение ферментативного обеспечения </a:t>
            </a:r>
            <a:r>
              <a:rPr lang="ru-RU" sz="1050" dirty="0" err="1">
                <a:latin typeface="Arial"/>
                <a:cs typeface="Arial"/>
              </a:rPr>
              <a:t>энергообмена</a:t>
            </a:r>
            <a:r>
              <a:rPr lang="ru-RU" sz="1050" dirty="0">
                <a:latin typeface="Arial"/>
                <a:cs typeface="Arial"/>
              </a:rPr>
              <a:t> (синтеза АТФ)</a:t>
            </a:r>
          </a:p>
          <a:p>
            <a:pPr>
              <a:defRPr/>
            </a:pPr>
            <a:r>
              <a:rPr lang="ru-RU" sz="1050" dirty="0" err="1">
                <a:latin typeface="Arial"/>
                <a:cs typeface="Arial"/>
              </a:rPr>
              <a:t>Митохондриальная</a:t>
            </a:r>
            <a:r>
              <a:rPr lang="ru-RU" sz="1050" dirty="0">
                <a:latin typeface="Arial"/>
                <a:cs typeface="Arial"/>
              </a:rPr>
              <a:t> дисфункция</a:t>
            </a:r>
          </a:p>
          <a:p>
            <a:pPr marL="0" indent="0">
              <a:buNone/>
            </a:pPr>
            <a:endParaRPr lang="ru-RU" sz="1200" dirty="0">
              <a:latin typeface="Arial"/>
              <a:cs typeface="Arial"/>
            </a:endParaRPr>
          </a:p>
        </p:txBody>
      </p:sp>
      <p:sp>
        <p:nvSpPr>
          <p:cNvPr id="14" name="Объект 3"/>
          <p:cNvSpPr txBox="1">
            <a:spLocks/>
          </p:cNvSpPr>
          <p:nvPr/>
        </p:nvSpPr>
        <p:spPr>
          <a:xfrm>
            <a:off x="6749213" y="2549661"/>
            <a:ext cx="2033873" cy="1950901"/>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ru-RU" sz="900" dirty="0">
                <a:latin typeface="Arial"/>
                <a:cs typeface="Arial"/>
              </a:rPr>
              <a:t>НАРУШЕНИЕ ФУНКЦИЙ ОРГАНОВ </a:t>
            </a:r>
          </a:p>
          <a:p>
            <a:pPr marL="0" indent="0" algn="ctr">
              <a:buNone/>
            </a:pPr>
            <a:r>
              <a:rPr lang="ru-RU" sz="900" dirty="0">
                <a:latin typeface="Arial"/>
                <a:cs typeface="Arial"/>
              </a:rPr>
              <a:t>И ТКАНЕЙ</a:t>
            </a:r>
          </a:p>
          <a:p>
            <a:pPr marL="0" indent="0">
              <a:buNone/>
            </a:pPr>
            <a:endParaRPr lang="ru-RU" sz="900" dirty="0">
              <a:latin typeface="Arial"/>
              <a:cs typeface="Arial"/>
            </a:endParaRPr>
          </a:p>
          <a:p>
            <a:r>
              <a:rPr lang="ru-RU" sz="1050" dirty="0">
                <a:latin typeface="Arial"/>
                <a:cs typeface="Arial"/>
              </a:rPr>
              <a:t>Нарастание окислительного стресса и тканевой гипоксии </a:t>
            </a:r>
          </a:p>
          <a:p>
            <a:r>
              <a:rPr lang="ru-RU" sz="1050" dirty="0">
                <a:latin typeface="Arial"/>
                <a:cs typeface="Arial"/>
              </a:rPr>
              <a:t>Дефицит гормонов</a:t>
            </a:r>
          </a:p>
          <a:p>
            <a:r>
              <a:rPr lang="ru-RU" sz="1050" dirty="0" err="1">
                <a:latin typeface="Arial"/>
                <a:cs typeface="Arial"/>
              </a:rPr>
              <a:t>Инсулинорезистентность</a:t>
            </a:r>
            <a:endParaRPr lang="ru-RU" sz="1050" dirty="0">
              <a:latin typeface="Arial"/>
              <a:cs typeface="Arial"/>
            </a:endParaRPr>
          </a:p>
          <a:p>
            <a:r>
              <a:rPr lang="ru-RU" sz="1050" dirty="0">
                <a:latin typeface="Arial"/>
                <a:cs typeface="Arial"/>
              </a:rPr>
              <a:t>Нарушение всех видов обмена</a:t>
            </a:r>
          </a:p>
          <a:p>
            <a:pPr marL="0" indent="0">
              <a:buNone/>
            </a:pPr>
            <a:r>
              <a:rPr lang="ru-RU" sz="900" dirty="0">
                <a:latin typeface="Arial"/>
                <a:cs typeface="Arial"/>
              </a:rPr>
              <a:t>                      </a:t>
            </a:r>
          </a:p>
        </p:txBody>
      </p:sp>
      <p:sp>
        <p:nvSpPr>
          <p:cNvPr id="15" name="Объект 3"/>
          <p:cNvSpPr txBox="1">
            <a:spLocks/>
          </p:cNvSpPr>
          <p:nvPr/>
        </p:nvSpPr>
        <p:spPr>
          <a:xfrm>
            <a:off x="8110587" y="2205121"/>
            <a:ext cx="1994200" cy="1144292"/>
          </a:xfrm>
          <a:prstGeom prst="rect">
            <a:avLst/>
          </a:prstGeom>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ru-RU" sz="900" dirty="0">
                <a:latin typeface="Arial"/>
                <a:cs typeface="Arial"/>
              </a:rPr>
              <a:t>КЛИНИЧЕСКИЙ СТАРТ БОЛЕЗНЕЙ</a:t>
            </a:r>
          </a:p>
          <a:p>
            <a:pPr marL="0" indent="0">
              <a:buNone/>
            </a:pPr>
            <a:r>
              <a:rPr lang="ru-RU" sz="900" dirty="0">
                <a:latin typeface="Arial"/>
                <a:cs typeface="Arial"/>
              </a:rPr>
              <a:t>                      </a:t>
            </a:r>
          </a:p>
        </p:txBody>
      </p:sp>
      <p:sp>
        <p:nvSpPr>
          <p:cNvPr id="16" name="TextBox 15"/>
          <p:cNvSpPr txBox="1"/>
          <p:nvPr/>
        </p:nvSpPr>
        <p:spPr>
          <a:xfrm>
            <a:off x="1906255" y="6275873"/>
            <a:ext cx="8281925" cy="183255"/>
          </a:xfrm>
          <a:prstGeom prst="rect">
            <a:avLst/>
          </a:prstGeom>
          <a:noFill/>
        </p:spPr>
        <p:txBody>
          <a:bodyPr wrap="square" rtlCol="0">
            <a:spAutoFit/>
          </a:bodyPr>
          <a:lstStyle/>
          <a:p>
            <a:r>
              <a:rPr lang="ru-RU" sz="591" dirty="0">
                <a:latin typeface="Arial"/>
                <a:cs typeface="Arial"/>
              </a:rPr>
              <a:t>Измайлова Т.Д., Персонализированные протоколы метаболической коррекции как основа </a:t>
            </a:r>
            <a:r>
              <a:rPr lang="en-US" sz="591" dirty="0">
                <a:latin typeface="Arial"/>
                <a:cs typeface="Arial"/>
              </a:rPr>
              <a:t>anti-age </a:t>
            </a:r>
            <a:r>
              <a:rPr lang="ru-RU" sz="591" dirty="0">
                <a:latin typeface="Arial"/>
                <a:cs typeface="Arial"/>
              </a:rPr>
              <a:t>программ, Инъекционные методы в косметологии, №1, 2016, стр. 24-37</a:t>
            </a:r>
          </a:p>
        </p:txBody>
      </p:sp>
      <p:sp>
        <p:nvSpPr>
          <p:cNvPr id="19" name="Title 1">
            <a:extLst>
              <a:ext uri="{FF2B5EF4-FFF2-40B4-BE49-F238E27FC236}">
                <a16:creationId xmlns:a16="http://schemas.microsoft.com/office/drawing/2014/main" xmlns="" id="{6BE2B867-1907-4C42-BCB4-BD1E99EC60CA}"/>
              </a:ext>
            </a:extLst>
          </p:cNvPr>
          <p:cNvSpPr txBox="1">
            <a:spLocks/>
          </p:cNvSpPr>
          <p:nvPr/>
        </p:nvSpPr>
        <p:spPr>
          <a:xfrm>
            <a:off x="1974908" y="292824"/>
            <a:ext cx="7886700" cy="838271"/>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ru-RU" sz="3200" b="0" kern="1200" spc="50" dirty="0">
                <a:ln w="11430"/>
                <a:solidFill>
                  <a:schemeClr val="tx2">
                    <a:lumMod val="75000"/>
                  </a:schemeClr>
                </a:solidFill>
                <a:effectLst>
                  <a:outerShdw blurRad="76200" dist="50800" dir="5400000" algn="tl" rotWithShape="0">
                    <a:srgbClr val="000000">
                      <a:alpha val="65000"/>
                    </a:srgbClr>
                  </a:outerShdw>
                </a:effectLst>
                <a:latin typeface="+mn-lt"/>
                <a:ea typeface="+mj-ea"/>
                <a:cs typeface="+mj-cs"/>
              </a:defRPr>
            </a:lvl1pPr>
          </a:lstStyle>
          <a:p>
            <a:r>
              <a:rPr lang="ru-RU" b="1" dirty="0">
                <a:solidFill>
                  <a:srgbClr val="960000"/>
                </a:solidFill>
                <a:effectLst/>
                <a:latin typeface="Arial Narrow" panose="020B0606020202030204" pitchFamily="34" charset="0"/>
              </a:rPr>
              <a:t>Как происходит старение?</a:t>
            </a:r>
          </a:p>
        </p:txBody>
      </p:sp>
    </p:spTree>
    <p:extLst>
      <p:ext uri="{BB962C8B-B14F-4D97-AF65-F5344CB8AC3E}">
        <p14:creationId xmlns:p14="http://schemas.microsoft.com/office/powerpoint/2010/main" xmlns="" val="3332346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349264"/>
            <a:ext cx="9653127" cy="658702"/>
          </a:xfrm>
        </p:spPr>
        <p:txBody>
          <a:bodyPr>
            <a:noAutofit/>
          </a:bodyPr>
          <a:lstStyle/>
          <a:p>
            <a:r>
              <a:rPr lang="ru-RU" b="1" dirty="0">
                <a:solidFill>
                  <a:srgbClr val="7030A0"/>
                </a:solidFill>
              </a:rPr>
              <a:t>Влияние </a:t>
            </a:r>
            <a:r>
              <a:rPr lang="ru-RU" dirty="0">
                <a:solidFill>
                  <a:srgbClr val="7030A0"/>
                </a:solidFill>
              </a:rPr>
              <a:t>М</a:t>
            </a:r>
            <a:r>
              <a:rPr lang="ru-RU" b="1" dirty="0" smtClean="0">
                <a:solidFill>
                  <a:srgbClr val="7030A0"/>
                </a:solidFill>
              </a:rPr>
              <a:t>ГТ </a:t>
            </a:r>
            <a:r>
              <a:rPr lang="ru-RU" b="1" dirty="0">
                <a:solidFill>
                  <a:srgbClr val="7030A0"/>
                </a:solidFill>
              </a:rPr>
              <a:t>на когнитивную функцию</a:t>
            </a:r>
          </a:p>
        </p:txBody>
      </p:sp>
      <p:pic>
        <p:nvPicPr>
          <p:cNvPr id="4" name="Объект 3" descr="Рисунок"/>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5908" y="1169558"/>
            <a:ext cx="10958817" cy="4704301"/>
          </a:xfrm>
          <a:prstGeom prst="rect">
            <a:avLst/>
          </a:prstGeom>
          <a:noFill/>
          <a:ln>
            <a:noFill/>
          </a:ln>
        </p:spPr>
      </p:pic>
      <p:sp>
        <p:nvSpPr>
          <p:cNvPr id="5" name="Прямоугольник 4"/>
          <p:cNvSpPr/>
          <p:nvPr/>
        </p:nvSpPr>
        <p:spPr>
          <a:xfrm>
            <a:off x="3439323" y="6225468"/>
            <a:ext cx="8568952" cy="369332"/>
          </a:xfrm>
          <a:prstGeom prst="rect">
            <a:avLst/>
          </a:prstGeom>
        </p:spPr>
        <p:txBody>
          <a:bodyPr wrap="square">
            <a:spAutoFit/>
          </a:bodyPr>
          <a:lstStyle/>
          <a:p>
            <a:pPr algn="r"/>
            <a:r>
              <a:rPr lang="en-US" sz="900" i="1" dirty="0"/>
              <a:t>Barrett-Connor E, Laughlin GA. Endogenous and exogenous estrogen, cognitive function, and dementia in postmenopausal women: evidence from epidemiologic studies and clinical trials. </a:t>
            </a:r>
            <a:r>
              <a:rPr lang="en-US" sz="900" i="1" dirty="0" err="1"/>
              <a:t>Semin</a:t>
            </a:r>
            <a:r>
              <a:rPr lang="en-US" sz="900" i="1" dirty="0"/>
              <a:t> </a:t>
            </a:r>
            <a:r>
              <a:rPr lang="en-US" sz="900" i="1" dirty="0" err="1"/>
              <a:t>Reprod</a:t>
            </a:r>
            <a:r>
              <a:rPr lang="en-US" sz="900" i="1" dirty="0"/>
              <a:t> Med 2009;27(3):275</a:t>
            </a:r>
            <a:endParaRPr lang="ru-RU" sz="900" i="1" dirty="0"/>
          </a:p>
        </p:txBody>
      </p:sp>
      <p:sp>
        <p:nvSpPr>
          <p:cNvPr id="7" name="TextBox 6"/>
          <p:cNvSpPr txBox="1"/>
          <p:nvPr/>
        </p:nvSpPr>
        <p:spPr>
          <a:xfrm>
            <a:off x="5901909" y="5453089"/>
            <a:ext cx="1872208" cy="230832"/>
          </a:xfrm>
          <a:prstGeom prst="rect">
            <a:avLst/>
          </a:prstGeom>
          <a:noFill/>
        </p:spPr>
        <p:txBody>
          <a:bodyPr wrap="square" rtlCol="0">
            <a:spAutoFit/>
          </a:bodyPr>
          <a:lstStyle/>
          <a:p>
            <a:r>
              <a:rPr lang="ru-RU" sz="900" dirty="0"/>
              <a:t>Возраст</a:t>
            </a:r>
          </a:p>
        </p:txBody>
      </p:sp>
    </p:spTree>
    <p:extLst>
      <p:ext uri="{BB962C8B-B14F-4D97-AF65-F5344CB8AC3E}">
        <p14:creationId xmlns:p14="http://schemas.microsoft.com/office/powerpoint/2010/main" xmlns="" val="143753921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090" name="Rectangle 2"/>
          <p:cNvSpPr>
            <a:spLocks noGrp="1" noChangeArrowheads="1"/>
          </p:cNvSpPr>
          <p:nvPr>
            <p:ph type="title" idx="4294967295"/>
          </p:nvPr>
        </p:nvSpPr>
        <p:spPr>
          <a:xfrm>
            <a:off x="867906" y="457324"/>
            <a:ext cx="10816095" cy="814264"/>
          </a:xfrm>
        </p:spPr>
        <p:txBody>
          <a:bodyPr>
            <a:noAutofit/>
          </a:bodyPr>
          <a:lstStyle/>
          <a:p>
            <a:pPr algn="ctr" eaLnBrk="1" hangingPunct="1">
              <a:defRPr/>
            </a:pPr>
            <a:r>
              <a:rPr lang="ru-RU" sz="3600" b="1" dirty="0">
                <a:solidFill>
                  <a:srgbClr val="C00000"/>
                </a:solidFill>
              </a:rPr>
              <a:t>Реальная частота приливов является прогностическим фактором ухудшения вербальной памяти</a:t>
            </a:r>
            <a:endParaRPr lang="en-US" sz="3600" b="1" dirty="0">
              <a:solidFill>
                <a:srgbClr val="C00000"/>
              </a:solidFill>
            </a:endParaRPr>
          </a:p>
        </p:txBody>
      </p:sp>
      <p:sp>
        <p:nvSpPr>
          <p:cNvPr id="49157" name="Text Box 6"/>
          <p:cNvSpPr txBox="1">
            <a:spLocks noChangeArrowheads="1"/>
          </p:cNvSpPr>
          <p:nvPr/>
        </p:nvSpPr>
        <p:spPr bwMode="blackWhite">
          <a:xfrm>
            <a:off x="1702112" y="5884083"/>
            <a:ext cx="4227200" cy="715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lnSpc>
                <a:spcPct val="80000"/>
              </a:lnSpc>
              <a:spcBef>
                <a:spcPct val="50000"/>
              </a:spcBef>
              <a:spcAft>
                <a:spcPct val="0"/>
              </a:spcAft>
              <a:buClr>
                <a:srgbClr val="F4D966"/>
              </a:buClr>
              <a:buSzPct val="75000"/>
              <a:buFont typeface="Monotype Sorts" pitchFamily="2" charset="2"/>
              <a:buChar char="w"/>
              <a:defRPr sz="3200" b="1">
                <a:solidFill>
                  <a:schemeClr val="tx1"/>
                </a:solidFill>
                <a:latin typeface="Arial" pitchFamily="34" charset="0"/>
              </a:defRPr>
            </a:lvl6pPr>
            <a:lvl7pPr marL="2971800" indent="-228600" eaLnBrk="0" fontAlgn="base" hangingPunct="0">
              <a:lnSpc>
                <a:spcPct val="80000"/>
              </a:lnSpc>
              <a:spcBef>
                <a:spcPct val="50000"/>
              </a:spcBef>
              <a:spcAft>
                <a:spcPct val="0"/>
              </a:spcAft>
              <a:buClr>
                <a:srgbClr val="F4D966"/>
              </a:buClr>
              <a:buSzPct val="75000"/>
              <a:buFont typeface="Monotype Sorts" pitchFamily="2" charset="2"/>
              <a:buChar char="w"/>
              <a:defRPr sz="3200" b="1">
                <a:solidFill>
                  <a:schemeClr val="tx1"/>
                </a:solidFill>
                <a:latin typeface="Arial" pitchFamily="34" charset="0"/>
              </a:defRPr>
            </a:lvl7pPr>
            <a:lvl8pPr marL="3429000" indent="-228600" eaLnBrk="0" fontAlgn="base" hangingPunct="0">
              <a:lnSpc>
                <a:spcPct val="80000"/>
              </a:lnSpc>
              <a:spcBef>
                <a:spcPct val="50000"/>
              </a:spcBef>
              <a:spcAft>
                <a:spcPct val="0"/>
              </a:spcAft>
              <a:buClr>
                <a:srgbClr val="F4D966"/>
              </a:buClr>
              <a:buSzPct val="75000"/>
              <a:buFont typeface="Monotype Sorts" pitchFamily="2" charset="2"/>
              <a:buChar char="w"/>
              <a:defRPr sz="3200" b="1">
                <a:solidFill>
                  <a:schemeClr val="tx1"/>
                </a:solidFill>
                <a:latin typeface="Arial" pitchFamily="34" charset="0"/>
              </a:defRPr>
            </a:lvl8pPr>
            <a:lvl9pPr marL="3886200" indent="-228600" eaLnBrk="0" fontAlgn="base" hangingPunct="0">
              <a:lnSpc>
                <a:spcPct val="80000"/>
              </a:lnSpc>
              <a:spcBef>
                <a:spcPct val="50000"/>
              </a:spcBef>
              <a:spcAft>
                <a:spcPct val="0"/>
              </a:spcAft>
              <a:buClr>
                <a:srgbClr val="F4D966"/>
              </a:buClr>
              <a:buSzPct val="75000"/>
              <a:buFont typeface="Monotype Sorts" pitchFamily="2" charset="2"/>
              <a:buChar char="w"/>
              <a:defRPr sz="3200" b="1">
                <a:solidFill>
                  <a:schemeClr val="tx1"/>
                </a:solidFill>
                <a:latin typeface="Arial" pitchFamily="34" charset="0"/>
              </a:defRPr>
            </a:lvl9pPr>
          </a:lstStyle>
          <a:p>
            <a:pPr eaLnBrk="1" hangingPunct="1"/>
            <a:r>
              <a:rPr lang="ru-RU" sz="1350" b="0" dirty="0"/>
              <a:t>29 женщин среднего возраст (в среднем 53 лет) с умеренно выраженными и тяжелыми приливами</a:t>
            </a:r>
            <a:endParaRPr lang="en-US" sz="1350" b="0" dirty="0"/>
          </a:p>
          <a:p>
            <a:pPr eaLnBrk="1" hangingPunct="1"/>
            <a:endParaRPr lang="en-US" sz="1350" b="0" dirty="0"/>
          </a:p>
        </p:txBody>
      </p:sp>
      <p:sp>
        <p:nvSpPr>
          <p:cNvPr id="49158" name="Rectangle 7"/>
          <p:cNvSpPr>
            <a:spLocks noChangeArrowheads="1"/>
          </p:cNvSpPr>
          <p:nvPr/>
        </p:nvSpPr>
        <p:spPr bwMode="auto">
          <a:xfrm>
            <a:off x="1575422" y="6393483"/>
            <a:ext cx="1015999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57175" indent="-257175" algn="r"/>
            <a:r>
              <a:rPr lang="en-US" sz="1200" i="1" dirty="0">
                <a:solidFill>
                  <a:schemeClr val="tx1">
                    <a:lumMod val="95000"/>
                    <a:lumOff val="5000"/>
                  </a:schemeClr>
                </a:solidFill>
                <a:ea typeface="宋体" pitchFamily="2" charset="-122"/>
              </a:rPr>
              <a:t>Maki et al. </a:t>
            </a:r>
            <a:r>
              <a:rPr lang="ru-RU" sz="1200" i="1" dirty="0">
                <a:solidFill>
                  <a:schemeClr val="tx1">
                    <a:lumMod val="95000"/>
                    <a:lumOff val="5000"/>
                  </a:schemeClr>
                </a:solidFill>
                <a:ea typeface="宋体" pitchFamily="2" charset="-122"/>
              </a:rPr>
              <a:t>«</a:t>
            </a:r>
            <a:r>
              <a:rPr lang="en-US" sz="1200" i="1" dirty="0"/>
              <a:t>Objective hot flashes are negatively related to verbal memory performance in midlife women</a:t>
            </a:r>
            <a:r>
              <a:rPr lang="ru-RU" sz="1200" i="1" dirty="0"/>
              <a:t>» </a:t>
            </a:r>
            <a:r>
              <a:rPr lang="en-US" sz="1200" i="1" dirty="0">
                <a:solidFill>
                  <a:schemeClr val="tx1">
                    <a:lumMod val="95000"/>
                    <a:lumOff val="5000"/>
                  </a:schemeClr>
                </a:solidFill>
                <a:ea typeface="宋体" pitchFamily="2" charset="-122"/>
              </a:rPr>
              <a:t>Menopause. 2008;15(5):848-856</a:t>
            </a:r>
            <a:r>
              <a:rPr lang="ru-RU" sz="1200" i="1" dirty="0">
                <a:solidFill>
                  <a:schemeClr val="tx1">
                    <a:lumMod val="95000"/>
                    <a:lumOff val="5000"/>
                  </a:schemeClr>
                </a:solidFill>
                <a:ea typeface="宋体" pitchFamily="2" charset="-122"/>
              </a:rPr>
              <a:t> </a:t>
            </a:r>
            <a:r>
              <a:rPr lang="en-US" sz="1200" i="1" dirty="0">
                <a:solidFill>
                  <a:schemeClr val="tx1">
                    <a:lumMod val="95000"/>
                    <a:lumOff val="5000"/>
                  </a:schemeClr>
                </a:solidFill>
                <a:ea typeface="宋体" pitchFamily="2" charset="-122"/>
              </a:rPr>
              <a:t>.</a:t>
            </a:r>
          </a:p>
        </p:txBody>
      </p:sp>
      <p:grpSp>
        <p:nvGrpSpPr>
          <p:cNvPr id="2" name="Группа 2"/>
          <p:cNvGrpSpPr/>
          <p:nvPr/>
        </p:nvGrpSpPr>
        <p:grpSpPr>
          <a:xfrm>
            <a:off x="271463" y="1363852"/>
            <a:ext cx="5843588" cy="4819972"/>
            <a:chOff x="1143000" y="1998440"/>
            <a:chExt cx="4544631" cy="3405523"/>
          </a:xfrm>
        </p:grpSpPr>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7384" y="1998440"/>
              <a:ext cx="3880247" cy="315396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9156" name="Text Box 5"/>
            <p:cNvSpPr txBox="1">
              <a:spLocks noChangeArrowheads="1"/>
            </p:cNvSpPr>
            <p:nvPr/>
          </p:nvSpPr>
          <p:spPr bwMode="blackWhite">
            <a:xfrm>
              <a:off x="1143000" y="2491980"/>
              <a:ext cx="1282304" cy="244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itchFamily="34" charset="0"/>
                </a:defRPr>
              </a:lvl1pPr>
              <a:lvl2pPr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eaLnBrk="0" fontAlgn="base" hangingPunct="0">
                <a:lnSpc>
                  <a:spcPct val="80000"/>
                </a:lnSpc>
                <a:spcBef>
                  <a:spcPct val="50000"/>
                </a:spcBef>
                <a:spcAft>
                  <a:spcPct val="0"/>
                </a:spcAft>
                <a:buClr>
                  <a:srgbClr val="F4D966"/>
                </a:buClr>
                <a:buSzPct val="75000"/>
                <a:buFont typeface="Monotype Sorts" pitchFamily="2" charset="2"/>
                <a:buChar char="w"/>
                <a:defRPr sz="3200" b="1">
                  <a:solidFill>
                    <a:schemeClr val="tx1"/>
                  </a:solidFill>
                  <a:latin typeface="Arial" pitchFamily="34" charset="0"/>
                </a:defRPr>
              </a:lvl6pPr>
              <a:lvl7pPr marL="2971800" indent="-228600" eaLnBrk="0" fontAlgn="base" hangingPunct="0">
                <a:lnSpc>
                  <a:spcPct val="80000"/>
                </a:lnSpc>
                <a:spcBef>
                  <a:spcPct val="50000"/>
                </a:spcBef>
                <a:spcAft>
                  <a:spcPct val="0"/>
                </a:spcAft>
                <a:buClr>
                  <a:srgbClr val="F4D966"/>
                </a:buClr>
                <a:buSzPct val="75000"/>
                <a:buFont typeface="Monotype Sorts" pitchFamily="2" charset="2"/>
                <a:buChar char="w"/>
                <a:defRPr sz="3200" b="1">
                  <a:solidFill>
                    <a:schemeClr val="tx1"/>
                  </a:solidFill>
                  <a:latin typeface="Arial" pitchFamily="34" charset="0"/>
                </a:defRPr>
              </a:lvl7pPr>
              <a:lvl8pPr marL="3429000" indent="-228600" eaLnBrk="0" fontAlgn="base" hangingPunct="0">
                <a:lnSpc>
                  <a:spcPct val="80000"/>
                </a:lnSpc>
                <a:spcBef>
                  <a:spcPct val="50000"/>
                </a:spcBef>
                <a:spcAft>
                  <a:spcPct val="0"/>
                </a:spcAft>
                <a:buClr>
                  <a:srgbClr val="F4D966"/>
                </a:buClr>
                <a:buSzPct val="75000"/>
                <a:buFont typeface="Monotype Sorts" pitchFamily="2" charset="2"/>
                <a:buChar char="w"/>
                <a:defRPr sz="3200" b="1">
                  <a:solidFill>
                    <a:schemeClr val="tx1"/>
                  </a:solidFill>
                  <a:latin typeface="Arial" pitchFamily="34" charset="0"/>
                </a:defRPr>
              </a:lvl8pPr>
              <a:lvl9pPr marL="3886200" indent="-228600" eaLnBrk="0" fontAlgn="base" hangingPunct="0">
                <a:lnSpc>
                  <a:spcPct val="80000"/>
                </a:lnSpc>
                <a:spcBef>
                  <a:spcPct val="50000"/>
                </a:spcBef>
                <a:spcAft>
                  <a:spcPct val="0"/>
                </a:spcAft>
                <a:buClr>
                  <a:srgbClr val="F4D966"/>
                </a:buClr>
                <a:buSzPct val="75000"/>
                <a:buFont typeface="Monotype Sorts" pitchFamily="2" charset="2"/>
                <a:buChar char="w"/>
                <a:defRPr sz="3200" b="1">
                  <a:solidFill>
                    <a:schemeClr val="tx1"/>
                  </a:solidFill>
                  <a:latin typeface="Arial" pitchFamily="34" charset="0"/>
                </a:defRPr>
              </a:lvl9pPr>
            </a:lstStyle>
            <a:p>
              <a:pPr lvl="1" eaLnBrk="1" hangingPunct="1">
                <a:spcBef>
                  <a:spcPct val="20000"/>
                </a:spcBef>
                <a:buClr>
                  <a:schemeClr val="tx1"/>
                </a:buClr>
                <a:buSzPct val="100000"/>
              </a:pPr>
              <a:endParaRPr lang="en-US" sz="750" b="0" dirty="0">
                <a:solidFill>
                  <a:srgbClr val="FFFFFF"/>
                </a:solidFill>
              </a:endParaRPr>
            </a:p>
            <a:p>
              <a:pPr lvl="1" eaLnBrk="1" hangingPunct="1">
                <a:spcBef>
                  <a:spcPct val="20000"/>
                </a:spcBef>
                <a:buClr>
                  <a:schemeClr val="tx1"/>
                </a:buClr>
                <a:buSzPct val="100000"/>
                <a:buFontTx/>
                <a:buChar char="–"/>
              </a:pPr>
              <a:endParaRPr lang="en-US" sz="750" dirty="0"/>
            </a:p>
          </p:txBody>
        </p:sp>
        <p:sp>
          <p:nvSpPr>
            <p:cNvPr id="7" name="TextBox 6"/>
            <p:cNvSpPr txBox="1"/>
            <p:nvPr/>
          </p:nvSpPr>
          <p:spPr>
            <a:xfrm>
              <a:off x="2204635" y="4892388"/>
              <a:ext cx="3482996" cy="212021"/>
            </a:xfrm>
            <a:prstGeom prst="rect">
              <a:avLst/>
            </a:prstGeom>
            <a:solidFill>
              <a:schemeClr val="tx1"/>
            </a:solidFill>
          </p:spPr>
          <p:txBody>
            <a:bodyPr wrap="square" rtlCol="0">
              <a:spAutoFit/>
            </a:bodyPr>
            <a:lstStyle/>
            <a:p>
              <a:pPr algn="ctr"/>
              <a:r>
                <a:rPr lang="ru-RU" sz="1350" dirty="0">
                  <a:solidFill>
                    <a:schemeClr val="bg1"/>
                  </a:solidFill>
                </a:rPr>
                <a:t>Общее число объективно диагностированных приливов во время сна</a:t>
              </a:r>
            </a:p>
          </p:txBody>
        </p:sp>
        <p:sp>
          <p:nvSpPr>
            <p:cNvPr id="8" name="TextBox 7"/>
            <p:cNvSpPr txBox="1"/>
            <p:nvPr/>
          </p:nvSpPr>
          <p:spPr>
            <a:xfrm rot="16200000">
              <a:off x="224874" y="3577717"/>
              <a:ext cx="3405522" cy="246969"/>
            </a:xfrm>
            <a:prstGeom prst="rect">
              <a:avLst/>
            </a:prstGeom>
            <a:solidFill>
              <a:schemeClr val="tx1"/>
            </a:solidFill>
          </p:spPr>
          <p:txBody>
            <a:bodyPr wrap="square" rtlCol="0">
              <a:spAutoFit/>
            </a:bodyPr>
            <a:lstStyle/>
            <a:p>
              <a:pPr algn="ctr"/>
              <a:r>
                <a:rPr lang="ru-RU" sz="1050" b="1" dirty="0">
                  <a:solidFill>
                    <a:schemeClr val="bg1"/>
                  </a:solidFill>
                </a:rPr>
                <a:t>Отсроченное вспоминание текста (баллы скорректированные по другим достоверным прогностическим факторам)</a:t>
              </a:r>
            </a:p>
          </p:txBody>
        </p:sp>
      </p:grpSp>
      <p:sp>
        <p:nvSpPr>
          <p:cNvPr id="10" name="Прямоугольник 9"/>
          <p:cNvSpPr/>
          <p:nvPr/>
        </p:nvSpPr>
        <p:spPr>
          <a:xfrm>
            <a:off x="6515100" y="1771652"/>
            <a:ext cx="5343524" cy="3477875"/>
          </a:xfrm>
          <a:prstGeom prst="rect">
            <a:avLst/>
          </a:prstGeom>
        </p:spPr>
        <p:txBody>
          <a:bodyPr wrap="square">
            <a:spAutoFit/>
          </a:bodyPr>
          <a:lstStyle/>
          <a:p>
            <a:pPr>
              <a:buFont typeface="Arial" pitchFamily="34" charset="0"/>
              <a:buChar char="•"/>
            </a:pPr>
            <a:r>
              <a:rPr lang="ru-RU" sz="2000" dirty="0" smtClean="0"/>
              <a:t> Использовались мониторы для измерения приливов, которые прикреплялись к коже пациентки на сутки или несколько суток и </a:t>
            </a:r>
            <a:r>
              <a:rPr lang="ru-RU" sz="2000" dirty="0" err="1" smtClean="0"/>
              <a:t>амбулаторно</a:t>
            </a:r>
            <a:r>
              <a:rPr lang="ru-RU" sz="2000" dirty="0" smtClean="0"/>
              <a:t> изучалась проводимость кожи.</a:t>
            </a:r>
          </a:p>
          <a:p>
            <a:pPr>
              <a:buFont typeface="Arial" pitchFamily="34" charset="0"/>
              <a:buChar char="•"/>
            </a:pPr>
            <a:r>
              <a:rPr lang="ru-RU" sz="2000" dirty="0" smtClean="0"/>
              <a:t> Установлено, что женщины сообщали врачу неточное количество приливов, т.е.меньше, чем было зарегистрировано прибором в течение времени наблюдения. </a:t>
            </a:r>
          </a:p>
          <a:p>
            <a:pPr>
              <a:buFont typeface="Arial" pitchFamily="34" charset="0"/>
              <a:buChar char="•"/>
            </a:pPr>
            <a:r>
              <a:rPr lang="ru-RU" sz="2000" dirty="0" smtClean="0"/>
              <a:t> Было выявлено:  чем больше частота приливов и их количество, тем сильнее ухудшалась  память.</a:t>
            </a:r>
          </a:p>
        </p:txBody>
      </p:sp>
    </p:spTree>
    <p:extLst>
      <p:ext uri="{BB962C8B-B14F-4D97-AF65-F5344CB8AC3E}">
        <p14:creationId xmlns:p14="http://schemas.microsoft.com/office/powerpoint/2010/main" xmlns="" val="41806962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437191" y="325256"/>
            <a:ext cx="10229615" cy="1143000"/>
          </a:xfrm>
        </p:spPr>
        <p:txBody>
          <a:bodyPr>
            <a:noAutofit/>
          </a:bodyPr>
          <a:lstStyle/>
          <a:p>
            <a:r>
              <a:rPr lang="ru-RU" sz="2800" b="1" dirty="0" smtClean="0"/>
              <a:t>Когда </a:t>
            </a:r>
            <a:r>
              <a:rPr lang="ru-RU" sz="2800" b="1" dirty="0"/>
              <a:t>начинать МГТ?</a:t>
            </a:r>
            <a:br>
              <a:rPr lang="ru-RU" sz="2800" b="1" dirty="0"/>
            </a:br>
            <a:r>
              <a:rPr lang="ru-RU" sz="2800" b="1" dirty="0"/>
              <a:t>Окно терапевтических возможностей</a:t>
            </a:r>
          </a:p>
        </p:txBody>
      </p:sp>
      <p:sp>
        <p:nvSpPr>
          <p:cNvPr id="3" name="Содержимое 2"/>
          <p:cNvSpPr>
            <a:spLocks noGrp="1"/>
          </p:cNvSpPr>
          <p:nvPr>
            <p:ph idx="1"/>
          </p:nvPr>
        </p:nvSpPr>
        <p:spPr>
          <a:xfrm>
            <a:off x="1437191" y="1943227"/>
            <a:ext cx="10109485" cy="3682874"/>
          </a:xfrm>
        </p:spPr>
        <p:txBody>
          <a:bodyPr>
            <a:noAutofit/>
          </a:bodyPr>
          <a:lstStyle/>
          <a:p>
            <a:pPr>
              <a:buFont typeface="Wingdings" panose="05000000000000000000" pitchFamily="2" charset="2"/>
              <a:buChar char="ü"/>
            </a:pPr>
            <a:endParaRPr lang="ru-RU" sz="2400" dirty="0" smtClean="0">
              <a:latin typeface="Calibri" panose="020F0502020204030204" pitchFamily="34" charset="0"/>
              <a:cs typeface="Arial"/>
            </a:endParaRPr>
          </a:p>
          <a:p>
            <a:pPr>
              <a:buFont typeface="Wingdings" panose="05000000000000000000" pitchFamily="2" charset="2"/>
              <a:buChar char="ü"/>
            </a:pPr>
            <a:r>
              <a:rPr lang="ru-RU" sz="2400" dirty="0" smtClean="0">
                <a:latin typeface="Calibri" panose="020F0502020204030204" pitchFamily="34" charset="0"/>
                <a:cs typeface="Arial"/>
              </a:rPr>
              <a:t>В сроки, </a:t>
            </a:r>
            <a:r>
              <a:rPr lang="ru-RU" sz="2400" dirty="0">
                <a:latin typeface="Calibri" panose="020F0502020204030204" pitchFamily="34" charset="0"/>
                <a:cs typeface="Arial"/>
              </a:rPr>
              <a:t>близкие к </a:t>
            </a:r>
            <a:r>
              <a:rPr lang="ru-RU" sz="2400" dirty="0" smtClean="0">
                <a:latin typeface="Calibri" panose="020F0502020204030204" pitchFamily="34" charset="0"/>
                <a:cs typeface="Arial"/>
              </a:rPr>
              <a:t>менопаузе, </a:t>
            </a:r>
            <a:r>
              <a:rPr lang="ru-RU" sz="2400" dirty="0">
                <a:latin typeface="Calibri" panose="020F0502020204030204" pitchFamily="34" charset="0"/>
                <a:cs typeface="Arial"/>
              </a:rPr>
              <a:t>у врача имеется уникальная </a:t>
            </a:r>
            <a:r>
              <a:rPr lang="ru-RU" sz="2400" dirty="0" smtClean="0">
                <a:latin typeface="Calibri" panose="020F0502020204030204" pitchFamily="34" charset="0"/>
                <a:cs typeface="Arial"/>
              </a:rPr>
              <a:t>возможность </a:t>
            </a:r>
            <a:r>
              <a:rPr lang="ru-RU" sz="2400" dirty="0">
                <a:latin typeface="Calibri" panose="020F0502020204030204" pitchFamily="34" charset="0"/>
                <a:cs typeface="Arial"/>
              </a:rPr>
              <a:t>идентифицировать риски </a:t>
            </a:r>
            <a:r>
              <a:rPr lang="ru-RU" sz="2400" dirty="0" smtClean="0">
                <a:latin typeface="Calibri" panose="020F0502020204030204" pitchFamily="34" charset="0"/>
                <a:cs typeface="Arial"/>
              </a:rPr>
              <a:t>и </a:t>
            </a:r>
            <a:r>
              <a:rPr lang="ru-RU" sz="2400" dirty="0">
                <a:latin typeface="Calibri" panose="020F0502020204030204" pitchFamily="34" charset="0"/>
                <a:cs typeface="Arial"/>
              </a:rPr>
              <a:t>разработать профилактические стратегии </a:t>
            </a:r>
            <a:r>
              <a:rPr lang="ru-RU" sz="2400" dirty="0" smtClean="0">
                <a:latin typeface="Calibri" panose="020F0502020204030204" pitchFamily="34" charset="0"/>
                <a:cs typeface="Arial"/>
              </a:rPr>
              <a:t>(диета, физическая активность и т.д.).</a:t>
            </a:r>
          </a:p>
          <a:p>
            <a:pPr marL="0" indent="0">
              <a:buNone/>
            </a:pPr>
            <a:r>
              <a:rPr lang="ru-RU" sz="2400" dirty="0">
                <a:latin typeface="Calibri" panose="020F0502020204030204" pitchFamily="34" charset="0"/>
                <a:cs typeface="Arial"/>
              </a:rPr>
              <a:t> </a:t>
            </a:r>
            <a:endParaRPr lang="ru-RU" sz="2400" dirty="0" smtClean="0">
              <a:latin typeface="Calibri" panose="020F0502020204030204" pitchFamily="34" charset="0"/>
              <a:cs typeface="Arial"/>
            </a:endParaRPr>
          </a:p>
          <a:p>
            <a:pPr>
              <a:buFont typeface="Wingdings" panose="05000000000000000000" pitchFamily="2" charset="2"/>
              <a:buChar char="ü"/>
            </a:pPr>
            <a:r>
              <a:rPr lang="ru-RU" sz="2400" dirty="0" smtClean="0">
                <a:latin typeface="Calibri" panose="020F0502020204030204" pitchFamily="34" charset="0"/>
                <a:cs typeface="Arial"/>
              </a:rPr>
              <a:t>Женщины в периоде </a:t>
            </a:r>
            <a:r>
              <a:rPr lang="ru-RU" sz="2400" dirty="0" smtClean="0">
                <a:solidFill>
                  <a:srgbClr val="C00000"/>
                </a:solidFill>
                <a:latin typeface="Calibri" panose="020F0502020204030204" pitchFamily="34" charset="0"/>
                <a:cs typeface="Arial"/>
              </a:rPr>
              <a:t>менопаузального перехода </a:t>
            </a:r>
            <a:r>
              <a:rPr lang="ru-RU" sz="2400" dirty="0" smtClean="0">
                <a:latin typeface="Calibri" panose="020F0502020204030204" pitchFamily="34" charset="0"/>
                <a:cs typeface="Arial"/>
              </a:rPr>
              <a:t>– </a:t>
            </a:r>
            <a:r>
              <a:rPr lang="ru-RU" sz="2400" b="1" dirty="0" smtClean="0">
                <a:solidFill>
                  <a:srgbClr val="C00000"/>
                </a:solidFill>
                <a:latin typeface="Calibri" panose="020F0502020204030204" pitchFamily="34" charset="0"/>
                <a:cs typeface="Arial"/>
              </a:rPr>
              <a:t>идеальные кандидаты для  начала</a:t>
            </a:r>
            <a:r>
              <a:rPr lang="ru-RU" sz="2400" dirty="0" smtClean="0">
                <a:solidFill>
                  <a:srgbClr val="C00000"/>
                </a:solidFill>
                <a:latin typeface="Calibri" panose="020F0502020204030204" pitchFamily="34" charset="0"/>
                <a:cs typeface="Arial"/>
              </a:rPr>
              <a:t> </a:t>
            </a:r>
            <a:r>
              <a:rPr lang="ru-RU" sz="2400" dirty="0" smtClean="0">
                <a:latin typeface="Calibri" panose="020F0502020204030204" pitchFamily="34" charset="0"/>
                <a:cs typeface="Arial"/>
              </a:rPr>
              <a:t>превентивных мер.</a:t>
            </a:r>
          </a:p>
          <a:p>
            <a:pPr>
              <a:buFont typeface="Wingdings" panose="05000000000000000000" pitchFamily="2" charset="2"/>
              <a:buChar char="ü"/>
            </a:pPr>
            <a:endParaRPr lang="ru-RU" sz="2400" dirty="0">
              <a:latin typeface="Calibri" panose="020F0502020204030204" pitchFamily="34" charset="0"/>
              <a:cs typeface="Arial"/>
            </a:endParaRPr>
          </a:p>
          <a:p>
            <a:pPr>
              <a:buFont typeface="Wingdings" panose="05000000000000000000" pitchFamily="2" charset="2"/>
              <a:buChar char="ü"/>
            </a:pPr>
            <a:endParaRPr lang="ru-RU" sz="2400" dirty="0">
              <a:latin typeface="Calibri" panose="020F0502020204030204" pitchFamily="34" charset="0"/>
            </a:endParaRPr>
          </a:p>
        </p:txBody>
      </p:sp>
      <p:sp>
        <p:nvSpPr>
          <p:cNvPr id="4" name="TextBox 3"/>
          <p:cNvSpPr txBox="1"/>
          <p:nvPr/>
        </p:nvSpPr>
        <p:spPr>
          <a:xfrm>
            <a:off x="6741750" y="6396336"/>
            <a:ext cx="3972819" cy="461665"/>
          </a:xfrm>
          <a:prstGeom prst="rect">
            <a:avLst/>
          </a:prstGeom>
          <a:noFill/>
        </p:spPr>
        <p:txBody>
          <a:bodyPr wrap="none" rtlCol="0">
            <a:spAutoFit/>
          </a:bodyPr>
          <a:lstStyle/>
          <a:p>
            <a:r>
              <a:rPr lang="en-US" sz="1200" dirty="0"/>
              <a:t>Lobo R., S. R. Davis,  T. De </a:t>
            </a:r>
            <a:r>
              <a:rPr lang="en-US" sz="1200" dirty="0" smtClean="0"/>
              <a:t>Villiers</a:t>
            </a:r>
            <a:r>
              <a:rPr lang="ru-RU" sz="1200" dirty="0"/>
              <a:t>.</a:t>
            </a:r>
            <a:r>
              <a:rPr lang="en-US" sz="1200" dirty="0" smtClean="0"/>
              <a:t> Climacter</a:t>
            </a:r>
            <a:r>
              <a:rPr lang="en-US" sz="1200" dirty="0"/>
              <a:t>i</a:t>
            </a:r>
            <a:r>
              <a:rPr lang="en-US" sz="1200" dirty="0" smtClean="0"/>
              <a:t>c </a:t>
            </a:r>
            <a:r>
              <a:rPr lang="ru-RU" sz="1200" dirty="0" smtClean="0"/>
              <a:t>,</a:t>
            </a:r>
            <a:r>
              <a:rPr lang="en-US" sz="1200" dirty="0" smtClean="0"/>
              <a:t>2014</a:t>
            </a:r>
            <a:r>
              <a:rPr lang="ru-RU" sz="1200" dirty="0" smtClean="0"/>
              <a:t>, </a:t>
            </a:r>
            <a:r>
              <a:rPr lang="en-US" sz="1200" dirty="0" smtClean="0"/>
              <a:t>17:1-17</a:t>
            </a:r>
            <a:r>
              <a:rPr lang="ru-RU" sz="1200" dirty="0" smtClean="0"/>
              <a:t>.</a:t>
            </a:r>
            <a:endParaRPr lang="ru-RU" sz="1200" dirty="0"/>
          </a:p>
          <a:p>
            <a:endParaRPr lang="ru-RU" sz="1200" dirty="0">
              <a:latin typeface="Arial"/>
              <a:cs typeface="Arial"/>
            </a:endParaRPr>
          </a:p>
        </p:txBody>
      </p:sp>
    </p:spTree>
    <p:extLst>
      <p:ext uri="{BB962C8B-B14F-4D97-AF65-F5344CB8AC3E}">
        <p14:creationId xmlns:p14="http://schemas.microsoft.com/office/powerpoint/2010/main" xmlns="" val="17445973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91911" y="5740931"/>
            <a:ext cx="7090999" cy="900246"/>
          </a:xfrm>
          <a:prstGeom prst="rect">
            <a:avLst/>
          </a:prstGeom>
        </p:spPr>
        <p:txBody>
          <a:bodyPr wrap="square">
            <a:spAutoFit/>
          </a:bodyPr>
          <a:lstStyle/>
          <a:p>
            <a:r>
              <a:rPr lang="en-US" sz="1050" i="1" dirty="0"/>
              <a:t>De Villiers T.J., </a:t>
            </a:r>
            <a:r>
              <a:rPr lang="en-US" sz="1050" i="1" dirty="0" err="1"/>
              <a:t>Gass</a:t>
            </a:r>
            <a:r>
              <a:rPr lang="en-US" sz="1050" i="1" dirty="0"/>
              <a:t> M.L.S., Haines C.J., Hall J.E., Lobo R.A., </a:t>
            </a:r>
            <a:r>
              <a:rPr lang="en-US" sz="1050" i="1" dirty="0" err="1"/>
              <a:t>Pierroz</a:t>
            </a:r>
            <a:r>
              <a:rPr lang="en-US" sz="1050" i="1" dirty="0"/>
              <a:t> D.D.,</a:t>
            </a:r>
          </a:p>
          <a:p>
            <a:r>
              <a:rPr lang="en-US" sz="1050" i="1" dirty="0"/>
              <a:t>Rees M. </a:t>
            </a:r>
            <a:r>
              <a:rPr lang="en-US" sz="1050" dirty="0"/>
              <a:t>Global consensus statement on menopausal hormone therapy.</a:t>
            </a:r>
          </a:p>
          <a:p>
            <a:r>
              <a:rPr lang="en-US" sz="1050" dirty="0"/>
              <a:t>Climacteric. 2013; 16(2): </a:t>
            </a:r>
            <a:r>
              <a:rPr lang="en-US" sz="1050" dirty="0" smtClean="0"/>
              <a:t>203-4.</a:t>
            </a:r>
            <a:r>
              <a:rPr lang="ru-RU" sz="1050" dirty="0" smtClean="0"/>
              <a:t> </a:t>
            </a:r>
          </a:p>
          <a:p>
            <a:r>
              <a:rPr lang="en-US" sz="1050" i="1" dirty="0" err="1"/>
              <a:t>L’Hermite</a:t>
            </a:r>
            <a:r>
              <a:rPr lang="en-US" sz="1050" i="1" dirty="0"/>
              <a:t> M. </a:t>
            </a:r>
            <a:r>
              <a:rPr lang="en-US" sz="1050" dirty="0"/>
              <a:t>HRT optimization, using transdermal estradiol plus micronized</a:t>
            </a:r>
          </a:p>
          <a:p>
            <a:r>
              <a:rPr lang="en-US" sz="1050" dirty="0"/>
              <a:t>progesterone, a safer HRT. Climacteric. 2013; 16(Suppl.1): 44-53.</a:t>
            </a:r>
            <a:endParaRPr lang="ru-RU" sz="1050" dirty="0"/>
          </a:p>
        </p:txBody>
      </p:sp>
      <p:pic>
        <p:nvPicPr>
          <p:cNvPr id="7"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402" y="114023"/>
            <a:ext cx="6102460" cy="1274311"/>
          </a:xfrm>
          <a:prstGeom prst="rect">
            <a:avLst/>
          </a:prstGeom>
          <a:ln>
            <a:solidFill>
              <a:schemeClr val="bg1">
                <a:lumMod val="6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xmlns="">
                <a:solidFill>
                  <a:schemeClr val="accent1"/>
                </a:solidFill>
              </a14:hiddenFill>
            </a:ext>
          </a:extLst>
        </p:spPr>
      </p:pic>
      <p:pic>
        <p:nvPicPr>
          <p:cNvPr id="2" name="Picture 1"/>
          <p:cNvPicPr>
            <a:picLocks noChangeAspect="1"/>
          </p:cNvPicPr>
          <p:nvPr/>
        </p:nvPicPr>
        <p:blipFill>
          <a:blip r:embed="rId3" cstate="print"/>
          <a:stretch>
            <a:fillRect/>
          </a:stretch>
        </p:blipFill>
        <p:spPr>
          <a:xfrm>
            <a:off x="1615244" y="1186739"/>
            <a:ext cx="6502400" cy="1967749"/>
          </a:xfrm>
          <a:prstGeom prst="rect">
            <a:avLst/>
          </a:prstGeom>
          <a:ln>
            <a:solidFill>
              <a:schemeClr val="bg1">
                <a:lumMod val="6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p:cNvPicPr>
            <a:picLocks noChangeAspect="1"/>
          </p:cNvPicPr>
          <p:nvPr/>
        </p:nvPicPr>
        <p:blipFill>
          <a:blip r:embed="rId4" cstate="print"/>
          <a:stretch>
            <a:fillRect/>
          </a:stretch>
        </p:blipFill>
        <p:spPr>
          <a:xfrm>
            <a:off x="3482549" y="1822670"/>
            <a:ext cx="6256799" cy="2179484"/>
          </a:xfrm>
          <a:prstGeom prst="rect">
            <a:avLst/>
          </a:prstGeom>
          <a:ln>
            <a:solidFill>
              <a:schemeClr val="bg1">
                <a:lumMod val="6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Subtitle 2"/>
          <p:cNvSpPr>
            <a:spLocks noGrp="1"/>
          </p:cNvSpPr>
          <p:nvPr>
            <p:ph type="subTitle" idx="1"/>
          </p:nvPr>
        </p:nvSpPr>
        <p:spPr>
          <a:xfrm>
            <a:off x="1891312" y="3974778"/>
            <a:ext cx="9235099" cy="1698745"/>
          </a:xfrm>
          <a:solidFill>
            <a:schemeClr val="bg1"/>
          </a:solidFill>
          <a:ln w="9525">
            <a:solidFill>
              <a:schemeClr val="bg1">
                <a:lumMod val="6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l">
              <a:lnSpc>
                <a:spcPct val="100000"/>
              </a:lnSpc>
            </a:pPr>
            <a:r>
              <a:rPr lang="ru-RU" dirty="0" smtClean="0">
                <a:ea typeface="Arial Unicode MS" panose="020B0604020202020204" pitchFamily="34" charset="-128"/>
                <a:cs typeface="Arial Unicode MS" panose="020B0604020202020204" pitchFamily="34" charset="-128"/>
              </a:rPr>
              <a:t>Согласно последним рекомендациям, нет жестких ограничений по продолжительности МГТ, в связи с</a:t>
            </a:r>
            <a:r>
              <a:rPr lang="en-US" dirty="0" smtClean="0">
                <a:ea typeface="Arial Unicode MS" panose="020B0604020202020204" pitchFamily="34" charset="-128"/>
                <a:cs typeface="Arial Unicode MS" panose="020B0604020202020204" pitchFamily="34" charset="-128"/>
              </a:rPr>
              <a:t> </a:t>
            </a:r>
            <a:r>
              <a:rPr lang="ru-RU" dirty="0" smtClean="0">
                <a:ea typeface="Arial Unicode MS" panose="020B0604020202020204" pitchFamily="34" charset="-128"/>
                <a:cs typeface="Arial Unicode MS" panose="020B0604020202020204" pitchFamily="34" charset="-128"/>
              </a:rPr>
              <a:t>этим вопросы безопасности терапии приобретают ключевое значение.</a:t>
            </a:r>
          </a:p>
          <a:p>
            <a:pPr algn="l">
              <a:lnSpc>
                <a:spcPct val="100000"/>
              </a:lnSpc>
            </a:pPr>
            <a:r>
              <a:rPr lang="ru-RU" dirty="0" smtClean="0">
                <a:ea typeface="Arial Unicode MS" panose="020B0604020202020204" pitchFamily="34" charset="-128"/>
                <a:cs typeface="Arial Unicode MS" panose="020B0604020202020204" pitchFamily="34" charset="-128"/>
              </a:rPr>
              <a:t> </a:t>
            </a:r>
            <a:endParaRPr lang="ru-RU" dirty="0">
              <a:ea typeface="Arial Unicode MS" panose="020B0604020202020204" pitchFamily="34" charset="-128"/>
              <a:cs typeface="Arial Unicode MS" panose="020B0604020202020204" pitchFamily="34" charset="-128"/>
            </a:endParaRPr>
          </a:p>
        </p:txBody>
      </p:sp>
      <p:sp>
        <p:nvSpPr>
          <p:cNvPr id="8" name="Название 1"/>
          <p:cNvSpPr txBox="1">
            <a:spLocks/>
          </p:cNvSpPr>
          <p:nvPr/>
        </p:nvSpPr>
        <p:spPr>
          <a:xfrm>
            <a:off x="6323156" y="271614"/>
            <a:ext cx="6087416" cy="6313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accent5">
                    <a:lumMod val="75000"/>
                  </a:schemeClr>
                </a:solidFill>
                <a:effectLst/>
                <a:latin typeface="+mn-lt"/>
                <a:ea typeface="+mj-ea"/>
                <a:cs typeface="+mj-cs"/>
              </a:defRPr>
            </a:lvl1pPr>
          </a:lstStyle>
          <a:p>
            <a:r>
              <a:rPr lang="ru-RU" sz="2800" dirty="0" smtClean="0"/>
              <a:t>Когда прекращать МГТ?</a:t>
            </a:r>
            <a:endParaRPr lang="ru-RU" sz="2800" dirty="0"/>
          </a:p>
        </p:txBody>
      </p:sp>
    </p:spTree>
    <p:extLst>
      <p:ext uri="{BB962C8B-B14F-4D97-AF65-F5344CB8AC3E}">
        <p14:creationId xmlns:p14="http://schemas.microsoft.com/office/powerpoint/2010/main" xmlns="" val="34580455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3"/>
          <p:cNvSpPr txBox="1">
            <a:spLocks noChangeArrowheads="1"/>
          </p:cNvSpPr>
          <p:nvPr/>
        </p:nvSpPr>
        <p:spPr>
          <a:xfrm>
            <a:off x="5227603" y="76095"/>
            <a:ext cx="6964397" cy="11607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50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r>
              <a:rPr lang="ru-RU" sz="3200" b="1" dirty="0">
                <a:solidFill>
                  <a:schemeClr val="accent5">
                    <a:lumMod val="75000"/>
                  </a:schemeClr>
                </a:solidFill>
                <a:latin typeface="+mn-lt"/>
                <a:cs typeface="+mj-cs"/>
              </a:rPr>
              <a:t>Рекомендации ведущих сообществ по менопаузе</a:t>
            </a:r>
          </a:p>
        </p:txBody>
      </p:sp>
      <p:sp>
        <p:nvSpPr>
          <p:cNvPr id="5" name="TextBox 4"/>
          <p:cNvSpPr txBox="1">
            <a:spLocks noChangeArrowheads="1"/>
          </p:cNvSpPr>
          <p:nvPr/>
        </p:nvSpPr>
        <p:spPr bwMode="auto">
          <a:xfrm>
            <a:off x="2572000" y="6245134"/>
            <a:ext cx="8833941" cy="516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9551" tIns="49775" rIns="99551" bIns="4977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900" b="1" dirty="0"/>
              <a:t>The 2013 British Menopause Society &amp; Women’s Heath Concern recommendations on hormone replacement therapy</a:t>
            </a:r>
          </a:p>
          <a:p>
            <a:pPr eaLnBrk="1" hangingPunct="1"/>
            <a:r>
              <a:rPr lang="en-US" sz="900" dirty="0"/>
              <a:t>The online version of this article can be found at</a:t>
            </a:r>
            <a:r>
              <a:rPr lang="en-US" sz="900" dirty="0" smtClean="0"/>
              <a:t>: DOI</a:t>
            </a:r>
            <a:r>
              <a:rPr lang="en-US" sz="900" dirty="0"/>
              <a:t>: 10.1177/1754045313489645</a:t>
            </a:r>
          </a:p>
          <a:p>
            <a:pPr eaLnBrk="1" hangingPunct="1"/>
            <a:r>
              <a:rPr lang="en-US" sz="900" b="1" dirty="0"/>
              <a:t>Climacteric 2013; 16: 203-204 </a:t>
            </a:r>
          </a:p>
        </p:txBody>
      </p:sp>
      <p:sp>
        <p:nvSpPr>
          <p:cNvPr id="7" name="Content Placeholder 2"/>
          <p:cNvSpPr txBox="1">
            <a:spLocks/>
          </p:cNvSpPr>
          <p:nvPr/>
        </p:nvSpPr>
        <p:spPr>
          <a:xfrm>
            <a:off x="563975" y="1969394"/>
            <a:ext cx="11065415" cy="1491900"/>
          </a:xfrm>
          <a:prstGeom prst="rect">
            <a:avLst/>
          </a:prstGeom>
          <a:solidFill>
            <a:schemeClr val="bg1"/>
          </a:solidFill>
          <a:ln>
            <a:solidFill>
              <a:schemeClr val="bg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200" b="1" dirty="0" err="1"/>
              <a:t>Трансдермальный</a:t>
            </a:r>
            <a:r>
              <a:rPr lang="ru-RU" sz="2200" dirty="0"/>
              <a:t> </a:t>
            </a:r>
            <a:r>
              <a:rPr lang="de-DE" sz="2200" dirty="0"/>
              <a:t>(</a:t>
            </a:r>
            <a:r>
              <a:rPr lang="ru-RU" sz="2200" dirty="0"/>
              <a:t>гели или пластыри) </a:t>
            </a:r>
            <a:r>
              <a:rPr lang="ru-RU" sz="2200" dirty="0" smtClean="0"/>
              <a:t> </a:t>
            </a:r>
            <a:r>
              <a:rPr lang="ru-RU" sz="2200" dirty="0"/>
              <a:t>путь введения эстрогенов позволяет избежать эффекта первого прохождения препарата через печень и </a:t>
            </a:r>
            <a:r>
              <a:rPr lang="ru-RU" sz="2200" b="1" dirty="0"/>
              <a:t>не </a:t>
            </a:r>
            <a:r>
              <a:rPr lang="ru-RU" sz="2200" b="1" dirty="0" smtClean="0"/>
              <a:t>повышает</a:t>
            </a:r>
            <a:r>
              <a:rPr lang="ru-RU" sz="2200" dirty="0" smtClean="0"/>
              <a:t> </a:t>
            </a:r>
            <a:r>
              <a:rPr lang="ru-RU" sz="2200" dirty="0"/>
              <a:t>риска </a:t>
            </a:r>
            <a:r>
              <a:rPr lang="ru-RU" sz="2200" b="1" dirty="0"/>
              <a:t>развития венозных </a:t>
            </a:r>
            <a:r>
              <a:rPr lang="ru-RU" sz="2200" b="1" dirty="0" smtClean="0"/>
              <a:t>тромбозов</a:t>
            </a:r>
            <a:endParaRPr lang="ru-RU" sz="2200"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6256" y="65106"/>
            <a:ext cx="4396509" cy="11170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Content Placeholder 2"/>
          <p:cNvSpPr txBox="1">
            <a:spLocks/>
          </p:cNvSpPr>
          <p:nvPr/>
        </p:nvSpPr>
        <p:spPr>
          <a:xfrm>
            <a:off x="563974" y="3619123"/>
            <a:ext cx="11065415" cy="981766"/>
          </a:xfrm>
          <a:prstGeom prst="rect">
            <a:avLst/>
          </a:prstGeom>
          <a:solidFill>
            <a:schemeClr val="bg1"/>
          </a:solidFill>
          <a:ln>
            <a:solidFill>
              <a:schemeClr val="bg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defPPr>
              <a:defRPr lang="ru-RU"/>
            </a:defPPr>
            <a:lvl1pPr indent="0">
              <a:lnSpc>
                <a:spcPct val="90000"/>
              </a:lnSpc>
              <a:spcBef>
                <a:spcPts val="1000"/>
              </a:spcBef>
              <a:buFont typeface="Arial" panose="020B0604020202020204" pitchFamily="34" charset="0"/>
              <a:buNone/>
              <a:defRPr sz="2000">
                <a:solidFill>
                  <a:srgbClr val="003366"/>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400"/>
            </a:lvl3pPr>
            <a:lvl4pPr marL="1600200" indent="-228600">
              <a:lnSpc>
                <a:spcPct val="90000"/>
              </a:lnSpc>
              <a:spcBef>
                <a:spcPts val="500"/>
              </a:spcBef>
              <a:buFont typeface="Arial" panose="020B0604020202020204" pitchFamily="34" charset="0"/>
              <a:buChar char="•"/>
              <a:defRPr sz="2400"/>
            </a:lvl4pPr>
            <a:lvl5pPr marL="2057400" indent="-228600">
              <a:lnSpc>
                <a:spcPct val="90000"/>
              </a:lnSpc>
              <a:spcBef>
                <a:spcPts val="500"/>
              </a:spcBef>
              <a:buFont typeface="Arial" panose="020B0604020202020204" pitchFamily="34" charset="0"/>
              <a:buChar char="•"/>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sz="2200" b="1" dirty="0">
                <a:solidFill>
                  <a:schemeClr val="tx1"/>
                </a:solidFill>
              </a:rPr>
              <a:t>Риск венозной </a:t>
            </a:r>
            <a:r>
              <a:rPr lang="ru-RU" sz="2200" b="1" dirty="0" smtClean="0">
                <a:solidFill>
                  <a:schemeClr val="tx1"/>
                </a:solidFill>
              </a:rPr>
              <a:t>ВТЭ </a:t>
            </a:r>
            <a:r>
              <a:rPr lang="ru-RU" sz="2200" dirty="0">
                <a:solidFill>
                  <a:schemeClr val="tx1"/>
                </a:solidFill>
              </a:rPr>
              <a:t>и ишемического инсульта повышается при приеме оральных препаратов МГТ, но абсолютный риск </a:t>
            </a:r>
            <a:r>
              <a:rPr lang="ru-RU" sz="2200" b="1" dirty="0">
                <a:solidFill>
                  <a:schemeClr val="tx1"/>
                </a:solidFill>
              </a:rPr>
              <a:t>до 60 лет невелик</a:t>
            </a:r>
            <a:r>
              <a:rPr lang="ru-RU" sz="2200" dirty="0">
                <a:solidFill>
                  <a:schemeClr val="tx1"/>
                </a:solidFill>
              </a:rPr>
              <a:t>. </a:t>
            </a:r>
          </a:p>
        </p:txBody>
      </p:sp>
      <p:sp>
        <p:nvSpPr>
          <p:cNvPr id="13" name="Content Placeholder 2"/>
          <p:cNvSpPr txBox="1">
            <a:spLocks/>
          </p:cNvSpPr>
          <p:nvPr/>
        </p:nvSpPr>
        <p:spPr>
          <a:xfrm>
            <a:off x="563974" y="4739440"/>
            <a:ext cx="11065415" cy="647989"/>
          </a:xfrm>
          <a:prstGeom prst="rect">
            <a:avLst/>
          </a:prstGeom>
          <a:solidFill>
            <a:schemeClr val="bg1"/>
          </a:solidFill>
          <a:ln>
            <a:solidFill>
              <a:schemeClr val="bg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lnSpcReduction="10000"/>
          </a:bodyPr>
          <a:lstStyle>
            <a:defPPr>
              <a:defRPr lang="ru-RU"/>
            </a:defPPr>
            <a:lvl1pPr indent="0">
              <a:lnSpc>
                <a:spcPct val="90000"/>
              </a:lnSpc>
              <a:spcBef>
                <a:spcPts val="1000"/>
              </a:spcBef>
              <a:buFont typeface="Arial" panose="020B0604020202020204" pitchFamily="34" charset="0"/>
              <a:buNone/>
              <a:defRPr sz="2000">
                <a:solidFill>
                  <a:srgbClr val="003366"/>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400"/>
            </a:lvl3pPr>
            <a:lvl4pPr marL="1600200" indent="-228600">
              <a:lnSpc>
                <a:spcPct val="90000"/>
              </a:lnSpc>
              <a:spcBef>
                <a:spcPts val="500"/>
              </a:spcBef>
              <a:buFont typeface="Arial" panose="020B0604020202020204" pitchFamily="34" charset="0"/>
              <a:buChar char="•"/>
              <a:defRPr sz="2400"/>
            </a:lvl4pPr>
            <a:lvl5pPr marL="2057400" indent="-228600">
              <a:lnSpc>
                <a:spcPct val="90000"/>
              </a:lnSpc>
              <a:spcBef>
                <a:spcPts val="500"/>
              </a:spcBef>
              <a:buFont typeface="Arial" panose="020B0604020202020204" pitchFamily="34" charset="0"/>
              <a:buChar char="•"/>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sz="2200" dirty="0">
                <a:solidFill>
                  <a:schemeClr val="tx1"/>
                </a:solidFill>
              </a:rPr>
              <a:t>Наблюдательные исследования указывают на </a:t>
            </a:r>
            <a:r>
              <a:rPr lang="ru-RU" sz="2200" b="1" dirty="0">
                <a:solidFill>
                  <a:schemeClr val="tx1"/>
                </a:solidFill>
              </a:rPr>
              <a:t>более низкий риск </a:t>
            </a:r>
            <a:r>
              <a:rPr lang="ru-RU" sz="2200" b="1" dirty="0" err="1">
                <a:solidFill>
                  <a:schemeClr val="tx1"/>
                </a:solidFill>
              </a:rPr>
              <a:t>трансдермального</a:t>
            </a:r>
            <a:r>
              <a:rPr lang="ru-RU" sz="2200" dirty="0">
                <a:solidFill>
                  <a:schemeClr val="tx1"/>
                </a:solidFill>
              </a:rPr>
              <a:t> пути введения. </a:t>
            </a:r>
          </a:p>
        </p:txBody>
      </p:sp>
      <p:pic>
        <p:nvPicPr>
          <p:cNvPr id="6" name="Picture 4" descr="BMS 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78111" y="771840"/>
            <a:ext cx="1649492" cy="10787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31465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7578" y="344495"/>
            <a:ext cx="11934423" cy="1325563"/>
          </a:xfrm>
        </p:spPr>
        <p:txBody>
          <a:bodyPr>
            <a:noAutofit/>
          </a:bodyPr>
          <a:lstStyle/>
          <a:p>
            <a:pPr algn="ctr" defTabSz="457200" eaLnBrk="1" hangingPunct="1">
              <a:defRPr/>
            </a:pPr>
            <a:r>
              <a:rPr lang="ru-RU" sz="3200" dirty="0" smtClean="0">
                <a:ea typeface="ＭＳ Ｐゴシック" charset="0"/>
              </a:rPr>
              <a:t>Трансдермальное применение эстрадиола повторяет физиологический путь диффузии гормона в кровеносное русло, </a:t>
            </a:r>
            <a:br>
              <a:rPr lang="ru-RU" sz="3200" dirty="0" smtClean="0">
                <a:ea typeface="ＭＳ Ｐゴシック" charset="0"/>
              </a:rPr>
            </a:br>
            <a:r>
              <a:rPr lang="ru-RU" sz="3200" dirty="0" smtClean="0">
                <a:ea typeface="ＭＳ Ｐゴシック" charset="0"/>
              </a:rPr>
              <a:t>минуя печёночный барьер</a:t>
            </a:r>
            <a:endParaRPr lang="fr-FR" sz="3200" dirty="0">
              <a:ea typeface="ＭＳ Ｐゴシック"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20617" y="2672805"/>
            <a:ext cx="2472743" cy="18055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01937" y="5438358"/>
            <a:ext cx="2268079" cy="127154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36404" y="5419484"/>
            <a:ext cx="1414928" cy="129041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0616" y="5550918"/>
            <a:ext cx="2327269" cy="115898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281093" y="2637356"/>
            <a:ext cx="4064000" cy="1876425"/>
          </a:xfrm>
          <a:prstGeom prst="rect">
            <a:avLst/>
          </a:prstGeom>
        </p:spPr>
      </p:pic>
      <p:sp>
        <p:nvSpPr>
          <p:cNvPr id="12" name="TextBox 11"/>
          <p:cNvSpPr txBox="1"/>
          <p:nvPr/>
        </p:nvSpPr>
        <p:spPr>
          <a:xfrm>
            <a:off x="2663657" y="5106310"/>
            <a:ext cx="6229203" cy="400110"/>
          </a:xfrm>
          <a:prstGeom prst="rect">
            <a:avLst/>
          </a:prstGeom>
          <a:noFill/>
        </p:spPr>
        <p:txBody>
          <a:bodyPr wrap="square" rtlCol="0">
            <a:spAutoFit/>
          </a:bodyPr>
          <a:lstStyle/>
          <a:p>
            <a:pPr algn="ctr"/>
            <a:r>
              <a:rPr lang="ru-RU" sz="2000" b="1" dirty="0" smtClean="0"/>
              <a:t>Органы-мишени</a:t>
            </a:r>
            <a:endParaRPr lang="ru-RU" sz="2000" b="1" dirty="0"/>
          </a:p>
        </p:txBody>
      </p:sp>
      <p:sp>
        <p:nvSpPr>
          <p:cNvPr id="13" name="TextBox 12"/>
          <p:cNvSpPr txBox="1"/>
          <p:nvPr/>
        </p:nvSpPr>
        <p:spPr>
          <a:xfrm>
            <a:off x="-857615" y="2155458"/>
            <a:ext cx="6229203" cy="400110"/>
          </a:xfrm>
          <a:prstGeom prst="rect">
            <a:avLst/>
          </a:prstGeom>
          <a:noFill/>
        </p:spPr>
        <p:txBody>
          <a:bodyPr wrap="square" rtlCol="0">
            <a:spAutoFit/>
          </a:bodyPr>
          <a:lstStyle/>
          <a:p>
            <a:pPr algn="ctr"/>
            <a:r>
              <a:rPr lang="ru-RU" sz="2000" b="1" dirty="0" smtClean="0"/>
              <a:t>Яичник</a:t>
            </a:r>
            <a:endParaRPr lang="ru-RU" sz="2000" b="1" dirty="0"/>
          </a:p>
        </p:txBody>
      </p:sp>
      <p:sp>
        <p:nvSpPr>
          <p:cNvPr id="14" name="TextBox 13"/>
          <p:cNvSpPr txBox="1"/>
          <p:nvPr/>
        </p:nvSpPr>
        <p:spPr>
          <a:xfrm>
            <a:off x="4198492" y="2174405"/>
            <a:ext cx="6229203" cy="400110"/>
          </a:xfrm>
          <a:prstGeom prst="rect">
            <a:avLst/>
          </a:prstGeom>
          <a:noFill/>
        </p:spPr>
        <p:txBody>
          <a:bodyPr wrap="square" rtlCol="0">
            <a:spAutoFit/>
          </a:bodyPr>
          <a:lstStyle/>
          <a:p>
            <a:pPr algn="ctr"/>
            <a:r>
              <a:rPr lang="ru-RU" sz="2000" b="1" dirty="0" smtClean="0"/>
              <a:t>Кровеносное русло</a:t>
            </a:r>
            <a:endParaRPr lang="ru-RU" sz="2000" b="1" dirty="0"/>
          </a:p>
        </p:txBody>
      </p:sp>
      <p:sp>
        <p:nvSpPr>
          <p:cNvPr id="15" name="Right Arrow 14"/>
          <p:cNvSpPr/>
          <p:nvPr/>
        </p:nvSpPr>
        <p:spPr>
          <a:xfrm>
            <a:off x="3601937" y="3040969"/>
            <a:ext cx="1769652" cy="81221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ight Arrow 15"/>
          <p:cNvSpPr/>
          <p:nvPr/>
        </p:nvSpPr>
        <p:spPr>
          <a:xfrm rot="5400000">
            <a:off x="6412960" y="4166167"/>
            <a:ext cx="942054" cy="108295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Picture 16"/>
          <p:cNvPicPr>
            <a:picLocks noChangeAspect="1"/>
          </p:cNvPicPr>
          <p:nvPr/>
        </p:nvPicPr>
        <p:blipFill rotWithShape="1">
          <a:blip r:embed="rId8" cstate="print">
            <a:extLst>
              <a:ext uri="{28A0092B-C50C-407E-A947-70E740481C1C}">
                <a14:useLocalDpi xmlns:a14="http://schemas.microsoft.com/office/drawing/2010/main" xmlns="" val="0"/>
              </a:ext>
            </a:extLst>
          </a:blip>
          <a:srcRect l="24453" t="23038" r="6437" b="29804"/>
          <a:stretch/>
        </p:blipFill>
        <p:spPr>
          <a:xfrm flipH="1">
            <a:off x="8571066" y="5750446"/>
            <a:ext cx="1267708" cy="723421"/>
          </a:xfrm>
          <a:prstGeom prst="rect">
            <a:avLst/>
          </a:prstGeom>
        </p:spPr>
      </p:pic>
    </p:spTree>
    <p:extLst>
      <p:ext uri="{BB962C8B-B14F-4D97-AF65-F5344CB8AC3E}">
        <p14:creationId xmlns:p14="http://schemas.microsoft.com/office/powerpoint/2010/main" xmlns="" val="36492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589" y="1808414"/>
            <a:ext cx="11062447" cy="757130"/>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ru-RU" sz="2400" b="0" dirty="0">
                <a:solidFill>
                  <a:prstClr val="black"/>
                </a:solidFill>
                <a:ea typeface="+mn-ea"/>
                <a:cs typeface="+mn-cs"/>
              </a:rPr>
              <a:t>Прогнозируемый фармакокинетический профиль </a:t>
            </a:r>
            <a:r>
              <a:rPr lang="ru-RU" sz="2400" b="0" dirty="0" err="1">
                <a:solidFill>
                  <a:prstClr val="black"/>
                </a:solidFill>
                <a:ea typeface="+mn-ea"/>
                <a:cs typeface="+mn-cs"/>
              </a:rPr>
              <a:t>эстрадиола</a:t>
            </a:r>
            <a:r>
              <a:rPr lang="ru-RU" sz="2400" b="0" dirty="0">
                <a:solidFill>
                  <a:prstClr val="black"/>
                </a:solidFill>
                <a:ea typeface="+mn-ea"/>
                <a:cs typeface="+mn-cs"/>
              </a:rPr>
              <a:t> в форме геля обеспечивает стабильность дозы эстрогенов </a:t>
            </a:r>
          </a:p>
        </p:txBody>
      </p:sp>
      <p:sp>
        <p:nvSpPr>
          <p:cNvPr id="6" name="Rectangle 5"/>
          <p:cNvSpPr/>
          <p:nvPr/>
        </p:nvSpPr>
        <p:spPr>
          <a:xfrm>
            <a:off x="358588" y="3041048"/>
            <a:ext cx="11543957" cy="830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ru-RU" sz="2400" dirty="0" smtClean="0">
                <a:solidFill>
                  <a:prstClr val="black"/>
                </a:solidFill>
              </a:rPr>
              <a:t>Устойчивая концентрация эстрадиола  в крови устанавливается после трех дней применения Эстрожеля в дозе 2,5 г ( 1 доза ) </a:t>
            </a:r>
            <a:endParaRPr lang="ru-RU" sz="2400" dirty="0">
              <a:solidFill>
                <a:prstClr val="black"/>
              </a:solidFill>
            </a:endParaRPr>
          </a:p>
        </p:txBody>
      </p:sp>
      <p:sp>
        <p:nvSpPr>
          <p:cNvPr id="7" name="Rectangle 6"/>
          <p:cNvSpPr/>
          <p:nvPr/>
        </p:nvSpPr>
        <p:spPr>
          <a:xfrm>
            <a:off x="4410636" y="6415753"/>
            <a:ext cx="8516469" cy="307777"/>
          </a:xfrm>
          <a:prstGeom prst="rect">
            <a:avLst/>
          </a:prstGeom>
        </p:spPr>
        <p:txBody>
          <a:bodyPr wrap="square">
            <a:spAutoFit/>
          </a:bodyPr>
          <a:lstStyle/>
          <a:p>
            <a:r>
              <a:rPr lang="en-US" sz="1400" dirty="0">
                <a:solidFill>
                  <a:prstClr val="black"/>
                </a:solidFill>
              </a:rPr>
              <a:t>http://</a:t>
            </a:r>
            <a:r>
              <a:rPr lang="en-US" sz="1200" dirty="0">
                <a:solidFill>
                  <a:prstClr val="black"/>
                </a:solidFill>
              </a:rPr>
              <a:t>www.druglib.com/druginfo/estrogel/description_pharmacology</a:t>
            </a:r>
            <a:r>
              <a:rPr lang="en-US" sz="1400" dirty="0">
                <a:solidFill>
                  <a:prstClr val="black"/>
                </a:solidFill>
              </a:rPr>
              <a:t>/</a:t>
            </a:r>
            <a:endParaRPr lang="ru-RU" sz="1400" dirty="0">
              <a:solidFill>
                <a:prstClr val="black"/>
              </a:solidFill>
            </a:endParaRPr>
          </a:p>
        </p:txBody>
      </p:sp>
      <p:sp>
        <p:nvSpPr>
          <p:cNvPr id="8" name="Rectangle 7"/>
          <p:cNvSpPr/>
          <p:nvPr/>
        </p:nvSpPr>
        <p:spPr>
          <a:xfrm>
            <a:off x="318530" y="4294222"/>
            <a:ext cx="11102505" cy="1200329"/>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ru-RU" sz="2400" dirty="0" smtClean="0">
                <a:solidFill>
                  <a:prstClr val="black"/>
                </a:solidFill>
              </a:rPr>
              <a:t>Концентрация, метаболизм и циркуляция </a:t>
            </a:r>
          </a:p>
          <a:p>
            <a:r>
              <a:rPr lang="ru-RU" sz="2400" dirty="0" smtClean="0">
                <a:solidFill>
                  <a:prstClr val="black"/>
                </a:solidFill>
              </a:rPr>
              <a:t>(в том числе, связь </a:t>
            </a:r>
            <a:r>
              <a:rPr lang="ru-RU" sz="2400" dirty="0">
                <a:solidFill>
                  <a:prstClr val="black"/>
                </a:solidFill>
              </a:rPr>
              <a:t>с ГСПГ и альбумином</a:t>
            </a:r>
            <a:r>
              <a:rPr lang="ru-RU" sz="2400" dirty="0" smtClean="0">
                <a:solidFill>
                  <a:prstClr val="black"/>
                </a:solidFill>
              </a:rPr>
              <a:t>) в организме  введенного </a:t>
            </a:r>
            <a:r>
              <a:rPr lang="el-GR" sz="2400" dirty="0" smtClean="0">
                <a:solidFill>
                  <a:prstClr val="black"/>
                </a:solidFill>
              </a:rPr>
              <a:t>β</a:t>
            </a:r>
            <a:r>
              <a:rPr lang="ru-RU" sz="2400" dirty="0" smtClean="0">
                <a:solidFill>
                  <a:prstClr val="black"/>
                </a:solidFill>
              </a:rPr>
              <a:t>-</a:t>
            </a:r>
            <a:r>
              <a:rPr lang="ru-RU" sz="2400" dirty="0" err="1" smtClean="0">
                <a:solidFill>
                  <a:prstClr val="black"/>
                </a:solidFill>
              </a:rPr>
              <a:t>эстрадиола</a:t>
            </a:r>
            <a:r>
              <a:rPr lang="ru-RU" sz="2400" dirty="0" smtClean="0">
                <a:solidFill>
                  <a:prstClr val="black"/>
                </a:solidFill>
              </a:rPr>
              <a:t>  идентичны эндогенному эстрогену.  </a:t>
            </a:r>
            <a:endParaRPr lang="ru-RU" sz="2400" dirty="0">
              <a:solidFill>
                <a:prstClr val="black"/>
              </a:solidFill>
            </a:endParaRPr>
          </a:p>
        </p:txBody>
      </p:sp>
      <p:sp>
        <p:nvSpPr>
          <p:cNvPr id="9" name="Title 1"/>
          <p:cNvSpPr txBox="1">
            <a:spLocks/>
          </p:cNvSpPr>
          <p:nvPr/>
        </p:nvSpPr>
        <p:spPr>
          <a:xfrm>
            <a:off x="527222" y="185723"/>
            <a:ext cx="10797061" cy="114718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bg1"/>
                </a:solidFill>
                <a:effectLst>
                  <a:outerShdw blurRad="38100" dist="38100" dir="2700000" algn="tl">
                    <a:srgbClr val="000000">
                      <a:alpha val="43137"/>
                    </a:srgbClr>
                  </a:outerShdw>
                </a:effectLst>
                <a:latin typeface="+mn-lt"/>
                <a:ea typeface="+mj-ea"/>
                <a:cs typeface="+mj-cs"/>
              </a:defRPr>
            </a:lvl1pPr>
          </a:lstStyle>
          <a:p>
            <a:r>
              <a:rPr lang="ru-RU" sz="3200" dirty="0" smtClean="0">
                <a:solidFill>
                  <a:srgbClr val="002060"/>
                </a:solidFill>
                <a:effectLst/>
              </a:rPr>
              <a:t>Эстрожель® - трансдермальный гель эстрадиола для устранения симптомов климактерического синдрома </a:t>
            </a:r>
            <a:endParaRPr lang="ru-RU" sz="3200" dirty="0">
              <a:solidFill>
                <a:srgbClr val="002060"/>
              </a:solidFill>
              <a:effectLst/>
            </a:endParaRPr>
          </a:p>
        </p:txBody>
      </p:sp>
    </p:spTree>
    <p:extLst>
      <p:ext uri="{BB962C8B-B14F-4D97-AF65-F5344CB8AC3E}">
        <p14:creationId xmlns:p14="http://schemas.microsoft.com/office/powerpoint/2010/main" xmlns="" val="35359656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55433" y="1685184"/>
            <a:ext cx="6427205" cy="396420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xmlns="">
                <a:solidFill>
                  <a:srgbClr val="FFFFFF"/>
                </a:solidFill>
              </a14:hiddenFill>
            </a:ext>
          </a:extLst>
        </p:spPr>
      </p:pic>
      <p:sp>
        <p:nvSpPr>
          <p:cNvPr id="8" name="Rounded Rectangular Callout 7"/>
          <p:cNvSpPr/>
          <p:nvPr/>
        </p:nvSpPr>
        <p:spPr>
          <a:xfrm>
            <a:off x="328247" y="4090136"/>
            <a:ext cx="4245653" cy="1051418"/>
          </a:xfrm>
          <a:prstGeom prst="wedgeRoundRectCallout">
            <a:avLst>
              <a:gd name="adj1" fmla="val 75708"/>
              <a:gd name="adj2" fmla="val -35648"/>
              <a:gd name="adj3" fmla="val 16667"/>
            </a:avLst>
          </a:prstGeom>
          <a:solidFill>
            <a:schemeClr val="bg1"/>
          </a:solidFill>
          <a:ln>
            <a:solidFill>
              <a:schemeClr val="accent6">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ru-RU" dirty="0" smtClean="0">
                <a:solidFill>
                  <a:schemeClr val="accent5">
                    <a:lumMod val="75000"/>
                  </a:schemeClr>
                </a:solidFill>
              </a:rPr>
              <a:t>Прогнозируемый профиль </a:t>
            </a:r>
            <a:r>
              <a:rPr lang="ru-RU" dirty="0" err="1">
                <a:solidFill>
                  <a:schemeClr val="accent5">
                    <a:lumMod val="75000"/>
                  </a:schemeClr>
                </a:solidFill>
              </a:rPr>
              <a:t>фармакокинетики</a:t>
            </a:r>
            <a:r>
              <a:rPr lang="ru-RU" dirty="0">
                <a:solidFill>
                  <a:schemeClr val="accent5">
                    <a:lumMod val="75000"/>
                  </a:schemeClr>
                </a:solidFill>
              </a:rPr>
              <a:t> </a:t>
            </a:r>
            <a:r>
              <a:rPr lang="ru-RU" dirty="0" smtClean="0">
                <a:solidFill>
                  <a:schemeClr val="accent5">
                    <a:lumMod val="75000"/>
                  </a:schemeClr>
                </a:solidFill>
              </a:rPr>
              <a:t>без </a:t>
            </a:r>
            <a:r>
              <a:rPr lang="ru-RU" dirty="0">
                <a:solidFill>
                  <a:schemeClr val="accent5">
                    <a:lumMod val="75000"/>
                  </a:schemeClr>
                </a:solidFill>
              </a:rPr>
              <a:t>выраженных колебаний </a:t>
            </a:r>
          </a:p>
        </p:txBody>
      </p:sp>
      <p:sp>
        <p:nvSpPr>
          <p:cNvPr id="2" name="Title 1"/>
          <p:cNvSpPr>
            <a:spLocks noGrp="1"/>
          </p:cNvSpPr>
          <p:nvPr>
            <p:ph type="title"/>
          </p:nvPr>
        </p:nvSpPr>
        <p:spPr>
          <a:xfrm>
            <a:off x="1017493" y="418915"/>
            <a:ext cx="10515600" cy="724086"/>
          </a:xfrm>
        </p:spPr>
        <p:txBody>
          <a:bodyPr>
            <a:normAutofit/>
          </a:bodyPr>
          <a:lstStyle/>
          <a:p>
            <a:r>
              <a:rPr lang="ru-RU" dirty="0" err="1" smtClean="0"/>
              <a:t>Трансдермальное</a:t>
            </a:r>
            <a:r>
              <a:rPr lang="ru-RU" dirty="0" smtClean="0"/>
              <a:t> введение эстрогенов более физиологично по </a:t>
            </a:r>
            <a:r>
              <a:rPr lang="ru-RU" dirty="0" err="1" smtClean="0"/>
              <a:t>фармакокинетике</a:t>
            </a:r>
            <a:r>
              <a:rPr lang="ru-RU" dirty="0" smtClean="0"/>
              <a:t> </a:t>
            </a:r>
            <a:endParaRPr lang="ru-RU" dirty="0"/>
          </a:p>
        </p:txBody>
      </p:sp>
      <p:sp>
        <p:nvSpPr>
          <p:cNvPr id="9" name="TextBox 8"/>
          <p:cNvSpPr txBox="1"/>
          <p:nvPr/>
        </p:nvSpPr>
        <p:spPr>
          <a:xfrm>
            <a:off x="589942" y="2924397"/>
            <a:ext cx="4065492" cy="707886"/>
          </a:xfrm>
          <a:prstGeom prst="rect">
            <a:avLst/>
          </a:prstGeom>
          <a:noFill/>
        </p:spPr>
        <p:txBody>
          <a:bodyPr wrap="square" rtlCol="0">
            <a:spAutoFit/>
          </a:bodyPr>
          <a:lstStyle/>
          <a:p>
            <a:pPr marL="342900" indent="-342900">
              <a:buFont typeface="Arial" panose="020B0604020202020204" pitchFamily="34" charset="0"/>
              <a:buChar char="•"/>
            </a:pPr>
            <a:r>
              <a:rPr lang="ru-RU" sz="2000" dirty="0" smtClean="0"/>
              <a:t>Предотвращение первичного метаболизма в печени </a:t>
            </a:r>
            <a:endParaRPr lang="ru-RU" sz="2000" dirty="0"/>
          </a:p>
        </p:txBody>
      </p:sp>
      <p:sp>
        <p:nvSpPr>
          <p:cNvPr id="10" name="TextBox 9"/>
          <p:cNvSpPr txBox="1"/>
          <p:nvPr/>
        </p:nvSpPr>
        <p:spPr>
          <a:xfrm>
            <a:off x="589942" y="1727547"/>
            <a:ext cx="4065492" cy="1015663"/>
          </a:xfrm>
          <a:prstGeom prst="rect">
            <a:avLst/>
          </a:prstGeom>
          <a:noFill/>
        </p:spPr>
        <p:txBody>
          <a:bodyPr wrap="square" rtlCol="0">
            <a:spAutoFit/>
          </a:bodyPr>
          <a:lstStyle/>
          <a:p>
            <a:pPr marL="342900" indent="-342900">
              <a:buFont typeface="Arial" panose="020B0604020202020204" pitchFamily="34" charset="0"/>
              <a:buChar char="•"/>
            </a:pPr>
            <a:r>
              <a:rPr lang="ru-RU" sz="2000" dirty="0" smtClean="0"/>
              <a:t>Предотвращение ферментативного расщепления в ЖКТ  </a:t>
            </a:r>
            <a:endParaRPr lang="ru-RU" sz="2000" dirty="0"/>
          </a:p>
        </p:txBody>
      </p:sp>
      <p:sp>
        <p:nvSpPr>
          <p:cNvPr id="12" name="Text Box 4"/>
          <p:cNvSpPr txBox="1">
            <a:spLocks noChangeArrowheads="1"/>
          </p:cNvSpPr>
          <p:nvPr/>
        </p:nvSpPr>
        <p:spPr bwMode="auto">
          <a:xfrm>
            <a:off x="3745343" y="6338405"/>
            <a:ext cx="79294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ru-RU" sz="1200" i="1" dirty="0" smtClean="0">
                <a:latin typeface="Verdana" charset="0"/>
              </a:rPr>
              <a:t>На основании </a:t>
            </a:r>
            <a:r>
              <a:rPr lang="fr-FR" sz="1200" b="1" dirty="0" smtClean="0">
                <a:latin typeface="Verdana" charset="0"/>
              </a:rPr>
              <a:t>RO Potts and RA Lobo.</a:t>
            </a:r>
            <a:r>
              <a:rPr lang="fr-FR" sz="1200" dirty="0" smtClean="0">
                <a:latin typeface="Verdana" charset="0"/>
              </a:rPr>
              <a:t> </a:t>
            </a:r>
            <a:r>
              <a:rPr lang="fr-FR" sz="1200" i="1" dirty="0" smtClean="0">
                <a:latin typeface="Verdana" charset="0"/>
              </a:rPr>
              <a:t>J Reprod Med </a:t>
            </a:r>
            <a:r>
              <a:rPr lang="fr-FR" sz="1200" dirty="0" smtClean="0">
                <a:latin typeface="Verdana" charset="0"/>
              </a:rPr>
              <a:t>2005; </a:t>
            </a:r>
            <a:r>
              <a:rPr lang="fr-FR" sz="1200" b="1" dirty="0" smtClean="0">
                <a:latin typeface="Verdana" charset="0"/>
              </a:rPr>
              <a:t>105</a:t>
            </a:r>
            <a:r>
              <a:rPr lang="fr-FR" sz="1200" dirty="0" smtClean="0">
                <a:latin typeface="Verdana" charset="0"/>
              </a:rPr>
              <a:t>: 953-61</a:t>
            </a:r>
          </a:p>
        </p:txBody>
      </p:sp>
      <p:sp>
        <p:nvSpPr>
          <p:cNvPr id="14" name="Text Box 7"/>
          <p:cNvSpPr txBox="1">
            <a:spLocks noChangeArrowheads="1"/>
          </p:cNvSpPr>
          <p:nvPr/>
        </p:nvSpPr>
        <p:spPr bwMode="auto">
          <a:xfrm>
            <a:off x="8436546" y="1994356"/>
            <a:ext cx="3840607" cy="523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17" tIns="45709" rIns="91417" bIns="4570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FR" altLang="ru-RU" sz="1400" b="1" dirty="0">
                <a:latin typeface="+mj-lt"/>
              </a:rPr>
              <a:t>2 </a:t>
            </a:r>
            <a:r>
              <a:rPr lang="ru-RU" altLang="ru-RU" sz="1400" b="1" dirty="0" smtClean="0">
                <a:latin typeface="+mj-lt"/>
              </a:rPr>
              <a:t>мг</a:t>
            </a:r>
            <a:r>
              <a:rPr lang="fr-FR" altLang="ru-RU" sz="1400" b="1" dirty="0" smtClean="0">
                <a:latin typeface="+mj-lt"/>
              </a:rPr>
              <a:t> </a:t>
            </a:r>
            <a:r>
              <a:rPr lang="ru-RU" altLang="ru-RU" sz="1400" b="1" dirty="0">
                <a:latin typeface="+mj-lt"/>
              </a:rPr>
              <a:t>пероральный прием</a:t>
            </a:r>
          </a:p>
          <a:p>
            <a:pPr>
              <a:spcBef>
                <a:spcPct val="0"/>
              </a:spcBef>
              <a:buFontTx/>
              <a:buNone/>
            </a:pPr>
            <a:r>
              <a:rPr lang="ru-RU" altLang="ru-RU" sz="1400" b="1" dirty="0" err="1">
                <a:latin typeface="+mj-lt"/>
              </a:rPr>
              <a:t>эстрадиола</a:t>
            </a:r>
            <a:endParaRPr lang="fr-FR" altLang="ru-RU" sz="1400" b="1" dirty="0">
              <a:latin typeface="+mj-lt"/>
            </a:endParaRPr>
          </a:p>
        </p:txBody>
      </p:sp>
      <p:sp>
        <p:nvSpPr>
          <p:cNvPr id="15" name="Text Box 4"/>
          <p:cNvSpPr txBox="1">
            <a:spLocks noChangeArrowheads="1"/>
          </p:cNvSpPr>
          <p:nvPr/>
        </p:nvSpPr>
        <p:spPr bwMode="auto">
          <a:xfrm>
            <a:off x="9426887" y="3578031"/>
            <a:ext cx="3311504" cy="6463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17" tIns="45709" rIns="91417" bIns="4570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ru-RU" altLang="ru-RU" sz="1200" b="1" dirty="0">
                <a:latin typeface="+mj-lt"/>
              </a:rPr>
              <a:t>1,5 мг 17</a:t>
            </a:r>
            <a:r>
              <a:rPr lang="ru-RU" altLang="ru-RU" sz="1200" b="1" dirty="0">
                <a:latin typeface="+mj-lt"/>
                <a:sym typeface="Symbol" pitchFamily="18" charset="2"/>
              </a:rPr>
              <a:t>-</a:t>
            </a:r>
            <a:r>
              <a:rPr lang="ru-RU" altLang="ru-RU" sz="1200" b="1" dirty="0" err="1">
                <a:latin typeface="+mj-lt"/>
                <a:sym typeface="Symbol" pitchFamily="18" charset="2"/>
              </a:rPr>
              <a:t>эстрадиол</a:t>
            </a:r>
            <a:r>
              <a:rPr lang="ru-RU" altLang="ru-RU" sz="1200" b="1" dirty="0">
                <a:latin typeface="+mj-lt"/>
              </a:rPr>
              <a:t> </a:t>
            </a:r>
            <a:r>
              <a:rPr lang="ru-RU" altLang="ru-RU" sz="1200" b="1" dirty="0" err="1">
                <a:latin typeface="+mj-lt"/>
              </a:rPr>
              <a:t>трансдермально</a:t>
            </a:r>
            <a:endParaRPr lang="ru-RU" altLang="ru-RU" sz="1200" b="1" dirty="0">
              <a:latin typeface="+mj-lt"/>
            </a:endParaRPr>
          </a:p>
          <a:p>
            <a:pPr>
              <a:spcBef>
                <a:spcPct val="0"/>
              </a:spcBef>
              <a:buFontTx/>
              <a:buNone/>
            </a:pPr>
            <a:r>
              <a:rPr lang="ru-RU" altLang="ru-RU" sz="1200" b="1" dirty="0">
                <a:latin typeface="+mj-lt"/>
              </a:rPr>
              <a:t>Концентрация в плазме </a:t>
            </a:r>
            <a:r>
              <a:rPr lang="ru-RU" altLang="ru-RU" sz="1200" b="1" dirty="0" smtClean="0">
                <a:latin typeface="+mj-lt"/>
              </a:rPr>
              <a:t>крови</a:t>
            </a:r>
          </a:p>
          <a:p>
            <a:pPr>
              <a:spcBef>
                <a:spcPct val="0"/>
              </a:spcBef>
              <a:buFontTx/>
              <a:buNone/>
            </a:pPr>
            <a:r>
              <a:rPr lang="fr-FR" altLang="ru-RU" sz="1200" b="1" dirty="0" smtClean="0">
                <a:latin typeface="+mj-lt"/>
              </a:rPr>
              <a:t>60 </a:t>
            </a:r>
            <a:r>
              <a:rPr lang="ru-RU" altLang="ru-RU" sz="1200" b="1" dirty="0">
                <a:latin typeface="+mj-lt"/>
              </a:rPr>
              <a:t>-</a:t>
            </a:r>
            <a:r>
              <a:rPr lang="fr-FR" altLang="ru-RU" sz="1200" b="1" dirty="0">
                <a:latin typeface="+mj-lt"/>
              </a:rPr>
              <a:t> 80 </a:t>
            </a:r>
            <a:r>
              <a:rPr lang="fr-FR" altLang="ru-RU" sz="1200" b="1" dirty="0" err="1" smtClean="0">
                <a:latin typeface="+mj-lt"/>
              </a:rPr>
              <a:t>pg</a:t>
            </a:r>
            <a:r>
              <a:rPr lang="fr-FR" altLang="ru-RU" sz="1200" b="1" dirty="0" smtClean="0">
                <a:latin typeface="+mj-lt"/>
              </a:rPr>
              <a:t>/ml</a:t>
            </a:r>
            <a:r>
              <a:rPr lang="ru-RU" altLang="ru-RU" sz="1200" b="1" dirty="0" smtClean="0">
                <a:latin typeface="+mj-lt"/>
              </a:rPr>
              <a:t> </a:t>
            </a:r>
            <a:endParaRPr lang="fr-FR" altLang="ru-RU" sz="1200" b="1" dirty="0">
              <a:latin typeface="Arial" pitchFamily="34" charset="0"/>
            </a:endParaRPr>
          </a:p>
        </p:txBody>
      </p:sp>
      <p:sp>
        <p:nvSpPr>
          <p:cNvPr id="16" name="Text Box 9"/>
          <p:cNvSpPr txBox="1">
            <a:spLocks noChangeArrowheads="1"/>
          </p:cNvSpPr>
          <p:nvPr/>
        </p:nvSpPr>
        <p:spPr bwMode="auto">
          <a:xfrm>
            <a:off x="9420661" y="4719005"/>
            <a:ext cx="2112433" cy="307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17" tIns="45709" rIns="91417" bIns="4570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ru-RU" altLang="ru-RU" sz="1400" b="1" dirty="0">
                <a:latin typeface="+mj-lt"/>
              </a:rPr>
              <a:t>пластырь</a:t>
            </a:r>
            <a:r>
              <a:rPr lang="fr-FR" altLang="ru-RU" sz="1400" b="1" dirty="0">
                <a:latin typeface="+mj-lt"/>
              </a:rPr>
              <a:t> </a:t>
            </a:r>
            <a:r>
              <a:rPr lang="fr-FR" altLang="ru-RU" sz="1400" b="1" dirty="0" smtClean="0">
                <a:latin typeface="+mj-lt"/>
              </a:rPr>
              <a:t>50</a:t>
            </a:r>
            <a:r>
              <a:rPr lang="ru-RU" altLang="ru-RU" sz="1400" b="1" dirty="0" smtClean="0">
                <a:latin typeface="+mj-lt"/>
              </a:rPr>
              <a:t> пг/сут</a:t>
            </a:r>
            <a:endParaRPr lang="fr-FR" altLang="ru-RU" sz="1400" b="1" dirty="0">
              <a:latin typeface="+mj-lt"/>
            </a:endParaRPr>
          </a:p>
        </p:txBody>
      </p:sp>
    </p:spTree>
    <p:extLst>
      <p:ext uri="{BB962C8B-B14F-4D97-AF65-F5344CB8AC3E}">
        <p14:creationId xmlns:p14="http://schemas.microsoft.com/office/powerpoint/2010/main" xmlns="" val="27526476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 y="403006"/>
            <a:ext cx="12191999" cy="1081181"/>
          </a:xfrm>
        </p:spPr>
        <p:txBody>
          <a:bodyPr>
            <a:noAutofit/>
          </a:bodyPr>
          <a:lstStyle/>
          <a:p>
            <a:pPr algn="ctr"/>
            <a:r>
              <a:rPr lang="ru-RU" altLang="ru-RU" sz="2800" dirty="0" err="1" smtClean="0"/>
              <a:t>Эстрожель</a:t>
            </a:r>
            <a:r>
              <a:rPr lang="ru-RU" altLang="ru-RU" sz="2800" dirty="0" smtClean="0"/>
              <a:t>® </a:t>
            </a:r>
            <a:r>
              <a:rPr lang="ru-RU" altLang="ru-RU" sz="2800" dirty="0"/>
              <a:t>(</a:t>
            </a:r>
            <a:r>
              <a:rPr lang="ru-RU" altLang="ru-RU" sz="2800" dirty="0" err="1"/>
              <a:t>трансдермальный</a:t>
            </a:r>
            <a:r>
              <a:rPr lang="ru-RU" altLang="ru-RU" sz="2800" dirty="0"/>
              <a:t> гель </a:t>
            </a:r>
            <a:r>
              <a:rPr lang="ru-RU" altLang="ru-RU" sz="2800" dirty="0" smtClean="0"/>
              <a:t>17-</a:t>
            </a:r>
            <a:r>
              <a:rPr lang="el-GR" altLang="ru-RU" sz="2800" dirty="0" smtClean="0"/>
              <a:t>β</a:t>
            </a:r>
            <a:r>
              <a:rPr lang="ru-RU" altLang="ru-RU" sz="2800" dirty="0" smtClean="0"/>
              <a:t> </a:t>
            </a:r>
            <a:r>
              <a:rPr lang="ru-RU" altLang="ru-RU" sz="2800" dirty="0" err="1"/>
              <a:t>эстрадиола</a:t>
            </a:r>
            <a:r>
              <a:rPr lang="ru-RU" altLang="ru-RU" sz="2800" dirty="0"/>
              <a:t>) </a:t>
            </a:r>
            <a:br>
              <a:rPr lang="ru-RU" altLang="ru-RU" sz="2800" dirty="0"/>
            </a:br>
            <a:r>
              <a:rPr lang="ru-RU" altLang="ru-RU" sz="2800" dirty="0"/>
              <a:t>эффективно купирует основные симптомы климактерия </a:t>
            </a:r>
          </a:p>
        </p:txBody>
      </p:sp>
      <p:pic>
        <p:nvPicPr>
          <p:cNvPr id="4301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3742" y="1946076"/>
            <a:ext cx="11379076" cy="30910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3013" name="Rectangle 3"/>
          <p:cNvSpPr>
            <a:spLocks noChangeArrowheads="1"/>
          </p:cNvSpPr>
          <p:nvPr/>
        </p:nvSpPr>
        <p:spPr bwMode="auto">
          <a:xfrm>
            <a:off x="2510118" y="6228137"/>
            <a:ext cx="94427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5" rIns="91428" bIns="45715">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100" dirty="0">
                <a:latin typeface="Arial" panose="020B0604020202020204" pitchFamily="34" charset="0"/>
              </a:rPr>
              <a:t>Archer, David F. MD; Percutaneous 17</a:t>
            </a:r>
            <a:r>
              <a:rPr lang="ru-RU" altLang="ru-RU" sz="1100" dirty="0">
                <a:latin typeface="Arial" panose="020B0604020202020204" pitchFamily="34" charset="0"/>
              </a:rPr>
              <a:t>β</a:t>
            </a:r>
            <a:r>
              <a:rPr lang="en-US" altLang="ru-RU" sz="1100" dirty="0">
                <a:latin typeface="Arial" panose="020B0604020202020204" pitchFamily="34" charset="0"/>
              </a:rPr>
              <a:t>-estradiol gel for the treatment of</a:t>
            </a:r>
            <a:endParaRPr lang="ru-RU" altLang="ru-RU" sz="1100" dirty="0">
              <a:latin typeface="Arial" panose="020B0604020202020204" pitchFamily="34" charset="0"/>
            </a:endParaRPr>
          </a:p>
          <a:p>
            <a:pPr eaLnBrk="1" hangingPunct="1">
              <a:spcBef>
                <a:spcPct val="0"/>
              </a:spcBef>
              <a:buFontTx/>
              <a:buNone/>
            </a:pPr>
            <a:r>
              <a:rPr lang="en-US" altLang="ru-RU" sz="1100" dirty="0">
                <a:latin typeface="Arial" panose="020B0604020202020204" pitchFamily="34" charset="0"/>
              </a:rPr>
              <a:t>vasomotor symptoms in postmenopausal women. Menopause: November 2003.Vol. 10, Issue 6; p 516-521</a:t>
            </a:r>
            <a:endParaRPr lang="ru-RU" altLang="ru-RU" sz="1100" dirty="0">
              <a:latin typeface="Arial" panose="020B0604020202020204" pitchFamily="34" charset="0"/>
            </a:endParaRPr>
          </a:p>
        </p:txBody>
      </p:sp>
    </p:spTree>
    <p:extLst>
      <p:ext uri="{BB962C8B-B14F-4D97-AF65-F5344CB8AC3E}">
        <p14:creationId xmlns:p14="http://schemas.microsoft.com/office/powerpoint/2010/main" xmlns="" val="2860388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51368" y="340949"/>
            <a:ext cx="11840633" cy="576262"/>
          </a:xfrm>
        </p:spPr>
        <p:txBody>
          <a:bodyPr>
            <a:noAutofit/>
          </a:bodyPr>
          <a:lstStyle/>
          <a:p>
            <a:pPr>
              <a:defRPr/>
            </a:pPr>
            <a:r>
              <a:rPr lang="ru-RU" sz="3200" b="1" dirty="0" smtClean="0">
                <a:latin typeface="Verdana" pitchFamily="34" charset="0"/>
                <a:ea typeface="ＭＳ Ｐゴシック" charset="0"/>
              </a:rPr>
              <a:t>Дозировка</a:t>
            </a:r>
            <a:r>
              <a:rPr lang="ru-RU" sz="3200" dirty="0">
                <a:latin typeface="Verdana" pitchFamily="34" charset="0"/>
                <a:ea typeface="ＭＳ Ｐゴシック" charset="0"/>
              </a:rPr>
              <a:t> </a:t>
            </a:r>
            <a:r>
              <a:rPr lang="ru-RU" sz="3200" dirty="0" smtClean="0">
                <a:latin typeface="Verdana" pitchFamily="34" charset="0"/>
                <a:ea typeface="ＭＳ Ｐゴシック" charset="0"/>
              </a:rPr>
              <a:t>и способ </a:t>
            </a:r>
            <a:r>
              <a:rPr lang="ru-RU" sz="3200" dirty="0">
                <a:latin typeface="Verdana" pitchFamily="34" charset="0"/>
                <a:ea typeface="ＭＳ Ｐゴシック" charset="0"/>
              </a:rPr>
              <a:t>применения</a:t>
            </a:r>
            <a:r>
              <a:rPr lang="en-US" sz="3200" dirty="0">
                <a:latin typeface="Verdana" pitchFamily="34" charset="0"/>
                <a:ea typeface="ＭＳ Ｐゴシック" charset="0"/>
              </a:rPr>
              <a:t/>
            </a:r>
            <a:br>
              <a:rPr lang="en-US" sz="3200" dirty="0">
                <a:latin typeface="Verdana" pitchFamily="34" charset="0"/>
                <a:ea typeface="ＭＳ Ｐゴシック" charset="0"/>
              </a:rPr>
            </a:br>
            <a:r>
              <a:rPr lang="ru-RU" sz="3200" b="1" dirty="0" smtClean="0">
                <a:latin typeface="Verdana" pitchFamily="34" charset="0"/>
                <a:ea typeface="ＭＳ Ｐゴシック" charset="0"/>
              </a:rPr>
              <a:t>препарата Эстрожель</a:t>
            </a:r>
            <a:r>
              <a:rPr lang="ru-RU" sz="3200" b="1" baseline="30000" dirty="0" smtClean="0">
                <a:latin typeface="Verdana" pitchFamily="34" charset="0"/>
                <a:ea typeface="ＭＳ Ｐゴシック" charset="0"/>
              </a:rPr>
              <a:t>®</a:t>
            </a:r>
            <a:r>
              <a:rPr lang="ru-RU" sz="3200" b="1" dirty="0" smtClean="0">
                <a:latin typeface="Verdana" pitchFamily="34" charset="0"/>
                <a:ea typeface="ＭＳ Ｐゴシック" charset="0"/>
              </a:rPr>
              <a:t>   </a:t>
            </a:r>
            <a:endParaRPr lang="en-US" sz="3200" b="1" dirty="0" smtClean="0">
              <a:latin typeface="Verdana" pitchFamily="34" charset="0"/>
              <a:ea typeface="ＭＳ Ｐゴシック" charset="0"/>
            </a:endParaRPr>
          </a:p>
        </p:txBody>
      </p:sp>
      <p:sp>
        <p:nvSpPr>
          <p:cNvPr id="61443" name="Rectangle 3"/>
          <p:cNvSpPr>
            <a:spLocks noGrp="1" noChangeArrowheads="1"/>
          </p:cNvSpPr>
          <p:nvPr>
            <p:ph type="body" sz="half" idx="1"/>
          </p:nvPr>
        </p:nvSpPr>
        <p:spPr>
          <a:xfrm>
            <a:off x="1706880" y="1326608"/>
            <a:ext cx="9247163" cy="1656640"/>
          </a:xfrm>
        </p:spPr>
        <p:txBody>
          <a:bodyPr>
            <a:noAutofit/>
          </a:bodyPr>
          <a:lstStyle/>
          <a:p>
            <a:pPr eaLnBrk="1" hangingPunct="1">
              <a:lnSpc>
                <a:spcPct val="80000"/>
              </a:lnSpc>
              <a:defRPr/>
            </a:pPr>
            <a:r>
              <a:rPr lang="ru-RU" dirty="0" smtClean="0">
                <a:ea typeface="ＭＳ Ｐゴシック" charset="0"/>
              </a:rPr>
              <a:t>2,5</a:t>
            </a:r>
            <a:r>
              <a:rPr lang="en-US" dirty="0" smtClean="0">
                <a:ea typeface="ＭＳ Ｐゴシック" charset="0"/>
              </a:rPr>
              <a:t> </a:t>
            </a:r>
            <a:r>
              <a:rPr lang="ru-RU" dirty="0" smtClean="0">
                <a:ea typeface="ＭＳ Ｐゴシック" charset="0"/>
              </a:rPr>
              <a:t>г</a:t>
            </a:r>
            <a:r>
              <a:rPr lang="en-US" dirty="0" smtClean="0">
                <a:ea typeface="ＭＳ Ｐゴシック" charset="0"/>
              </a:rPr>
              <a:t> </a:t>
            </a:r>
            <a:r>
              <a:rPr lang="ru-RU" dirty="0" smtClean="0">
                <a:ea typeface="ＭＳ Ｐゴシック" charset="0"/>
              </a:rPr>
              <a:t>геля</a:t>
            </a:r>
            <a:r>
              <a:rPr lang="en-US" dirty="0">
                <a:ea typeface="ＭＳ Ｐゴシック" charset="0"/>
              </a:rPr>
              <a:t>	</a:t>
            </a:r>
            <a:r>
              <a:rPr lang="en-US" dirty="0" smtClean="0"/>
              <a:t>= </a:t>
            </a:r>
            <a:r>
              <a:rPr lang="ru-RU" dirty="0" smtClean="0"/>
              <a:t>1,</a:t>
            </a:r>
            <a:r>
              <a:rPr lang="en-US" dirty="0" smtClean="0"/>
              <a:t>5 </a:t>
            </a:r>
            <a:r>
              <a:rPr lang="ru-RU" dirty="0" smtClean="0"/>
              <a:t>мг </a:t>
            </a:r>
            <a:r>
              <a:rPr lang="en-US" dirty="0" smtClean="0"/>
              <a:t>E2 (</a:t>
            </a:r>
            <a:r>
              <a:rPr lang="ru-RU" dirty="0" err="1" smtClean="0"/>
              <a:t>эстрадиола</a:t>
            </a:r>
            <a:r>
              <a:rPr lang="en-US" dirty="0" smtClean="0"/>
              <a:t>)	</a:t>
            </a:r>
            <a:endParaRPr lang="ru-RU" dirty="0" smtClean="0"/>
          </a:p>
          <a:p>
            <a:pPr marL="0" indent="0" eaLnBrk="1" hangingPunct="1">
              <a:lnSpc>
                <a:spcPct val="80000"/>
              </a:lnSpc>
              <a:buNone/>
              <a:defRPr/>
            </a:pPr>
            <a:r>
              <a:rPr lang="en-US" dirty="0"/>
              <a:t>		</a:t>
            </a:r>
            <a:r>
              <a:rPr lang="en-US" dirty="0" smtClean="0"/>
              <a:t>= </a:t>
            </a:r>
            <a:r>
              <a:rPr lang="ru-RU" dirty="0" smtClean="0"/>
              <a:t>70</a:t>
            </a:r>
            <a:r>
              <a:rPr lang="en-US" dirty="0" smtClean="0"/>
              <a:t> </a:t>
            </a:r>
            <a:r>
              <a:rPr lang="el-GR" dirty="0"/>
              <a:t>μ</a:t>
            </a:r>
            <a:r>
              <a:rPr lang="en-US" dirty="0" smtClean="0"/>
              <a:t>g/</a:t>
            </a:r>
            <a:r>
              <a:rPr lang="ru-RU" dirty="0" smtClean="0"/>
              <a:t>день        </a:t>
            </a:r>
            <a:r>
              <a:rPr lang="en-US" dirty="0"/>
              <a:t>		</a:t>
            </a:r>
          </a:p>
          <a:p>
            <a:pPr eaLnBrk="1" hangingPunct="1">
              <a:lnSpc>
                <a:spcPct val="80000"/>
              </a:lnSpc>
              <a:defRPr/>
            </a:pPr>
            <a:r>
              <a:rPr lang="ru-RU" dirty="0" smtClean="0">
                <a:ea typeface="ＭＳ Ｐゴシック" charset="0"/>
              </a:rPr>
              <a:t>Наносить один раз в день на всю поверхность руки от кисти до плечевого сустава</a:t>
            </a:r>
            <a:endParaRPr lang="en-US" dirty="0">
              <a:ea typeface="ＭＳ Ｐゴシック" charset="0"/>
            </a:endParaRPr>
          </a:p>
        </p:txBody>
      </p:sp>
      <p:sp>
        <p:nvSpPr>
          <p:cNvPr id="62468" name="Text Box 4"/>
          <p:cNvSpPr txBox="1">
            <a:spLocks noChangeArrowheads="1"/>
          </p:cNvSpPr>
          <p:nvPr/>
        </p:nvSpPr>
        <p:spPr bwMode="auto">
          <a:xfrm>
            <a:off x="8076109" y="6462242"/>
            <a:ext cx="4775200" cy="296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43" tIns="46022" rIns="92043" bIns="46022">
            <a:spAutoFit/>
          </a:bodyPr>
          <a:lstStyle>
            <a:lvl1pPr defTabSz="520700">
              <a:spcBef>
                <a:spcPct val="20000"/>
              </a:spcBef>
              <a:buChar char="•"/>
              <a:defRPr sz="2800">
                <a:solidFill>
                  <a:srgbClr val="333333"/>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520700">
              <a:spcBef>
                <a:spcPct val="20000"/>
              </a:spcBef>
              <a:buChar char="–"/>
              <a:defRPr sz="240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1143000" indent="-228600" defTabSz="520700">
              <a:spcBef>
                <a:spcPct val="20000"/>
              </a:spcBef>
              <a:buChar char="•"/>
              <a:defRPr sz="200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600200" indent="-228600" defTabSz="520700">
              <a:spcBef>
                <a:spcPct val="20000"/>
              </a:spcBef>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4pPr>
            <a:lvl5pPr marL="2057400" indent="-228600" defTabSz="520700">
              <a:spcBef>
                <a:spcPct val="20000"/>
              </a:spcBef>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5pPr>
            <a:lvl6pPr marL="25146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6pPr>
            <a:lvl7pPr marL="29718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7pPr>
            <a:lvl8pPr marL="34290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8pPr>
            <a:lvl9pPr marL="38862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ct val="50000"/>
              </a:spcBef>
              <a:buClr>
                <a:srgbClr val="FFFF00"/>
              </a:buClr>
              <a:buFontTx/>
              <a:buNone/>
            </a:pPr>
            <a:r>
              <a:rPr lang="en-US" altLang="ru-RU" sz="1100" dirty="0" err="1" smtClean="0">
                <a:solidFill>
                  <a:schemeClr val="tx1"/>
                </a:solidFill>
              </a:rPr>
              <a:t>Oestrogel</a:t>
            </a:r>
            <a:r>
              <a:rPr lang="en-US" altLang="ru-RU" sz="1100" baseline="30000" dirty="0">
                <a:solidFill>
                  <a:schemeClr val="tx1"/>
                </a:solidFill>
              </a:rPr>
              <a:t>®</a:t>
            </a:r>
            <a:r>
              <a:rPr lang="en-US" altLang="ru-RU" sz="1100" dirty="0">
                <a:solidFill>
                  <a:schemeClr val="tx1"/>
                </a:solidFill>
              </a:rPr>
              <a:t> Prescribing information</a:t>
            </a:r>
            <a:r>
              <a:rPr lang="en-US" altLang="ru-RU" sz="1100" b="1" dirty="0">
                <a:solidFill>
                  <a:schemeClr val="tx1"/>
                </a:solidFill>
              </a:rPr>
              <a:t>.</a:t>
            </a:r>
            <a:r>
              <a:rPr lang="en-US" altLang="ru-RU" sz="1400" b="1" dirty="0">
                <a:solidFill>
                  <a:schemeClr val="tx1"/>
                </a:solidFill>
              </a:rPr>
              <a:t> </a:t>
            </a:r>
          </a:p>
        </p:txBody>
      </p:sp>
      <p:sp>
        <p:nvSpPr>
          <p:cNvPr id="62470" name="Text Box 7"/>
          <p:cNvSpPr txBox="1">
            <a:spLocks noChangeArrowheads="1"/>
          </p:cNvSpPr>
          <p:nvPr/>
        </p:nvSpPr>
        <p:spPr bwMode="auto">
          <a:xfrm>
            <a:off x="1446508" y="5111711"/>
            <a:ext cx="5269576" cy="1569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08" tIns="45704" rIns="91408" bIns="45704">
            <a:spAutoFit/>
          </a:bodyPr>
          <a:lstStyle>
            <a:lvl1pPr defTabSz="520700">
              <a:spcBef>
                <a:spcPct val="20000"/>
              </a:spcBef>
              <a:buChar char="•"/>
              <a:defRPr sz="2800">
                <a:solidFill>
                  <a:srgbClr val="333333"/>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520700">
              <a:spcBef>
                <a:spcPct val="20000"/>
              </a:spcBef>
              <a:buChar char="–"/>
              <a:defRPr sz="240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1143000" indent="-228600" defTabSz="520700">
              <a:spcBef>
                <a:spcPct val="20000"/>
              </a:spcBef>
              <a:buChar char="•"/>
              <a:defRPr sz="200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600200" indent="-228600" defTabSz="520700">
              <a:spcBef>
                <a:spcPct val="20000"/>
              </a:spcBef>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4pPr>
            <a:lvl5pPr marL="2057400" indent="-228600" defTabSz="520700">
              <a:spcBef>
                <a:spcPct val="20000"/>
              </a:spcBef>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5pPr>
            <a:lvl6pPr marL="25146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6pPr>
            <a:lvl7pPr marL="29718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7pPr>
            <a:lvl8pPr marL="34290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8pPr>
            <a:lvl9pPr marL="38862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pPr>
            <a:r>
              <a:rPr lang="en-US" altLang="ru-RU" sz="1600" dirty="0">
                <a:solidFill>
                  <a:srgbClr val="000000"/>
                </a:solidFill>
                <a:latin typeface="Calibri" panose="020F0502020204030204" pitchFamily="34" charset="0"/>
              </a:rPr>
              <a:t>  </a:t>
            </a:r>
            <a:r>
              <a:rPr lang="ru-RU" altLang="ru-RU" sz="1600" dirty="0">
                <a:solidFill>
                  <a:srgbClr val="000000"/>
                </a:solidFill>
                <a:latin typeface="Calibri" panose="020F0502020204030204" pitchFamily="34" charset="0"/>
              </a:rPr>
              <a:t>Гель наносят на поверхность одной руки от запястья до плечевого сустава</a:t>
            </a:r>
            <a:r>
              <a:rPr lang="en-US" altLang="ru-RU" sz="1600" dirty="0">
                <a:solidFill>
                  <a:srgbClr val="000000"/>
                </a:solidFill>
                <a:latin typeface="Calibri" panose="020F0502020204030204" pitchFamily="34" charset="0"/>
              </a:rPr>
              <a:t>.</a:t>
            </a:r>
          </a:p>
          <a:p>
            <a:pPr eaLnBrk="1" hangingPunct="1">
              <a:spcBef>
                <a:spcPct val="50000"/>
              </a:spcBef>
            </a:pPr>
            <a:r>
              <a:rPr lang="en-US" altLang="ru-RU" sz="1600" dirty="0">
                <a:solidFill>
                  <a:srgbClr val="000000"/>
                </a:solidFill>
                <a:latin typeface="Calibri" panose="020F0502020204030204" pitchFamily="34" charset="0"/>
              </a:rPr>
              <a:t>  </a:t>
            </a:r>
            <a:r>
              <a:rPr lang="ru-RU" altLang="ru-RU" sz="1600" dirty="0">
                <a:solidFill>
                  <a:srgbClr val="000000"/>
                </a:solidFill>
                <a:latin typeface="Calibri" panose="020F0502020204030204" pitchFamily="34" charset="0"/>
              </a:rPr>
              <a:t>Нет необходимости массировать или втирать Эстрожель</a:t>
            </a:r>
            <a:r>
              <a:rPr lang="en-US" altLang="ru-RU" sz="1600" baseline="30000" dirty="0">
                <a:solidFill>
                  <a:srgbClr val="000000"/>
                </a:solidFill>
                <a:latin typeface="Calibri" panose="020F0502020204030204" pitchFamily="34" charset="0"/>
              </a:rPr>
              <a:t>®</a:t>
            </a:r>
            <a:r>
              <a:rPr lang="en-US" altLang="ru-RU" sz="1600" dirty="0">
                <a:solidFill>
                  <a:srgbClr val="000000"/>
                </a:solidFill>
                <a:latin typeface="Calibri" panose="020F0502020204030204" pitchFamily="34" charset="0"/>
              </a:rPr>
              <a:t>.</a:t>
            </a:r>
          </a:p>
          <a:p>
            <a:pPr eaLnBrk="1" hangingPunct="1">
              <a:spcBef>
                <a:spcPct val="50000"/>
              </a:spcBef>
            </a:pPr>
            <a:r>
              <a:rPr lang="en-US" altLang="ru-RU" sz="1600" dirty="0">
                <a:solidFill>
                  <a:srgbClr val="000000"/>
                </a:solidFill>
                <a:latin typeface="Calibri" panose="020F0502020204030204" pitchFamily="34" charset="0"/>
              </a:rPr>
              <a:t>  </a:t>
            </a:r>
            <a:r>
              <a:rPr lang="ru-RU" altLang="ru-RU" sz="1600" dirty="0">
                <a:solidFill>
                  <a:srgbClr val="000000"/>
                </a:solidFill>
                <a:latin typeface="Calibri" panose="020F0502020204030204" pitchFamily="34" charset="0"/>
              </a:rPr>
              <a:t>Не наносить на область </a:t>
            </a:r>
            <a:r>
              <a:rPr lang="ru-RU" altLang="ru-RU" sz="1600" dirty="0" smtClean="0">
                <a:solidFill>
                  <a:srgbClr val="000000"/>
                </a:solidFill>
                <a:latin typeface="Calibri" panose="020F0502020204030204" pitchFamily="34" charset="0"/>
              </a:rPr>
              <a:t>МЖ</a:t>
            </a:r>
            <a:endParaRPr lang="en-US" altLang="ru-RU" sz="1600" dirty="0">
              <a:solidFill>
                <a:srgbClr val="000000"/>
              </a:solidFill>
              <a:latin typeface="Calibri" panose="020F0502020204030204" pitchFamily="34" charset="0"/>
            </a:endParaRPr>
          </a:p>
        </p:txBody>
      </p:sp>
      <p:sp>
        <p:nvSpPr>
          <p:cNvPr id="62471" name="Text Box 8"/>
          <p:cNvSpPr txBox="1">
            <a:spLocks noChangeArrowheads="1"/>
          </p:cNvSpPr>
          <p:nvPr/>
        </p:nvSpPr>
        <p:spPr bwMode="auto">
          <a:xfrm>
            <a:off x="6716084" y="5111711"/>
            <a:ext cx="4995664" cy="9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08" tIns="45704" rIns="91408" bIns="45704">
            <a:spAutoFit/>
          </a:bodyPr>
          <a:lstStyle>
            <a:lvl1pPr defTabSz="520700">
              <a:spcBef>
                <a:spcPct val="20000"/>
              </a:spcBef>
              <a:buChar char="•"/>
              <a:defRPr sz="2800">
                <a:solidFill>
                  <a:srgbClr val="333333"/>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520700">
              <a:spcBef>
                <a:spcPct val="20000"/>
              </a:spcBef>
              <a:buChar char="–"/>
              <a:defRPr sz="240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1143000" indent="-228600" defTabSz="520700">
              <a:spcBef>
                <a:spcPct val="20000"/>
              </a:spcBef>
              <a:buChar char="•"/>
              <a:defRPr sz="200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600200" indent="-228600" defTabSz="520700">
              <a:spcBef>
                <a:spcPct val="20000"/>
              </a:spcBef>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4pPr>
            <a:lvl5pPr marL="2057400" indent="-228600" defTabSz="520700">
              <a:spcBef>
                <a:spcPct val="20000"/>
              </a:spcBef>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5pPr>
            <a:lvl6pPr marL="25146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6pPr>
            <a:lvl7pPr marL="29718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7pPr>
            <a:lvl8pPr marL="34290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8pPr>
            <a:lvl9pPr marL="3886200" indent="-228600" defTabSz="520700" eaLnBrk="0" fontAlgn="base" hangingPunct="0">
              <a:spcBef>
                <a:spcPct val="20000"/>
              </a:spcBef>
              <a:spcAft>
                <a:spcPct val="0"/>
              </a:spcAft>
              <a:buChar char="»"/>
              <a:defRPr>
                <a:solidFill>
                  <a:srgbClr val="333333"/>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pPr>
            <a:r>
              <a:rPr lang="en-US" altLang="ru-RU" sz="1600" dirty="0">
                <a:solidFill>
                  <a:srgbClr val="000000"/>
                </a:solidFill>
                <a:latin typeface="Calibri" panose="020F0502020204030204" pitchFamily="34" charset="0"/>
              </a:rPr>
              <a:t>  </a:t>
            </a:r>
            <a:r>
              <a:rPr lang="ru-RU" altLang="ru-RU" sz="1600" dirty="0">
                <a:solidFill>
                  <a:srgbClr val="000000"/>
                </a:solidFill>
                <a:latin typeface="Calibri" panose="020F0502020204030204" pitchFamily="34" charset="0"/>
              </a:rPr>
              <a:t>Высыхает в течение от 2 до 5 минут</a:t>
            </a:r>
            <a:r>
              <a:rPr lang="en-US" altLang="ru-RU" sz="1600" dirty="0">
                <a:solidFill>
                  <a:srgbClr val="000000"/>
                </a:solidFill>
                <a:latin typeface="Calibri" panose="020F0502020204030204" pitchFamily="34" charset="0"/>
              </a:rPr>
              <a:t>.</a:t>
            </a:r>
          </a:p>
          <a:p>
            <a:pPr eaLnBrk="1" hangingPunct="1">
              <a:spcBef>
                <a:spcPct val="50000"/>
              </a:spcBef>
            </a:pPr>
            <a:r>
              <a:rPr lang="en-US" altLang="ru-RU" sz="1600" dirty="0">
                <a:solidFill>
                  <a:srgbClr val="000000"/>
                </a:solidFill>
                <a:latin typeface="Calibri" panose="020F0502020204030204" pitchFamily="34" charset="0"/>
              </a:rPr>
              <a:t>  </a:t>
            </a:r>
            <a:r>
              <a:rPr lang="ru-RU" altLang="ru-RU" sz="1600" dirty="0">
                <a:solidFill>
                  <a:srgbClr val="000000"/>
                </a:solidFill>
                <a:latin typeface="Calibri" panose="020F0502020204030204" pitchFamily="34" charset="0"/>
              </a:rPr>
              <a:t>После нанесения геля необходимо вымыть руки с мылом во избежание распространения препарата</a:t>
            </a:r>
            <a:r>
              <a:rPr lang="en-US" altLang="ru-RU" sz="1600" dirty="0">
                <a:solidFill>
                  <a:srgbClr val="000000"/>
                </a:solidFill>
                <a:latin typeface="Calibri" panose="020F0502020204030204" pitchFamily="34" charset="0"/>
              </a:rPr>
              <a:t>.</a:t>
            </a:r>
          </a:p>
        </p:txBody>
      </p:sp>
      <p:pic>
        <p:nvPicPr>
          <p:cNvPr id="62472"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6509" y="2619212"/>
            <a:ext cx="9794929" cy="24507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5369496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446329-5B81-4A84-95BC-198FF5977960}"/>
              </a:ext>
            </a:extLst>
          </p:cNvPr>
          <p:cNvPicPr>
            <a:picLocks noChangeAspect="1"/>
          </p:cNvPicPr>
          <p:nvPr/>
        </p:nvPicPr>
        <p:blipFill rotWithShape="1">
          <a:blip r:embed="rId3" cstate="print"/>
          <a:srcRect l="-2078" r="2550" b="-3"/>
          <a:stretch/>
        </p:blipFill>
        <p:spPr>
          <a:xfrm>
            <a:off x="4969565" y="1852793"/>
            <a:ext cx="5825159" cy="4272681"/>
          </a:xfrm>
          <a:prstGeom prst="rect">
            <a:avLst/>
          </a:prstGeom>
        </p:spPr>
      </p:pic>
      <p:sp>
        <p:nvSpPr>
          <p:cNvPr id="2" name="Title 1">
            <a:extLst>
              <a:ext uri="{FF2B5EF4-FFF2-40B4-BE49-F238E27FC236}">
                <a16:creationId xmlns:a16="http://schemas.microsoft.com/office/drawing/2014/main" xmlns="" id="{C96E2BB2-0310-4F3A-B9E5-9B45E1868520}"/>
              </a:ext>
            </a:extLst>
          </p:cNvPr>
          <p:cNvSpPr>
            <a:spLocks noGrp="1"/>
          </p:cNvSpPr>
          <p:nvPr>
            <p:ph type="title"/>
          </p:nvPr>
        </p:nvSpPr>
        <p:spPr>
          <a:xfrm>
            <a:off x="2152650" y="365126"/>
            <a:ext cx="7886700" cy="1325563"/>
          </a:xfrm>
        </p:spPr>
        <p:txBody>
          <a:bodyPr>
            <a:normAutofit/>
          </a:bodyPr>
          <a:lstStyle/>
          <a:p>
            <a:r>
              <a:rPr lang="ru-RU" dirty="0"/>
              <a:t>Свободные радикалы </a:t>
            </a:r>
          </a:p>
        </p:txBody>
      </p:sp>
      <p:sp>
        <p:nvSpPr>
          <p:cNvPr id="4" name="Slide Number Placeholder 3">
            <a:extLst>
              <a:ext uri="{FF2B5EF4-FFF2-40B4-BE49-F238E27FC236}">
                <a16:creationId xmlns:a16="http://schemas.microsoft.com/office/drawing/2014/main" xmlns="" id="{3B827851-A096-40DE-9B66-8A75997C8847}"/>
              </a:ext>
            </a:extLst>
          </p:cNvPr>
          <p:cNvSpPr>
            <a:spLocks noGrp="1"/>
          </p:cNvSpPr>
          <p:nvPr>
            <p:ph type="sldNum" sz="quarter" idx="12"/>
          </p:nvPr>
        </p:nvSpPr>
        <p:spPr>
          <a:xfrm>
            <a:off x="7981950" y="6356351"/>
            <a:ext cx="2057400" cy="365125"/>
          </a:xfrm>
        </p:spPr>
        <p:txBody>
          <a:bodyPr>
            <a:normAutofit/>
          </a:bodyPr>
          <a:lstStyle/>
          <a:p>
            <a:pPr>
              <a:spcAft>
                <a:spcPts val="600"/>
              </a:spcAft>
            </a:pPr>
            <a:fld id="{DEDC85FD-CE12-4D4B-B014-7C9678FA09AF}" type="slidenum">
              <a:rPr lang="ru-RU" smtClean="0"/>
              <a:pPr>
                <a:spcAft>
                  <a:spcPts val="600"/>
                </a:spcAft>
              </a:pPr>
              <a:t>4</a:t>
            </a:fld>
            <a:endParaRPr lang="ru-RU"/>
          </a:p>
        </p:txBody>
      </p:sp>
      <p:sp>
        <p:nvSpPr>
          <p:cNvPr id="7" name="Content Placeholder 2">
            <a:extLst>
              <a:ext uri="{FF2B5EF4-FFF2-40B4-BE49-F238E27FC236}">
                <a16:creationId xmlns:a16="http://schemas.microsoft.com/office/drawing/2014/main" xmlns="" id="{EA7A2B88-0161-437E-B94B-5B3836FF453E}"/>
              </a:ext>
            </a:extLst>
          </p:cNvPr>
          <p:cNvSpPr txBox="1">
            <a:spLocks noGrp="1"/>
          </p:cNvSpPr>
          <p:nvPr>
            <p:ph idx="1"/>
          </p:nvPr>
        </p:nvSpPr>
        <p:spPr>
          <a:xfrm>
            <a:off x="638754" y="2537161"/>
            <a:ext cx="4330811" cy="2903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t>Свободные радикалы – активные формы кислорода, синтезируемые главным образом в митохондриях – энергетических фабриках клеток – необходимые  для многих биохимических процессов .</a:t>
            </a:r>
          </a:p>
          <a:p>
            <a:pPr marL="0" indent="0">
              <a:buNone/>
            </a:pPr>
            <a:r>
              <a:rPr lang="ru-RU" b="1" dirty="0"/>
              <a:t>Митохондрии являются одновременно и источником, и мишенью свободных радикалов.</a:t>
            </a:r>
          </a:p>
        </p:txBody>
      </p:sp>
    </p:spTree>
    <p:extLst>
      <p:ext uri="{BB962C8B-B14F-4D97-AF65-F5344CB8AC3E}">
        <p14:creationId xmlns:p14="http://schemas.microsoft.com/office/powerpoint/2010/main" xmlns="" val="2908635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702723D-0DBC-4281-BD66-0C32EF1C675F}"/>
              </a:ext>
            </a:extLst>
          </p:cNvPr>
          <p:cNvSpPr/>
          <p:nvPr/>
        </p:nvSpPr>
        <p:spPr>
          <a:xfrm>
            <a:off x="1069705" y="1085664"/>
            <a:ext cx="2851776" cy="13096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object 5"/>
          <p:cNvSpPr/>
          <p:nvPr/>
        </p:nvSpPr>
        <p:spPr>
          <a:xfrm>
            <a:off x="2660974" y="3664567"/>
            <a:ext cx="1316137" cy="1175523"/>
          </a:xfrm>
          <a:prstGeom prst="rect">
            <a:avLst/>
          </a:prstGeom>
          <a:blipFill>
            <a:blip r:embed="rId2" cstate="print"/>
            <a:stretch>
              <a:fillRect/>
            </a:stretch>
          </a:blipFill>
        </p:spPr>
        <p:txBody>
          <a:bodyPr wrap="square" lIns="0" tIns="0" rIns="0" bIns="0" rtlCol="0"/>
          <a:lstStyle/>
          <a:p>
            <a:pPr defTabSz="829095"/>
            <a:endParaRPr sz="1631" dirty="0">
              <a:solidFill>
                <a:schemeClr val="bg1"/>
              </a:solidFill>
              <a:latin typeface="Calibri"/>
              <a:cs typeface="Arial" pitchFamily="34" charset="0"/>
            </a:endParaRPr>
          </a:p>
        </p:txBody>
      </p:sp>
      <p:sp>
        <p:nvSpPr>
          <p:cNvPr id="6" name="object 6"/>
          <p:cNvSpPr/>
          <p:nvPr/>
        </p:nvSpPr>
        <p:spPr>
          <a:xfrm>
            <a:off x="1086450" y="3645696"/>
            <a:ext cx="1316137" cy="1175523"/>
          </a:xfrm>
          <a:prstGeom prst="rect">
            <a:avLst/>
          </a:prstGeom>
          <a:blipFill>
            <a:blip r:embed="rId3" cstate="print"/>
            <a:stretch>
              <a:fillRect/>
            </a:stretch>
          </a:blipFill>
        </p:spPr>
        <p:txBody>
          <a:bodyPr wrap="square" lIns="0" tIns="0" rIns="0" bIns="0" rtlCol="0"/>
          <a:lstStyle/>
          <a:p>
            <a:pPr defTabSz="829095"/>
            <a:endParaRPr sz="1631" dirty="0">
              <a:solidFill>
                <a:schemeClr val="bg1"/>
              </a:solidFill>
              <a:latin typeface="Calibri"/>
              <a:cs typeface="Arial" pitchFamily="34" charset="0"/>
            </a:endParaRPr>
          </a:p>
        </p:txBody>
      </p:sp>
      <p:sp>
        <p:nvSpPr>
          <p:cNvPr id="7" name="object 7"/>
          <p:cNvSpPr/>
          <p:nvPr/>
        </p:nvSpPr>
        <p:spPr>
          <a:xfrm>
            <a:off x="2605332" y="1085664"/>
            <a:ext cx="1316149" cy="1309677"/>
          </a:xfrm>
          <a:prstGeom prst="rect">
            <a:avLst/>
          </a:prstGeom>
          <a:blipFill>
            <a:blip r:embed="rId4" cstate="print">
              <a:duotone>
                <a:prstClr val="black"/>
                <a:srgbClr val="D9C3A5">
                  <a:tint val="50000"/>
                  <a:satMod val="180000"/>
                </a:srgbClr>
              </a:duotone>
            </a:blip>
            <a:stretch>
              <a:fillRect/>
            </a:stretch>
          </a:blipFill>
        </p:spPr>
        <p:txBody>
          <a:bodyPr wrap="square" lIns="0" tIns="0" rIns="0" bIns="0" rtlCol="0"/>
          <a:lstStyle/>
          <a:p>
            <a:pPr defTabSz="829095"/>
            <a:endParaRPr sz="1631" b="1" dirty="0">
              <a:solidFill>
                <a:schemeClr val="bg1"/>
              </a:solidFill>
              <a:latin typeface="Calibri"/>
              <a:cs typeface="Arial" pitchFamily="34" charset="0"/>
            </a:endParaRPr>
          </a:p>
        </p:txBody>
      </p:sp>
      <p:sp>
        <p:nvSpPr>
          <p:cNvPr id="8" name="object 8"/>
          <p:cNvSpPr/>
          <p:nvPr/>
        </p:nvSpPr>
        <p:spPr>
          <a:xfrm>
            <a:off x="2495593" y="2617153"/>
            <a:ext cx="135306" cy="88092"/>
          </a:xfrm>
          <a:custGeom>
            <a:avLst/>
            <a:gdLst/>
            <a:ahLst/>
            <a:cxnLst/>
            <a:rect l="l" t="t" r="r" b="b"/>
            <a:pathLst>
              <a:path w="149225" h="97155">
                <a:moveTo>
                  <a:pt x="0" y="7977"/>
                </a:moveTo>
                <a:lnTo>
                  <a:pt x="41279" y="520"/>
                </a:lnTo>
                <a:lnTo>
                  <a:pt x="66443" y="0"/>
                </a:lnTo>
                <a:lnTo>
                  <a:pt x="85753" y="8182"/>
                </a:lnTo>
                <a:lnTo>
                  <a:pt x="109473" y="26836"/>
                </a:lnTo>
                <a:lnTo>
                  <a:pt x="119353" y="35575"/>
                </a:lnTo>
                <a:lnTo>
                  <a:pt x="128912" y="47453"/>
                </a:lnTo>
                <a:lnTo>
                  <a:pt x="138665" y="66482"/>
                </a:lnTo>
                <a:lnTo>
                  <a:pt x="149123" y="96673"/>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9" name="object 9"/>
          <p:cNvSpPr/>
          <p:nvPr/>
        </p:nvSpPr>
        <p:spPr>
          <a:xfrm>
            <a:off x="2621364" y="2677531"/>
            <a:ext cx="357553" cy="571162"/>
          </a:xfrm>
          <a:custGeom>
            <a:avLst/>
            <a:gdLst/>
            <a:ahLst/>
            <a:cxnLst/>
            <a:rect l="l" t="t" r="r" b="b"/>
            <a:pathLst>
              <a:path w="394335" h="629920">
                <a:moveTo>
                  <a:pt x="0" y="0"/>
                </a:moveTo>
                <a:lnTo>
                  <a:pt x="36268" y="16200"/>
                </a:lnTo>
                <a:lnTo>
                  <a:pt x="69307" y="67652"/>
                </a:lnTo>
                <a:lnTo>
                  <a:pt x="103708" y="132067"/>
                </a:lnTo>
                <a:lnTo>
                  <a:pt x="111786" y="140426"/>
                </a:lnTo>
                <a:lnTo>
                  <a:pt x="117140" y="148032"/>
                </a:lnTo>
                <a:lnTo>
                  <a:pt x="122162" y="159222"/>
                </a:lnTo>
                <a:lnTo>
                  <a:pt x="129247" y="178333"/>
                </a:lnTo>
                <a:lnTo>
                  <a:pt x="136294" y="195526"/>
                </a:lnTo>
                <a:lnTo>
                  <a:pt x="175373" y="276966"/>
                </a:lnTo>
                <a:lnTo>
                  <a:pt x="206727" y="333685"/>
                </a:lnTo>
                <a:lnTo>
                  <a:pt x="245503" y="396049"/>
                </a:lnTo>
                <a:lnTo>
                  <a:pt x="257174" y="414223"/>
                </a:lnTo>
                <a:lnTo>
                  <a:pt x="282454" y="453856"/>
                </a:lnTo>
                <a:lnTo>
                  <a:pt x="316915" y="507971"/>
                </a:lnTo>
                <a:lnTo>
                  <a:pt x="356128" y="569591"/>
                </a:lnTo>
                <a:lnTo>
                  <a:pt x="394131" y="62933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0" name="object 10"/>
          <p:cNvSpPr/>
          <p:nvPr/>
        </p:nvSpPr>
        <p:spPr>
          <a:xfrm>
            <a:off x="2136395" y="2933540"/>
            <a:ext cx="222246" cy="467524"/>
          </a:xfrm>
          <a:custGeom>
            <a:avLst/>
            <a:gdLst/>
            <a:ahLst/>
            <a:cxnLst/>
            <a:rect l="l" t="t" r="r" b="b"/>
            <a:pathLst>
              <a:path w="245109" h="515620">
                <a:moveTo>
                  <a:pt x="245069" y="515531"/>
                </a:moveTo>
                <a:lnTo>
                  <a:pt x="219485" y="458097"/>
                </a:lnTo>
                <a:lnTo>
                  <a:pt x="195472" y="404108"/>
                </a:lnTo>
                <a:lnTo>
                  <a:pt x="178173" y="365090"/>
                </a:lnTo>
                <a:lnTo>
                  <a:pt x="170203" y="346887"/>
                </a:lnTo>
                <a:lnTo>
                  <a:pt x="159156" y="322230"/>
                </a:lnTo>
                <a:lnTo>
                  <a:pt x="139730" y="283035"/>
                </a:lnTo>
                <a:lnTo>
                  <a:pt x="116093" y="241978"/>
                </a:lnTo>
                <a:lnTo>
                  <a:pt x="92416" y="211734"/>
                </a:lnTo>
                <a:lnTo>
                  <a:pt x="83386" y="202820"/>
                </a:lnTo>
                <a:lnTo>
                  <a:pt x="72558" y="190230"/>
                </a:lnTo>
                <a:lnTo>
                  <a:pt x="63460" y="175844"/>
                </a:lnTo>
                <a:lnTo>
                  <a:pt x="59624" y="161544"/>
                </a:lnTo>
                <a:lnTo>
                  <a:pt x="30673" y="108069"/>
                </a:lnTo>
                <a:lnTo>
                  <a:pt x="14941" y="77358"/>
                </a:lnTo>
                <a:lnTo>
                  <a:pt x="6955" y="57816"/>
                </a:lnTo>
                <a:lnTo>
                  <a:pt x="1243" y="37846"/>
                </a:lnTo>
                <a:lnTo>
                  <a:pt x="0" y="30384"/>
                </a:lnTo>
                <a:lnTo>
                  <a:pt x="242" y="22090"/>
                </a:lnTo>
                <a:lnTo>
                  <a:pt x="2100" y="12212"/>
                </a:lnTo>
                <a:lnTo>
                  <a:pt x="5700" y="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1" name="object 11"/>
          <p:cNvSpPr/>
          <p:nvPr/>
        </p:nvSpPr>
        <p:spPr>
          <a:xfrm>
            <a:off x="2127787" y="2797878"/>
            <a:ext cx="40879" cy="161791"/>
          </a:xfrm>
          <a:custGeom>
            <a:avLst/>
            <a:gdLst/>
            <a:ahLst/>
            <a:cxnLst/>
            <a:rect l="l" t="t" r="r" b="b"/>
            <a:pathLst>
              <a:path w="45084" h="178435">
                <a:moveTo>
                  <a:pt x="33434" y="178333"/>
                </a:moveTo>
                <a:lnTo>
                  <a:pt x="6629" y="135585"/>
                </a:lnTo>
                <a:lnTo>
                  <a:pt x="0" y="89621"/>
                </a:lnTo>
                <a:lnTo>
                  <a:pt x="5298" y="64144"/>
                </a:lnTo>
                <a:lnTo>
                  <a:pt x="19153" y="33937"/>
                </a:lnTo>
                <a:lnTo>
                  <a:pt x="44546" y="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2" name="object 12"/>
          <p:cNvSpPr/>
          <p:nvPr/>
        </p:nvSpPr>
        <p:spPr>
          <a:xfrm>
            <a:off x="2190471" y="2797279"/>
            <a:ext cx="525101" cy="310339"/>
          </a:xfrm>
          <a:custGeom>
            <a:avLst/>
            <a:gdLst/>
            <a:ahLst/>
            <a:cxnLst/>
            <a:rect l="l" t="t" r="r" b="b"/>
            <a:pathLst>
              <a:path w="579119" h="342264">
                <a:moveTo>
                  <a:pt x="0" y="311823"/>
                </a:moveTo>
                <a:lnTo>
                  <a:pt x="10799" y="330563"/>
                </a:lnTo>
                <a:lnTo>
                  <a:pt x="26338" y="339731"/>
                </a:lnTo>
                <a:lnTo>
                  <a:pt x="57362" y="341955"/>
                </a:lnTo>
                <a:lnTo>
                  <a:pt x="114617" y="339864"/>
                </a:lnTo>
                <a:lnTo>
                  <a:pt x="166706" y="331968"/>
                </a:lnTo>
                <a:lnTo>
                  <a:pt x="210727" y="320054"/>
                </a:lnTo>
                <a:lnTo>
                  <a:pt x="266045" y="300173"/>
                </a:lnTo>
                <a:lnTo>
                  <a:pt x="332144" y="270336"/>
                </a:lnTo>
                <a:lnTo>
                  <a:pt x="408508" y="228549"/>
                </a:lnTo>
                <a:lnTo>
                  <a:pt x="457467" y="193764"/>
                </a:lnTo>
                <a:lnTo>
                  <a:pt x="492827" y="163541"/>
                </a:lnTo>
                <a:lnTo>
                  <a:pt x="528134" y="127214"/>
                </a:lnTo>
                <a:lnTo>
                  <a:pt x="557907" y="86623"/>
                </a:lnTo>
                <a:lnTo>
                  <a:pt x="576665" y="43605"/>
                </a:lnTo>
                <a:lnTo>
                  <a:pt x="578929" y="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3" name="object 13"/>
          <p:cNvSpPr/>
          <p:nvPr/>
        </p:nvSpPr>
        <p:spPr>
          <a:xfrm>
            <a:off x="2227205" y="3125525"/>
            <a:ext cx="157185" cy="22455"/>
          </a:xfrm>
          <a:custGeom>
            <a:avLst/>
            <a:gdLst/>
            <a:ahLst/>
            <a:cxnLst/>
            <a:rect l="l" t="t" r="r" b="b"/>
            <a:pathLst>
              <a:path w="173355" h="24764">
                <a:moveTo>
                  <a:pt x="0" y="0"/>
                </a:moveTo>
                <a:lnTo>
                  <a:pt x="35066" y="17805"/>
                </a:lnTo>
                <a:lnTo>
                  <a:pt x="64793" y="24477"/>
                </a:lnTo>
                <a:lnTo>
                  <a:pt x="105414" y="20679"/>
                </a:lnTo>
                <a:lnTo>
                  <a:pt x="173164" y="7073"/>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4" name="object 14"/>
          <p:cNvSpPr/>
          <p:nvPr/>
        </p:nvSpPr>
        <p:spPr>
          <a:xfrm>
            <a:off x="2693867" y="2832699"/>
            <a:ext cx="36273" cy="84061"/>
          </a:xfrm>
          <a:custGeom>
            <a:avLst/>
            <a:gdLst/>
            <a:ahLst/>
            <a:cxnLst/>
            <a:rect l="l" t="t" r="r" b="b"/>
            <a:pathLst>
              <a:path w="40005" h="92710">
                <a:moveTo>
                  <a:pt x="39547" y="0"/>
                </a:moveTo>
                <a:lnTo>
                  <a:pt x="39979" y="23400"/>
                </a:lnTo>
                <a:lnTo>
                  <a:pt x="36004" y="40855"/>
                </a:lnTo>
                <a:lnTo>
                  <a:pt x="23913" y="61054"/>
                </a:lnTo>
                <a:lnTo>
                  <a:pt x="0" y="92684"/>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5" name="object 15"/>
          <p:cNvSpPr/>
          <p:nvPr/>
        </p:nvSpPr>
        <p:spPr>
          <a:xfrm>
            <a:off x="2153599" y="2717995"/>
            <a:ext cx="513010" cy="324158"/>
          </a:xfrm>
          <a:custGeom>
            <a:avLst/>
            <a:gdLst/>
            <a:ahLst/>
            <a:cxnLst/>
            <a:rect l="l" t="t" r="r" b="b"/>
            <a:pathLst>
              <a:path w="565785" h="357504">
                <a:moveTo>
                  <a:pt x="0" y="305574"/>
                </a:moveTo>
                <a:lnTo>
                  <a:pt x="35920" y="348251"/>
                </a:lnTo>
                <a:lnTo>
                  <a:pt x="81956" y="357377"/>
                </a:lnTo>
                <a:lnTo>
                  <a:pt x="168763" y="328366"/>
                </a:lnTo>
                <a:lnTo>
                  <a:pt x="326999" y="256628"/>
                </a:lnTo>
                <a:lnTo>
                  <a:pt x="388893" y="221630"/>
                </a:lnTo>
                <a:lnTo>
                  <a:pt x="427129" y="194596"/>
                </a:lnTo>
                <a:lnTo>
                  <a:pt x="466598" y="161620"/>
                </a:lnTo>
                <a:lnTo>
                  <a:pt x="505570" y="121918"/>
                </a:lnTo>
                <a:lnTo>
                  <a:pt x="537368" y="80200"/>
                </a:lnTo>
                <a:lnTo>
                  <a:pt x="558527" y="38786"/>
                </a:lnTo>
                <a:lnTo>
                  <a:pt x="565581" y="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6" name="object 16"/>
          <p:cNvSpPr/>
          <p:nvPr/>
        </p:nvSpPr>
        <p:spPr>
          <a:xfrm>
            <a:off x="2141055" y="2683967"/>
            <a:ext cx="519919" cy="328189"/>
          </a:xfrm>
          <a:custGeom>
            <a:avLst/>
            <a:gdLst/>
            <a:ahLst/>
            <a:cxnLst/>
            <a:rect l="l" t="t" r="r" b="b"/>
            <a:pathLst>
              <a:path w="573405" h="361950">
                <a:moveTo>
                  <a:pt x="1299" y="295249"/>
                </a:moveTo>
                <a:lnTo>
                  <a:pt x="7378" y="348699"/>
                </a:lnTo>
                <a:lnTo>
                  <a:pt x="76293" y="361429"/>
                </a:lnTo>
                <a:lnTo>
                  <a:pt x="92413" y="361679"/>
                </a:lnTo>
                <a:lnTo>
                  <a:pt x="122067" y="359369"/>
                </a:lnTo>
                <a:lnTo>
                  <a:pt x="164895" y="351966"/>
                </a:lnTo>
                <a:lnTo>
                  <a:pt x="220537" y="336938"/>
                </a:lnTo>
                <a:lnTo>
                  <a:pt x="288633" y="311752"/>
                </a:lnTo>
                <a:lnTo>
                  <a:pt x="368825" y="273875"/>
                </a:lnTo>
                <a:lnTo>
                  <a:pt x="435904" y="229575"/>
                </a:lnTo>
                <a:lnTo>
                  <a:pt x="477188" y="195081"/>
                </a:lnTo>
                <a:lnTo>
                  <a:pt x="516769" y="154713"/>
                </a:lnTo>
                <a:lnTo>
                  <a:pt x="549501" y="110238"/>
                </a:lnTo>
                <a:lnTo>
                  <a:pt x="570234" y="63423"/>
                </a:lnTo>
                <a:lnTo>
                  <a:pt x="573139" y="47205"/>
                </a:lnTo>
                <a:lnTo>
                  <a:pt x="571107" y="29892"/>
                </a:lnTo>
                <a:lnTo>
                  <a:pt x="560451" y="13488"/>
                </a:lnTo>
                <a:lnTo>
                  <a:pt x="537481" y="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7" name="object 17"/>
          <p:cNvSpPr/>
          <p:nvPr/>
        </p:nvSpPr>
        <p:spPr>
          <a:xfrm>
            <a:off x="2165943" y="2680178"/>
            <a:ext cx="425493" cy="232611"/>
          </a:xfrm>
          <a:custGeom>
            <a:avLst/>
            <a:gdLst/>
            <a:ahLst/>
            <a:cxnLst/>
            <a:rect l="l" t="t" r="r" b="b"/>
            <a:pathLst>
              <a:path w="469265" h="256539">
                <a:moveTo>
                  <a:pt x="468858" y="0"/>
                </a:moveTo>
                <a:lnTo>
                  <a:pt x="460166" y="56281"/>
                </a:lnTo>
                <a:lnTo>
                  <a:pt x="437132" y="94965"/>
                </a:lnTo>
                <a:lnTo>
                  <a:pt x="381635" y="133986"/>
                </a:lnTo>
                <a:lnTo>
                  <a:pt x="275551" y="191274"/>
                </a:lnTo>
                <a:lnTo>
                  <a:pt x="191916" y="229098"/>
                </a:lnTo>
                <a:lnTo>
                  <a:pt x="123944" y="249160"/>
                </a:lnTo>
                <a:lnTo>
                  <a:pt x="71200" y="256141"/>
                </a:lnTo>
                <a:lnTo>
                  <a:pt x="33251" y="254724"/>
                </a:lnTo>
                <a:lnTo>
                  <a:pt x="9662" y="249592"/>
                </a:lnTo>
                <a:lnTo>
                  <a:pt x="0" y="245427"/>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8" name="object 18"/>
          <p:cNvSpPr/>
          <p:nvPr/>
        </p:nvSpPr>
        <p:spPr>
          <a:xfrm>
            <a:off x="2031282" y="2510464"/>
            <a:ext cx="80608" cy="147397"/>
          </a:xfrm>
          <a:custGeom>
            <a:avLst/>
            <a:gdLst/>
            <a:ahLst/>
            <a:cxnLst/>
            <a:rect l="l" t="t" r="r" b="b"/>
            <a:pathLst>
              <a:path w="88900" h="162560">
                <a:moveTo>
                  <a:pt x="0" y="0"/>
                </a:moveTo>
                <a:lnTo>
                  <a:pt x="88455" y="162394"/>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19" name="object 19"/>
          <p:cNvSpPr/>
          <p:nvPr/>
        </p:nvSpPr>
        <p:spPr>
          <a:xfrm>
            <a:off x="1929958" y="2278942"/>
            <a:ext cx="483646" cy="264853"/>
          </a:xfrm>
          <a:custGeom>
            <a:avLst/>
            <a:gdLst/>
            <a:ahLst/>
            <a:cxnLst/>
            <a:rect l="l" t="t" r="r" b="b"/>
            <a:pathLst>
              <a:path w="533400" h="292100">
                <a:moveTo>
                  <a:pt x="533185" y="257181"/>
                </a:moveTo>
                <a:lnTo>
                  <a:pt x="414643" y="34918"/>
                </a:lnTo>
                <a:lnTo>
                  <a:pt x="406068" y="13971"/>
                </a:lnTo>
                <a:lnTo>
                  <a:pt x="397384" y="3406"/>
                </a:lnTo>
                <a:lnTo>
                  <a:pt x="383346" y="0"/>
                </a:lnTo>
                <a:lnTo>
                  <a:pt x="358712" y="527"/>
                </a:lnTo>
                <a:lnTo>
                  <a:pt x="322289" y="4895"/>
                </a:lnTo>
                <a:lnTo>
                  <a:pt x="279451" y="14939"/>
                </a:lnTo>
                <a:lnTo>
                  <a:pt x="234832" y="30353"/>
                </a:lnTo>
                <a:lnTo>
                  <a:pt x="193066" y="50831"/>
                </a:lnTo>
                <a:lnTo>
                  <a:pt x="156710" y="74967"/>
                </a:lnTo>
                <a:lnTo>
                  <a:pt x="125629" y="100072"/>
                </a:lnTo>
                <a:lnTo>
                  <a:pt x="82005" y="144151"/>
                </a:lnTo>
                <a:lnTo>
                  <a:pt x="63363" y="165912"/>
                </a:lnTo>
                <a:lnTo>
                  <a:pt x="41236" y="191344"/>
                </a:lnTo>
                <a:lnTo>
                  <a:pt x="21488" y="213881"/>
                </a:lnTo>
                <a:lnTo>
                  <a:pt x="9983" y="226955"/>
                </a:lnTo>
                <a:lnTo>
                  <a:pt x="4723" y="233731"/>
                </a:lnTo>
                <a:lnTo>
                  <a:pt x="871" y="241617"/>
                </a:lnTo>
                <a:lnTo>
                  <a:pt x="0" y="250351"/>
                </a:lnTo>
                <a:lnTo>
                  <a:pt x="3684" y="259670"/>
                </a:lnTo>
                <a:lnTo>
                  <a:pt x="44768" y="287877"/>
                </a:lnTo>
                <a:lnTo>
                  <a:pt x="49620" y="291522"/>
                </a:lnTo>
                <a:lnTo>
                  <a:pt x="62015" y="284524"/>
                </a:lnTo>
                <a:lnTo>
                  <a:pt x="81730" y="272514"/>
                </a:lnTo>
                <a:lnTo>
                  <a:pt x="113799" y="252444"/>
                </a:lnTo>
                <a:lnTo>
                  <a:pt x="145525" y="232535"/>
                </a:lnTo>
                <a:lnTo>
                  <a:pt x="164212" y="221011"/>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0" name="object 20"/>
          <p:cNvSpPr/>
          <p:nvPr/>
        </p:nvSpPr>
        <p:spPr>
          <a:xfrm>
            <a:off x="1934807" y="2508738"/>
            <a:ext cx="35697" cy="26484"/>
          </a:xfrm>
          <a:custGeom>
            <a:avLst/>
            <a:gdLst/>
            <a:ahLst/>
            <a:cxnLst/>
            <a:rect l="l" t="t" r="r" b="b"/>
            <a:pathLst>
              <a:path w="39370" h="29210">
                <a:moveTo>
                  <a:pt x="3644" y="6972"/>
                </a:moveTo>
                <a:lnTo>
                  <a:pt x="0" y="1244"/>
                </a:lnTo>
                <a:lnTo>
                  <a:pt x="5740" y="609"/>
                </a:lnTo>
                <a:lnTo>
                  <a:pt x="11493" y="0"/>
                </a:lnTo>
                <a:lnTo>
                  <a:pt x="18465" y="3314"/>
                </a:lnTo>
                <a:lnTo>
                  <a:pt x="21196" y="4216"/>
                </a:lnTo>
                <a:lnTo>
                  <a:pt x="23926" y="5130"/>
                </a:lnTo>
                <a:lnTo>
                  <a:pt x="28778" y="10261"/>
                </a:lnTo>
                <a:lnTo>
                  <a:pt x="31508" y="15684"/>
                </a:lnTo>
                <a:lnTo>
                  <a:pt x="34251" y="21132"/>
                </a:lnTo>
                <a:lnTo>
                  <a:pt x="38811" y="28702"/>
                </a:lnTo>
                <a:lnTo>
                  <a:pt x="33654" y="27495"/>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1" name="object 21"/>
          <p:cNvSpPr/>
          <p:nvPr/>
        </p:nvSpPr>
        <p:spPr>
          <a:xfrm>
            <a:off x="1964713" y="2291753"/>
            <a:ext cx="305733" cy="213610"/>
          </a:xfrm>
          <a:custGeom>
            <a:avLst/>
            <a:gdLst/>
            <a:ahLst/>
            <a:cxnLst/>
            <a:rect l="l" t="t" r="r" b="b"/>
            <a:pathLst>
              <a:path w="337184" h="235585">
                <a:moveTo>
                  <a:pt x="0" y="235343"/>
                </a:moveTo>
                <a:lnTo>
                  <a:pt x="88509" y="193045"/>
                </a:lnTo>
                <a:lnTo>
                  <a:pt x="135340" y="170710"/>
                </a:lnTo>
                <a:lnTo>
                  <a:pt x="156087" y="160923"/>
                </a:lnTo>
                <a:lnTo>
                  <a:pt x="166344" y="156273"/>
                </a:lnTo>
                <a:lnTo>
                  <a:pt x="190473" y="144445"/>
                </a:lnTo>
                <a:lnTo>
                  <a:pt x="235758" y="118936"/>
                </a:lnTo>
                <a:lnTo>
                  <a:pt x="286047" y="83714"/>
                </a:lnTo>
                <a:lnTo>
                  <a:pt x="325193" y="42746"/>
                </a:lnTo>
                <a:lnTo>
                  <a:pt x="337045" y="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2" name="object 22"/>
          <p:cNvSpPr/>
          <p:nvPr/>
        </p:nvSpPr>
        <p:spPr>
          <a:xfrm>
            <a:off x="2091984" y="2637433"/>
            <a:ext cx="96154" cy="202671"/>
          </a:xfrm>
          <a:custGeom>
            <a:avLst/>
            <a:gdLst/>
            <a:ahLst/>
            <a:cxnLst/>
            <a:rect l="l" t="t" r="r" b="b"/>
            <a:pathLst>
              <a:path w="106044" h="223519">
                <a:moveTo>
                  <a:pt x="9507" y="0"/>
                </a:moveTo>
                <a:lnTo>
                  <a:pt x="2371" y="11053"/>
                </a:lnTo>
                <a:lnTo>
                  <a:pt x="0" y="18994"/>
                </a:lnTo>
                <a:lnTo>
                  <a:pt x="2397" y="27651"/>
                </a:lnTo>
                <a:lnTo>
                  <a:pt x="9571" y="40855"/>
                </a:lnTo>
                <a:lnTo>
                  <a:pt x="62356" y="133861"/>
                </a:lnTo>
                <a:lnTo>
                  <a:pt x="89958" y="183829"/>
                </a:lnTo>
                <a:lnTo>
                  <a:pt x="101382" y="207826"/>
                </a:lnTo>
                <a:lnTo>
                  <a:pt x="105633" y="222923"/>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3" name="object 23"/>
          <p:cNvSpPr/>
          <p:nvPr/>
        </p:nvSpPr>
        <p:spPr>
          <a:xfrm>
            <a:off x="2392313" y="2472925"/>
            <a:ext cx="127244" cy="195761"/>
          </a:xfrm>
          <a:custGeom>
            <a:avLst/>
            <a:gdLst/>
            <a:ahLst/>
            <a:cxnLst/>
            <a:rect l="l" t="t" r="r" b="b"/>
            <a:pathLst>
              <a:path w="140334" h="215900">
                <a:moveTo>
                  <a:pt x="0" y="0"/>
                </a:moveTo>
                <a:lnTo>
                  <a:pt x="40614" y="22034"/>
                </a:lnTo>
                <a:lnTo>
                  <a:pt x="57224" y="55217"/>
                </a:lnTo>
                <a:lnTo>
                  <a:pt x="88198" y="116693"/>
                </a:lnTo>
                <a:lnTo>
                  <a:pt x="120310" y="179304"/>
                </a:lnTo>
                <a:lnTo>
                  <a:pt x="140335" y="215887"/>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4" name="object 24"/>
          <p:cNvSpPr/>
          <p:nvPr/>
        </p:nvSpPr>
        <p:spPr>
          <a:xfrm>
            <a:off x="2103641" y="2486110"/>
            <a:ext cx="312642" cy="187701"/>
          </a:xfrm>
          <a:custGeom>
            <a:avLst/>
            <a:gdLst/>
            <a:ahLst/>
            <a:cxnLst/>
            <a:rect l="l" t="t" r="r" b="b"/>
            <a:pathLst>
              <a:path w="344805" h="207010">
                <a:moveTo>
                  <a:pt x="323" y="186258"/>
                </a:moveTo>
                <a:lnTo>
                  <a:pt x="0" y="197118"/>
                </a:lnTo>
                <a:lnTo>
                  <a:pt x="2166" y="202749"/>
                </a:lnTo>
                <a:lnTo>
                  <a:pt x="8868" y="204960"/>
                </a:lnTo>
                <a:lnTo>
                  <a:pt x="22154" y="205562"/>
                </a:lnTo>
                <a:lnTo>
                  <a:pt x="27660" y="205897"/>
                </a:lnTo>
                <a:lnTo>
                  <a:pt x="34046" y="206371"/>
                </a:lnTo>
                <a:lnTo>
                  <a:pt x="41373" y="206583"/>
                </a:lnTo>
                <a:lnTo>
                  <a:pt x="49700" y="206133"/>
                </a:lnTo>
                <a:lnTo>
                  <a:pt x="96894" y="196037"/>
                </a:lnTo>
                <a:lnTo>
                  <a:pt x="156799" y="176039"/>
                </a:lnTo>
                <a:lnTo>
                  <a:pt x="223944" y="144297"/>
                </a:lnTo>
                <a:lnTo>
                  <a:pt x="293220" y="93729"/>
                </a:lnTo>
                <a:lnTo>
                  <a:pt x="327511" y="58175"/>
                </a:lnTo>
                <a:lnTo>
                  <a:pt x="344190" y="24700"/>
                </a:lnTo>
                <a:lnTo>
                  <a:pt x="330218" y="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5" name="object 25"/>
          <p:cNvSpPr/>
          <p:nvPr/>
        </p:nvSpPr>
        <p:spPr>
          <a:xfrm>
            <a:off x="2112490" y="2509094"/>
            <a:ext cx="317248" cy="177337"/>
          </a:xfrm>
          <a:custGeom>
            <a:avLst/>
            <a:gdLst/>
            <a:ahLst/>
            <a:cxnLst/>
            <a:rect l="l" t="t" r="r" b="b"/>
            <a:pathLst>
              <a:path w="349884" h="195580">
                <a:moveTo>
                  <a:pt x="349872" y="0"/>
                </a:moveTo>
                <a:lnTo>
                  <a:pt x="346785" y="40544"/>
                </a:lnTo>
                <a:lnTo>
                  <a:pt x="286400" y="98603"/>
                </a:lnTo>
                <a:lnTo>
                  <a:pt x="201231" y="142913"/>
                </a:lnTo>
                <a:lnTo>
                  <a:pt x="107318" y="182448"/>
                </a:lnTo>
                <a:lnTo>
                  <a:pt x="46299" y="195295"/>
                </a:lnTo>
                <a:lnTo>
                  <a:pt x="12438" y="193781"/>
                </a:lnTo>
                <a:lnTo>
                  <a:pt x="0" y="190233"/>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6" name="object 26"/>
          <p:cNvSpPr/>
          <p:nvPr/>
        </p:nvSpPr>
        <p:spPr>
          <a:xfrm>
            <a:off x="2205361" y="2682804"/>
            <a:ext cx="313794" cy="185972"/>
          </a:xfrm>
          <a:custGeom>
            <a:avLst/>
            <a:gdLst/>
            <a:ahLst/>
            <a:cxnLst/>
            <a:rect l="l" t="t" r="r" b="b"/>
            <a:pathLst>
              <a:path w="346075" h="205105">
                <a:moveTo>
                  <a:pt x="0" y="185089"/>
                </a:moveTo>
                <a:lnTo>
                  <a:pt x="39517" y="203275"/>
                </a:lnTo>
                <a:lnTo>
                  <a:pt x="74109" y="205082"/>
                </a:lnTo>
                <a:lnTo>
                  <a:pt x="123052" y="186682"/>
                </a:lnTo>
                <a:lnTo>
                  <a:pt x="205625" y="144246"/>
                </a:lnTo>
                <a:lnTo>
                  <a:pt x="287010" y="90348"/>
                </a:lnTo>
                <a:lnTo>
                  <a:pt x="328525" y="44248"/>
                </a:lnTo>
                <a:lnTo>
                  <a:pt x="343591" y="12085"/>
                </a:lnTo>
                <a:lnTo>
                  <a:pt x="345630" y="0"/>
                </a:lnTo>
              </a:path>
            </a:pathLst>
          </a:custGeom>
          <a:ln w="6261">
            <a:solidFill>
              <a:srgbClr val="231F20"/>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7" name="object 27"/>
          <p:cNvSpPr/>
          <p:nvPr/>
        </p:nvSpPr>
        <p:spPr>
          <a:xfrm>
            <a:off x="1203912" y="1086297"/>
            <a:ext cx="1313328" cy="1309873"/>
          </a:xfrm>
          <a:custGeom>
            <a:avLst/>
            <a:gdLst/>
            <a:ahLst/>
            <a:cxnLst/>
            <a:rect l="l" t="t" r="r" b="b"/>
            <a:pathLst>
              <a:path w="1448435" h="1444625">
                <a:moveTo>
                  <a:pt x="118795" y="0"/>
                </a:moveTo>
                <a:lnTo>
                  <a:pt x="50116" y="1856"/>
                </a:lnTo>
                <a:lnTo>
                  <a:pt x="14849" y="14849"/>
                </a:lnTo>
                <a:lnTo>
                  <a:pt x="1856" y="50116"/>
                </a:lnTo>
                <a:lnTo>
                  <a:pt x="0" y="118795"/>
                </a:lnTo>
                <a:lnTo>
                  <a:pt x="0" y="1325460"/>
                </a:lnTo>
                <a:lnTo>
                  <a:pt x="1856" y="1394147"/>
                </a:lnTo>
                <a:lnTo>
                  <a:pt x="14849" y="1429418"/>
                </a:lnTo>
                <a:lnTo>
                  <a:pt x="50116" y="1442413"/>
                </a:lnTo>
                <a:lnTo>
                  <a:pt x="118795" y="1444269"/>
                </a:lnTo>
                <a:lnTo>
                  <a:pt x="1329067" y="1444269"/>
                </a:lnTo>
                <a:lnTo>
                  <a:pt x="1397753" y="1442413"/>
                </a:lnTo>
                <a:lnTo>
                  <a:pt x="1433025" y="1429418"/>
                </a:lnTo>
                <a:lnTo>
                  <a:pt x="1446019" y="1394147"/>
                </a:lnTo>
                <a:lnTo>
                  <a:pt x="1447876" y="1325460"/>
                </a:lnTo>
                <a:lnTo>
                  <a:pt x="1447876" y="118795"/>
                </a:lnTo>
                <a:lnTo>
                  <a:pt x="1446019" y="50116"/>
                </a:lnTo>
                <a:lnTo>
                  <a:pt x="1433025" y="14849"/>
                </a:lnTo>
                <a:lnTo>
                  <a:pt x="1397753" y="1856"/>
                </a:lnTo>
                <a:lnTo>
                  <a:pt x="1329067" y="0"/>
                </a:lnTo>
                <a:lnTo>
                  <a:pt x="118795" y="0"/>
                </a:lnTo>
                <a:close/>
              </a:path>
            </a:pathLst>
          </a:custGeom>
          <a:ln w="12573">
            <a:solidFill>
              <a:srgbClr val="00ADB5"/>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28" name="object 28"/>
          <p:cNvSpPr txBox="1"/>
          <p:nvPr/>
        </p:nvSpPr>
        <p:spPr>
          <a:xfrm>
            <a:off x="5294650" y="1053961"/>
            <a:ext cx="7444475" cy="5183470"/>
          </a:xfrm>
          <a:prstGeom prst="rect">
            <a:avLst/>
          </a:prstGeom>
        </p:spPr>
        <p:txBody>
          <a:bodyPr vert="horz" wrap="square" lIns="0" tIns="0" rIns="0" bIns="0" rtlCol="0">
            <a:spAutoFit/>
          </a:bodyPr>
          <a:lstStyle/>
          <a:p>
            <a:pPr marL="11515" marR="4606" defTabSz="829095"/>
            <a:r>
              <a:rPr lang="ru-RU" sz="2400" b="1" spc="27" dirty="0">
                <a:latin typeface="Arial Narrow" panose="020B0606020202030204" pitchFamily="34" charset="0"/>
                <a:cs typeface="Calibri"/>
              </a:rPr>
              <a:t>И</a:t>
            </a:r>
            <a:r>
              <a:rPr sz="2400" b="1" spc="27" dirty="0" err="1">
                <a:latin typeface="Arial Narrow" panose="020B0606020202030204" pitchFamily="34" charset="0"/>
                <a:cs typeface="Calibri"/>
              </a:rPr>
              <a:t>нновационная</a:t>
            </a:r>
            <a:r>
              <a:rPr sz="2400" b="1" spc="27" dirty="0">
                <a:latin typeface="Arial Narrow" panose="020B0606020202030204" pitchFamily="34" charset="0"/>
                <a:cs typeface="Calibri"/>
              </a:rPr>
              <a:t> </a:t>
            </a:r>
            <a:r>
              <a:rPr sz="2400" b="1" spc="18" dirty="0" err="1">
                <a:latin typeface="Arial Narrow" panose="020B0606020202030204" pitchFamily="34" charset="0"/>
                <a:cs typeface="Calibri"/>
              </a:rPr>
              <a:t>форма</a:t>
            </a:r>
            <a:r>
              <a:rPr sz="2400" b="1" spc="18" dirty="0">
                <a:latin typeface="Arial Narrow" panose="020B0606020202030204" pitchFamily="34" charset="0"/>
                <a:cs typeface="Calibri"/>
              </a:rPr>
              <a:t> </a:t>
            </a:r>
            <a:r>
              <a:rPr sz="2400" b="1" spc="32" dirty="0" err="1">
                <a:latin typeface="Arial Narrow" panose="020B0606020202030204" pitchFamily="34" charset="0"/>
                <a:cs typeface="Calibri"/>
              </a:rPr>
              <a:t>выпуска</a:t>
            </a:r>
            <a:r>
              <a:rPr sz="2400" b="1" spc="-222" dirty="0">
                <a:latin typeface="Arial Narrow" panose="020B0606020202030204" pitchFamily="34" charset="0"/>
                <a:cs typeface="Calibri"/>
              </a:rPr>
              <a:t> </a:t>
            </a:r>
            <a:r>
              <a:rPr sz="2400" b="1" dirty="0">
                <a:latin typeface="Arial Narrow" panose="020B0606020202030204" pitchFamily="34" charset="0"/>
                <a:cs typeface="Calibri"/>
              </a:rPr>
              <a:t>–</a:t>
            </a:r>
            <a:r>
              <a:rPr lang="ru-RU" sz="2400" b="1" dirty="0">
                <a:latin typeface="Arial Narrow" panose="020B0606020202030204" pitchFamily="34" charset="0"/>
                <a:cs typeface="Calibri"/>
              </a:rPr>
              <a:t> </a:t>
            </a:r>
            <a:r>
              <a:rPr sz="2400" b="1" spc="14" dirty="0" err="1">
                <a:latin typeface="Arial Narrow" panose="020B0606020202030204" pitchFamily="34" charset="0"/>
                <a:cs typeface="Calibri"/>
              </a:rPr>
              <a:t>флакон</a:t>
            </a:r>
            <a:r>
              <a:rPr sz="2400" b="1" spc="14" dirty="0">
                <a:latin typeface="Arial Narrow" panose="020B0606020202030204" pitchFamily="34" charset="0"/>
                <a:cs typeface="Calibri"/>
              </a:rPr>
              <a:t>  </a:t>
            </a:r>
            <a:r>
              <a:rPr sz="2400" b="1" spc="41" dirty="0">
                <a:latin typeface="Arial Narrow" panose="020B0606020202030204" pitchFamily="34" charset="0"/>
                <a:cs typeface="Calibri"/>
              </a:rPr>
              <a:t>с</a:t>
            </a:r>
            <a:r>
              <a:rPr sz="2400" b="1" spc="-27" dirty="0">
                <a:latin typeface="Arial Narrow" panose="020B0606020202030204" pitchFamily="34" charset="0"/>
                <a:cs typeface="Calibri"/>
              </a:rPr>
              <a:t> </a:t>
            </a:r>
            <a:r>
              <a:rPr sz="2400" b="1" spc="18" dirty="0" err="1">
                <a:latin typeface="Arial Narrow" panose="020B0606020202030204" pitchFamily="34" charset="0"/>
                <a:cs typeface="Calibri"/>
              </a:rPr>
              <a:t>помпой-дозатором</a:t>
            </a:r>
            <a:r>
              <a:rPr sz="2400" b="1" spc="-27" dirty="0">
                <a:latin typeface="Arial Narrow" panose="020B0606020202030204" pitchFamily="34" charset="0"/>
                <a:cs typeface="Calibri"/>
              </a:rPr>
              <a:t> </a:t>
            </a:r>
            <a:r>
              <a:rPr sz="2400" b="1" dirty="0">
                <a:latin typeface="Arial Narrow" panose="020B0606020202030204" pitchFamily="34" charset="0"/>
                <a:cs typeface="Calibri"/>
              </a:rPr>
              <a:t>–</a:t>
            </a:r>
            <a:r>
              <a:rPr sz="2400" b="1" spc="-27" dirty="0">
                <a:latin typeface="Arial Narrow" panose="020B0606020202030204" pitchFamily="34" charset="0"/>
                <a:cs typeface="Calibri"/>
              </a:rPr>
              <a:t> </a:t>
            </a:r>
            <a:r>
              <a:rPr sz="2400" b="1" spc="36" dirty="0" err="1">
                <a:latin typeface="Arial Narrow" panose="020B0606020202030204" pitchFamily="34" charset="0"/>
                <a:cs typeface="Calibri"/>
              </a:rPr>
              <a:t>это</a:t>
            </a:r>
            <a:r>
              <a:rPr sz="2400" b="1" spc="-27" dirty="0">
                <a:latin typeface="Arial Narrow" panose="020B0606020202030204" pitchFamily="34" charset="0"/>
                <a:cs typeface="Calibri"/>
              </a:rPr>
              <a:t> </a:t>
            </a:r>
            <a:r>
              <a:rPr sz="2400" b="1" spc="27" dirty="0" err="1">
                <a:latin typeface="Arial Narrow" panose="020B0606020202030204" pitchFamily="34" charset="0"/>
                <a:cs typeface="Calibri"/>
              </a:rPr>
              <a:t>удобство</a:t>
            </a:r>
            <a:r>
              <a:rPr sz="2400" b="1" spc="-27" dirty="0">
                <a:latin typeface="Arial Narrow" panose="020B0606020202030204" pitchFamily="34" charset="0"/>
                <a:cs typeface="Calibri"/>
              </a:rPr>
              <a:t> </a:t>
            </a:r>
            <a:r>
              <a:rPr sz="2400" b="1" spc="27" dirty="0">
                <a:latin typeface="Arial Narrow" panose="020B0606020202030204" pitchFamily="34" charset="0"/>
                <a:cs typeface="Calibri"/>
              </a:rPr>
              <a:t>и</a:t>
            </a:r>
            <a:r>
              <a:rPr sz="2400" b="1" spc="-27" dirty="0">
                <a:latin typeface="Arial Narrow" panose="020B0606020202030204" pitchFamily="34" charset="0"/>
                <a:cs typeface="Calibri"/>
              </a:rPr>
              <a:t> </a:t>
            </a:r>
            <a:r>
              <a:rPr sz="2400" b="1" spc="45" dirty="0" err="1">
                <a:latin typeface="Arial Narrow" panose="020B0606020202030204" pitchFamily="34" charset="0"/>
                <a:cs typeface="Calibri"/>
              </a:rPr>
              <a:t>точность</a:t>
            </a:r>
            <a:r>
              <a:rPr sz="2400" b="1" spc="-27" dirty="0">
                <a:latin typeface="Arial Narrow" panose="020B0606020202030204" pitchFamily="34" charset="0"/>
                <a:cs typeface="Calibri"/>
              </a:rPr>
              <a:t> </a:t>
            </a:r>
            <a:r>
              <a:rPr sz="2400" b="1" spc="32" dirty="0" err="1">
                <a:latin typeface="Arial Narrow" panose="020B0606020202030204" pitchFamily="34" charset="0"/>
                <a:cs typeface="Calibri"/>
              </a:rPr>
              <a:t>дозировани</a:t>
            </a:r>
            <a:r>
              <a:rPr lang="ru-RU" b="1" spc="32" dirty="0">
                <a:latin typeface="Arial Narrow" panose="020B0606020202030204" pitchFamily="34" charset="0"/>
                <a:cs typeface="Calibri"/>
              </a:rPr>
              <a:t>Я</a:t>
            </a:r>
            <a:endParaRPr lang="ru-RU" dirty="0">
              <a:latin typeface="Arial Narrow" panose="020B0606020202030204" pitchFamily="34" charset="0"/>
              <a:cs typeface="Calibri"/>
            </a:endParaRPr>
          </a:p>
          <a:p>
            <a:pPr marL="137606" indent="-126091" defTabSz="829095">
              <a:spcBef>
                <a:spcPts val="939"/>
              </a:spcBef>
              <a:buFontTx/>
              <a:buAutoNum type="arabicPlain"/>
              <a:tabLst>
                <a:tab pos="138182" algn="l"/>
              </a:tabLst>
            </a:pPr>
            <a:r>
              <a:rPr sz="1600" b="1" spc="-109" dirty="0">
                <a:latin typeface="Arial Narrow" panose="020B0606020202030204" pitchFamily="34" charset="0"/>
                <a:cs typeface="Arial"/>
              </a:rPr>
              <a:t> </a:t>
            </a:r>
            <a:r>
              <a:rPr sz="1600" b="1" spc="-50" dirty="0">
                <a:latin typeface="Arial Narrow" panose="020B0606020202030204" pitchFamily="34" charset="0"/>
                <a:cs typeface="Arial"/>
              </a:rPr>
              <a:t>суточная</a:t>
            </a:r>
            <a:r>
              <a:rPr sz="1600" b="1" spc="-109" dirty="0">
                <a:latin typeface="Arial Narrow" panose="020B0606020202030204" pitchFamily="34" charset="0"/>
                <a:cs typeface="Arial"/>
              </a:rPr>
              <a:t> </a:t>
            </a:r>
            <a:r>
              <a:rPr sz="1600" b="1" spc="-36" dirty="0">
                <a:latin typeface="Arial Narrow" panose="020B0606020202030204" pitchFamily="34" charset="0"/>
                <a:cs typeface="Arial"/>
              </a:rPr>
              <a:t>доза</a:t>
            </a:r>
            <a:r>
              <a:rPr sz="1600" b="1" spc="-109" dirty="0">
                <a:latin typeface="Arial Narrow" panose="020B0606020202030204" pitchFamily="34" charset="0"/>
                <a:cs typeface="Arial"/>
              </a:rPr>
              <a:t> </a:t>
            </a:r>
            <a:r>
              <a:rPr sz="1600" b="1" spc="-14" dirty="0">
                <a:latin typeface="Arial Narrow" panose="020B0606020202030204" pitchFamily="34" charset="0"/>
                <a:cs typeface="Arial"/>
              </a:rPr>
              <a:t>(2,5</a:t>
            </a:r>
            <a:r>
              <a:rPr sz="1600" b="1" spc="-109" dirty="0">
                <a:latin typeface="Arial Narrow" panose="020B0606020202030204" pitchFamily="34" charset="0"/>
                <a:cs typeface="Arial"/>
              </a:rPr>
              <a:t> </a:t>
            </a:r>
            <a:r>
              <a:rPr sz="1600" b="1" dirty="0">
                <a:latin typeface="Arial Narrow" panose="020B0606020202030204" pitchFamily="34" charset="0"/>
                <a:cs typeface="Arial"/>
              </a:rPr>
              <a:t>г</a:t>
            </a:r>
            <a:r>
              <a:rPr sz="1600" b="1" spc="-109" dirty="0">
                <a:latin typeface="Arial Narrow" panose="020B0606020202030204" pitchFamily="34" charset="0"/>
                <a:cs typeface="Arial"/>
              </a:rPr>
              <a:t> </a:t>
            </a:r>
            <a:r>
              <a:rPr sz="1600" b="1" spc="-54" dirty="0">
                <a:latin typeface="Arial Narrow" panose="020B0606020202030204" pitchFamily="34" charset="0"/>
                <a:cs typeface="Arial"/>
              </a:rPr>
              <a:t>геля)</a:t>
            </a:r>
            <a:r>
              <a:rPr sz="1600" spc="-54" dirty="0">
                <a:latin typeface="Arial Narrow" panose="020B0606020202030204" pitchFamily="34" charset="0"/>
                <a:cs typeface="Calibri"/>
              </a:rPr>
              <a:t>:</a:t>
            </a:r>
            <a:endParaRPr sz="1600" dirty="0">
              <a:latin typeface="Arial Narrow" panose="020B0606020202030204" pitchFamily="34" charset="0"/>
              <a:cs typeface="Calibri"/>
            </a:endParaRPr>
          </a:p>
          <a:p>
            <a:pPr marL="132425" indent="-120910" defTabSz="829095">
              <a:buFontTx/>
              <a:buAutoNum type="arabicPlain"/>
              <a:tabLst>
                <a:tab pos="133000" algn="l"/>
              </a:tabLst>
            </a:pPr>
            <a:r>
              <a:rPr sz="1600" spc="9" dirty="0">
                <a:latin typeface="Arial Narrow" panose="020B0606020202030204" pitchFamily="34" charset="0"/>
                <a:cs typeface="Calibri"/>
              </a:rPr>
              <a:t>нажатия на помпу-дозатор </a:t>
            </a:r>
            <a:r>
              <a:rPr sz="1600" spc="127" dirty="0">
                <a:latin typeface="Arial Narrow" panose="020B0606020202030204" pitchFamily="34" charset="0"/>
                <a:cs typeface="Calibri"/>
              </a:rPr>
              <a:t>=</a:t>
            </a:r>
            <a:r>
              <a:rPr sz="1600" spc="-154" dirty="0">
                <a:latin typeface="Arial Narrow" panose="020B0606020202030204" pitchFamily="34" charset="0"/>
                <a:cs typeface="Calibri"/>
              </a:rPr>
              <a:t> </a:t>
            </a:r>
            <a:r>
              <a:rPr sz="1600" spc="-14" dirty="0">
                <a:latin typeface="Arial Narrow" panose="020B0606020202030204" pitchFamily="34" charset="0"/>
                <a:cs typeface="Calibri"/>
              </a:rPr>
              <a:t>1,5 </a:t>
            </a:r>
            <a:r>
              <a:rPr sz="1600" dirty="0">
                <a:latin typeface="Arial Narrow" panose="020B0606020202030204" pitchFamily="34" charset="0"/>
                <a:cs typeface="Calibri"/>
              </a:rPr>
              <a:t>мг </a:t>
            </a:r>
            <a:r>
              <a:rPr sz="1600" spc="14" dirty="0">
                <a:latin typeface="Arial Narrow" panose="020B0606020202030204" pitchFamily="34" charset="0"/>
                <a:cs typeface="Calibri"/>
              </a:rPr>
              <a:t>эстрадиола</a:t>
            </a:r>
            <a:endParaRPr sz="1600" dirty="0">
              <a:latin typeface="Arial Narrow" panose="020B0606020202030204" pitchFamily="34" charset="0"/>
              <a:cs typeface="Calibri"/>
            </a:endParaRPr>
          </a:p>
          <a:p>
            <a:pPr marL="11515" defTabSz="829095">
              <a:spcBef>
                <a:spcPts val="771"/>
              </a:spcBef>
            </a:pPr>
            <a:r>
              <a:rPr sz="1600" spc="9" dirty="0">
                <a:latin typeface="Arial Narrow" panose="020B0606020202030204" pitchFamily="34" charset="0"/>
                <a:cs typeface="Calibri"/>
              </a:rPr>
              <a:t>или</a:t>
            </a:r>
            <a:endParaRPr sz="1600" dirty="0">
              <a:latin typeface="Arial Narrow" panose="020B0606020202030204" pitchFamily="34" charset="0"/>
              <a:cs typeface="Calibri"/>
            </a:endParaRPr>
          </a:p>
          <a:p>
            <a:pPr marL="11515" defTabSz="829095">
              <a:spcBef>
                <a:spcPts val="771"/>
              </a:spcBef>
            </a:pPr>
            <a:r>
              <a:rPr sz="1600" b="1" spc="-9" dirty="0">
                <a:latin typeface="Arial Narrow" panose="020B0606020202030204" pitchFamily="34" charset="0"/>
                <a:cs typeface="Arial"/>
              </a:rPr>
              <a:t>0,5</a:t>
            </a:r>
            <a:r>
              <a:rPr sz="1600" b="1" spc="-109" dirty="0">
                <a:latin typeface="Arial Narrow" panose="020B0606020202030204" pitchFamily="34" charset="0"/>
                <a:cs typeface="Arial"/>
              </a:rPr>
              <a:t>  </a:t>
            </a:r>
            <a:r>
              <a:rPr sz="1600" b="1" spc="-50" dirty="0">
                <a:latin typeface="Arial Narrow" panose="020B0606020202030204" pitchFamily="34" charset="0"/>
                <a:cs typeface="Arial"/>
              </a:rPr>
              <a:t>суточной</a:t>
            </a:r>
            <a:r>
              <a:rPr sz="1600" b="1" spc="-109" dirty="0">
                <a:latin typeface="Arial Narrow" panose="020B0606020202030204" pitchFamily="34" charset="0"/>
                <a:cs typeface="Arial"/>
              </a:rPr>
              <a:t> </a:t>
            </a:r>
            <a:r>
              <a:rPr sz="1600" b="1" spc="-54" dirty="0">
                <a:latin typeface="Arial Narrow" panose="020B0606020202030204" pitchFamily="34" charset="0"/>
                <a:cs typeface="Arial"/>
              </a:rPr>
              <a:t>дозы</a:t>
            </a:r>
            <a:r>
              <a:rPr sz="1600" b="1" spc="-109" dirty="0">
                <a:latin typeface="Arial Narrow" panose="020B0606020202030204" pitchFamily="34" charset="0"/>
                <a:cs typeface="Arial"/>
              </a:rPr>
              <a:t> </a:t>
            </a:r>
            <a:r>
              <a:rPr sz="1600" b="1" spc="-14" dirty="0">
                <a:latin typeface="Arial Narrow" panose="020B0606020202030204" pitchFamily="34" charset="0"/>
                <a:cs typeface="Arial"/>
              </a:rPr>
              <a:t>(1,25</a:t>
            </a:r>
            <a:r>
              <a:rPr sz="1600" b="1" spc="-109" dirty="0">
                <a:latin typeface="Arial Narrow" panose="020B0606020202030204" pitchFamily="34" charset="0"/>
                <a:cs typeface="Arial"/>
              </a:rPr>
              <a:t> </a:t>
            </a:r>
            <a:r>
              <a:rPr sz="1600" b="1" dirty="0">
                <a:latin typeface="Arial Narrow" panose="020B0606020202030204" pitchFamily="34" charset="0"/>
                <a:cs typeface="Arial"/>
              </a:rPr>
              <a:t>г</a:t>
            </a:r>
            <a:r>
              <a:rPr sz="1600" b="1" spc="-109" dirty="0">
                <a:latin typeface="Arial Narrow" panose="020B0606020202030204" pitchFamily="34" charset="0"/>
                <a:cs typeface="Arial"/>
              </a:rPr>
              <a:t> </a:t>
            </a:r>
            <a:r>
              <a:rPr sz="1600" b="1" spc="-54" dirty="0">
                <a:latin typeface="Arial Narrow" panose="020B0606020202030204" pitchFamily="34" charset="0"/>
                <a:cs typeface="Arial"/>
              </a:rPr>
              <a:t>геля)</a:t>
            </a:r>
            <a:r>
              <a:rPr sz="1600" spc="-54" dirty="0">
                <a:latin typeface="Arial Narrow" panose="020B0606020202030204" pitchFamily="34" charset="0"/>
                <a:cs typeface="Calibri"/>
              </a:rPr>
              <a:t>:</a:t>
            </a:r>
            <a:endParaRPr sz="1600" dirty="0">
              <a:latin typeface="Arial Narrow" panose="020B0606020202030204" pitchFamily="34" charset="0"/>
              <a:cs typeface="Calibri"/>
            </a:endParaRPr>
          </a:p>
          <a:p>
            <a:pPr marL="11515" defTabSz="829095"/>
            <a:r>
              <a:rPr sz="1600" spc="9" dirty="0">
                <a:latin typeface="Arial Narrow" panose="020B0606020202030204" pitchFamily="34" charset="0"/>
                <a:cs typeface="Calibri"/>
              </a:rPr>
              <a:t>1 </a:t>
            </a:r>
            <a:r>
              <a:rPr sz="1600" spc="5" dirty="0">
                <a:latin typeface="Arial Narrow" panose="020B0606020202030204" pitchFamily="34" charset="0"/>
                <a:cs typeface="Calibri"/>
              </a:rPr>
              <a:t>нажатие </a:t>
            </a:r>
            <a:r>
              <a:rPr sz="1600" spc="9" dirty="0">
                <a:latin typeface="Arial Narrow" panose="020B0606020202030204" pitchFamily="34" charset="0"/>
                <a:cs typeface="Calibri"/>
              </a:rPr>
              <a:t>на помпу-дозатор </a:t>
            </a:r>
            <a:r>
              <a:rPr sz="1600" spc="127" dirty="0">
                <a:latin typeface="Arial Narrow" panose="020B0606020202030204" pitchFamily="34" charset="0"/>
                <a:cs typeface="Calibri"/>
              </a:rPr>
              <a:t>=</a:t>
            </a:r>
            <a:r>
              <a:rPr sz="1600" spc="-172" dirty="0">
                <a:latin typeface="Arial Narrow" panose="020B0606020202030204" pitchFamily="34" charset="0"/>
                <a:cs typeface="Calibri"/>
              </a:rPr>
              <a:t> </a:t>
            </a:r>
            <a:r>
              <a:rPr sz="1600" spc="-9" dirty="0">
                <a:latin typeface="Arial Narrow" panose="020B0606020202030204" pitchFamily="34" charset="0"/>
                <a:cs typeface="Calibri"/>
              </a:rPr>
              <a:t>0,75 </a:t>
            </a:r>
            <a:r>
              <a:rPr sz="1600" dirty="0">
                <a:latin typeface="Arial Narrow" panose="020B0606020202030204" pitchFamily="34" charset="0"/>
                <a:cs typeface="Calibri"/>
              </a:rPr>
              <a:t>мг </a:t>
            </a:r>
            <a:r>
              <a:rPr sz="1600" spc="14" dirty="0">
                <a:latin typeface="Arial Narrow" panose="020B0606020202030204" pitchFamily="34" charset="0"/>
                <a:cs typeface="Calibri"/>
              </a:rPr>
              <a:t>эстрадиола</a:t>
            </a:r>
            <a:endParaRPr sz="1600" dirty="0">
              <a:latin typeface="Arial Narrow" panose="020B0606020202030204" pitchFamily="34" charset="0"/>
              <a:cs typeface="Calibri"/>
            </a:endParaRPr>
          </a:p>
          <a:p>
            <a:pPr defTabSz="829095"/>
            <a:endParaRPr sz="1600" dirty="0">
              <a:latin typeface="Arial Narrow" panose="020B0606020202030204" pitchFamily="34" charset="0"/>
              <a:cs typeface="Times New Roman"/>
            </a:endParaRPr>
          </a:p>
          <a:p>
            <a:pPr defTabSz="829095"/>
            <a:endParaRPr sz="2400" dirty="0">
              <a:latin typeface="Arial Narrow" panose="020B0606020202030204" pitchFamily="34" charset="0"/>
              <a:cs typeface="Times New Roman"/>
            </a:endParaRPr>
          </a:p>
          <a:p>
            <a:pPr marL="184244" marR="2297284" algn="just" defTabSz="829095"/>
            <a:r>
              <a:rPr sz="1600" spc="-18" dirty="0">
                <a:latin typeface="Arial Narrow" panose="020B0606020202030204" pitchFamily="34" charset="0"/>
                <a:cs typeface="Calibri"/>
              </a:rPr>
              <a:t>Гель </a:t>
            </a:r>
            <a:r>
              <a:rPr sz="1600" spc="23" dirty="0">
                <a:latin typeface="Arial Narrow" panose="020B0606020202030204" pitchFamily="34" charset="0"/>
                <a:cs typeface="Calibri"/>
              </a:rPr>
              <a:t>наносят </a:t>
            </a:r>
            <a:r>
              <a:rPr sz="1600" spc="5" dirty="0">
                <a:latin typeface="Arial Narrow" panose="020B0606020202030204" pitchFamily="34" charset="0"/>
                <a:cs typeface="Calibri"/>
              </a:rPr>
              <a:t>тонким слоем </a:t>
            </a:r>
            <a:r>
              <a:rPr sz="1600" spc="9" dirty="0">
                <a:latin typeface="Arial Narrow" panose="020B0606020202030204" pitchFamily="34" charset="0"/>
                <a:cs typeface="Calibri"/>
              </a:rPr>
              <a:t>на </a:t>
            </a:r>
            <a:r>
              <a:rPr sz="1600" spc="5" dirty="0">
                <a:latin typeface="Arial Narrow" panose="020B0606020202030204" pitchFamily="34" charset="0"/>
                <a:cs typeface="Calibri"/>
              </a:rPr>
              <a:t>кожу  </a:t>
            </a:r>
            <a:r>
              <a:rPr sz="1600" spc="-5" dirty="0">
                <a:latin typeface="Arial Narrow" panose="020B0606020202030204" pitchFamily="34" charset="0"/>
                <a:cs typeface="Calibri"/>
              </a:rPr>
              <a:t>живота, </a:t>
            </a:r>
            <a:r>
              <a:rPr sz="1600" spc="23" dirty="0">
                <a:latin typeface="Arial Narrow" panose="020B0606020202030204" pitchFamily="34" charset="0"/>
                <a:cs typeface="Calibri"/>
              </a:rPr>
              <a:t>поясничной </a:t>
            </a:r>
            <a:r>
              <a:rPr sz="1600" spc="5" dirty="0">
                <a:latin typeface="Arial Narrow" panose="020B0606020202030204" pitchFamily="34" charset="0"/>
                <a:cs typeface="Calibri"/>
              </a:rPr>
              <a:t>области,</a:t>
            </a:r>
            <a:r>
              <a:rPr sz="1600" spc="-63" dirty="0">
                <a:latin typeface="Arial Narrow" panose="020B0606020202030204" pitchFamily="34" charset="0"/>
                <a:cs typeface="Calibri"/>
              </a:rPr>
              <a:t> </a:t>
            </a:r>
            <a:r>
              <a:rPr sz="1600" spc="23" dirty="0" err="1">
                <a:latin typeface="Arial Narrow" panose="020B0606020202030204" pitchFamily="34" charset="0"/>
                <a:cs typeface="Calibri"/>
              </a:rPr>
              <a:t>плеч</a:t>
            </a:r>
            <a:r>
              <a:rPr sz="1600" spc="23" dirty="0">
                <a:latin typeface="Arial Narrow" panose="020B0606020202030204" pitchFamily="34" charset="0"/>
                <a:cs typeface="Calibri"/>
              </a:rPr>
              <a:t>  </a:t>
            </a:r>
            <a:r>
              <a:rPr sz="1600" spc="9" dirty="0">
                <a:latin typeface="Arial Narrow" panose="020B0606020202030204" pitchFamily="34" charset="0"/>
                <a:cs typeface="Calibri"/>
              </a:rPr>
              <a:t>или </a:t>
            </a:r>
            <a:r>
              <a:rPr sz="1600" spc="14" dirty="0">
                <a:latin typeface="Arial Narrow" panose="020B0606020202030204" pitchFamily="34" charset="0"/>
                <a:cs typeface="Calibri"/>
              </a:rPr>
              <a:t>предплечий </a:t>
            </a:r>
            <a:r>
              <a:rPr sz="1600" spc="9" dirty="0">
                <a:latin typeface="Arial Narrow" panose="020B0606020202030204" pitchFamily="34" charset="0"/>
                <a:cs typeface="Calibri"/>
              </a:rPr>
              <a:t>1 </a:t>
            </a:r>
            <a:r>
              <a:rPr sz="1600" spc="23" dirty="0">
                <a:latin typeface="Arial Narrow" panose="020B0606020202030204" pitchFamily="34" charset="0"/>
                <a:cs typeface="Calibri"/>
              </a:rPr>
              <a:t>раз </a:t>
            </a:r>
            <a:r>
              <a:rPr sz="1600" spc="27" dirty="0">
                <a:latin typeface="Arial Narrow" panose="020B0606020202030204" pitchFamily="34" charset="0"/>
                <a:cs typeface="Calibri"/>
              </a:rPr>
              <a:t>в</a:t>
            </a:r>
            <a:r>
              <a:rPr sz="1600" spc="-172" dirty="0">
                <a:latin typeface="Arial Narrow" panose="020B0606020202030204" pitchFamily="34" charset="0"/>
                <a:cs typeface="Calibri"/>
              </a:rPr>
              <a:t> </a:t>
            </a:r>
            <a:r>
              <a:rPr sz="1600" spc="-9" dirty="0">
                <a:latin typeface="Arial Narrow" panose="020B0606020202030204" pitchFamily="34" charset="0"/>
                <a:cs typeface="Calibri"/>
              </a:rPr>
              <a:t>день.</a:t>
            </a:r>
            <a:endParaRPr sz="1600" dirty="0">
              <a:latin typeface="Arial Narrow" panose="020B0606020202030204" pitchFamily="34" charset="0"/>
              <a:cs typeface="Calibri"/>
            </a:endParaRPr>
          </a:p>
          <a:p>
            <a:pPr marL="184244" marR="2465406" defTabSz="829095"/>
            <a:r>
              <a:rPr sz="1600" spc="5" dirty="0" err="1">
                <a:latin typeface="Arial Narrow" panose="020B0606020202030204" pitchFamily="34" charset="0"/>
                <a:cs typeface="Calibri"/>
              </a:rPr>
              <a:t>Пл</a:t>
            </a:r>
            <a:r>
              <a:rPr lang="ru-RU" sz="1600" spc="5" dirty="0">
                <a:latin typeface="Arial Narrow" panose="020B0606020202030204" pitchFamily="34" charset="0"/>
                <a:cs typeface="Calibri"/>
              </a:rPr>
              <a:t>о</a:t>
            </a:r>
            <a:r>
              <a:rPr sz="1600" spc="5" dirty="0" err="1">
                <a:latin typeface="Arial Narrow" panose="020B0606020202030204" pitchFamily="34" charset="0"/>
                <a:cs typeface="Calibri"/>
              </a:rPr>
              <a:t>щадь</a:t>
            </a:r>
            <a:r>
              <a:rPr sz="1600" spc="5" dirty="0">
                <a:latin typeface="Arial Narrow" panose="020B0606020202030204" pitchFamily="34" charset="0"/>
                <a:cs typeface="Calibri"/>
              </a:rPr>
              <a:t> </a:t>
            </a:r>
            <a:r>
              <a:rPr sz="1600" spc="14" dirty="0">
                <a:latin typeface="Arial Narrow" panose="020B0606020202030204" pitchFamily="34" charset="0"/>
                <a:cs typeface="Calibri"/>
              </a:rPr>
              <a:t>нанесения </a:t>
            </a:r>
            <a:r>
              <a:rPr sz="1600" spc="-5" dirty="0">
                <a:latin typeface="Arial Narrow" panose="020B0606020202030204" pitchFamily="34" charset="0"/>
                <a:cs typeface="Calibri"/>
              </a:rPr>
              <a:t>должна</a:t>
            </a:r>
            <a:r>
              <a:rPr sz="1600" spc="-118" dirty="0">
                <a:latin typeface="Arial Narrow" panose="020B0606020202030204" pitchFamily="34" charset="0"/>
                <a:cs typeface="Calibri"/>
              </a:rPr>
              <a:t> </a:t>
            </a:r>
            <a:r>
              <a:rPr sz="1600" spc="9" dirty="0">
                <a:latin typeface="Arial Narrow" panose="020B0606020202030204" pitchFamily="34" charset="0"/>
                <a:cs typeface="Calibri"/>
              </a:rPr>
              <a:t>быть  не </a:t>
            </a:r>
            <a:r>
              <a:rPr sz="1600" spc="-5" dirty="0">
                <a:latin typeface="Arial Narrow" panose="020B0606020202030204" pitchFamily="34" charset="0"/>
                <a:cs typeface="Calibri"/>
              </a:rPr>
              <a:t>менее </a:t>
            </a:r>
            <a:r>
              <a:rPr sz="1600" spc="5" dirty="0" err="1">
                <a:latin typeface="Arial Narrow" panose="020B0606020202030204" pitchFamily="34" charset="0"/>
                <a:cs typeface="Calibri"/>
              </a:rPr>
              <a:t>площади</a:t>
            </a:r>
            <a:r>
              <a:rPr sz="1600" spc="5" dirty="0">
                <a:latin typeface="Arial Narrow" panose="020B0606020202030204" pitchFamily="34" charset="0"/>
                <a:cs typeface="Calibri"/>
              </a:rPr>
              <a:t> </a:t>
            </a:r>
            <a:r>
              <a:rPr lang="ru-RU" sz="1600" spc="5" dirty="0">
                <a:latin typeface="Arial Narrow" panose="020B0606020202030204" pitchFamily="34" charset="0"/>
                <a:cs typeface="Calibri"/>
              </a:rPr>
              <a:t>                        </a:t>
            </a:r>
            <a:r>
              <a:rPr sz="1600" spc="9" dirty="0">
                <a:latin typeface="Arial Narrow" panose="020B0606020202030204" pitchFamily="34" charset="0"/>
                <a:cs typeface="Calibri"/>
              </a:rPr>
              <a:t>2</a:t>
            </a:r>
            <a:r>
              <a:rPr sz="1600" spc="-122" dirty="0">
                <a:latin typeface="Arial Narrow" panose="020B0606020202030204" pitchFamily="34" charset="0"/>
                <a:cs typeface="Calibri"/>
              </a:rPr>
              <a:t> </a:t>
            </a:r>
            <a:r>
              <a:rPr sz="1600" dirty="0">
                <a:latin typeface="Arial Narrow" panose="020B0606020202030204" pitchFamily="34" charset="0"/>
                <a:cs typeface="Calibri"/>
              </a:rPr>
              <a:t>ладоней</a:t>
            </a:r>
          </a:p>
          <a:p>
            <a:pPr marL="184244" marR="2818923" defTabSz="829095">
              <a:spcBef>
                <a:spcPts val="621"/>
              </a:spcBef>
            </a:pPr>
            <a:r>
              <a:rPr sz="1600" spc="-18" dirty="0">
                <a:latin typeface="Arial Narrow" panose="020B0606020202030204" pitchFamily="34" charset="0"/>
                <a:cs typeface="Calibri"/>
              </a:rPr>
              <a:t>Гель </a:t>
            </a:r>
            <a:r>
              <a:rPr sz="1600" spc="18" dirty="0">
                <a:latin typeface="Arial Narrow" panose="020B0606020202030204" pitchFamily="34" charset="0"/>
                <a:cs typeface="Calibri"/>
              </a:rPr>
              <a:t>полностью</a:t>
            </a:r>
            <a:r>
              <a:rPr sz="1600" spc="-73" dirty="0">
                <a:latin typeface="Arial Narrow" panose="020B0606020202030204" pitchFamily="34" charset="0"/>
                <a:cs typeface="Calibri"/>
              </a:rPr>
              <a:t> </a:t>
            </a:r>
            <a:r>
              <a:rPr sz="1600" spc="18" dirty="0">
                <a:latin typeface="Arial Narrow" panose="020B0606020202030204" pitchFamily="34" charset="0"/>
                <a:cs typeface="Calibri"/>
              </a:rPr>
              <a:t>всасывается  </a:t>
            </a:r>
            <a:r>
              <a:rPr sz="1600" spc="27" dirty="0">
                <a:latin typeface="Arial Narrow" panose="020B0606020202030204" pitchFamily="34" charset="0"/>
                <a:cs typeface="Calibri"/>
              </a:rPr>
              <a:t>в </a:t>
            </a:r>
            <a:r>
              <a:rPr sz="1600" spc="14" dirty="0">
                <a:latin typeface="Arial Narrow" panose="020B0606020202030204" pitchFamily="34" charset="0"/>
                <a:cs typeface="Calibri"/>
              </a:rPr>
              <a:t>течение 2–3</a:t>
            </a:r>
            <a:r>
              <a:rPr sz="1600" spc="-154" dirty="0">
                <a:latin typeface="Arial Narrow" panose="020B0606020202030204" pitchFamily="34" charset="0"/>
                <a:cs typeface="Calibri"/>
              </a:rPr>
              <a:t> </a:t>
            </a:r>
            <a:r>
              <a:rPr sz="1600" spc="9" dirty="0">
                <a:latin typeface="Arial Narrow" panose="020B0606020202030204" pitchFamily="34" charset="0"/>
                <a:cs typeface="Calibri"/>
              </a:rPr>
              <a:t>минут</a:t>
            </a:r>
            <a:endParaRPr sz="1600" dirty="0">
              <a:latin typeface="Arial Narrow" panose="020B0606020202030204" pitchFamily="34" charset="0"/>
              <a:cs typeface="Calibri"/>
            </a:endParaRPr>
          </a:p>
          <a:p>
            <a:pPr marL="184244" marR="2495921" defTabSz="829095">
              <a:spcBef>
                <a:spcPts val="621"/>
              </a:spcBef>
            </a:pPr>
            <a:r>
              <a:rPr sz="1600" spc="18" dirty="0">
                <a:latin typeface="Arial Narrow" panose="020B0606020202030204" pitchFamily="34" charset="0"/>
                <a:cs typeface="Calibri"/>
              </a:rPr>
              <a:t>Нет </a:t>
            </a:r>
            <a:r>
              <a:rPr sz="1600" spc="5" dirty="0">
                <a:latin typeface="Arial Narrow" panose="020B0606020202030204" pitchFamily="34" charset="0"/>
                <a:cs typeface="Calibri"/>
              </a:rPr>
              <a:t>необходимости </a:t>
            </a:r>
            <a:r>
              <a:rPr sz="1600" spc="14" dirty="0">
                <a:latin typeface="Arial Narrow" panose="020B0606020202030204" pitchFamily="34" charset="0"/>
                <a:cs typeface="Calibri"/>
              </a:rPr>
              <a:t>массировать  </a:t>
            </a:r>
            <a:r>
              <a:rPr sz="1600" spc="9" dirty="0">
                <a:latin typeface="Arial Narrow" panose="020B0606020202030204" pitchFamily="34" charset="0"/>
                <a:cs typeface="Calibri"/>
              </a:rPr>
              <a:t>или </a:t>
            </a:r>
            <a:r>
              <a:rPr sz="1600" spc="23" dirty="0">
                <a:latin typeface="Arial Narrow" panose="020B0606020202030204" pitchFamily="34" charset="0"/>
                <a:cs typeface="Calibri"/>
              </a:rPr>
              <a:t>втирать</a:t>
            </a:r>
            <a:r>
              <a:rPr sz="1600" spc="-103" dirty="0">
                <a:latin typeface="Arial Narrow" panose="020B0606020202030204" pitchFamily="34" charset="0"/>
                <a:cs typeface="Calibri"/>
              </a:rPr>
              <a:t> </a:t>
            </a:r>
            <a:r>
              <a:rPr sz="1600" spc="5" dirty="0">
                <a:latin typeface="Arial Narrow" panose="020B0606020202030204" pitchFamily="34" charset="0"/>
                <a:cs typeface="Calibri"/>
              </a:rPr>
              <a:t>Эстрожель®</a:t>
            </a:r>
            <a:endParaRPr sz="1600" dirty="0">
              <a:latin typeface="Arial Narrow" panose="020B0606020202030204" pitchFamily="34" charset="0"/>
              <a:cs typeface="Calibri"/>
            </a:endParaRPr>
          </a:p>
          <a:p>
            <a:pPr marL="184244" marR="3174743" defTabSz="829095">
              <a:spcBef>
                <a:spcPts val="621"/>
              </a:spcBef>
            </a:pPr>
            <a:r>
              <a:rPr sz="1600" spc="18" dirty="0" err="1">
                <a:latin typeface="Arial Narrow" panose="020B0606020202030204" pitchFamily="34" charset="0"/>
                <a:cs typeface="Calibri"/>
              </a:rPr>
              <a:t>Не</a:t>
            </a:r>
            <a:r>
              <a:rPr sz="1600" spc="18" dirty="0">
                <a:latin typeface="Arial Narrow" panose="020B0606020202030204" pitchFamily="34" charset="0"/>
                <a:cs typeface="Calibri"/>
              </a:rPr>
              <a:t> </a:t>
            </a:r>
            <a:r>
              <a:rPr sz="1600" spc="18" dirty="0" err="1">
                <a:latin typeface="Arial Narrow" panose="020B0606020202030204" pitchFamily="34" charset="0"/>
                <a:cs typeface="Calibri"/>
              </a:rPr>
              <a:t>наносить</a:t>
            </a:r>
            <a:r>
              <a:rPr sz="1600" spc="18" dirty="0">
                <a:latin typeface="Arial Narrow" panose="020B0606020202030204" pitchFamily="34" charset="0"/>
                <a:cs typeface="Calibri"/>
              </a:rPr>
              <a:t> </a:t>
            </a:r>
            <a:r>
              <a:rPr sz="1600" spc="9" dirty="0" err="1">
                <a:latin typeface="Arial Narrow" panose="020B0606020202030204" pitchFamily="34" charset="0"/>
                <a:cs typeface="Calibri"/>
              </a:rPr>
              <a:t>на</a:t>
            </a:r>
            <a:r>
              <a:rPr sz="1600" spc="-127" dirty="0">
                <a:latin typeface="Arial Narrow" panose="020B0606020202030204" pitchFamily="34" charset="0"/>
                <a:cs typeface="Calibri"/>
              </a:rPr>
              <a:t> </a:t>
            </a:r>
            <a:r>
              <a:rPr sz="1600" spc="18" dirty="0" err="1">
                <a:latin typeface="Arial Narrow" panose="020B0606020202030204" pitchFamily="34" charset="0"/>
                <a:cs typeface="Calibri"/>
              </a:rPr>
              <a:t>область</a:t>
            </a:r>
            <a:r>
              <a:rPr sz="1600" spc="18" dirty="0">
                <a:latin typeface="Arial Narrow" panose="020B0606020202030204" pitchFamily="34" charset="0"/>
                <a:cs typeface="Calibri"/>
              </a:rPr>
              <a:t>  </a:t>
            </a:r>
            <a:r>
              <a:rPr sz="1600" spc="14" dirty="0" err="1">
                <a:latin typeface="Arial Narrow" panose="020B0606020202030204" pitchFamily="34" charset="0"/>
                <a:cs typeface="Calibri"/>
              </a:rPr>
              <a:t>молочных</a:t>
            </a:r>
            <a:r>
              <a:rPr sz="1600" spc="-95" dirty="0">
                <a:latin typeface="Arial Narrow" panose="020B0606020202030204" pitchFamily="34" charset="0"/>
                <a:cs typeface="Calibri"/>
              </a:rPr>
              <a:t> </a:t>
            </a:r>
            <a:r>
              <a:rPr sz="1600" spc="-5" dirty="0" err="1">
                <a:latin typeface="Arial Narrow" panose="020B0606020202030204" pitchFamily="34" charset="0"/>
                <a:cs typeface="Calibri"/>
              </a:rPr>
              <a:t>желез</a:t>
            </a:r>
            <a:endParaRPr lang="ru-RU" sz="1600" spc="-5" dirty="0">
              <a:latin typeface="Arial Narrow" panose="020B0606020202030204" pitchFamily="34" charset="0"/>
              <a:cs typeface="Calibri"/>
            </a:endParaRPr>
          </a:p>
          <a:p>
            <a:pPr marL="184244" marR="3174743" defTabSz="829095">
              <a:spcBef>
                <a:spcPts val="621"/>
              </a:spcBef>
            </a:pPr>
            <a:endParaRPr sz="1600" dirty="0">
              <a:latin typeface="Arial Narrow" panose="020B0606020202030204" pitchFamily="34" charset="0"/>
              <a:cs typeface="Calibri"/>
            </a:endParaRPr>
          </a:p>
        </p:txBody>
      </p:sp>
      <p:sp>
        <p:nvSpPr>
          <p:cNvPr id="29" name="object 29"/>
          <p:cNvSpPr/>
          <p:nvPr/>
        </p:nvSpPr>
        <p:spPr>
          <a:xfrm>
            <a:off x="5069361" y="4004287"/>
            <a:ext cx="51819" cy="51819"/>
          </a:xfrm>
          <a:custGeom>
            <a:avLst/>
            <a:gdLst/>
            <a:ahLst/>
            <a:cxnLst/>
            <a:rect l="l" t="t" r="r" b="b"/>
            <a:pathLst>
              <a:path w="57150" h="57150">
                <a:moveTo>
                  <a:pt x="28308" y="56629"/>
                </a:moveTo>
                <a:lnTo>
                  <a:pt x="39326" y="54404"/>
                </a:lnTo>
                <a:lnTo>
                  <a:pt x="48325" y="48337"/>
                </a:lnTo>
                <a:lnTo>
                  <a:pt x="54391" y="39339"/>
                </a:lnTo>
                <a:lnTo>
                  <a:pt x="56616" y="28321"/>
                </a:lnTo>
                <a:lnTo>
                  <a:pt x="54391" y="17295"/>
                </a:lnTo>
                <a:lnTo>
                  <a:pt x="48325" y="8293"/>
                </a:lnTo>
                <a:lnTo>
                  <a:pt x="39326" y="2224"/>
                </a:lnTo>
                <a:lnTo>
                  <a:pt x="28308" y="0"/>
                </a:lnTo>
                <a:lnTo>
                  <a:pt x="17289" y="2224"/>
                </a:lnTo>
                <a:lnTo>
                  <a:pt x="8291" y="8293"/>
                </a:lnTo>
                <a:lnTo>
                  <a:pt x="2224" y="17295"/>
                </a:lnTo>
                <a:lnTo>
                  <a:pt x="0" y="28321"/>
                </a:lnTo>
                <a:lnTo>
                  <a:pt x="2224" y="39339"/>
                </a:lnTo>
                <a:lnTo>
                  <a:pt x="8291" y="48337"/>
                </a:lnTo>
                <a:lnTo>
                  <a:pt x="17289" y="54404"/>
                </a:lnTo>
                <a:lnTo>
                  <a:pt x="28308" y="56629"/>
                </a:lnTo>
                <a:close/>
              </a:path>
            </a:pathLst>
          </a:custGeom>
          <a:ln w="15367">
            <a:solidFill>
              <a:srgbClr val="F5821F"/>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30" name="object 30"/>
          <p:cNvSpPr/>
          <p:nvPr/>
        </p:nvSpPr>
        <p:spPr>
          <a:xfrm>
            <a:off x="5069360" y="4545449"/>
            <a:ext cx="51819" cy="51819"/>
          </a:xfrm>
          <a:custGeom>
            <a:avLst/>
            <a:gdLst/>
            <a:ahLst/>
            <a:cxnLst/>
            <a:rect l="l" t="t" r="r" b="b"/>
            <a:pathLst>
              <a:path w="57150" h="57150">
                <a:moveTo>
                  <a:pt x="28308" y="56629"/>
                </a:moveTo>
                <a:lnTo>
                  <a:pt x="39326" y="54404"/>
                </a:lnTo>
                <a:lnTo>
                  <a:pt x="48325" y="48337"/>
                </a:lnTo>
                <a:lnTo>
                  <a:pt x="54391" y="39339"/>
                </a:lnTo>
                <a:lnTo>
                  <a:pt x="56616" y="28321"/>
                </a:lnTo>
                <a:lnTo>
                  <a:pt x="54391" y="17295"/>
                </a:lnTo>
                <a:lnTo>
                  <a:pt x="48325" y="8293"/>
                </a:lnTo>
                <a:lnTo>
                  <a:pt x="39326" y="2224"/>
                </a:lnTo>
                <a:lnTo>
                  <a:pt x="28308" y="0"/>
                </a:lnTo>
                <a:lnTo>
                  <a:pt x="17289" y="2224"/>
                </a:lnTo>
                <a:lnTo>
                  <a:pt x="8291" y="8293"/>
                </a:lnTo>
                <a:lnTo>
                  <a:pt x="2224" y="17295"/>
                </a:lnTo>
                <a:lnTo>
                  <a:pt x="0" y="28321"/>
                </a:lnTo>
                <a:lnTo>
                  <a:pt x="2224" y="39339"/>
                </a:lnTo>
                <a:lnTo>
                  <a:pt x="8291" y="48337"/>
                </a:lnTo>
                <a:lnTo>
                  <a:pt x="17289" y="54404"/>
                </a:lnTo>
                <a:lnTo>
                  <a:pt x="28308" y="56629"/>
                </a:lnTo>
                <a:close/>
              </a:path>
            </a:pathLst>
          </a:custGeom>
          <a:ln w="15367">
            <a:solidFill>
              <a:srgbClr val="F5821F"/>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31" name="object 31"/>
          <p:cNvSpPr/>
          <p:nvPr/>
        </p:nvSpPr>
        <p:spPr>
          <a:xfrm>
            <a:off x="5069360" y="5102342"/>
            <a:ext cx="51819" cy="51819"/>
          </a:xfrm>
          <a:custGeom>
            <a:avLst/>
            <a:gdLst/>
            <a:ahLst/>
            <a:cxnLst/>
            <a:rect l="l" t="t" r="r" b="b"/>
            <a:pathLst>
              <a:path w="57150" h="57150">
                <a:moveTo>
                  <a:pt x="28308" y="56629"/>
                </a:moveTo>
                <a:lnTo>
                  <a:pt x="39326" y="54404"/>
                </a:lnTo>
                <a:lnTo>
                  <a:pt x="48325" y="48337"/>
                </a:lnTo>
                <a:lnTo>
                  <a:pt x="54391" y="39339"/>
                </a:lnTo>
                <a:lnTo>
                  <a:pt x="56616" y="28320"/>
                </a:lnTo>
                <a:lnTo>
                  <a:pt x="54391" y="17295"/>
                </a:lnTo>
                <a:lnTo>
                  <a:pt x="48325" y="8293"/>
                </a:lnTo>
                <a:lnTo>
                  <a:pt x="39326" y="2224"/>
                </a:lnTo>
                <a:lnTo>
                  <a:pt x="28308" y="0"/>
                </a:lnTo>
                <a:lnTo>
                  <a:pt x="17289" y="2224"/>
                </a:lnTo>
                <a:lnTo>
                  <a:pt x="8291" y="8293"/>
                </a:lnTo>
                <a:lnTo>
                  <a:pt x="2224" y="17295"/>
                </a:lnTo>
                <a:lnTo>
                  <a:pt x="0" y="28320"/>
                </a:lnTo>
                <a:lnTo>
                  <a:pt x="2224" y="39339"/>
                </a:lnTo>
                <a:lnTo>
                  <a:pt x="8291" y="48337"/>
                </a:lnTo>
                <a:lnTo>
                  <a:pt x="17289" y="54404"/>
                </a:lnTo>
                <a:lnTo>
                  <a:pt x="28308" y="56629"/>
                </a:lnTo>
                <a:close/>
              </a:path>
            </a:pathLst>
          </a:custGeom>
          <a:ln w="15367">
            <a:solidFill>
              <a:srgbClr val="F5821F"/>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32" name="object 32"/>
          <p:cNvSpPr/>
          <p:nvPr/>
        </p:nvSpPr>
        <p:spPr>
          <a:xfrm>
            <a:off x="5069360" y="5617595"/>
            <a:ext cx="51819" cy="51819"/>
          </a:xfrm>
          <a:custGeom>
            <a:avLst/>
            <a:gdLst/>
            <a:ahLst/>
            <a:cxnLst/>
            <a:rect l="l" t="t" r="r" b="b"/>
            <a:pathLst>
              <a:path w="57150" h="57150">
                <a:moveTo>
                  <a:pt x="28308" y="56629"/>
                </a:moveTo>
                <a:lnTo>
                  <a:pt x="39326" y="54404"/>
                </a:lnTo>
                <a:lnTo>
                  <a:pt x="48325" y="48337"/>
                </a:lnTo>
                <a:lnTo>
                  <a:pt x="54391" y="39339"/>
                </a:lnTo>
                <a:lnTo>
                  <a:pt x="56616" y="28321"/>
                </a:lnTo>
                <a:lnTo>
                  <a:pt x="54391" y="17295"/>
                </a:lnTo>
                <a:lnTo>
                  <a:pt x="48325" y="8293"/>
                </a:lnTo>
                <a:lnTo>
                  <a:pt x="39326" y="2224"/>
                </a:lnTo>
                <a:lnTo>
                  <a:pt x="28308" y="0"/>
                </a:lnTo>
                <a:lnTo>
                  <a:pt x="17289" y="2224"/>
                </a:lnTo>
                <a:lnTo>
                  <a:pt x="8291" y="8293"/>
                </a:lnTo>
                <a:lnTo>
                  <a:pt x="2224" y="17295"/>
                </a:lnTo>
                <a:lnTo>
                  <a:pt x="0" y="28321"/>
                </a:lnTo>
                <a:lnTo>
                  <a:pt x="2224" y="39339"/>
                </a:lnTo>
                <a:lnTo>
                  <a:pt x="8291" y="48337"/>
                </a:lnTo>
                <a:lnTo>
                  <a:pt x="17289" y="54404"/>
                </a:lnTo>
                <a:lnTo>
                  <a:pt x="28308" y="56629"/>
                </a:lnTo>
                <a:close/>
              </a:path>
            </a:pathLst>
          </a:custGeom>
          <a:ln w="15367">
            <a:solidFill>
              <a:srgbClr val="F5821F"/>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33" name="object 33"/>
          <p:cNvSpPr/>
          <p:nvPr/>
        </p:nvSpPr>
        <p:spPr>
          <a:xfrm>
            <a:off x="10603681" y="3248693"/>
            <a:ext cx="1257261" cy="2597471"/>
          </a:xfrm>
          <a:prstGeom prst="rect">
            <a:avLst/>
          </a:prstGeom>
          <a:blipFill>
            <a:blip r:embed="rId5" cstate="print"/>
            <a:stretch>
              <a:fillRect/>
            </a:stretch>
          </a:blipFill>
        </p:spPr>
        <p:txBody>
          <a:bodyPr wrap="square" lIns="0" tIns="0" rIns="0" bIns="0" rtlCol="0"/>
          <a:lstStyle/>
          <a:p>
            <a:pPr defTabSz="829095"/>
            <a:endParaRPr sz="1631" dirty="0">
              <a:solidFill>
                <a:schemeClr val="bg1"/>
              </a:solidFill>
              <a:latin typeface="Calibri"/>
              <a:cs typeface="Arial" pitchFamily="34" charset="0"/>
            </a:endParaRPr>
          </a:p>
        </p:txBody>
      </p:sp>
      <p:sp>
        <p:nvSpPr>
          <p:cNvPr id="35" name="object 35"/>
          <p:cNvSpPr/>
          <p:nvPr/>
        </p:nvSpPr>
        <p:spPr>
          <a:xfrm>
            <a:off x="902968" y="3533506"/>
            <a:ext cx="6764705" cy="0"/>
          </a:xfrm>
          <a:custGeom>
            <a:avLst/>
            <a:gdLst/>
            <a:ahLst/>
            <a:cxnLst/>
            <a:rect l="l" t="t" r="r" b="b"/>
            <a:pathLst>
              <a:path w="7460615">
                <a:moveTo>
                  <a:pt x="0" y="0"/>
                </a:moveTo>
                <a:lnTo>
                  <a:pt x="7460589" y="0"/>
                </a:lnTo>
              </a:path>
            </a:pathLst>
          </a:custGeom>
          <a:ln w="12700">
            <a:solidFill>
              <a:srgbClr val="00ADB5"/>
            </a:solidFill>
            <a:prstDash val="dash"/>
          </a:ln>
        </p:spPr>
        <p:txBody>
          <a:bodyPr wrap="square" lIns="0" tIns="0" rIns="0" bIns="0" rtlCol="0"/>
          <a:lstStyle/>
          <a:p>
            <a:pPr defTabSz="829095"/>
            <a:endParaRPr sz="1631">
              <a:solidFill>
                <a:schemeClr val="bg1"/>
              </a:solidFill>
              <a:latin typeface="Calibri"/>
              <a:cs typeface="Arial" pitchFamily="34" charset="0"/>
            </a:endParaRPr>
          </a:p>
        </p:txBody>
      </p:sp>
      <p:sp>
        <p:nvSpPr>
          <p:cNvPr id="36" name="object 36"/>
          <p:cNvSpPr/>
          <p:nvPr/>
        </p:nvSpPr>
        <p:spPr>
          <a:xfrm>
            <a:off x="1678659" y="3677098"/>
            <a:ext cx="0" cy="0"/>
          </a:xfrm>
          <a:custGeom>
            <a:avLst/>
            <a:gdLst/>
            <a:ahLst/>
            <a:cxnLst/>
            <a:rect l="l" t="t" r="r" b="b"/>
            <a:pathLst>
              <a:path>
                <a:moveTo>
                  <a:pt x="0" y="0"/>
                </a:moveTo>
                <a:lnTo>
                  <a:pt x="0" y="0"/>
                </a:lnTo>
              </a:path>
            </a:pathLst>
          </a:custGeom>
          <a:ln w="12700">
            <a:solidFill>
              <a:srgbClr val="00ADB5"/>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37" name="object 37"/>
          <p:cNvSpPr/>
          <p:nvPr/>
        </p:nvSpPr>
        <p:spPr>
          <a:xfrm>
            <a:off x="8477910" y="3677098"/>
            <a:ext cx="0" cy="0"/>
          </a:xfrm>
          <a:custGeom>
            <a:avLst/>
            <a:gdLst/>
            <a:ahLst/>
            <a:cxnLst/>
            <a:rect l="l" t="t" r="r" b="b"/>
            <a:pathLst>
              <a:path>
                <a:moveTo>
                  <a:pt x="0" y="0"/>
                </a:moveTo>
                <a:lnTo>
                  <a:pt x="0" y="0"/>
                </a:lnTo>
              </a:path>
            </a:pathLst>
          </a:custGeom>
          <a:ln w="12700">
            <a:solidFill>
              <a:srgbClr val="00ADB5"/>
            </a:solidFill>
          </a:ln>
        </p:spPr>
        <p:txBody>
          <a:bodyPr wrap="square" lIns="0" tIns="0" rIns="0" bIns="0" rtlCol="0"/>
          <a:lstStyle/>
          <a:p>
            <a:pPr defTabSz="829095"/>
            <a:endParaRPr sz="1631">
              <a:solidFill>
                <a:schemeClr val="bg1"/>
              </a:solidFill>
              <a:latin typeface="Calibri"/>
              <a:cs typeface="Arial" pitchFamily="34" charset="0"/>
            </a:endParaRPr>
          </a:p>
        </p:txBody>
      </p:sp>
      <p:sp>
        <p:nvSpPr>
          <p:cNvPr id="39" name="Rectangle 38"/>
          <p:cNvSpPr/>
          <p:nvPr/>
        </p:nvSpPr>
        <p:spPr>
          <a:xfrm>
            <a:off x="902968" y="57315"/>
            <a:ext cx="7702300" cy="646331"/>
          </a:xfrm>
          <a:prstGeom prst="rect">
            <a:avLst/>
          </a:prstGeom>
        </p:spPr>
        <p:txBody>
          <a:bodyPr wrap="square">
            <a:spAutoFit/>
          </a:bodyPr>
          <a:lstStyle/>
          <a:p>
            <a:pPr defTabSz="829344"/>
            <a:r>
              <a:rPr lang="ru-RU" sz="3600" kern="0" dirty="0">
                <a:latin typeface="Arial Narrow" panose="020B0606020202030204" pitchFamily="34" charset="0"/>
                <a:cs typeface="Arial" pitchFamily="34" charset="0"/>
              </a:rPr>
              <a:t>Эстрожель. Флакон с помпой-дозатором</a:t>
            </a:r>
            <a:endParaRPr lang="ru-RU" sz="2400" dirty="0">
              <a:latin typeface="Arial Narrow" panose="020B0606020202030204" pitchFamily="34" charset="0"/>
              <a:cs typeface="Arial" pitchFamily="34" charset="0"/>
            </a:endParaRPr>
          </a:p>
        </p:txBody>
      </p:sp>
      <p:sp>
        <p:nvSpPr>
          <p:cNvPr id="38" name="object 32"/>
          <p:cNvSpPr/>
          <p:nvPr/>
        </p:nvSpPr>
        <p:spPr>
          <a:xfrm>
            <a:off x="5069360" y="6014827"/>
            <a:ext cx="51819" cy="51819"/>
          </a:xfrm>
          <a:custGeom>
            <a:avLst/>
            <a:gdLst/>
            <a:ahLst/>
            <a:cxnLst/>
            <a:rect l="l" t="t" r="r" b="b"/>
            <a:pathLst>
              <a:path w="57150" h="57150">
                <a:moveTo>
                  <a:pt x="28308" y="56629"/>
                </a:moveTo>
                <a:lnTo>
                  <a:pt x="39326" y="54404"/>
                </a:lnTo>
                <a:lnTo>
                  <a:pt x="48325" y="48337"/>
                </a:lnTo>
                <a:lnTo>
                  <a:pt x="54391" y="39339"/>
                </a:lnTo>
                <a:lnTo>
                  <a:pt x="56616" y="28321"/>
                </a:lnTo>
                <a:lnTo>
                  <a:pt x="54391" y="17295"/>
                </a:lnTo>
                <a:lnTo>
                  <a:pt x="48325" y="8293"/>
                </a:lnTo>
                <a:lnTo>
                  <a:pt x="39326" y="2224"/>
                </a:lnTo>
                <a:lnTo>
                  <a:pt x="28308" y="0"/>
                </a:lnTo>
                <a:lnTo>
                  <a:pt x="17289" y="2224"/>
                </a:lnTo>
                <a:lnTo>
                  <a:pt x="8291" y="8293"/>
                </a:lnTo>
                <a:lnTo>
                  <a:pt x="2224" y="17295"/>
                </a:lnTo>
                <a:lnTo>
                  <a:pt x="0" y="28321"/>
                </a:lnTo>
                <a:lnTo>
                  <a:pt x="2224" y="39339"/>
                </a:lnTo>
                <a:lnTo>
                  <a:pt x="8291" y="48337"/>
                </a:lnTo>
                <a:lnTo>
                  <a:pt x="17289" y="54404"/>
                </a:lnTo>
                <a:lnTo>
                  <a:pt x="28308" y="56629"/>
                </a:lnTo>
                <a:close/>
              </a:path>
            </a:pathLst>
          </a:custGeom>
          <a:ln w="15367">
            <a:solidFill>
              <a:srgbClr val="F5821F"/>
            </a:solidFill>
          </a:ln>
        </p:spPr>
        <p:txBody>
          <a:bodyPr wrap="square" lIns="0" tIns="0" rIns="0" bIns="0" rtlCol="0"/>
          <a:lstStyle/>
          <a:p>
            <a:pPr defTabSz="829095"/>
            <a:endParaRPr sz="1631">
              <a:solidFill>
                <a:schemeClr val="bg1"/>
              </a:solidFill>
              <a:latin typeface="Calibri"/>
              <a:cs typeface="Arial" pitchFamily="34" charset="0"/>
            </a:endParaRPr>
          </a:p>
        </p:txBody>
      </p:sp>
    </p:spTree>
    <p:extLst>
      <p:ext uri="{BB962C8B-B14F-4D97-AF65-F5344CB8AC3E}">
        <p14:creationId xmlns="" xmlns:p14="http://schemas.microsoft.com/office/powerpoint/2010/main" val="3665142487"/>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Line 30"/>
          <p:cNvSpPr>
            <a:spLocks noChangeShapeType="1"/>
          </p:cNvSpPr>
          <p:nvPr/>
        </p:nvSpPr>
        <p:spPr bwMode="auto">
          <a:xfrm>
            <a:off x="7042151" y="1839913"/>
            <a:ext cx="0" cy="1014412"/>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7265" tIns="43633" rIns="87265" bIns="43633"/>
          <a:lstStyle/>
          <a:p>
            <a:endParaRPr lang="ru-RU"/>
          </a:p>
        </p:txBody>
      </p:sp>
      <p:sp>
        <p:nvSpPr>
          <p:cNvPr id="71682" name="Line 11"/>
          <p:cNvSpPr>
            <a:spLocks noChangeShapeType="1"/>
          </p:cNvSpPr>
          <p:nvPr/>
        </p:nvSpPr>
        <p:spPr bwMode="auto">
          <a:xfrm>
            <a:off x="3632200" y="1905001"/>
            <a:ext cx="10584" cy="949325"/>
          </a:xfrm>
          <a:prstGeom prst="line">
            <a:avLst/>
          </a:prstGeom>
          <a:noFill/>
          <a:ln w="9525">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7265" tIns="43633" rIns="87265" bIns="43633"/>
          <a:lstStyle/>
          <a:p>
            <a:endParaRPr lang="ru-RU"/>
          </a:p>
        </p:txBody>
      </p:sp>
      <p:sp>
        <p:nvSpPr>
          <p:cNvPr id="71683" name="AutoShape 4"/>
          <p:cNvSpPr>
            <a:spLocks noChangeArrowheads="1"/>
          </p:cNvSpPr>
          <p:nvPr/>
        </p:nvSpPr>
        <p:spPr bwMode="auto">
          <a:xfrm>
            <a:off x="-14817" y="1981201"/>
            <a:ext cx="6819901" cy="500063"/>
          </a:xfrm>
          <a:prstGeom prst="flowChartProcess">
            <a:avLst/>
          </a:prstGeom>
          <a:solidFill>
            <a:srgbClr val="FFCC99"/>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87265" tIns="43633" rIns="87265" bIns="43633" anchor="ct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algn="ctr"/>
            <a:r>
              <a:rPr kumimoji="0" lang="ru-RU" altLang="ru-RU" sz="2800" dirty="0" err="1">
                <a:solidFill>
                  <a:srgbClr val="003366"/>
                </a:solidFill>
                <a:latin typeface="Calibri" panose="020F0502020204030204" pitchFamily="34" charset="0"/>
              </a:rPr>
              <a:t>Эстрожель</a:t>
            </a:r>
            <a:r>
              <a:rPr kumimoji="0" lang="ru-RU" altLang="ru-RU" sz="2800" dirty="0">
                <a:solidFill>
                  <a:srgbClr val="003366"/>
                </a:solidFill>
                <a:latin typeface="Calibri" panose="020F0502020204030204" pitchFamily="34" charset="0"/>
              </a:rPr>
              <a:t>® (1 доза)</a:t>
            </a:r>
            <a:endParaRPr kumimoji="0" lang="en-US" altLang="ru-RU" sz="2800" dirty="0">
              <a:solidFill>
                <a:srgbClr val="003366"/>
              </a:solidFill>
              <a:latin typeface="Calibri" panose="020F0502020204030204" pitchFamily="34" charset="0"/>
            </a:endParaRPr>
          </a:p>
        </p:txBody>
      </p:sp>
      <p:sp>
        <p:nvSpPr>
          <p:cNvPr id="120837" name="AutoShape 5"/>
          <p:cNvSpPr>
            <a:spLocks noChangeArrowheads="1"/>
          </p:cNvSpPr>
          <p:nvPr/>
        </p:nvSpPr>
        <p:spPr bwMode="auto">
          <a:xfrm>
            <a:off x="3642785" y="2566988"/>
            <a:ext cx="3399367" cy="614362"/>
          </a:xfrm>
          <a:prstGeom prst="flowChartProcess">
            <a:avLst/>
          </a:prstGeom>
          <a:solidFill>
            <a:schemeClr val="accent5">
              <a:lumMod val="40000"/>
              <a:lumOff val="60000"/>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wrap="none" lIns="87265" tIns="43633" rIns="87265" bIns="43633" anchor="ct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algn="ctr"/>
            <a:r>
              <a:rPr kumimoji="0" lang="ru-RU" altLang="ru-RU" dirty="0" err="1">
                <a:solidFill>
                  <a:srgbClr val="003366"/>
                </a:solidFill>
                <a:latin typeface="Calibri" panose="020F0502020204030204" pitchFamily="34" charset="0"/>
              </a:rPr>
              <a:t>Утрожестан</a:t>
            </a:r>
            <a:r>
              <a:rPr kumimoji="0" lang="ru-RU" altLang="ru-RU" dirty="0" smtClean="0">
                <a:solidFill>
                  <a:srgbClr val="003366"/>
                </a:solidFill>
                <a:latin typeface="Calibri" panose="020F0502020204030204" pitchFamily="34" charset="0"/>
              </a:rPr>
              <a:t>® </a:t>
            </a:r>
          </a:p>
          <a:p>
            <a:pPr algn="ctr"/>
            <a:r>
              <a:rPr kumimoji="0" lang="ru-RU" altLang="ru-RU" sz="2000" dirty="0" smtClean="0">
                <a:solidFill>
                  <a:srgbClr val="003366"/>
                </a:solidFill>
                <a:latin typeface="Calibri" panose="020F0502020204030204" pitchFamily="34" charset="0"/>
              </a:rPr>
              <a:t>200 мг</a:t>
            </a:r>
            <a:endParaRPr kumimoji="0" lang="en-US" altLang="ru-RU" sz="2000" dirty="0">
              <a:solidFill>
                <a:srgbClr val="003366"/>
              </a:solidFill>
              <a:latin typeface="Calibri" panose="020F0502020204030204" pitchFamily="34" charset="0"/>
            </a:endParaRPr>
          </a:p>
        </p:txBody>
      </p:sp>
      <p:sp>
        <p:nvSpPr>
          <p:cNvPr id="71685" name="Text Box 13"/>
          <p:cNvSpPr txBox="1">
            <a:spLocks noChangeArrowheads="1"/>
          </p:cNvSpPr>
          <p:nvPr/>
        </p:nvSpPr>
        <p:spPr bwMode="auto">
          <a:xfrm>
            <a:off x="182033" y="1654176"/>
            <a:ext cx="1123610" cy="365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7265" tIns="43633" rIns="87265" bIns="43633">
            <a:spAutoFit/>
          </a:bodyP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r>
              <a:rPr kumimoji="0" lang="ru-RU" altLang="ru-RU" sz="1800">
                <a:solidFill>
                  <a:srgbClr val="003366"/>
                </a:solidFill>
                <a:latin typeface="Calibri" panose="020F0502020204030204" pitchFamily="34" charset="0"/>
                <a:ea typeface="ヒラギノ角ゴ Pro W3" charset="-128"/>
              </a:rPr>
              <a:t>1-й д.м.ц.</a:t>
            </a:r>
            <a:endParaRPr kumimoji="0" lang="en-US" altLang="ru-RU" sz="1800">
              <a:solidFill>
                <a:srgbClr val="003366"/>
              </a:solidFill>
              <a:latin typeface="Calibri" panose="020F0502020204030204" pitchFamily="34" charset="0"/>
              <a:ea typeface="ヒラギノ角ゴ Pro W3" charset="-128"/>
            </a:endParaRPr>
          </a:p>
        </p:txBody>
      </p:sp>
      <p:sp>
        <p:nvSpPr>
          <p:cNvPr id="71686" name="Text Box 14"/>
          <p:cNvSpPr txBox="1">
            <a:spLocks noChangeArrowheads="1"/>
          </p:cNvSpPr>
          <p:nvPr/>
        </p:nvSpPr>
        <p:spPr bwMode="auto">
          <a:xfrm>
            <a:off x="3403601" y="1620838"/>
            <a:ext cx="1293528" cy="365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7265" tIns="43633" rIns="87265" bIns="43633">
            <a:spAutoFit/>
          </a:bodyP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r>
              <a:rPr kumimoji="0" lang="ru-RU" altLang="ru-RU" sz="1800">
                <a:solidFill>
                  <a:srgbClr val="003366"/>
                </a:solidFill>
                <a:latin typeface="Calibri" panose="020F0502020204030204" pitchFamily="34" charset="0"/>
                <a:ea typeface="ヒラギノ角ゴ Pro W3" charset="-128"/>
              </a:rPr>
              <a:t> 14-й д.м.ц.</a:t>
            </a:r>
            <a:endParaRPr kumimoji="0" lang="en-US" altLang="ru-RU" sz="1800">
              <a:solidFill>
                <a:srgbClr val="003366"/>
              </a:solidFill>
              <a:latin typeface="Calibri" panose="020F0502020204030204" pitchFamily="34" charset="0"/>
              <a:ea typeface="ヒラギノ角ゴ Pro W3" charset="-128"/>
            </a:endParaRPr>
          </a:p>
        </p:txBody>
      </p:sp>
      <p:sp>
        <p:nvSpPr>
          <p:cNvPr id="71687" name="Text Box 15"/>
          <p:cNvSpPr txBox="1">
            <a:spLocks noChangeArrowheads="1"/>
          </p:cNvSpPr>
          <p:nvPr/>
        </p:nvSpPr>
        <p:spPr bwMode="auto">
          <a:xfrm>
            <a:off x="6980767" y="1620838"/>
            <a:ext cx="1132715" cy="365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7265" tIns="43633" rIns="87265" bIns="43633">
            <a:spAutoFit/>
          </a:bodyP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r>
              <a:rPr kumimoji="0" lang="ru-RU" altLang="ru-RU" sz="1800" dirty="0">
                <a:solidFill>
                  <a:srgbClr val="003366"/>
                </a:solidFill>
                <a:latin typeface="Calibri" panose="020F0502020204030204" pitchFamily="34" charset="0"/>
                <a:ea typeface="ヒラギノ角ゴ Pro W3" charset="-128"/>
              </a:rPr>
              <a:t>25-й день</a:t>
            </a:r>
            <a:endParaRPr kumimoji="0" lang="en-US" altLang="ru-RU" sz="1800" dirty="0">
              <a:solidFill>
                <a:srgbClr val="003366"/>
              </a:solidFill>
              <a:latin typeface="Calibri" panose="020F0502020204030204" pitchFamily="34" charset="0"/>
              <a:ea typeface="ヒラギノ角ゴ Pro W3" charset="-128"/>
            </a:endParaRPr>
          </a:p>
        </p:txBody>
      </p:sp>
      <p:sp>
        <p:nvSpPr>
          <p:cNvPr id="71688" name="Text Box 16"/>
          <p:cNvSpPr txBox="1">
            <a:spLocks noChangeArrowheads="1"/>
          </p:cNvSpPr>
          <p:nvPr/>
        </p:nvSpPr>
        <p:spPr bwMode="auto">
          <a:xfrm>
            <a:off x="9033934" y="1600200"/>
            <a:ext cx="1489094" cy="3958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7265" tIns="43633" rIns="87265" bIns="43633">
            <a:spAutoFit/>
          </a:bodyP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r>
              <a:rPr kumimoji="0" lang="ru-RU" altLang="ru-RU" sz="2000">
                <a:solidFill>
                  <a:srgbClr val="003366"/>
                </a:solidFill>
                <a:latin typeface="Calibri" panose="020F0502020204030204" pitchFamily="34" charset="0"/>
                <a:ea typeface="ヒラギノ角ゴ Pro W3" charset="-128"/>
              </a:rPr>
              <a:t>Новый цикл</a:t>
            </a:r>
          </a:p>
        </p:txBody>
      </p:sp>
      <p:sp>
        <p:nvSpPr>
          <p:cNvPr id="71689" name="Rectangle 26"/>
          <p:cNvSpPr>
            <a:spLocks noChangeArrowheads="1"/>
          </p:cNvSpPr>
          <p:nvPr/>
        </p:nvSpPr>
        <p:spPr bwMode="auto">
          <a:xfrm>
            <a:off x="7042151" y="2024063"/>
            <a:ext cx="1991783"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7265" tIns="43633" rIns="87265" bIns="43633" anchor="ct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algn="ctr"/>
            <a:r>
              <a:rPr kumimoji="0" lang="ru-RU" altLang="ru-RU" sz="1900">
                <a:solidFill>
                  <a:srgbClr val="003366"/>
                </a:solidFill>
                <a:latin typeface="Calibri" panose="020F0502020204030204" pitchFamily="34" charset="0"/>
              </a:rPr>
              <a:t>Перерыв</a:t>
            </a:r>
          </a:p>
          <a:p>
            <a:pPr algn="ctr"/>
            <a:r>
              <a:rPr kumimoji="0" lang="ru-RU" altLang="ru-RU" sz="1900">
                <a:solidFill>
                  <a:srgbClr val="003366"/>
                </a:solidFill>
                <a:latin typeface="Calibri" panose="020F0502020204030204" pitchFamily="34" charset="0"/>
              </a:rPr>
              <a:t>5-6 дней</a:t>
            </a:r>
            <a:endParaRPr kumimoji="0" lang="en-US" altLang="ru-RU" sz="1900">
              <a:solidFill>
                <a:srgbClr val="003366"/>
              </a:solidFill>
              <a:latin typeface="Calibri" panose="020F0502020204030204" pitchFamily="34" charset="0"/>
            </a:endParaRPr>
          </a:p>
        </p:txBody>
      </p:sp>
      <p:sp>
        <p:nvSpPr>
          <p:cNvPr id="71690" name="Rectangle 36"/>
          <p:cNvSpPr>
            <a:spLocks noChangeArrowheads="1"/>
          </p:cNvSpPr>
          <p:nvPr/>
        </p:nvSpPr>
        <p:spPr bwMode="auto">
          <a:xfrm>
            <a:off x="9006418" y="2024063"/>
            <a:ext cx="3001433" cy="500062"/>
          </a:xfrm>
          <a:prstGeom prst="rect">
            <a:avLst/>
          </a:prstGeom>
          <a:solidFill>
            <a:srgbClr val="FFCC99"/>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87265" tIns="43633" rIns="87265" bIns="43633" anchor="ct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algn="ctr"/>
            <a:r>
              <a:rPr kumimoji="0" lang="ru-RU" altLang="ru-RU" sz="2800">
                <a:solidFill>
                  <a:srgbClr val="003366"/>
                </a:solidFill>
                <a:latin typeface="Calibri" panose="020F0502020204030204" pitchFamily="34" charset="0"/>
              </a:rPr>
              <a:t>Эстрожель®</a:t>
            </a:r>
            <a:endParaRPr kumimoji="0" lang="en-US" altLang="ru-RU" sz="3100">
              <a:solidFill>
                <a:srgbClr val="003366"/>
              </a:solidFill>
              <a:latin typeface="Calibri" panose="020F0502020204030204" pitchFamily="34" charset="0"/>
            </a:endParaRPr>
          </a:p>
        </p:txBody>
      </p:sp>
      <p:sp>
        <p:nvSpPr>
          <p:cNvPr id="71691" name="Title 1"/>
          <p:cNvSpPr txBox="1">
            <a:spLocks/>
          </p:cNvSpPr>
          <p:nvPr/>
        </p:nvSpPr>
        <p:spPr bwMode="auto">
          <a:xfrm>
            <a:off x="239184" y="152400"/>
            <a:ext cx="11480800" cy="1042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7276" tIns="43638" rIns="87276" bIns="43638" anchor="ct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eaLnBrk="0" hangingPunct="0"/>
            <a:r>
              <a:rPr kumimoji="0" lang="ru-RU" altLang="ru-RU" sz="2800" b="1" dirty="0">
                <a:solidFill>
                  <a:srgbClr val="C00000"/>
                </a:solidFill>
                <a:latin typeface="Calibri" panose="020F0502020204030204" pitchFamily="34" charset="0"/>
                <a:ea typeface="ヒラギノ角ゴ Pro W3" charset="-128"/>
              </a:rPr>
              <a:t>Режимы Менопаузальной Гормональной Терапии</a:t>
            </a:r>
          </a:p>
        </p:txBody>
      </p:sp>
      <p:sp>
        <p:nvSpPr>
          <p:cNvPr id="71692" name="Down Arrow 1"/>
          <p:cNvSpPr>
            <a:spLocks noChangeArrowheads="1"/>
          </p:cNvSpPr>
          <p:nvPr/>
        </p:nvSpPr>
        <p:spPr bwMode="auto">
          <a:xfrm>
            <a:off x="7577667" y="2582863"/>
            <a:ext cx="986367" cy="285750"/>
          </a:xfrm>
          <a:prstGeom prst="downArrow">
            <a:avLst>
              <a:gd name="adj1" fmla="val 50000"/>
              <a:gd name="adj2" fmla="val 50000"/>
            </a:avLst>
          </a:prstGeom>
          <a:solidFill>
            <a:srgbClr val="FF5050"/>
          </a:solidFill>
          <a:ln w="9525">
            <a:solidFill>
              <a:schemeClr val="tx1"/>
            </a:solidFill>
            <a:round/>
            <a:headEnd/>
            <a:tailEnd/>
          </a:ln>
        </p:spPr>
        <p:txBody>
          <a:bodyPr lIns="80165" tIns="40083" rIns="80165" bIns="40083"/>
          <a:lstStyle>
            <a:lvl1pPr defTabSz="912813">
              <a:defRPr kumimoji="1" sz="2400">
                <a:solidFill>
                  <a:schemeClr val="tx1"/>
                </a:solidFill>
                <a:latin typeface="Verdana" panose="020B0604030504040204" pitchFamily="34" charset="0"/>
                <a:cs typeface="Arial" panose="020B0604020202020204" pitchFamily="34" charset="0"/>
              </a:defRPr>
            </a:lvl1pPr>
            <a:lvl2pPr marL="742950" indent="-285750" defTabSz="912813">
              <a:defRPr kumimoji="1" sz="2400">
                <a:solidFill>
                  <a:schemeClr val="tx1"/>
                </a:solidFill>
                <a:latin typeface="Verdana" panose="020B0604030504040204" pitchFamily="34" charset="0"/>
                <a:cs typeface="Arial" panose="020B0604020202020204" pitchFamily="34" charset="0"/>
              </a:defRPr>
            </a:lvl2pPr>
            <a:lvl3pPr marL="1143000" indent="-228600" defTabSz="912813">
              <a:defRPr kumimoji="1" sz="2400">
                <a:solidFill>
                  <a:schemeClr val="tx1"/>
                </a:solidFill>
                <a:latin typeface="Verdana" panose="020B0604030504040204" pitchFamily="34" charset="0"/>
                <a:cs typeface="Arial" panose="020B0604020202020204" pitchFamily="34" charset="0"/>
              </a:defRPr>
            </a:lvl3pPr>
            <a:lvl4pPr marL="1600200" indent="-228600" defTabSz="912813">
              <a:defRPr kumimoji="1" sz="2400">
                <a:solidFill>
                  <a:schemeClr val="tx1"/>
                </a:solidFill>
                <a:latin typeface="Verdana" panose="020B0604030504040204" pitchFamily="34" charset="0"/>
                <a:cs typeface="Arial" panose="020B0604020202020204" pitchFamily="34" charset="0"/>
              </a:defRPr>
            </a:lvl4pPr>
            <a:lvl5pPr marL="2057400" indent="-228600" defTabSz="912813">
              <a:defRPr kumimoji="1" sz="2400">
                <a:solidFill>
                  <a:schemeClr val="tx1"/>
                </a:solidFill>
                <a:latin typeface="Verdana" panose="020B0604030504040204" pitchFamily="34" charset="0"/>
                <a:cs typeface="Arial" panose="020B0604020202020204" pitchFamily="34" charset="0"/>
              </a:defRPr>
            </a:lvl5pPr>
            <a:lvl6pPr marL="2514600" indent="-228600" defTabSz="912813"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defTabSz="912813"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defTabSz="912813"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defTabSz="912813"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endParaRPr kumimoji="0" lang="ru-RU" altLang="ru-RU" sz="1800">
              <a:latin typeface="Arial" panose="020B0604020202020204" pitchFamily="34" charset="0"/>
            </a:endParaRPr>
          </a:p>
        </p:txBody>
      </p:sp>
      <p:sp>
        <p:nvSpPr>
          <p:cNvPr id="71693" name="TextBox 2"/>
          <p:cNvSpPr txBox="1">
            <a:spLocks noChangeArrowheads="1"/>
          </p:cNvSpPr>
          <p:nvPr/>
        </p:nvSpPr>
        <p:spPr bwMode="auto">
          <a:xfrm>
            <a:off x="7042151" y="2868613"/>
            <a:ext cx="3420533" cy="357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165" tIns="40083" rIns="80165" bIns="40083">
            <a:spAutoFit/>
          </a:bodyP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algn="ctr"/>
            <a:r>
              <a:rPr kumimoji="0" lang="ru-RU" altLang="ru-RU" sz="1800">
                <a:solidFill>
                  <a:srgbClr val="003366"/>
                </a:solidFill>
                <a:latin typeface="Calibri" panose="020F0502020204030204" pitchFamily="34" charset="0"/>
              </a:rPr>
              <a:t>Менструальноподобная реакция</a:t>
            </a:r>
          </a:p>
        </p:txBody>
      </p:sp>
      <p:sp>
        <p:nvSpPr>
          <p:cNvPr id="71694" name="AutoShape 4"/>
          <p:cNvSpPr>
            <a:spLocks noChangeArrowheads="1"/>
          </p:cNvSpPr>
          <p:nvPr/>
        </p:nvSpPr>
        <p:spPr bwMode="auto">
          <a:xfrm>
            <a:off x="304801" y="3810001"/>
            <a:ext cx="11385551" cy="500063"/>
          </a:xfrm>
          <a:prstGeom prst="flowChartProcess">
            <a:avLst/>
          </a:prstGeom>
          <a:solidFill>
            <a:srgbClr val="FFCC99"/>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87265" tIns="43633" rIns="87265" bIns="43633" anchor="ct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algn="ctr"/>
            <a:r>
              <a:rPr kumimoji="0" lang="ru-RU" altLang="ru-RU" sz="2800">
                <a:solidFill>
                  <a:srgbClr val="003366"/>
                </a:solidFill>
                <a:latin typeface="Calibri" panose="020F0502020204030204" pitchFamily="34" charset="0"/>
              </a:rPr>
              <a:t>Эстрожель® (0,5 дозы)</a:t>
            </a:r>
            <a:endParaRPr kumimoji="0" lang="en-US" altLang="ru-RU" sz="2800">
              <a:solidFill>
                <a:srgbClr val="003366"/>
              </a:solidFill>
              <a:latin typeface="Calibri" panose="020F0502020204030204" pitchFamily="34" charset="0"/>
            </a:endParaRPr>
          </a:p>
        </p:txBody>
      </p:sp>
      <p:sp>
        <p:nvSpPr>
          <p:cNvPr id="19" name="AutoShape 5"/>
          <p:cNvSpPr>
            <a:spLocks noChangeArrowheads="1"/>
          </p:cNvSpPr>
          <p:nvPr/>
        </p:nvSpPr>
        <p:spPr bwMode="auto">
          <a:xfrm>
            <a:off x="304801" y="4343401"/>
            <a:ext cx="11385551" cy="481013"/>
          </a:xfrm>
          <a:prstGeom prst="flowChartProcess">
            <a:avLst/>
          </a:prstGeom>
          <a:solidFill>
            <a:schemeClr val="accent5">
              <a:lumMod val="40000"/>
              <a:lumOff val="60000"/>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p:spPr>
        <p:txBody>
          <a:bodyPr wrap="none" lIns="87265" tIns="43633" rIns="87265" bIns="43633" anchor="ct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algn="ctr"/>
            <a:r>
              <a:rPr kumimoji="0" lang="ru-RU" altLang="ru-RU" sz="2800" dirty="0" err="1">
                <a:solidFill>
                  <a:srgbClr val="003366"/>
                </a:solidFill>
                <a:latin typeface="Calibri" panose="020F0502020204030204" pitchFamily="34" charset="0"/>
              </a:rPr>
              <a:t>Утрожестан</a:t>
            </a:r>
            <a:r>
              <a:rPr kumimoji="0" lang="ru-RU" altLang="ru-RU" sz="2800" dirty="0">
                <a:solidFill>
                  <a:srgbClr val="003366"/>
                </a:solidFill>
                <a:latin typeface="Calibri" panose="020F0502020204030204" pitchFamily="34" charset="0"/>
              </a:rPr>
              <a:t>® 100 мг</a:t>
            </a:r>
            <a:endParaRPr kumimoji="0" lang="en-US" altLang="ru-RU" sz="2800" dirty="0">
              <a:solidFill>
                <a:srgbClr val="003366"/>
              </a:solidFill>
              <a:latin typeface="Calibri" panose="020F0502020204030204" pitchFamily="34" charset="0"/>
            </a:endParaRPr>
          </a:p>
        </p:txBody>
      </p:sp>
      <p:sp>
        <p:nvSpPr>
          <p:cNvPr id="71696" name="AutoShape 4"/>
          <p:cNvSpPr>
            <a:spLocks noChangeArrowheads="1"/>
          </p:cNvSpPr>
          <p:nvPr/>
        </p:nvSpPr>
        <p:spPr bwMode="auto">
          <a:xfrm>
            <a:off x="304801" y="5562601"/>
            <a:ext cx="11385551" cy="500063"/>
          </a:xfrm>
          <a:prstGeom prst="flowChartProcess">
            <a:avLst/>
          </a:prstGeom>
          <a:solidFill>
            <a:srgbClr val="FFCC99"/>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lIns="87265" tIns="43633" rIns="87265" bIns="43633" anchor="ctr"/>
          <a:lstStyle>
            <a:lvl1pPr>
              <a:defRPr kumimoji="1" sz="2400">
                <a:solidFill>
                  <a:schemeClr val="tx1"/>
                </a:solidFill>
                <a:latin typeface="Verdana" panose="020B0604030504040204" pitchFamily="34" charset="0"/>
                <a:cs typeface="Arial" panose="020B0604020202020204" pitchFamily="34" charset="0"/>
              </a:defRPr>
            </a:lvl1pPr>
            <a:lvl2pPr marL="742950" indent="-285750">
              <a:defRPr kumimoji="1" sz="2400">
                <a:solidFill>
                  <a:schemeClr val="tx1"/>
                </a:solidFill>
                <a:latin typeface="Verdana" panose="020B0604030504040204" pitchFamily="34" charset="0"/>
                <a:cs typeface="Arial" panose="020B0604020202020204" pitchFamily="34" charset="0"/>
              </a:defRPr>
            </a:lvl2pPr>
            <a:lvl3pPr marL="1143000" indent="-228600">
              <a:defRPr kumimoji="1" sz="2400">
                <a:solidFill>
                  <a:schemeClr val="tx1"/>
                </a:solidFill>
                <a:latin typeface="Verdana" panose="020B0604030504040204" pitchFamily="34" charset="0"/>
                <a:cs typeface="Arial" panose="020B0604020202020204" pitchFamily="34" charset="0"/>
              </a:defRPr>
            </a:lvl3pPr>
            <a:lvl4pPr marL="1600200" indent="-228600">
              <a:defRPr kumimoji="1" sz="2400">
                <a:solidFill>
                  <a:schemeClr val="tx1"/>
                </a:solidFill>
                <a:latin typeface="Verdana" panose="020B0604030504040204" pitchFamily="34" charset="0"/>
                <a:cs typeface="Arial" panose="020B0604020202020204" pitchFamily="34" charset="0"/>
              </a:defRPr>
            </a:lvl4pPr>
            <a:lvl5pPr marL="2057400" indent="-228600">
              <a:defRPr kumimoji="1" sz="2400">
                <a:solidFill>
                  <a:schemeClr val="tx1"/>
                </a:solidFill>
                <a:latin typeface="Verdana" panose="020B0604030504040204" pitchFamily="34" charset="0"/>
                <a:cs typeface="Arial" panose="020B0604020202020204" pitchFamily="34" charset="0"/>
              </a:defRPr>
            </a:lvl5pPr>
            <a:lvl6pPr marL="25146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6pPr>
            <a:lvl7pPr marL="29718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7pPr>
            <a:lvl8pPr marL="34290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8pPr>
            <a:lvl9pPr marL="3886200" indent="-228600" fontAlgn="base">
              <a:spcBef>
                <a:spcPct val="0"/>
              </a:spcBef>
              <a:spcAft>
                <a:spcPct val="0"/>
              </a:spcAft>
              <a:defRPr kumimoji="1" sz="2400">
                <a:solidFill>
                  <a:schemeClr val="tx1"/>
                </a:solidFill>
                <a:latin typeface="Verdana" panose="020B0604030504040204" pitchFamily="34" charset="0"/>
                <a:cs typeface="Arial" panose="020B0604020202020204" pitchFamily="34" charset="0"/>
              </a:defRPr>
            </a:lvl9pPr>
          </a:lstStyle>
          <a:p>
            <a:pPr algn="ctr"/>
            <a:r>
              <a:rPr kumimoji="0" lang="ru-RU" altLang="ru-RU" sz="2800">
                <a:solidFill>
                  <a:srgbClr val="003366"/>
                </a:solidFill>
                <a:latin typeface="Calibri" panose="020F0502020204030204" pitchFamily="34" charset="0"/>
              </a:rPr>
              <a:t>Эстрожель® (0,5 – 1 доза)</a:t>
            </a:r>
            <a:endParaRPr kumimoji="0" lang="en-US" altLang="ru-RU" sz="2800">
              <a:solidFill>
                <a:srgbClr val="003366"/>
              </a:solidFill>
              <a:latin typeface="Calibri" panose="020F0502020204030204" pitchFamily="34" charset="0"/>
            </a:endParaRPr>
          </a:p>
        </p:txBody>
      </p:sp>
    </p:spTree>
    <p:extLst>
      <p:ext uri="{BB962C8B-B14F-4D97-AF65-F5344CB8AC3E}">
        <p14:creationId xmlns:p14="http://schemas.microsoft.com/office/powerpoint/2010/main" xmlns="" val="2726157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7527901" y="1566443"/>
            <a:ext cx="4200387" cy="1143281"/>
          </a:xfrm>
          <a:prstGeom prst="rect">
            <a:avLst/>
          </a:prstGeom>
        </p:spPr>
      </p:pic>
      <p:pic>
        <p:nvPicPr>
          <p:cNvPr id="7" name="Picture 6"/>
          <p:cNvPicPr>
            <a:picLocks noChangeAspect="1"/>
          </p:cNvPicPr>
          <p:nvPr/>
        </p:nvPicPr>
        <p:blipFill>
          <a:blip r:embed="rId3" cstate="print"/>
          <a:stretch>
            <a:fillRect/>
          </a:stretch>
        </p:blipFill>
        <p:spPr>
          <a:xfrm>
            <a:off x="243979" y="1236880"/>
            <a:ext cx="7283923" cy="4274555"/>
          </a:xfrm>
          <a:prstGeom prst="rect">
            <a:avLst/>
          </a:prstGeom>
        </p:spPr>
      </p:pic>
      <p:sp>
        <p:nvSpPr>
          <p:cNvPr id="10" name="TextBox 9"/>
          <p:cNvSpPr txBox="1"/>
          <p:nvPr/>
        </p:nvSpPr>
        <p:spPr>
          <a:xfrm>
            <a:off x="7527901" y="3025589"/>
            <a:ext cx="4200387" cy="1477328"/>
          </a:xfrm>
          <a:prstGeom prst="rect">
            <a:avLst/>
          </a:prstGeom>
          <a:noFill/>
        </p:spPr>
        <p:txBody>
          <a:bodyPr wrap="square" rtlCol="0">
            <a:spAutoFit/>
          </a:bodyPr>
          <a:lstStyle/>
          <a:p>
            <a:r>
              <a:rPr lang="ru-RU" dirty="0" err="1" smtClean="0"/>
              <a:t>Трансдермальный</a:t>
            </a:r>
            <a:r>
              <a:rPr lang="ru-RU" dirty="0" smtClean="0"/>
              <a:t> и подкожный пути введения эстрогена исключают эффект первичного прохождения через печень и не связаны с повышением риска венозных тромбозов </a:t>
            </a:r>
            <a:endParaRPr lang="ru-RU" dirty="0"/>
          </a:p>
        </p:txBody>
      </p:sp>
      <p:sp>
        <p:nvSpPr>
          <p:cNvPr id="12" name="Rectangle 11"/>
          <p:cNvSpPr/>
          <p:nvPr/>
        </p:nvSpPr>
        <p:spPr>
          <a:xfrm>
            <a:off x="3725181" y="5965956"/>
            <a:ext cx="8373035" cy="600164"/>
          </a:xfrm>
          <a:prstGeom prst="rect">
            <a:avLst/>
          </a:prstGeom>
        </p:spPr>
        <p:txBody>
          <a:bodyPr wrap="square">
            <a:spAutoFit/>
          </a:bodyPr>
          <a:lstStyle/>
          <a:p>
            <a:r>
              <a:rPr lang="en-US" sz="1100" dirty="0" err="1" smtClean="0">
                <a:solidFill>
                  <a:prstClr val="black"/>
                </a:solidFill>
              </a:rPr>
              <a:t>Mueck</a:t>
            </a:r>
            <a:r>
              <a:rPr lang="en-US" sz="1100" dirty="0" smtClean="0">
                <a:solidFill>
                  <a:prstClr val="black"/>
                </a:solidFill>
              </a:rPr>
              <a:t> AO, Climacteric 2012;2.</a:t>
            </a:r>
          </a:p>
          <a:p>
            <a:r>
              <a:rPr lang="en-US" sz="1100" dirty="0" smtClean="0">
                <a:solidFill>
                  <a:prstClr val="black"/>
                </a:solidFill>
              </a:rPr>
              <a:t> Menopause International 9 (2) 59-68 The </a:t>
            </a:r>
            <a:r>
              <a:rPr lang="en-US" sz="1100" dirty="0">
                <a:solidFill>
                  <a:prstClr val="black"/>
                </a:solidFill>
              </a:rPr>
              <a:t>2013 British Menopause Society &amp; Women’s Heath Concern recommendations on hormone replacement </a:t>
            </a:r>
            <a:r>
              <a:rPr lang="en-US" sz="1100" dirty="0" smtClean="0">
                <a:solidFill>
                  <a:prstClr val="black"/>
                </a:solidFill>
              </a:rPr>
              <a:t>therapy</a:t>
            </a:r>
            <a:r>
              <a:rPr lang="ru-RU" sz="1100" dirty="0" smtClean="0">
                <a:solidFill>
                  <a:prstClr val="black"/>
                </a:solidFill>
              </a:rPr>
              <a:t> </a:t>
            </a:r>
            <a:r>
              <a:rPr lang="en-US" sz="1100" dirty="0" smtClean="0">
                <a:solidFill>
                  <a:prstClr val="black"/>
                </a:solidFill>
              </a:rPr>
              <a:t>Climacteric </a:t>
            </a:r>
            <a:r>
              <a:rPr lang="en-US" sz="1100" dirty="0">
                <a:solidFill>
                  <a:prstClr val="black"/>
                </a:solidFill>
              </a:rPr>
              <a:t>2013; 16: 203-204 </a:t>
            </a:r>
          </a:p>
        </p:txBody>
      </p:sp>
      <p:sp>
        <p:nvSpPr>
          <p:cNvPr id="9" name="Rectangle 163"/>
          <p:cNvSpPr txBox="1">
            <a:spLocks noChangeArrowheads="1"/>
          </p:cNvSpPr>
          <p:nvPr/>
        </p:nvSpPr>
        <p:spPr>
          <a:xfrm>
            <a:off x="199293" y="76095"/>
            <a:ext cx="11992708" cy="116078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50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r>
              <a:rPr lang="ru-RU" sz="2400" b="1" dirty="0" err="1" smtClean="0">
                <a:solidFill>
                  <a:schemeClr val="accent5">
                    <a:lumMod val="75000"/>
                  </a:schemeClr>
                </a:solidFill>
                <a:latin typeface="+mn-lt"/>
                <a:cs typeface="+mj-cs"/>
              </a:rPr>
              <a:t>Трансдермальный</a:t>
            </a:r>
            <a:r>
              <a:rPr lang="ru-RU" sz="2400" b="1" dirty="0" smtClean="0">
                <a:solidFill>
                  <a:schemeClr val="accent5">
                    <a:lumMod val="75000"/>
                  </a:schemeClr>
                </a:solidFill>
                <a:latin typeface="+mn-lt"/>
                <a:cs typeface="+mj-cs"/>
              </a:rPr>
              <a:t> </a:t>
            </a:r>
            <a:r>
              <a:rPr lang="ru-RU" sz="2400" b="1" dirty="0" err="1" smtClean="0">
                <a:solidFill>
                  <a:schemeClr val="accent5">
                    <a:lumMod val="75000"/>
                  </a:schemeClr>
                </a:solidFill>
                <a:latin typeface="+mn-lt"/>
                <a:cs typeface="+mj-cs"/>
              </a:rPr>
              <a:t>эстрадиол</a:t>
            </a:r>
            <a:r>
              <a:rPr lang="ru-RU" sz="2400" b="1" dirty="0" smtClean="0">
                <a:solidFill>
                  <a:schemeClr val="accent5">
                    <a:lumMod val="75000"/>
                  </a:schemeClr>
                </a:solidFill>
                <a:latin typeface="+mn-lt"/>
                <a:cs typeface="+mj-cs"/>
              </a:rPr>
              <a:t> </a:t>
            </a:r>
            <a:r>
              <a:rPr lang="ru-RU" sz="2400" b="1" dirty="0">
                <a:solidFill>
                  <a:schemeClr val="accent5">
                    <a:lumMod val="75000"/>
                  </a:schemeClr>
                </a:solidFill>
                <a:latin typeface="+mn-lt"/>
                <a:cs typeface="+mj-cs"/>
              </a:rPr>
              <a:t>не </a:t>
            </a:r>
            <a:r>
              <a:rPr lang="ru-RU" sz="2400" b="1" dirty="0" smtClean="0">
                <a:solidFill>
                  <a:schemeClr val="accent5">
                    <a:lumMod val="75000"/>
                  </a:schemeClr>
                </a:solidFill>
                <a:latin typeface="+mn-lt"/>
                <a:cs typeface="+mj-cs"/>
              </a:rPr>
              <a:t>повышает</a:t>
            </a:r>
          </a:p>
          <a:p>
            <a:pPr algn="ctr" defTabSz="914400"/>
            <a:r>
              <a:rPr lang="ru-RU" sz="2400" b="1" dirty="0" smtClean="0">
                <a:solidFill>
                  <a:schemeClr val="accent5">
                    <a:lumMod val="75000"/>
                  </a:schemeClr>
                </a:solidFill>
                <a:latin typeface="+mn-lt"/>
                <a:cs typeface="+mj-cs"/>
              </a:rPr>
              <a:t> риск </a:t>
            </a:r>
            <a:r>
              <a:rPr lang="ru-RU" sz="2400" b="1" dirty="0">
                <a:solidFill>
                  <a:schemeClr val="accent5">
                    <a:lumMod val="75000"/>
                  </a:schemeClr>
                </a:solidFill>
                <a:latin typeface="+mn-lt"/>
                <a:cs typeface="+mj-cs"/>
              </a:rPr>
              <a:t>венозной тромбоэмболии </a:t>
            </a:r>
          </a:p>
        </p:txBody>
      </p:sp>
    </p:spTree>
    <p:extLst>
      <p:ext uri="{BB962C8B-B14F-4D97-AF65-F5344CB8AC3E}">
        <p14:creationId xmlns:p14="http://schemas.microsoft.com/office/powerpoint/2010/main" xmlns="" val="41662889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531657" y="158844"/>
            <a:ext cx="11409331" cy="1143000"/>
          </a:xfrm>
        </p:spPr>
        <p:txBody>
          <a:bodyPr>
            <a:noAutofit/>
          </a:bodyPr>
          <a:lstStyle/>
          <a:p>
            <a:pPr algn="ctr" eaLnBrk="1" hangingPunct="1">
              <a:defRPr/>
            </a:pPr>
            <a:r>
              <a:rPr lang="ru-RU" dirty="0" smtClean="0">
                <a:cs typeface="ＭＳ Ｐゴシック" charset="0"/>
              </a:rPr>
              <a:t>Дополнительные преимущества </a:t>
            </a:r>
            <a:r>
              <a:rPr lang="ru-RU" dirty="0" err="1" smtClean="0">
                <a:cs typeface="ＭＳ Ｐゴシック" charset="0"/>
              </a:rPr>
              <a:t>трансдермальных</a:t>
            </a:r>
            <a:r>
              <a:rPr lang="ru-RU" dirty="0" smtClean="0">
                <a:cs typeface="ＭＳ Ｐゴシック" charset="0"/>
              </a:rPr>
              <a:t> форм эстрогенов </a:t>
            </a:r>
            <a:endParaRPr lang="fr-FR" b="1" dirty="0">
              <a:cs typeface="ＭＳ Ｐゴシック" charset="0"/>
            </a:endParaRPr>
          </a:p>
        </p:txBody>
      </p:sp>
      <p:sp>
        <p:nvSpPr>
          <p:cNvPr id="45059" name="Rectangle 3"/>
          <p:cNvSpPr>
            <a:spLocks noGrp="1"/>
          </p:cNvSpPr>
          <p:nvPr>
            <p:ph idx="1"/>
          </p:nvPr>
        </p:nvSpPr>
        <p:spPr>
          <a:xfrm>
            <a:off x="531655" y="2587790"/>
            <a:ext cx="11247055" cy="101542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marL="0" indent="0" eaLnBrk="1" hangingPunct="1">
              <a:buNone/>
              <a:defRPr/>
            </a:pPr>
            <a:r>
              <a:rPr lang="ru-RU" sz="2200" b="1" dirty="0" smtClean="0">
                <a:cs typeface="ＭＳ Ｐゴシック" charset="0"/>
              </a:rPr>
              <a:t>При применении трансдермальных препаратов </a:t>
            </a:r>
            <a:r>
              <a:rPr lang="ru-RU" sz="2200" dirty="0" smtClean="0">
                <a:cs typeface="ＭＳ Ｐゴシック" charset="0"/>
              </a:rPr>
              <a:t>за пять лет можно </a:t>
            </a:r>
            <a:r>
              <a:rPr lang="ru-RU" sz="2200" b="1" dirty="0" smtClean="0">
                <a:cs typeface="ＭＳ Ｐゴシック" charset="0"/>
              </a:rPr>
              <a:t>избежать одной  холецистэктомии </a:t>
            </a:r>
            <a:r>
              <a:rPr lang="ru-RU" sz="2200" dirty="0" smtClean="0">
                <a:cs typeface="ＭＳ Ｐゴシック" charset="0"/>
              </a:rPr>
              <a:t>на каждые  </a:t>
            </a:r>
            <a:r>
              <a:rPr lang="en-US" sz="2200" b="1" dirty="0" smtClean="0">
                <a:cs typeface="ＭＳ Ｐゴシック" charset="0"/>
              </a:rPr>
              <a:t>140 </a:t>
            </a:r>
            <a:r>
              <a:rPr lang="ru-RU" sz="2200" b="1" dirty="0" smtClean="0">
                <a:cs typeface="ＭＳ Ｐゴシック" charset="0"/>
              </a:rPr>
              <a:t>женщин в постменопаузе </a:t>
            </a:r>
            <a:r>
              <a:rPr lang="ru-RU" sz="2200" dirty="0" smtClean="0">
                <a:cs typeface="ＭＳ Ｐゴシック" charset="0"/>
              </a:rPr>
              <a:t>по сравнению с пероральными препаратами</a:t>
            </a:r>
            <a:endParaRPr lang="en-US" sz="2200" dirty="0">
              <a:cs typeface="ＭＳ Ｐゴシック" charset="0"/>
            </a:endParaRPr>
          </a:p>
        </p:txBody>
      </p:sp>
      <p:sp>
        <p:nvSpPr>
          <p:cNvPr id="7" name="Text Box 6"/>
          <p:cNvSpPr txBox="1">
            <a:spLocks noChangeArrowheads="1"/>
          </p:cNvSpPr>
          <p:nvPr/>
        </p:nvSpPr>
        <p:spPr bwMode="auto">
          <a:xfrm>
            <a:off x="531658" y="1402135"/>
            <a:ext cx="11247055" cy="769441"/>
          </a:xfrm>
          <a:prstGeom prst="rect">
            <a:avLst/>
          </a:prstGeom>
          <a:solidFill>
            <a:schemeClr val="bg1"/>
          </a:solidFill>
          <a:ln w="952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200" dirty="0" smtClean="0">
                <a:latin typeface="+mn-lt"/>
              </a:rPr>
              <a:t> </a:t>
            </a:r>
            <a:r>
              <a:rPr lang="ru-RU" altLang="ru-RU" sz="2200" dirty="0" err="1">
                <a:latin typeface="+mn-lt"/>
              </a:rPr>
              <a:t>Трансдермальная</a:t>
            </a:r>
            <a:r>
              <a:rPr lang="ru-RU" altLang="ru-RU" sz="2200" dirty="0">
                <a:latin typeface="+mn-lt"/>
              </a:rPr>
              <a:t> </a:t>
            </a:r>
            <a:r>
              <a:rPr lang="ru-RU" altLang="ru-RU" sz="2200" dirty="0" smtClean="0">
                <a:latin typeface="+mn-lt"/>
              </a:rPr>
              <a:t>МГТ </a:t>
            </a:r>
            <a:r>
              <a:rPr lang="ru-RU" altLang="ru-RU" sz="2200" dirty="0">
                <a:latin typeface="+mn-lt"/>
              </a:rPr>
              <a:t>способствует снижению АД у женщин в </a:t>
            </a:r>
            <a:r>
              <a:rPr lang="ru-RU" altLang="ru-RU" sz="2200" dirty="0" smtClean="0">
                <a:latin typeface="+mn-lt"/>
              </a:rPr>
              <a:t>постменопаузе, </a:t>
            </a:r>
            <a:r>
              <a:rPr lang="ru-RU" altLang="ru-RU" sz="2200" dirty="0">
                <a:latin typeface="+mn-lt"/>
              </a:rPr>
              <a:t>не оказывая влияния на </a:t>
            </a:r>
            <a:r>
              <a:rPr lang="ru-RU" altLang="ru-RU" sz="2200" dirty="0" err="1" smtClean="0">
                <a:latin typeface="+mn-lt"/>
              </a:rPr>
              <a:t>ангиотензин</a:t>
            </a:r>
            <a:r>
              <a:rPr lang="en-US" altLang="ru-RU" sz="2200" dirty="0" smtClean="0">
                <a:latin typeface="+mn-lt"/>
              </a:rPr>
              <a:t> I</a:t>
            </a:r>
            <a:endParaRPr lang="ru-RU" altLang="ru-RU" sz="2200" dirty="0" smtClean="0">
              <a:latin typeface="+mn-lt"/>
            </a:endParaRPr>
          </a:p>
        </p:txBody>
      </p:sp>
      <p:grpSp>
        <p:nvGrpSpPr>
          <p:cNvPr id="2" name="Группа 1"/>
          <p:cNvGrpSpPr/>
          <p:nvPr/>
        </p:nvGrpSpPr>
        <p:grpSpPr>
          <a:xfrm>
            <a:off x="3099663" y="5946149"/>
            <a:ext cx="8494813" cy="659198"/>
            <a:chOff x="4029811" y="5946146"/>
            <a:chExt cx="4666045" cy="628429"/>
          </a:xfrm>
        </p:grpSpPr>
        <p:sp>
          <p:nvSpPr>
            <p:cNvPr id="5" name="Text Box 4"/>
            <p:cNvSpPr txBox="1">
              <a:spLocks noChangeArrowheads="1"/>
            </p:cNvSpPr>
            <p:nvPr/>
          </p:nvSpPr>
          <p:spPr bwMode="auto">
            <a:xfrm>
              <a:off x="4926890" y="6132645"/>
              <a:ext cx="3768966" cy="264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defRPr/>
              </a:pPr>
              <a:r>
                <a:rPr lang="en-US" sz="1200" dirty="0" smtClean="0">
                  <a:latin typeface="+mn-lt"/>
                </a:rPr>
                <a:t>Liu B et al. </a:t>
              </a:r>
              <a:r>
                <a:rPr lang="en-US" sz="1200" i="1" dirty="0" smtClean="0">
                  <a:latin typeface="+mn-lt"/>
                </a:rPr>
                <a:t>Br Med J 2008;337:a386. doi:10.1136/bmj.a386</a:t>
              </a:r>
            </a:p>
          </p:txBody>
        </p:sp>
        <p:sp>
          <p:nvSpPr>
            <p:cNvPr id="8" name="Text Box 4"/>
            <p:cNvSpPr txBox="1">
              <a:spLocks noChangeArrowheads="1"/>
            </p:cNvSpPr>
            <p:nvPr/>
          </p:nvSpPr>
          <p:spPr bwMode="auto">
            <a:xfrm>
              <a:off x="4029811" y="5946146"/>
              <a:ext cx="4666045"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ru-RU"/>
              </a:defPPr>
              <a:lvl1pPr>
                <a:defRPr sz="1200" b="1">
                  <a:ea typeface="ＭＳ Ｐゴシック" pitchFamily="34" charset="-128"/>
                </a:defRPr>
              </a:lvl1pPr>
              <a:lvl2pPr marL="742950" indent="-285750" eaLnBrk="0" hangingPunct="0">
                <a:defRPr>
                  <a:latin typeface="Arial" pitchFamily="34" charset="0"/>
                  <a:ea typeface="ＭＳ Ｐゴシック" pitchFamily="34" charset="-128"/>
                </a:defRPr>
              </a:lvl2pPr>
              <a:lvl3pPr marL="1143000" indent="-228600" eaLnBrk="0" hangingPunct="0">
                <a:defRPr>
                  <a:latin typeface="Arial" pitchFamily="34" charset="0"/>
                  <a:ea typeface="ＭＳ Ｐゴシック" pitchFamily="34" charset="-128"/>
                </a:defRPr>
              </a:lvl3pPr>
              <a:lvl4pPr marL="1600200" indent="-228600" eaLnBrk="0" hangingPunct="0">
                <a:defRPr>
                  <a:latin typeface="Arial" pitchFamily="34" charset="0"/>
                  <a:ea typeface="ＭＳ Ｐゴシック" pitchFamily="34" charset="-128"/>
                </a:defRPr>
              </a:lvl4pPr>
              <a:lvl5pPr marL="2057400" indent="-228600" eaLnBrk="0" hangingPunct="0">
                <a:defRPr>
                  <a:latin typeface="Arial" pitchFamily="34" charset="0"/>
                  <a:ea typeface="ＭＳ Ｐゴシック" pitchFamily="34" charset="-128"/>
                </a:defRPr>
              </a:lvl5pPr>
              <a:lvl6pPr marL="2514600" indent="-228600" defTabSz="457200" eaLnBrk="0" fontAlgn="base" hangingPunct="0">
                <a:spcBef>
                  <a:spcPct val="0"/>
                </a:spcBef>
                <a:spcAft>
                  <a:spcPct val="0"/>
                </a:spcAft>
                <a:defRPr>
                  <a:latin typeface="Arial" pitchFamily="34" charset="0"/>
                  <a:ea typeface="ＭＳ Ｐゴシック" pitchFamily="34" charset="-128"/>
                </a:defRPr>
              </a:lvl6pPr>
              <a:lvl7pPr marL="2971800" indent="-228600" defTabSz="457200" eaLnBrk="0" fontAlgn="base" hangingPunct="0">
                <a:spcBef>
                  <a:spcPct val="0"/>
                </a:spcBef>
                <a:spcAft>
                  <a:spcPct val="0"/>
                </a:spcAft>
                <a:defRPr>
                  <a:latin typeface="Arial" pitchFamily="34" charset="0"/>
                  <a:ea typeface="ＭＳ Ｐゴシック" pitchFamily="34" charset="-128"/>
                </a:defRPr>
              </a:lvl7pPr>
              <a:lvl8pPr marL="3429000" indent="-228600" defTabSz="457200" eaLnBrk="0" fontAlgn="base" hangingPunct="0">
                <a:spcBef>
                  <a:spcPct val="0"/>
                </a:spcBef>
                <a:spcAft>
                  <a:spcPct val="0"/>
                </a:spcAft>
                <a:defRPr>
                  <a:latin typeface="Arial" pitchFamily="34" charset="0"/>
                  <a:ea typeface="ＭＳ Ｐゴシック" pitchFamily="34" charset="-128"/>
                </a:defRPr>
              </a:lvl8pPr>
              <a:lvl9pPr marL="3886200" indent="-228600" defTabSz="457200" eaLnBrk="0" fontAlgn="base" hangingPunct="0">
                <a:spcBef>
                  <a:spcPct val="0"/>
                </a:spcBef>
                <a:spcAft>
                  <a:spcPct val="0"/>
                </a:spcAft>
                <a:defRPr>
                  <a:latin typeface="Arial" pitchFamily="34" charset="0"/>
                  <a:ea typeface="ＭＳ Ｐゴシック" pitchFamily="34" charset="-128"/>
                </a:defRPr>
              </a:lvl9pPr>
            </a:lstStyle>
            <a:p>
              <a:pPr algn="r"/>
              <a:r>
                <a:rPr lang="en-US" altLang="ru-RU" b="0" dirty="0"/>
                <a:t>Ichikawa J et al. Am J </a:t>
              </a:r>
              <a:r>
                <a:rPr lang="en-US" altLang="ru-RU" b="0" dirty="0" err="1"/>
                <a:t>Hypertens</a:t>
              </a:r>
              <a:r>
                <a:rPr lang="en-US" altLang="ru-RU" b="0" dirty="0"/>
                <a:t> 2006; 19: 744 - 749</a:t>
              </a:r>
            </a:p>
          </p:txBody>
        </p:sp>
        <p:sp>
          <p:nvSpPr>
            <p:cNvPr id="9" name="Text Box 5"/>
            <p:cNvSpPr txBox="1">
              <a:spLocks noChangeArrowheads="1"/>
            </p:cNvSpPr>
            <p:nvPr/>
          </p:nvSpPr>
          <p:spPr bwMode="auto">
            <a:xfrm>
              <a:off x="4544634" y="6332511"/>
              <a:ext cx="4151222" cy="242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fr-BE" sz="1050" dirty="0">
                  <a:latin typeface="Verdana" charset="0"/>
                  <a:ea typeface="ヒラギノ角ゴ Pro W3" charset="0"/>
                  <a:cs typeface="ヒラギノ角ゴ Pro W3" charset="0"/>
                </a:rPr>
                <a:t>de Lauzon-Guillain B et al. </a:t>
              </a:r>
              <a:r>
                <a:rPr lang="fr-BE" sz="1050" i="1" dirty="0" err="1">
                  <a:latin typeface="Verdana" charset="0"/>
                  <a:ea typeface="ヒラギノ角ゴ Pro W3" charset="0"/>
                  <a:cs typeface="ヒラギノ角ゴ Pro W3" charset="0"/>
                </a:rPr>
                <a:t>Diabetologia</a:t>
              </a:r>
              <a:r>
                <a:rPr lang="fr-BE" sz="1050" i="1" dirty="0">
                  <a:latin typeface="Verdana" charset="0"/>
                  <a:ea typeface="ヒラギノ角ゴ Pro W3" charset="0"/>
                  <a:cs typeface="ヒラギノ角ゴ Pro W3" charset="0"/>
                </a:rPr>
                <a:t> 2009; </a:t>
              </a:r>
              <a:r>
                <a:rPr lang="fr-BE" sz="1050" dirty="0">
                  <a:latin typeface="Verdana" charset="0"/>
                  <a:ea typeface="ヒラギノ角ゴ Pro W3" charset="0"/>
                  <a:cs typeface="ヒラギノ角ゴ Pro W3" charset="0"/>
                </a:rPr>
                <a:t>52 (10)</a:t>
              </a:r>
              <a:r>
                <a:rPr lang="fr-BE" sz="1050" i="1" dirty="0">
                  <a:latin typeface="Verdana" charset="0"/>
                  <a:ea typeface="ヒラギノ角ゴ Pro W3" charset="0"/>
                  <a:cs typeface="ヒラギノ角ゴ Pro W3" charset="0"/>
                </a:rPr>
                <a:t>: 2092</a:t>
              </a:r>
              <a:endParaRPr lang="fr-BE" sz="3200" dirty="0">
                <a:ea typeface="ヒラギノ角ゴ Pro W3" charset="0"/>
                <a:cs typeface="ヒラギノ角ゴ Pro W3" charset="0"/>
              </a:endParaRPr>
            </a:p>
          </p:txBody>
        </p:sp>
      </p:grpSp>
      <p:sp>
        <p:nvSpPr>
          <p:cNvPr id="10" name="Rectangle 3"/>
          <p:cNvSpPr txBox="1">
            <a:spLocks/>
          </p:cNvSpPr>
          <p:nvPr/>
        </p:nvSpPr>
        <p:spPr>
          <a:xfrm>
            <a:off x="531656" y="3979502"/>
            <a:ext cx="11247055" cy="1236228"/>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50000"/>
              </a:spcBef>
              <a:buNone/>
            </a:pPr>
            <a:r>
              <a:rPr lang="ru-RU" sz="2200" dirty="0" smtClean="0"/>
              <a:t>Применение трансдермального эстрадиола </a:t>
            </a:r>
            <a:r>
              <a:rPr lang="ru-RU" sz="2200" dirty="0"/>
              <a:t>в комбинации с микронизированным прогестероном </a:t>
            </a:r>
            <a:r>
              <a:rPr lang="ru-RU" sz="2200" dirty="0" smtClean="0"/>
              <a:t>ассоциировано </a:t>
            </a:r>
            <a:r>
              <a:rPr lang="ru-RU" sz="2200" dirty="0"/>
              <a:t>со значимым снижением риска </a:t>
            </a:r>
            <a:r>
              <a:rPr lang="ru-RU" sz="2200" dirty="0" smtClean="0"/>
              <a:t>СД </a:t>
            </a:r>
            <a:r>
              <a:rPr lang="en-US" sz="2200" dirty="0" smtClean="0"/>
              <a:t>II </a:t>
            </a:r>
            <a:r>
              <a:rPr lang="ru-RU" sz="2200" dirty="0" smtClean="0"/>
              <a:t>типа</a:t>
            </a:r>
            <a:r>
              <a:rPr lang="fr-FR" sz="2200" dirty="0" smtClean="0"/>
              <a:t> </a:t>
            </a:r>
            <a:endParaRPr lang="fr-FR" sz="2200" dirty="0"/>
          </a:p>
        </p:txBody>
      </p:sp>
    </p:spTree>
    <p:extLst>
      <p:ext uri="{BB962C8B-B14F-4D97-AF65-F5344CB8AC3E}">
        <p14:creationId xmlns:p14="http://schemas.microsoft.com/office/powerpoint/2010/main" xmlns="" val="733032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Effect transition="in" filter="wipe(left)">
                                      <p:cBhvr>
                                        <p:cTn id="12" dur="500"/>
                                        <p:tgtEl>
                                          <p:spTgt spid="450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P spid="7" grpId="0" animBg="1"/>
      <p:bldP spid="1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83" y="396011"/>
            <a:ext cx="10515600" cy="1325563"/>
          </a:xfrm>
        </p:spPr>
        <p:txBody>
          <a:bodyPr>
            <a:normAutofit/>
          </a:bodyPr>
          <a:lstStyle/>
          <a:p>
            <a:r>
              <a:rPr lang="ru-RU" dirty="0" smtClean="0"/>
              <a:t>Какой гестаген выбрать – «натуральный» или синтетический?</a:t>
            </a:r>
            <a:endParaRPr lang="ru-RU" dirty="0"/>
          </a:p>
        </p:txBody>
      </p:sp>
      <p:sp>
        <p:nvSpPr>
          <p:cNvPr id="3" name="Content Placeholder 2"/>
          <p:cNvSpPr>
            <a:spLocks noGrp="1"/>
          </p:cNvSpPr>
          <p:nvPr>
            <p:ph idx="1"/>
          </p:nvPr>
        </p:nvSpPr>
        <p:spPr>
          <a:xfrm>
            <a:off x="497983" y="4082604"/>
            <a:ext cx="11694017" cy="2163651"/>
          </a:xfrm>
        </p:spPr>
        <p:txBody>
          <a:bodyPr/>
          <a:lstStyle/>
          <a:p>
            <a:pPr marL="0" indent="0">
              <a:buNone/>
            </a:pPr>
            <a:r>
              <a:rPr lang="ru-RU" dirty="0" smtClean="0"/>
              <a:t>Не менее важным является защита головного мозга от старения.</a:t>
            </a:r>
          </a:p>
          <a:p>
            <a:pPr marL="0" indent="0">
              <a:buNone/>
            </a:pPr>
            <a:endParaRPr lang="ru-RU" dirty="0" smtClean="0"/>
          </a:p>
          <a:p>
            <a:pPr marL="0" indent="0">
              <a:buNone/>
            </a:pPr>
            <a:r>
              <a:rPr lang="ru-RU" dirty="0" smtClean="0"/>
              <a:t>Эту задачу решают биоидентичная молекула прогестерона и её метаболиты – аллопрегненолон и 5-</a:t>
            </a:r>
            <a:r>
              <a:rPr lang="el-GR" dirty="0" smtClean="0"/>
              <a:t>α</a:t>
            </a:r>
            <a:r>
              <a:rPr lang="ru-RU" dirty="0" smtClean="0"/>
              <a:t> – прегненолон, которые отсутствуют у синтетических гестагенов. </a:t>
            </a:r>
          </a:p>
          <a:p>
            <a:pPr marL="0" indent="0">
              <a:buNone/>
            </a:pPr>
            <a:endParaRPr lang="ru-RU" dirty="0"/>
          </a:p>
          <a:p>
            <a:pPr marL="0" indent="0">
              <a:buNone/>
            </a:pPr>
            <a:endParaRPr lang="ru-RU" dirty="0"/>
          </a:p>
        </p:txBody>
      </p:sp>
      <p:sp>
        <p:nvSpPr>
          <p:cNvPr id="4" name="Content Placeholder 2"/>
          <p:cNvSpPr txBox="1">
            <a:spLocks/>
          </p:cNvSpPr>
          <p:nvPr/>
        </p:nvSpPr>
        <p:spPr>
          <a:xfrm>
            <a:off x="312003" y="1995225"/>
            <a:ext cx="11353800" cy="1813726"/>
          </a:xfrm>
          <a:prstGeom prst="rect">
            <a:avLst/>
          </a:prstGeom>
          <a:solidFill>
            <a:schemeClr val="bg1"/>
          </a:solidFill>
          <a:ln>
            <a:solidFill>
              <a:schemeClr val="bg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3200" b="1" dirty="0" smtClean="0"/>
              <a:t>Цель включения гестагенов </a:t>
            </a:r>
          </a:p>
          <a:p>
            <a:pPr marL="0" indent="0" algn="ctr">
              <a:buFont typeface="Arial" panose="020B0604020202020204" pitchFamily="34" charset="0"/>
              <a:buNone/>
            </a:pPr>
            <a:r>
              <a:rPr lang="ru-RU" sz="3200" b="1" dirty="0" smtClean="0"/>
              <a:t>в состав препаратов для МГТ – </a:t>
            </a:r>
          </a:p>
          <a:p>
            <a:pPr marL="0" indent="0" algn="ctr">
              <a:buFont typeface="Arial" panose="020B0604020202020204" pitchFamily="34" charset="0"/>
              <a:buNone/>
            </a:pPr>
            <a:r>
              <a:rPr lang="ru-RU" sz="3200" b="1" dirty="0" smtClean="0"/>
              <a:t>не только «защита» эндометрия !!!</a:t>
            </a:r>
          </a:p>
          <a:p>
            <a:pPr marL="0" indent="0" algn="ctr">
              <a:buFont typeface="Arial" panose="020B0604020202020204" pitchFamily="34" charset="0"/>
              <a:buNone/>
            </a:pPr>
            <a:endParaRPr lang="ru-RU" sz="3200" b="1" dirty="0" smtClean="0"/>
          </a:p>
          <a:p>
            <a:pPr marL="0" indent="0" algn="ctr">
              <a:buFont typeface="Arial" panose="020B0604020202020204" pitchFamily="34" charset="0"/>
              <a:buNone/>
            </a:pPr>
            <a:endParaRPr lang="ru-RU" sz="3200" b="1" dirty="0" smtClean="0"/>
          </a:p>
          <a:p>
            <a:pPr marL="0" indent="0" algn="ctr">
              <a:buFont typeface="Arial" panose="020B0604020202020204" pitchFamily="34" charset="0"/>
              <a:buNone/>
            </a:pPr>
            <a:endParaRPr lang="ru-RU" sz="3200" b="1" dirty="0"/>
          </a:p>
        </p:txBody>
      </p:sp>
    </p:spTree>
    <p:extLst>
      <p:ext uri="{BB962C8B-B14F-4D97-AF65-F5344CB8AC3E}">
        <p14:creationId xmlns:p14="http://schemas.microsoft.com/office/powerpoint/2010/main" xmlns="" val="158043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bg/>
                                          </p:spTgt>
                                        </p:tgtEl>
                                        <p:attrNameLst>
                                          <p:attrName>style.visibility</p:attrName>
                                        </p:attrNameLst>
                                      </p:cBhvr>
                                      <p:to>
                                        <p:strVal val="visible"/>
                                      </p:to>
                                    </p:set>
                                    <p:animEffect transition="in" filter="wipe(left)">
                                      <p:cBhvr>
                                        <p:cTn id="27" dur="500"/>
                                        <p:tgtEl>
                                          <p:spTgt spid="3">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object 15">
            <a:extLst>
              <a:ext uri="{FF2B5EF4-FFF2-40B4-BE49-F238E27FC236}">
                <a16:creationId xmlns="" xmlns:a16="http://schemas.microsoft.com/office/drawing/2014/main" id="{B8614E1E-5CA9-46FB-920B-587D1ECFC986}"/>
              </a:ext>
            </a:extLst>
          </p:cNvPr>
          <p:cNvSpPr>
            <a:spLocks noChangeArrowheads="1"/>
          </p:cNvSpPr>
          <p:nvPr/>
        </p:nvSpPr>
        <p:spPr bwMode="auto">
          <a:xfrm>
            <a:off x="10036225" y="6228458"/>
            <a:ext cx="84832" cy="6697"/>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sz="1266">
              <a:latin typeface="Calibri" panose="020F0502020204030204" pitchFamily="34" charset="0"/>
            </a:endParaRPr>
          </a:p>
        </p:txBody>
      </p:sp>
      <p:sp>
        <p:nvSpPr>
          <p:cNvPr id="35849" name="object 22">
            <a:extLst>
              <a:ext uri="{FF2B5EF4-FFF2-40B4-BE49-F238E27FC236}">
                <a16:creationId xmlns="" xmlns:a16="http://schemas.microsoft.com/office/drawing/2014/main" id="{AA82B005-8FFB-4AF6-B5B6-CDDBF46E82B7}"/>
              </a:ext>
            </a:extLst>
          </p:cNvPr>
          <p:cNvSpPr>
            <a:spLocks/>
          </p:cNvSpPr>
          <p:nvPr/>
        </p:nvSpPr>
        <p:spPr bwMode="auto">
          <a:xfrm>
            <a:off x="9941347" y="6135812"/>
            <a:ext cx="0" cy="5581"/>
          </a:xfrm>
          <a:custGeom>
            <a:avLst/>
            <a:gdLst>
              <a:gd name="T0" fmla="*/ 0 w 634"/>
              <a:gd name="T1" fmla="*/ 999 h 8254"/>
              <a:gd name="T2" fmla="*/ 0 w 634"/>
              <a:gd name="T3" fmla="*/ 999 h 8254"/>
              <a:gd name="T4" fmla="*/ 0 60000 65536"/>
              <a:gd name="T5" fmla="*/ 0 60000 65536"/>
              <a:gd name="T6" fmla="*/ 0 w 634"/>
              <a:gd name="T7" fmla="*/ 0 h 8254"/>
              <a:gd name="T8" fmla="*/ 0 w 634"/>
              <a:gd name="T9" fmla="*/ 8254 h 8254"/>
            </a:gdLst>
            <a:ahLst/>
            <a:cxnLst>
              <a:cxn ang="T4">
                <a:pos x="T0" y="T1"/>
              </a:cxn>
              <a:cxn ang="T5">
                <a:pos x="T2" y="T3"/>
              </a:cxn>
            </a:cxnLst>
            <a:rect l="T6" t="T7" r="T8" b="T9"/>
            <a:pathLst>
              <a:path w="634" h="8254">
                <a:moveTo>
                  <a:pt x="0" y="4095"/>
                </a:moveTo>
                <a:lnTo>
                  <a:pt x="189" y="4095"/>
                </a:lnTo>
              </a:path>
            </a:pathLst>
          </a:custGeom>
          <a:noFill/>
          <a:ln w="9461">
            <a:solidFill>
              <a:srgbClr val="4CBDCD"/>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ru-RU" sz="1266"/>
          </a:p>
        </p:txBody>
      </p:sp>
      <p:sp>
        <p:nvSpPr>
          <p:cNvPr id="35850" name="object 38">
            <a:extLst>
              <a:ext uri="{FF2B5EF4-FFF2-40B4-BE49-F238E27FC236}">
                <a16:creationId xmlns="" xmlns:a16="http://schemas.microsoft.com/office/drawing/2014/main" id="{6A97166F-C512-44A0-ACDB-93592EB06C72}"/>
              </a:ext>
            </a:extLst>
          </p:cNvPr>
          <p:cNvSpPr>
            <a:spLocks noChangeArrowheads="1"/>
          </p:cNvSpPr>
          <p:nvPr/>
        </p:nvSpPr>
        <p:spPr bwMode="auto">
          <a:xfrm>
            <a:off x="10220400" y="6116836"/>
            <a:ext cx="51346" cy="8930"/>
          </a:xfrm>
          <a:prstGeom prst="rect">
            <a:avLst/>
          </a:prstGeom>
          <a:blipFill dpi="0" rotWithShape="1">
            <a:blip r:embed="rId4"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sz="1266">
              <a:latin typeface="Calibri" panose="020F0502020204030204" pitchFamily="34" charset="0"/>
            </a:endParaRPr>
          </a:p>
        </p:txBody>
      </p:sp>
      <p:sp>
        <p:nvSpPr>
          <p:cNvPr id="35851" name="object 70">
            <a:extLst>
              <a:ext uri="{FF2B5EF4-FFF2-40B4-BE49-F238E27FC236}">
                <a16:creationId xmlns="" xmlns:a16="http://schemas.microsoft.com/office/drawing/2014/main" id="{77BA3B9B-FD98-4CDD-9B20-D5F212BC1389}"/>
              </a:ext>
            </a:extLst>
          </p:cNvPr>
          <p:cNvSpPr>
            <a:spLocks/>
          </p:cNvSpPr>
          <p:nvPr/>
        </p:nvSpPr>
        <p:spPr bwMode="auto">
          <a:xfrm>
            <a:off x="10240492" y="6112372"/>
            <a:ext cx="11162" cy="2232"/>
          </a:xfrm>
          <a:custGeom>
            <a:avLst/>
            <a:gdLst>
              <a:gd name="T0" fmla="*/ 2463 w 15875"/>
              <a:gd name="T1" fmla="*/ 0 h 2540"/>
              <a:gd name="T2" fmla="*/ 0 w 15875"/>
              <a:gd name="T3" fmla="*/ 3834150 h 2540"/>
              <a:gd name="T4" fmla="*/ 7734 w 15875"/>
              <a:gd name="T5" fmla="*/ 7279275 h 2540"/>
              <a:gd name="T6" fmla="*/ 15455 w 15875"/>
              <a:gd name="T7" fmla="*/ 3834150 h 2540"/>
              <a:gd name="T8" fmla="*/ 2463 w 15875"/>
              <a:gd name="T9" fmla="*/ 0 h 2540"/>
              <a:gd name="T10" fmla="*/ 0 60000 65536"/>
              <a:gd name="T11" fmla="*/ 0 60000 65536"/>
              <a:gd name="T12" fmla="*/ 0 60000 65536"/>
              <a:gd name="T13" fmla="*/ 0 60000 65536"/>
              <a:gd name="T14" fmla="*/ 0 60000 65536"/>
              <a:gd name="T15" fmla="*/ 0 w 15875"/>
              <a:gd name="T16" fmla="*/ 0 h 2540"/>
              <a:gd name="T17" fmla="*/ 15875 w 15875"/>
              <a:gd name="T18" fmla="*/ 2540 h 2540"/>
            </a:gdLst>
            <a:ahLst/>
            <a:cxnLst>
              <a:cxn ang="T10">
                <a:pos x="T0" y="T1"/>
              </a:cxn>
              <a:cxn ang="T11">
                <a:pos x="T2" y="T3"/>
              </a:cxn>
              <a:cxn ang="T12">
                <a:pos x="T4" y="T5"/>
              </a:cxn>
              <a:cxn ang="T13">
                <a:pos x="T6" y="T7"/>
              </a:cxn>
              <a:cxn ang="T14">
                <a:pos x="T8" y="T9"/>
              </a:cxn>
            </a:cxnLst>
            <a:rect l="T15" t="T16" r="T17" b="T18"/>
            <a:pathLst>
              <a:path w="15875" h="2540">
                <a:moveTo>
                  <a:pt x="2463" y="0"/>
                </a:moveTo>
                <a:lnTo>
                  <a:pt x="0" y="1244"/>
                </a:lnTo>
                <a:lnTo>
                  <a:pt x="7734" y="2362"/>
                </a:lnTo>
                <a:lnTo>
                  <a:pt x="15455" y="1244"/>
                </a:lnTo>
                <a:lnTo>
                  <a:pt x="2463" y="0"/>
                </a:lnTo>
                <a:close/>
              </a:path>
            </a:pathLst>
          </a:custGeom>
          <a:solidFill>
            <a:srgbClr val="909294"/>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52" name="object 71">
            <a:extLst>
              <a:ext uri="{FF2B5EF4-FFF2-40B4-BE49-F238E27FC236}">
                <a16:creationId xmlns="" xmlns:a16="http://schemas.microsoft.com/office/drawing/2014/main" id="{D53949B3-C5D5-4B05-85F8-565B74C45A68}"/>
              </a:ext>
            </a:extLst>
          </p:cNvPr>
          <p:cNvSpPr>
            <a:spLocks/>
          </p:cNvSpPr>
          <p:nvPr/>
        </p:nvSpPr>
        <p:spPr bwMode="auto">
          <a:xfrm>
            <a:off x="10244957" y="6105674"/>
            <a:ext cx="2232" cy="7814"/>
          </a:xfrm>
          <a:custGeom>
            <a:avLst/>
            <a:gdLst>
              <a:gd name="T0" fmla="*/ 5047769 w 2540"/>
              <a:gd name="T1" fmla="*/ 0 h 10795"/>
              <a:gd name="T2" fmla="*/ 3285655 w 2540"/>
              <a:gd name="T3" fmla="*/ 863 h 10795"/>
              <a:gd name="T4" fmla="*/ 1599600 w 2540"/>
              <a:gd name="T5" fmla="*/ 863 h 10795"/>
              <a:gd name="T6" fmla="*/ 0 w 2540"/>
              <a:gd name="T7" fmla="*/ 30260 h 10795"/>
              <a:gd name="T8" fmla="*/ 7553065 w 2540"/>
              <a:gd name="T9" fmla="*/ 30260 h 10795"/>
              <a:gd name="T10" fmla="*/ 5118064 w 2540"/>
              <a:gd name="T11" fmla="*/ 863 h 10795"/>
              <a:gd name="T12" fmla="*/ 3285655 w 2540"/>
              <a:gd name="T13" fmla="*/ 863 h 10795"/>
              <a:gd name="T14" fmla="*/ 1640951 w 2540"/>
              <a:gd name="T15" fmla="*/ 71 h 10795"/>
              <a:gd name="T16" fmla="*/ 5054442 w 2540"/>
              <a:gd name="T17" fmla="*/ 71 h 107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0"/>
              <a:gd name="T28" fmla="*/ 0 h 10795"/>
              <a:gd name="T29" fmla="*/ 2540 w 2540"/>
              <a:gd name="T30" fmla="*/ 10795 h 107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0" h="10795">
                <a:moveTo>
                  <a:pt x="1638" y="0"/>
                </a:moveTo>
                <a:lnTo>
                  <a:pt x="1066" y="304"/>
                </a:lnTo>
                <a:lnTo>
                  <a:pt x="519" y="304"/>
                </a:lnTo>
                <a:lnTo>
                  <a:pt x="0" y="10642"/>
                </a:lnTo>
                <a:lnTo>
                  <a:pt x="2451" y="10642"/>
                </a:lnTo>
                <a:lnTo>
                  <a:pt x="1661" y="304"/>
                </a:lnTo>
                <a:lnTo>
                  <a:pt x="1066" y="304"/>
                </a:lnTo>
                <a:lnTo>
                  <a:pt x="533" y="25"/>
                </a:lnTo>
                <a:lnTo>
                  <a:pt x="1640" y="25"/>
                </a:lnTo>
                <a:close/>
              </a:path>
            </a:pathLst>
          </a:custGeom>
          <a:solidFill>
            <a:srgbClr val="909294"/>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53" name="object 81">
            <a:extLst>
              <a:ext uri="{FF2B5EF4-FFF2-40B4-BE49-F238E27FC236}">
                <a16:creationId xmlns="" xmlns:a16="http://schemas.microsoft.com/office/drawing/2014/main" id="{F187D471-709B-412A-B7B7-33E0F4B32C3E}"/>
              </a:ext>
            </a:extLst>
          </p:cNvPr>
          <p:cNvSpPr>
            <a:spLocks/>
          </p:cNvSpPr>
          <p:nvPr/>
        </p:nvSpPr>
        <p:spPr bwMode="auto">
          <a:xfrm>
            <a:off x="10141148" y="6018610"/>
            <a:ext cx="4465" cy="10046"/>
          </a:xfrm>
          <a:custGeom>
            <a:avLst/>
            <a:gdLst>
              <a:gd name="T0" fmla="*/ 0 w 5715"/>
              <a:gd name="T1" fmla="*/ 0 h 14604"/>
              <a:gd name="T2" fmla="*/ 66484 w 5715"/>
              <a:gd name="T3" fmla="*/ 4640 h 14604"/>
              <a:gd name="T4" fmla="*/ 196189 w 5715"/>
              <a:gd name="T5" fmla="*/ 6396 h 14604"/>
              <a:gd name="T6" fmla="*/ 250848 w 5715"/>
              <a:gd name="T7" fmla="*/ 6374 h 14604"/>
              <a:gd name="T8" fmla="*/ 75492 w 5715"/>
              <a:gd name="T9" fmla="*/ 4541 h 14604"/>
              <a:gd name="T10" fmla="*/ 0 w 5715"/>
              <a:gd name="T11" fmla="*/ 0 h 14604"/>
              <a:gd name="T12" fmla="*/ 0 60000 65536"/>
              <a:gd name="T13" fmla="*/ 0 60000 65536"/>
              <a:gd name="T14" fmla="*/ 0 60000 65536"/>
              <a:gd name="T15" fmla="*/ 0 60000 65536"/>
              <a:gd name="T16" fmla="*/ 0 60000 65536"/>
              <a:gd name="T17" fmla="*/ 0 60000 65536"/>
              <a:gd name="T18" fmla="*/ 0 w 5715"/>
              <a:gd name="T19" fmla="*/ 0 h 14604"/>
              <a:gd name="T20" fmla="*/ 5715 w 5715"/>
              <a:gd name="T21" fmla="*/ 14604 h 14604"/>
            </a:gdLst>
            <a:ahLst/>
            <a:cxnLst>
              <a:cxn ang="T12">
                <a:pos x="T0" y="T1"/>
              </a:cxn>
              <a:cxn ang="T13">
                <a:pos x="T2" y="T3"/>
              </a:cxn>
              <a:cxn ang="T14">
                <a:pos x="T4" y="T5"/>
              </a:cxn>
              <a:cxn ang="T15">
                <a:pos x="T6" y="T7"/>
              </a:cxn>
              <a:cxn ang="T16">
                <a:pos x="T8" y="T9"/>
              </a:cxn>
              <a:cxn ang="T17">
                <a:pos x="T10" y="T11"/>
              </a:cxn>
            </a:cxnLst>
            <a:rect l="T18" t="T19" r="T20" b="T21"/>
            <a:pathLst>
              <a:path w="5715" h="14604">
                <a:moveTo>
                  <a:pt x="0" y="0"/>
                </a:moveTo>
                <a:lnTo>
                  <a:pt x="1498" y="10198"/>
                </a:lnTo>
                <a:lnTo>
                  <a:pt x="4419" y="14058"/>
                </a:lnTo>
                <a:lnTo>
                  <a:pt x="5651" y="14008"/>
                </a:lnTo>
                <a:lnTo>
                  <a:pt x="1701" y="9982"/>
                </a:lnTo>
                <a:lnTo>
                  <a:pt x="0" y="0"/>
                </a:lnTo>
                <a:close/>
              </a:path>
            </a:pathLst>
          </a:custGeom>
          <a:solidFill>
            <a:srgbClr val="DDBB06"/>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54" name="object 82">
            <a:extLst>
              <a:ext uri="{FF2B5EF4-FFF2-40B4-BE49-F238E27FC236}">
                <a16:creationId xmlns="" xmlns:a16="http://schemas.microsoft.com/office/drawing/2014/main" id="{DA88F659-E55D-465B-9804-ECD5383E059B}"/>
              </a:ext>
            </a:extLst>
          </p:cNvPr>
          <p:cNvSpPr>
            <a:spLocks/>
          </p:cNvSpPr>
          <p:nvPr/>
        </p:nvSpPr>
        <p:spPr bwMode="auto">
          <a:xfrm>
            <a:off x="10144498" y="6021958"/>
            <a:ext cx="2232" cy="7813"/>
          </a:xfrm>
          <a:custGeom>
            <a:avLst/>
            <a:gdLst>
              <a:gd name="T0" fmla="*/ 289 w 3175"/>
              <a:gd name="T1" fmla="*/ 23505 h 10795"/>
              <a:gd name="T2" fmla="*/ 317 w 3175"/>
              <a:gd name="T3" fmla="*/ 25805 h 10795"/>
              <a:gd name="T4" fmla="*/ 1600 w 3175"/>
              <a:gd name="T5" fmla="*/ 29521 h 10795"/>
              <a:gd name="T6" fmla="*/ 2552 w 3175"/>
              <a:gd name="T7" fmla="*/ 29661 h 10795"/>
              <a:gd name="T8" fmla="*/ 289 w 3175"/>
              <a:gd name="T9" fmla="*/ 23505 h 10795"/>
              <a:gd name="T10" fmla="*/ 0 w 3175"/>
              <a:gd name="T11" fmla="*/ 0 h 10795"/>
              <a:gd name="T12" fmla="*/ 0 w 3175"/>
              <a:gd name="T13" fmla="*/ 22713 h 10795"/>
              <a:gd name="T14" fmla="*/ 289 w 3175"/>
              <a:gd name="T15" fmla="*/ 23505 h 10795"/>
              <a:gd name="T16" fmla="*/ 0 w 3175"/>
              <a:gd name="T17" fmla="*/ 0 h 107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75"/>
              <a:gd name="T28" fmla="*/ 0 h 10795"/>
              <a:gd name="T29" fmla="*/ 3175 w 3175"/>
              <a:gd name="T30" fmla="*/ 10795 h 107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75" h="10795">
                <a:moveTo>
                  <a:pt x="289" y="8291"/>
                </a:moveTo>
                <a:lnTo>
                  <a:pt x="317" y="9105"/>
                </a:lnTo>
                <a:lnTo>
                  <a:pt x="1600" y="10414"/>
                </a:lnTo>
                <a:lnTo>
                  <a:pt x="2552" y="10464"/>
                </a:lnTo>
                <a:lnTo>
                  <a:pt x="289" y="8291"/>
                </a:lnTo>
                <a:close/>
              </a:path>
              <a:path w="3175" h="10795">
                <a:moveTo>
                  <a:pt x="0" y="0"/>
                </a:moveTo>
                <a:lnTo>
                  <a:pt x="0" y="8013"/>
                </a:lnTo>
                <a:lnTo>
                  <a:pt x="289" y="8291"/>
                </a:lnTo>
                <a:lnTo>
                  <a:pt x="0" y="0"/>
                </a:lnTo>
                <a:close/>
              </a:path>
            </a:pathLst>
          </a:custGeom>
          <a:solidFill>
            <a:srgbClr val="DDBB06"/>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55" name="object 83">
            <a:extLst>
              <a:ext uri="{FF2B5EF4-FFF2-40B4-BE49-F238E27FC236}">
                <a16:creationId xmlns="" xmlns:a16="http://schemas.microsoft.com/office/drawing/2014/main" id="{2A3DC5AC-E4ED-406C-9133-1D5CB95BBBBC}"/>
              </a:ext>
            </a:extLst>
          </p:cNvPr>
          <p:cNvSpPr>
            <a:spLocks/>
          </p:cNvSpPr>
          <p:nvPr/>
        </p:nvSpPr>
        <p:spPr bwMode="auto">
          <a:xfrm>
            <a:off x="10140033" y="6021959"/>
            <a:ext cx="5581" cy="6697"/>
          </a:xfrm>
          <a:custGeom>
            <a:avLst/>
            <a:gdLst>
              <a:gd name="T0" fmla="*/ 352132 w 6984"/>
              <a:gd name="T1" fmla="*/ 7494 h 9525"/>
              <a:gd name="T2" fmla="*/ 388414 w 6984"/>
              <a:gd name="T3" fmla="*/ 8267 h 9525"/>
              <a:gd name="T4" fmla="*/ 558697 w 6984"/>
              <a:gd name="T5" fmla="*/ 8940 h 9525"/>
              <a:gd name="T6" fmla="*/ 647457 w 6984"/>
              <a:gd name="T7" fmla="*/ 8610 h 9525"/>
              <a:gd name="T8" fmla="*/ 352132 w 6984"/>
              <a:gd name="T9" fmla="*/ 7494 h 9525"/>
              <a:gd name="T10" fmla="*/ 0 w 6984"/>
              <a:gd name="T11" fmla="*/ 0 h 9525"/>
              <a:gd name="T12" fmla="*/ 314868 w 6984"/>
              <a:gd name="T13" fmla="*/ 7353 h 9525"/>
              <a:gd name="T14" fmla="*/ 352132 w 6984"/>
              <a:gd name="T15" fmla="*/ 7494 h 9525"/>
              <a:gd name="T16" fmla="*/ 0 w 6984"/>
              <a:gd name="T17" fmla="*/ 0 h 95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84"/>
              <a:gd name="T28" fmla="*/ 0 h 9525"/>
              <a:gd name="T29" fmla="*/ 6984 w 6984"/>
              <a:gd name="T30" fmla="*/ 9525 h 95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84" h="9525">
                <a:moveTo>
                  <a:pt x="3522" y="7494"/>
                </a:moveTo>
                <a:lnTo>
                  <a:pt x="3886" y="8267"/>
                </a:lnTo>
                <a:lnTo>
                  <a:pt x="5588" y="8940"/>
                </a:lnTo>
                <a:lnTo>
                  <a:pt x="6477" y="8610"/>
                </a:lnTo>
                <a:lnTo>
                  <a:pt x="3522" y="7494"/>
                </a:lnTo>
                <a:close/>
              </a:path>
              <a:path w="6984" h="9525">
                <a:moveTo>
                  <a:pt x="0" y="0"/>
                </a:moveTo>
                <a:lnTo>
                  <a:pt x="3149" y="7353"/>
                </a:lnTo>
                <a:lnTo>
                  <a:pt x="3522" y="7494"/>
                </a:lnTo>
                <a:lnTo>
                  <a:pt x="0" y="0"/>
                </a:lnTo>
                <a:close/>
              </a:path>
            </a:pathLst>
          </a:custGeom>
          <a:solidFill>
            <a:srgbClr val="DDBB06"/>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56" name="object 84">
            <a:extLst>
              <a:ext uri="{FF2B5EF4-FFF2-40B4-BE49-F238E27FC236}">
                <a16:creationId xmlns="" xmlns:a16="http://schemas.microsoft.com/office/drawing/2014/main" id="{4A7EDADF-DEAD-46EC-8EFD-40797EA7A24D}"/>
              </a:ext>
            </a:extLst>
          </p:cNvPr>
          <p:cNvSpPr>
            <a:spLocks/>
          </p:cNvSpPr>
          <p:nvPr/>
        </p:nvSpPr>
        <p:spPr bwMode="auto">
          <a:xfrm>
            <a:off x="10146730" y="6021959"/>
            <a:ext cx="2232" cy="6697"/>
          </a:xfrm>
          <a:custGeom>
            <a:avLst/>
            <a:gdLst>
              <a:gd name="T0" fmla="*/ 6921705 w 2540"/>
              <a:gd name="T1" fmla="*/ 91 h 10795"/>
              <a:gd name="T2" fmla="*/ 0 w 2540"/>
              <a:gd name="T3" fmla="*/ 116 h 10795"/>
              <a:gd name="T4" fmla="*/ 2895475 w 2540"/>
              <a:gd name="T5" fmla="*/ 116 h 10795"/>
              <a:gd name="T6" fmla="*/ 6846805 w 2540"/>
              <a:gd name="T7" fmla="*/ 101 h 10795"/>
              <a:gd name="T8" fmla="*/ 6921705 w 2540"/>
              <a:gd name="T9" fmla="*/ 91 h 10795"/>
              <a:gd name="T10" fmla="*/ 7669610 w 2540"/>
              <a:gd name="T11" fmla="*/ 0 h 10795"/>
              <a:gd name="T12" fmla="*/ 6921705 w 2540"/>
              <a:gd name="T13" fmla="*/ 91 h 10795"/>
              <a:gd name="T14" fmla="*/ 7786600 w 2540"/>
              <a:gd name="T15" fmla="*/ 89 h 10795"/>
              <a:gd name="T16" fmla="*/ 7669610 w 2540"/>
              <a:gd name="T17" fmla="*/ 0 h 107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0"/>
              <a:gd name="T28" fmla="*/ 0 h 10795"/>
              <a:gd name="T29" fmla="*/ 2540 w 2540"/>
              <a:gd name="T30" fmla="*/ 10795 h 107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0" h="10795">
                <a:moveTo>
                  <a:pt x="2246" y="8285"/>
                </a:moveTo>
                <a:lnTo>
                  <a:pt x="0" y="10464"/>
                </a:lnTo>
                <a:lnTo>
                  <a:pt x="939" y="10426"/>
                </a:lnTo>
                <a:lnTo>
                  <a:pt x="2222" y="9118"/>
                </a:lnTo>
                <a:lnTo>
                  <a:pt x="2246" y="8285"/>
                </a:lnTo>
                <a:close/>
              </a:path>
              <a:path w="2540" h="10795">
                <a:moveTo>
                  <a:pt x="2489" y="0"/>
                </a:moveTo>
                <a:lnTo>
                  <a:pt x="2246" y="8285"/>
                </a:lnTo>
                <a:lnTo>
                  <a:pt x="2527" y="8013"/>
                </a:lnTo>
                <a:lnTo>
                  <a:pt x="2489" y="0"/>
                </a:lnTo>
                <a:close/>
              </a:path>
            </a:pathLst>
          </a:custGeom>
          <a:solidFill>
            <a:srgbClr val="DDBB06"/>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57" name="object 91">
            <a:extLst>
              <a:ext uri="{FF2B5EF4-FFF2-40B4-BE49-F238E27FC236}">
                <a16:creationId xmlns="" xmlns:a16="http://schemas.microsoft.com/office/drawing/2014/main" id="{F4BD6DDC-CD32-4E24-87D7-B07F50AD66D8}"/>
              </a:ext>
            </a:extLst>
          </p:cNvPr>
          <p:cNvSpPr>
            <a:spLocks noChangeArrowheads="1"/>
          </p:cNvSpPr>
          <p:nvPr/>
        </p:nvSpPr>
        <p:spPr bwMode="auto">
          <a:xfrm>
            <a:off x="10233794" y="5938242"/>
            <a:ext cx="16743" cy="5581"/>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sz="1266">
              <a:latin typeface="Calibri" panose="020F0502020204030204" pitchFamily="34" charset="0"/>
            </a:endParaRPr>
          </a:p>
        </p:txBody>
      </p:sp>
      <p:sp>
        <p:nvSpPr>
          <p:cNvPr id="35858" name="object 92">
            <a:extLst>
              <a:ext uri="{FF2B5EF4-FFF2-40B4-BE49-F238E27FC236}">
                <a16:creationId xmlns="" xmlns:a16="http://schemas.microsoft.com/office/drawing/2014/main" id="{11A4CF90-D81C-4DA2-9E47-3B7D3DB4B13C}"/>
              </a:ext>
            </a:extLst>
          </p:cNvPr>
          <p:cNvSpPr>
            <a:spLocks/>
          </p:cNvSpPr>
          <p:nvPr/>
        </p:nvSpPr>
        <p:spPr bwMode="auto">
          <a:xfrm>
            <a:off x="10233795" y="5938243"/>
            <a:ext cx="14510" cy="6697"/>
          </a:xfrm>
          <a:custGeom>
            <a:avLst/>
            <a:gdLst>
              <a:gd name="T0" fmla="*/ 20888 w 20320"/>
              <a:gd name="T1" fmla="*/ 0 h 8254"/>
              <a:gd name="T2" fmla="*/ 9022 w 20320"/>
              <a:gd name="T3" fmla="*/ 0 h 8254"/>
              <a:gd name="T4" fmla="*/ 191 w 20320"/>
              <a:gd name="T5" fmla="*/ 303876 h 8254"/>
              <a:gd name="T6" fmla="*/ 0 w 20320"/>
              <a:gd name="T7" fmla="*/ 1074873 h 8254"/>
              <a:gd name="T8" fmla="*/ 9022 w 20320"/>
              <a:gd name="T9" fmla="*/ 1385591 h 8254"/>
              <a:gd name="T10" fmla="*/ 26296 w 20320"/>
              <a:gd name="T11" fmla="*/ 1385591 h 8254"/>
              <a:gd name="T12" fmla="*/ 29450 w 20320"/>
              <a:gd name="T13" fmla="*/ 1332670 h 8254"/>
              <a:gd name="T14" fmla="*/ 10352 w 20320"/>
              <a:gd name="T15" fmla="*/ 1332670 h 8254"/>
              <a:gd name="T16" fmla="*/ 1327 w 20320"/>
              <a:gd name="T17" fmla="*/ 1033077 h 8254"/>
              <a:gd name="T18" fmla="*/ 1327 w 20320"/>
              <a:gd name="T19" fmla="*/ 303876 h 8254"/>
              <a:gd name="T20" fmla="*/ 10023 w 20320"/>
              <a:gd name="T21" fmla="*/ 10898 h 8254"/>
              <a:gd name="T22" fmla="*/ 20888 w 20320"/>
              <a:gd name="T23" fmla="*/ 0 h 8254"/>
              <a:gd name="T24" fmla="*/ 35409 w 20320"/>
              <a:gd name="T25" fmla="*/ 1149951 h 8254"/>
              <a:gd name="T26" fmla="*/ 31774 w 20320"/>
              <a:gd name="T27" fmla="*/ 1264418 h 8254"/>
              <a:gd name="T28" fmla="*/ 26918 w 20320"/>
              <a:gd name="T29" fmla="*/ 1332670 h 8254"/>
              <a:gd name="T30" fmla="*/ 29450 w 20320"/>
              <a:gd name="T31" fmla="*/ 1332670 h 8254"/>
              <a:gd name="T32" fmla="*/ 31688 w 20320"/>
              <a:gd name="T33" fmla="*/ 1295235 h 8254"/>
              <a:gd name="T34" fmla="*/ 35409 w 20320"/>
              <a:gd name="T35" fmla="*/ 1149951 h 8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20"/>
              <a:gd name="T55" fmla="*/ 0 h 8254"/>
              <a:gd name="T56" fmla="*/ 20320 w 20320"/>
              <a:gd name="T57" fmla="*/ 8254 h 82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20" h="8254">
                <a:moveTo>
                  <a:pt x="11963" y="0"/>
                </a:moveTo>
                <a:lnTo>
                  <a:pt x="5168" y="0"/>
                </a:lnTo>
                <a:lnTo>
                  <a:pt x="109" y="1752"/>
                </a:lnTo>
                <a:lnTo>
                  <a:pt x="0" y="6197"/>
                </a:lnTo>
                <a:lnTo>
                  <a:pt x="5168" y="7988"/>
                </a:lnTo>
                <a:lnTo>
                  <a:pt x="15062" y="7988"/>
                </a:lnTo>
                <a:lnTo>
                  <a:pt x="16868" y="7683"/>
                </a:lnTo>
                <a:lnTo>
                  <a:pt x="5930" y="7683"/>
                </a:lnTo>
                <a:lnTo>
                  <a:pt x="761" y="5956"/>
                </a:lnTo>
                <a:lnTo>
                  <a:pt x="761" y="1752"/>
                </a:lnTo>
                <a:lnTo>
                  <a:pt x="5740" y="63"/>
                </a:lnTo>
                <a:lnTo>
                  <a:pt x="11963" y="0"/>
                </a:lnTo>
                <a:close/>
              </a:path>
              <a:path w="20320" h="8254">
                <a:moveTo>
                  <a:pt x="20281" y="6629"/>
                </a:moveTo>
                <a:lnTo>
                  <a:pt x="18199" y="7289"/>
                </a:lnTo>
                <a:lnTo>
                  <a:pt x="15417" y="7683"/>
                </a:lnTo>
                <a:lnTo>
                  <a:pt x="16868" y="7683"/>
                </a:lnTo>
                <a:lnTo>
                  <a:pt x="18148" y="7467"/>
                </a:lnTo>
                <a:lnTo>
                  <a:pt x="20281" y="6629"/>
                </a:lnTo>
                <a:close/>
              </a:path>
            </a:pathLst>
          </a:custGeom>
          <a:solidFill>
            <a:srgbClr val="D0D4D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59" name="object 95">
            <a:extLst>
              <a:ext uri="{FF2B5EF4-FFF2-40B4-BE49-F238E27FC236}">
                <a16:creationId xmlns="" xmlns:a16="http://schemas.microsoft.com/office/drawing/2014/main" id="{2F6A4063-3333-497D-9832-DFF1D2E603A2}"/>
              </a:ext>
            </a:extLst>
          </p:cNvPr>
          <p:cNvSpPr>
            <a:spLocks/>
          </p:cNvSpPr>
          <p:nvPr/>
        </p:nvSpPr>
        <p:spPr bwMode="auto">
          <a:xfrm>
            <a:off x="10143381" y="6040934"/>
            <a:ext cx="5581" cy="4465"/>
          </a:xfrm>
          <a:custGeom>
            <a:avLst/>
            <a:gdLst>
              <a:gd name="T0" fmla="*/ 793 w 8254"/>
              <a:gd name="T1" fmla="*/ 0 h 6350"/>
              <a:gd name="T2" fmla="*/ 198 w 8254"/>
              <a:gd name="T3" fmla="*/ 3238 h 6350"/>
              <a:gd name="T4" fmla="*/ 124 w 8254"/>
              <a:gd name="T5" fmla="*/ 3340 h 6350"/>
              <a:gd name="T6" fmla="*/ 59 w 8254"/>
              <a:gd name="T7" fmla="*/ 3517 h 6350"/>
              <a:gd name="T8" fmla="*/ 0 w 8254"/>
              <a:gd name="T9" fmla="*/ 3759 h 6350"/>
              <a:gd name="T10" fmla="*/ 571 w 8254"/>
              <a:gd name="T11" fmla="*/ 6286 h 6350"/>
              <a:gd name="T12" fmla="*/ 1970 w 8254"/>
              <a:gd name="T13" fmla="*/ 5410 h 6350"/>
              <a:gd name="T14" fmla="*/ 1867 w 8254"/>
              <a:gd name="T15" fmla="*/ 4330 h 6350"/>
              <a:gd name="T16" fmla="*/ 1728 w 8254"/>
              <a:gd name="T17" fmla="*/ 3454 h 6350"/>
              <a:gd name="T18" fmla="*/ 1527 w 8254"/>
              <a:gd name="T19" fmla="*/ 3238 h 6350"/>
              <a:gd name="T20" fmla="*/ 950 w 8254"/>
              <a:gd name="T21" fmla="*/ 126 h 6350"/>
              <a:gd name="T22" fmla="*/ 793 w 8254"/>
              <a:gd name="T23" fmla="*/ 0 h 6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54"/>
              <a:gd name="T37" fmla="*/ 0 h 6350"/>
              <a:gd name="T38" fmla="*/ 8254 w 8254"/>
              <a:gd name="T39" fmla="*/ 6350 h 63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54" h="6350">
                <a:moveTo>
                  <a:pt x="3238" y="0"/>
                </a:moveTo>
                <a:lnTo>
                  <a:pt x="812" y="3238"/>
                </a:lnTo>
                <a:lnTo>
                  <a:pt x="507" y="3340"/>
                </a:lnTo>
                <a:lnTo>
                  <a:pt x="241" y="3517"/>
                </a:lnTo>
                <a:lnTo>
                  <a:pt x="0" y="3759"/>
                </a:lnTo>
                <a:lnTo>
                  <a:pt x="2336" y="6286"/>
                </a:lnTo>
                <a:lnTo>
                  <a:pt x="8026" y="5410"/>
                </a:lnTo>
                <a:lnTo>
                  <a:pt x="7607" y="4330"/>
                </a:lnTo>
                <a:lnTo>
                  <a:pt x="7048" y="3454"/>
                </a:lnTo>
                <a:lnTo>
                  <a:pt x="6222" y="3238"/>
                </a:lnTo>
                <a:lnTo>
                  <a:pt x="3873" y="126"/>
                </a:lnTo>
                <a:lnTo>
                  <a:pt x="3238" y="0"/>
                </a:lnTo>
                <a:close/>
              </a:path>
            </a:pathLst>
          </a:custGeom>
          <a:solidFill>
            <a:srgbClr val="E0BC00"/>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60" name="object 97">
            <a:extLst>
              <a:ext uri="{FF2B5EF4-FFF2-40B4-BE49-F238E27FC236}">
                <a16:creationId xmlns="" xmlns:a16="http://schemas.microsoft.com/office/drawing/2014/main" id="{840345A4-9872-43E9-B769-9828F6E993EA}"/>
              </a:ext>
            </a:extLst>
          </p:cNvPr>
          <p:cNvSpPr>
            <a:spLocks/>
          </p:cNvSpPr>
          <p:nvPr/>
        </p:nvSpPr>
        <p:spPr bwMode="auto">
          <a:xfrm>
            <a:off x="10157892" y="5966148"/>
            <a:ext cx="4465" cy="2232"/>
          </a:xfrm>
          <a:custGeom>
            <a:avLst/>
            <a:gdLst>
              <a:gd name="T0" fmla="*/ 23 w 6984"/>
              <a:gd name="T1" fmla="*/ 0 h 2540"/>
              <a:gd name="T2" fmla="*/ 21 w 6984"/>
              <a:gd name="T3" fmla="*/ 506219 h 2540"/>
              <a:gd name="T4" fmla="*/ 0 w 6984"/>
              <a:gd name="T5" fmla="*/ 2815373 h 2540"/>
              <a:gd name="T6" fmla="*/ 170 w 6984"/>
              <a:gd name="T7" fmla="*/ 6336895 h 2540"/>
              <a:gd name="T8" fmla="*/ 181 w 6984"/>
              <a:gd name="T9" fmla="*/ 5205149 h 2540"/>
              <a:gd name="T10" fmla="*/ 221 w 6984"/>
              <a:gd name="T11" fmla="*/ 4066255 h 2540"/>
              <a:gd name="T12" fmla="*/ 23 w 6984"/>
              <a:gd name="T13" fmla="*/ 0 h 2540"/>
              <a:gd name="T14" fmla="*/ 0 60000 65536"/>
              <a:gd name="T15" fmla="*/ 0 60000 65536"/>
              <a:gd name="T16" fmla="*/ 0 60000 65536"/>
              <a:gd name="T17" fmla="*/ 0 60000 65536"/>
              <a:gd name="T18" fmla="*/ 0 60000 65536"/>
              <a:gd name="T19" fmla="*/ 0 60000 65536"/>
              <a:gd name="T20" fmla="*/ 0 60000 65536"/>
              <a:gd name="T21" fmla="*/ 0 w 6984"/>
              <a:gd name="T22" fmla="*/ 0 h 2540"/>
              <a:gd name="T23" fmla="*/ 6984 w 6984"/>
              <a:gd name="T24" fmla="*/ 2540 h 25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4" h="2540">
                <a:moveTo>
                  <a:pt x="711" y="0"/>
                </a:moveTo>
                <a:lnTo>
                  <a:pt x="635" y="165"/>
                </a:lnTo>
                <a:lnTo>
                  <a:pt x="0" y="914"/>
                </a:lnTo>
                <a:lnTo>
                  <a:pt x="5232" y="2057"/>
                </a:lnTo>
                <a:lnTo>
                  <a:pt x="5562" y="1689"/>
                </a:lnTo>
                <a:lnTo>
                  <a:pt x="6781" y="1320"/>
                </a:lnTo>
                <a:lnTo>
                  <a:pt x="711" y="0"/>
                </a:lnTo>
                <a:close/>
              </a:path>
            </a:pathLst>
          </a:custGeom>
          <a:solidFill>
            <a:srgbClr val="87888A"/>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5861" name="object 103">
            <a:extLst>
              <a:ext uri="{FF2B5EF4-FFF2-40B4-BE49-F238E27FC236}">
                <a16:creationId xmlns="" xmlns:a16="http://schemas.microsoft.com/office/drawing/2014/main" id="{966BBEED-8571-4E3F-BB66-C1B6065C8688}"/>
              </a:ext>
            </a:extLst>
          </p:cNvPr>
          <p:cNvSpPr>
            <a:spLocks/>
          </p:cNvSpPr>
          <p:nvPr/>
        </p:nvSpPr>
        <p:spPr bwMode="auto">
          <a:xfrm>
            <a:off x="10142266" y="6030888"/>
            <a:ext cx="2232" cy="11162"/>
          </a:xfrm>
          <a:custGeom>
            <a:avLst/>
            <a:gdLst>
              <a:gd name="T0" fmla="*/ 6063845 w 2540"/>
              <a:gd name="T1" fmla="*/ 0 h 17145"/>
              <a:gd name="T2" fmla="*/ 195165 w 2540"/>
              <a:gd name="T3" fmla="*/ 0 h 17145"/>
              <a:gd name="T4" fmla="*/ 0 w 2540"/>
              <a:gd name="T5" fmla="*/ 753 h 17145"/>
              <a:gd name="T6" fmla="*/ 1600303 w 2540"/>
              <a:gd name="T7" fmla="*/ 903 h 17145"/>
              <a:gd name="T8" fmla="*/ 3047850 w 2540"/>
              <a:gd name="T9" fmla="*/ 1054 h 17145"/>
              <a:gd name="T10" fmla="*/ 7748230 w 2540"/>
              <a:gd name="T11" fmla="*/ 1028 h 17145"/>
              <a:gd name="T12" fmla="*/ 6063845 w 2540"/>
              <a:gd name="T13" fmla="*/ 0 h 17145"/>
              <a:gd name="T14" fmla="*/ 0 60000 65536"/>
              <a:gd name="T15" fmla="*/ 0 60000 65536"/>
              <a:gd name="T16" fmla="*/ 0 60000 65536"/>
              <a:gd name="T17" fmla="*/ 0 60000 65536"/>
              <a:gd name="T18" fmla="*/ 0 60000 65536"/>
              <a:gd name="T19" fmla="*/ 0 60000 65536"/>
              <a:gd name="T20" fmla="*/ 0 60000 65536"/>
              <a:gd name="T21" fmla="*/ 0 w 2540"/>
              <a:gd name="T22" fmla="*/ 0 h 17145"/>
              <a:gd name="T23" fmla="*/ 2540 w 2540"/>
              <a:gd name="T24" fmla="*/ 17145 h 17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40" h="17145">
                <a:moveTo>
                  <a:pt x="1968" y="0"/>
                </a:moveTo>
                <a:lnTo>
                  <a:pt x="63" y="0"/>
                </a:lnTo>
                <a:lnTo>
                  <a:pt x="0" y="12001"/>
                </a:lnTo>
                <a:lnTo>
                  <a:pt x="520" y="14414"/>
                </a:lnTo>
                <a:lnTo>
                  <a:pt x="990" y="16827"/>
                </a:lnTo>
                <a:lnTo>
                  <a:pt x="2514" y="16421"/>
                </a:lnTo>
                <a:lnTo>
                  <a:pt x="196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ru-RU" sz="1266"/>
          </a:p>
        </p:txBody>
      </p:sp>
      <p:sp>
        <p:nvSpPr>
          <p:cNvPr id="34840" name="Rectangle 24">
            <a:extLst>
              <a:ext uri="{FF2B5EF4-FFF2-40B4-BE49-F238E27FC236}">
                <a16:creationId xmlns="" xmlns:a16="http://schemas.microsoft.com/office/drawing/2014/main" id="{995253A7-D299-4334-AD5A-07535A9339A6}"/>
              </a:ext>
            </a:extLst>
          </p:cNvPr>
          <p:cNvSpPr>
            <a:spLocks noChangeArrowheads="1"/>
          </p:cNvSpPr>
          <p:nvPr/>
        </p:nvSpPr>
        <p:spPr bwMode="auto">
          <a:xfrm>
            <a:off x="420236" y="1196564"/>
            <a:ext cx="10889673" cy="4154984"/>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wrap="square" anchor="ctr">
            <a:spAutoFit/>
          </a:bodyPr>
          <a:lstStyle/>
          <a:p>
            <a:pPr marL="342900" indent="-342900" algn="just" eaLnBrk="0" hangingPunct="0">
              <a:buFont typeface="Arial" panose="020B0604020202020204" pitchFamily="34" charset="0"/>
              <a:buChar char="•"/>
              <a:defRPr/>
            </a:pPr>
            <a:endParaRPr lang="ru-RU" sz="2400" dirty="0">
              <a:latin typeface="Arial Narrow" panose="020B0606020202030204" pitchFamily="34" charset="0"/>
              <a:cs typeface="Calibri" panose="020F0502020204030204" pitchFamily="34" charset="0"/>
            </a:endParaRPr>
          </a:p>
          <a:p>
            <a:pPr marL="342900" indent="-342900" algn="just" eaLnBrk="0" hangingPunct="0">
              <a:buFont typeface="Arial" panose="020B0604020202020204" pitchFamily="34" charset="0"/>
              <a:buChar char="•"/>
              <a:defRPr/>
            </a:pPr>
            <a:r>
              <a:rPr lang="ru-RU" altLang="ru-RU" sz="2400" dirty="0">
                <a:solidFill>
                  <a:srgbClr val="000000"/>
                </a:solidFill>
                <a:latin typeface="Arial Narrow" panose="020B0606020202030204" pitchFamily="34" charset="0"/>
                <a:cs typeface="Helvetica Neue"/>
                <a:sym typeface="Times New Roman" panose="02020603050405020304" pitchFamily="18" charset="0"/>
              </a:rPr>
              <a:t>Нейроны и клетки </a:t>
            </a:r>
            <a:r>
              <a:rPr lang="ru-RU" altLang="ru-RU" sz="2400" dirty="0" err="1">
                <a:solidFill>
                  <a:srgbClr val="000000"/>
                </a:solidFill>
                <a:latin typeface="Arial Narrow" panose="020B0606020202030204" pitchFamily="34" charset="0"/>
                <a:cs typeface="Helvetica Neue"/>
                <a:sym typeface="Times New Roman" panose="02020603050405020304" pitchFamily="18" charset="0"/>
              </a:rPr>
              <a:t>глии</a:t>
            </a:r>
            <a:r>
              <a:rPr lang="ru-RU" altLang="ru-RU" sz="2400" dirty="0">
                <a:solidFill>
                  <a:srgbClr val="000000"/>
                </a:solidFill>
                <a:latin typeface="Arial Narrow" panose="020B0606020202030204" pitchFamily="34" charset="0"/>
                <a:cs typeface="Helvetica Neue"/>
                <a:sym typeface="Times New Roman" panose="02020603050405020304" pitchFamily="18" charset="0"/>
              </a:rPr>
              <a:t> </a:t>
            </a:r>
            <a:r>
              <a:rPr lang="ru-RU" altLang="ru-RU" sz="2400" dirty="0" err="1">
                <a:solidFill>
                  <a:srgbClr val="000000"/>
                </a:solidFill>
                <a:latin typeface="Arial Narrow" panose="020B0606020202030204" pitchFamily="34" charset="0"/>
                <a:cs typeface="Helvetica Neue"/>
                <a:sym typeface="Times New Roman" panose="02020603050405020304" pitchFamily="18" charset="0"/>
              </a:rPr>
              <a:t>коры</a:t>
            </a:r>
            <a:r>
              <a:rPr lang="ru-RU" altLang="ru-RU" sz="2400" dirty="0">
                <a:solidFill>
                  <a:srgbClr val="000000"/>
                </a:solidFill>
                <a:latin typeface="Arial Narrow" panose="020B0606020202030204" pitchFamily="34" charset="0"/>
                <a:cs typeface="Helvetica Neue"/>
                <a:sym typeface="Times New Roman" panose="02020603050405020304" pitchFamily="18" charset="0"/>
              </a:rPr>
              <a:t> головного мозга, а</a:t>
            </a:r>
            <a:r>
              <a:rPr lang="en-US" altLang="ru-RU" sz="2400" dirty="0">
                <a:solidFill>
                  <a:srgbClr val="000000"/>
                </a:solidFill>
                <a:latin typeface="Arial Narrow" panose="020B0606020202030204" pitchFamily="34" charset="0"/>
                <a:cs typeface="Helvetica Neue"/>
                <a:sym typeface="Times New Roman" panose="02020603050405020304" pitchFamily="18" charset="0"/>
              </a:rPr>
              <a:t> </a:t>
            </a:r>
            <a:r>
              <a:rPr lang="ru-RU" altLang="ru-RU" sz="2400" dirty="0">
                <a:solidFill>
                  <a:srgbClr val="000000"/>
                </a:solidFill>
                <a:latin typeface="Arial Narrow" panose="020B0606020202030204" pitchFamily="34" charset="0"/>
                <a:cs typeface="Helvetica Neue"/>
                <a:sym typeface="Times New Roman" panose="02020603050405020304" pitchFamily="18" charset="0"/>
              </a:rPr>
              <a:t>также клетки </a:t>
            </a:r>
            <a:r>
              <a:rPr lang="ru-RU" altLang="ru-RU" sz="2400" dirty="0" err="1">
                <a:solidFill>
                  <a:srgbClr val="000000"/>
                </a:solidFill>
                <a:latin typeface="Arial Narrow" panose="020B0606020202030204" pitchFamily="34" charset="0"/>
                <a:cs typeface="Helvetica Neue"/>
                <a:sym typeface="Times New Roman" panose="02020603050405020304" pitchFamily="18" charset="0"/>
              </a:rPr>
              <a:t>Пуркинье</a:t>
            </a:r>
            <a:r>
              <a:rPr lang="ru-RU" altLang="ru-RU" sz="2400" dirty="0">
                <a:solidFill>
                  <a:srgbClr val="000000"/>
                </a:solidFill>
                <a:latin typeface="Arial Narrow" panose="020B0606020202030204" pitchFamily="34" charset="0"/>
                <a:cs typeface="Helvetica Neue"/>
                <a:sym typeface="Times New Roman" panose="02020603050405020304" pitchFamily="18" charset="0"/>
              </a:rPr>
              <a:t> мозжечка </a:t>
            </a:r>
            <a:r>
              <a:rPr lang="ru-RU" altLang="ru-RU" sz="2400" b="1" dirty="0">
                <a:solidFill>
                  <a:srgbClr val="000000"/>
                </a:solidFill>
                <a:latin typeface="Arial Narrow" panose="020B0606020202030204" pitchFamily="34" charset="0"/>
                <a:cs typeface="Helvetica Neue"/>
                <a:sym typeface="Times New Roman" panose="02020603050405020304" pitchFamily="18" charset="0"/>
              </a:rPr>
              <a:t>синтезируют прогестерон </a:t>
            </a:r>
            <a:r>
              <a:rPr lang="ru-RU" altLang="ru-RU" sz="2400" dirty="0">
                <a:solidFill>
                  <a:srgbClr val="000000"/>
                </a:solidFill>
                <a:latin typeface="Arial Narrow" panose="020B0606020202030204" pitchFamily="34" charset="0"/>
                <a:cs typeface="Helvetica Neue"/>
                <a:sym typeface="Times New Roman" panose="02020603050405020304" pitchFamily="18" charset="0"/>
              </a:rPr>
              <a:t>в равных концентрациях у мужчин и женщин</a:t>
            </a:r>
          </a:p>
          <a:p>
            <a:pPr marL="342900" indent="-342900" algn="just" eaLnBrk="0" hangingPunct="0">
              <a:buFont typeface="Arial" panose="020B0604020202020204" pitchFamily="34" charset="0"/>
              <a:buChar char="•"/>
              <a:defRPr/>
            </a:pPr>
            <a:endParaRPr lang="ru-RU" sz="2400" dirty="0">
              <a:solidFill>
                <a:srgbClr val="000000"/>
              </a:solidFill>
              <a:latin typeface="Arial Narrow" panose="020B0606020202030204" pitchFamily="34" charset="0"/>
              <a:cs typeface="Calibri" panose="020F0502020204030204" pitchFamily="34" charset="0"/>
              <a:sym typeface="Times New Roman" panose="02020603050405020304" pitchFamily="18" charset="0"/>
            </a:endParaRPr>
          </a:p>
          <a:p>
            <a:pPr marL="342900" indent="-342900" algn="just" eaLnBrk="0" hangingPunct="0">
              <a:buFont typeface="Arial" panose="020B0604020202020204" pitchFamily="34" charset="0"/>
              <a:buChar char="•"/>
              <a:defRPr/>
            </a:pPr>
            <a:r>
              <a:rPr lang="ru-RU" sz="2400" dirty="0">
                <a:latin typeface="Arial Narrow" panose="020B0606020202030204" pitchFamily="34" charset="0"/>
                <a:cs typeface="Calibri" panose="020F0502020204030204" pitchFamily="34" charset="0"/>
              </a:rPr>
              <a:t>Исследования показали, что экспрессия </a:t>
            </a:r>
            <a:r>
              <a:rPr lang="ru-RU" sz="2400" dirty="0" err="1">
                <a:latin typeface="Arial Narrow" panose="020B0606020202030204" pitchFamily="34" charset="0"/>
                <a:cs typeface="Calibri" panose="020F0502020204030204" pitchFamily="34" charset="0"/>
              </a:rPr>
              <a:t>прогестероновых</a:t>
            </a:r>
            <a:r>
              <a:rPr lang="ru-RU" sz="2400" dirty="0">
                <a:latin typeface="Arial Narrow" panose="020B0606020202030204" pitchFamily="34" charset="0"/>
                <a:cs typeface="Calibri" panose="020F0502020204030204" pitchFamily="34" charset="0"/>
              </a:rPr>
              <a:t> рецепторов в головном мозге не ограничивается гипоталамусом, они широко представлены </a:t>
            </a:r>
            <a:r>
              <a:rPr lang="ru-RU" sz="2400" b="1" dirty="0">
                <a:latin typeface="Arial Narrow" panose="020B0606020202030204" pitchFamily="34" charset="0"/>
                <a:cs typeface="Calibri" panose="020F0502020204030204" pitchFamily="34" charset="0"/>
              </a:rPr>
              <a:t>во всех отделах головного мозга</a:t>
            </a:r>
            <a:r>
              <a:rPr lang="ru-RU" sz="2400" dirty="0">
                <a:latin typeface="Arial Narrow" panose="020B0606020202030204" pitchFamily="34" charset="0"/>
                <a:cs typeface="Calibri" panose="020F0502020204030204" pitchFamily="34" charset="0"/>
              </a:rPr>
              <a:t> и имеются как в </a:t>
            </a:r>
            <a:r>
              <a:rPr lang="ru-RU" sz="2400" dirty="0" err="1">
                <a:latin typeface="Arial Narrow" panose="020B0606020202030204" pitchFamily="34" charset="0"/>
                <a:cs typeface="Calibri" panose="020F0502020204030204" pitchFamily="34" charset="0"/>
              </a:rPr>
              <a:t>коре</a:t>
            </a:r>
            <a:r>
              <a:rPr lang="ru-RU" sz="2400" dirty="0">
                <a:latin typeface="Arial Narrow" panose="020B0606020202030204" pitchFamily="34" charset="0"/>
                <a:cs typeface="Calibri" panose="020F0502020204030204" pitchFamily="34" charset="0"/>
              </a:rPr>
              <a:t> головного мозга, так и в подкорковых структурах.</a:t>
            </a:r>
          </a:p>
          <a:p>
            <a:pPr marL="342900" indent="-342900" algn="just" eaLnBrk="0" hangingPunct="0">
              <a:buFont typeface="Arial" panose="020B0604020202020204" pitchFamily="34" charset="0"/>
              <a:buChar char="•"/>
              <a:defRPr/>
            </a:pPr>
            <a:endParaRPr lang="ru-RU" sz="2400" dirty="0">
              <a:latin typeface="Arial Narrow" panose="020B0606020202030204" pitchFamily="34" charset="0"/>
              <a:cs typeface="Calibri" panose="020F0502020204030204" pitchFamily="34" charset="0"/>
            </a:endParaRPr>
          </a:p>
          <a:p>
            <a:pPr marL="342900" indent="-342900" algn="just" eaLnBrk="0" hangingPunct="0">
              <a:buFont typeface="Arial" panose="020B0604020202020204" pitchFamily="34" charset="0"/>
              <a:buChar char="•"/>
              <a:defRPr/>
            </a:pPr>
            <a:r>
              <a:rPr lang="ru-RU" sz="2400" dirty="0">
                <a:latin typeface="Arial Narrow" panose="020B0606020202030204" pitchFamily="34" charset="0"/>
                <a:cs typeface="Calibri" panose="020F0502020204030204" pitchFamily="34" charset="0"/>
              </a:rPr>
              <a:t> </a:t>
            </a:r>
            <a:r>
              <a:rPr lang="ru-RU" sz="2400" b="1" dirty="0">
                <a:latin typeface="Arial Narrow" panose="020B0606020202030204" pitchFamily="34" charset="0"/>
                <a:cs typeface="Calibri" panose="020F0502020204030204" pitchFamily="34" charset="0"/>
              </a:rPr>
              <a:t>Головной мозг – основной орган-мишень прогестерона</a:t>
            </a:r>
            <a:r>
              <a:rPr lang="ru-RU" sz="2400" dirty="0">
                <a:latin typeface="Arial Narrow" panose="020B0606020202030204" pitchFamily="34" charset="0"/>
                <a:cs typeface="Calibri" panose="020F0502020204030204" pitchFamily="34" charset="0"/>
              </a:rPr>
              <a:t>. Концентрация прогестерона в головном мозге   в 20 раз выше, чем в общем кровотоке.    </a:t>
            </a:r>
          </a:p>
        </p:txBody>
      </p:sp>
      <p:sp>
        <p:nvSpPr>
          <p:cNvPr id="2" name="Rectangle 1">
            <a:extLst>
              <a:ext uri="{FF2B5EF4-FFF2-40B4-BE49-F238E27FC236}">
                <a16:creationId xmlns="" xmlns:a16="http://schemas.microsoft.com/office/drawing/2014/main" id="{FE2F8DB8-E2C8-4CC3-A1AA-2AE1A6C4F5B8}"/>
              </a:ext>
            </a:extLst>
          </p:cNvPr>
          <p:cNvSpPr/>
          <p:nvPr/>
        </p:nvSpPr>
        <p:spPr>
          <a:xfrm>
            <a:off x="9729788" y="5704925"/>
            <a:ext cx="1832876" cy="861774"/>
          </a:xfrm>
          <a:prstGeom prst="rect">
            <a:avLst/>
          </a:prstGeom>
        </p:spPr>
        <p:txBody>
          <a:bodyPr wrap="square">
            <a:spAutoFit/>
          </a:bodyPr>
          <a:lstStyle/>
          <a:p>
            <a:r>
              <a:rPr lang="ru-RU" altLang="ru-RU" sz="1000" dirty="0" err="1">
                <a:solidFill>
                  <a:srgbClr val="000000"/>
                </a:solidFill>
                <a:latin typeface="Calibri" panose="020F0502020204030204" pitchFamily="34" charset="0"/>
                <a:cs typeface="Helvetica Neue"/>
                <a:sym typeface="Times New Roman" panose="02020603050405020304" pitchFamily="18" charset="0"/>
              </a:rPr>
              <a:t>Schumacher</a:t>
            </a:r>
            <a:r>
              <a:rPr lang="ru-RU" altLang="ru-RU" sz="1000" dirty="0">
                <a:solidFill>
                  <a:srgbClr val="000000"/>
                </a:solidFill>
                <a:latin typeface="Calibri" panose="020F0502020204030204" pitchFamily="34" charset="0"/>
                <a:cs typeface="Helvetica Neue"/>
                <a:sym typeface="Times New Roman" panose="02020603050405020304" pitchFamily="18" charset="0"/>
              </a:rPr>
              <a:t> M. </a:t>
            </a:r>
            <a:r>
              <a:rPr lang="ru-RU" altLang="ru-RU" sz="1000" dirty="0" err="1">
                <a:solidFill>
                  <a:srgbClr val="000000"/>
                </a:solidFill>
                <a:latin typeface="Calibri" panose="020F0502020204030204" pitchFamily="34" charset="0"/>
                <a:cs typeface="Helvetica Neue"/>
                <a:sym typeface="Times New Roman" panose="02020603050405020304" pitchFamily="18" charset="0"/>
              </a:rPr>
              <a:t>et</a:t>
            </a:r>
            <a:r>
              <a:rPr lang="ru-RU" altLang="ru-RU" sz="1000" dirty="0">
                <a:solidFill>
                  <a:srgbClr val="000000"/>
                </a:solidFill>
                <a:latin typeface="Calibri" panose="020F0502020204030204" pitchFamily="34" charset="0"/>
                <a:cs typeface="Helvetica Neue"/>
                <a:sym typeface="Times New Roman" panose="02020603050405020304" pitchFamily="18" charset="0"/>
              </a:rPr>
              <a:t> </a:t>
            </a:r>
            <a:r>
              <a:rPr lang="ru-RU" altLang="ru-RU" sz="1000" dirty="0" err="1">
                <a:solidFill>
                  <a:srgbClr val="000000"/>
                </a:solidFill>
                <a:latin typeface="Calibri" panose="020F0502020204030204" pitchFamily="34" charset="0"/>
                <a:cs typeface="Helvetica Neue"/>
                <a:sym typeface="Times New Roman" panose="02020603050405020304" pitchFamily="18" charset="0"/>
              </a:rPr>
              <a:t>al</a:t>
            </a:r>
            <a:r>
              <a:rPr lang="ru-RU" altLang="ru-RU" sz="1000" dirty="0">
                <a:solidFill>
                  <a:srgbClr val="000000"/>
                </a:solidFill>
                <a:latin typeface="Calibri" panose="020F0502020204030204" pitchFamily="34" charset="0"/>
                <a:cs typeface="Helvetica Neue"/>
                <a:sym typeface="Times New Roman" panose="02020603050405020304" pitchFamily="18" charset="0"/>
              </a:rPr>
              <a:t>, 2012</a:t>
            </a:r>
            <a:endParaRPr lang="ru-RU" sz="1000" dirty="0">
              <a:latin typeface="Calibri" panose="020F0502020204030204" pitchFamily="34" charset="0"/>
              <a:cs typeface="Calibri" panose="020F0502020204030204" pitchFamily="34" charset="0"/>
            </a:endParaRPr>
          </a:p>
          <a:p>
            <a:r>
              <a:rPr lang="ru-RU" sz="1000" dirty="0" err="1">
                <a:latin typeface="Calibri" panose="020F0502020204030204" pitchFamily="34" charset="0"/>
                <a:cs typeface="Calibri" panose="020F0502020204030204" pitchFamily="34" charset="0"/>
              </a:rPr>
              <a:t>Quadros</a:t>
            </a:r>
            <a:r>
              <a:rPr lang="ru-RU" sz="1000" dirty="0">
                <a:latin typeface="Calibri" panose="020F0502020204030204" pitchFamily="34" charset="0"/>
                <a:cs typeface="Calibri" panose="020F0502020204030204" pitchFamily="34" charset="0"/>
              </a:rPr>
              <a:t> P., </a:t>
            </a:r>
            <a:r>
              <a:rPr lang="ru-RU" sz="1000" dirty="0" err="1">
                <a:latin typeface="Calibri" panose="020F0502020204030204" pitchFamily="34" charset="0"/>
                <a:cs typeface="Calibri" panose="020F0502020204030204" pitchFamily="34" charset="0"/>
              </a:rPr>
              <a:t>et</a:t>
            </a:r>
            <a:r>
              <a:rPr lang="ru-RU" sz="1000" dirty="0">
                <a:latin typeface="Calibri" panose="020F0502020204030204" pitchFamily="34" charset="0"/>
                <a:cs typeface="Calibri" panose="020F0502020204030204" pitchFamily="34" charset="0"/>
              </a:rPr>
              <a:t> </a:t>
            </a:r>
            <a:r>
              <a:rPr lang="ru-RU" sz="1000" dirty="0" err="1">
                <a:latin typeface="Calibri" panose="020F0502020204030204" pitchFamily="34" charset="0"/>
                <a:cs typeface="Calibri" panose="020F0502020204030204" pitchFamily="34" charset="0"/>
              </a:rPr>
              <a:t>al</a:t>
            </a:r>
            <a:r>
              <a:rPr lang="ru-RU" sz="1000" dirty="0">
                <a:latin typeface="Calibri" panose="020F0502020204030204" pitchFamily="34" charset="0"/>
                <a:cs typeface="Calibri" panose="020F0502020204030204" pitchFamily="34" charset="0"/>
              </a:rPr>
              <a:t>, 2014</a:t>
            </a:r>
          </a:p>
          <a:p>
            <a:r>
              <a:rPr lang="ru-RU" sz="1000" dirty="0" err="1">
                <a:latin typeface="Calibri" panose="020F0502020204030204" pitchFamily="34" charset="0"/>
                <a:cs typeface="Calibri" panose="020F0502020204030204" pitchFamily="34" charset="0"/>
              </a:rPr>
              <a:t>Sar</a:t>
            </a:r>
            <a:r>
              <a:rPr lang="ru-RU" sz="1000" dirty="0">
                <a:latin typeface="Calibri" panose="020F0502020204030204" pitchFamily="34" charset="0"/>
                <a:cs typeface="Calibri" panose="020F0502020204030204" pitchFamily="34" charset="0"/>
              </a:rPr>
              <a:t> и </a:t>
            </a:r>
            <a:r>
              <a:rPr lang="ru-RU" sz="1000" dirty="0" err="1">
                <a:latin typeface="Calibri" panose="020F0502020204030204" pitchFamily="34" charset="0"/>
                <a:cs typeface="Calibri" panose="020F0502020204030204" pitchFamily="34" charset="0"/>
              </a:rPr>
              <a:t>Stumpf</a:t>
            </a:r>
            <a:r>
              <a:rPr lang="ru-RU" sz="1000" dirty="0">
                <a:latin typeface="Calibri" panose="020F0502020204030204" pitchFamily="34" charset="0"/>
                <a:cs typeface="Calibri" panose="020F0502020204030204" pitchFamily="34" charset="0"/>
              </a:rPr>
              <a:t>, 1973</a:t>
            </a:r>
          </a:p>
          <a:p>
            <a:r>
              <a:rPr lang="ru-RU" sz="1000" dirty="0" err="1">
                <a:latin typeface="Calibri" panose="020F0502020204030204" pitchFamily="34" charset="0"/>
                <a:cs typeface="Calibri" panose="020F0502020204030204" pitchFamily="34" charset="0"/>
              </a:rPr>
              <a:t>MacLusky</a:t>
            </a:r>
            <a:r>
              <a:rPr lang="ru-RU" sz="1000" dirty="0">
                <a:latin typeface="Calibri" panose="020F0502020204030204" pitchFamily="34" charset="0"/>
                <a:cs typeface="Calibri" panose="020F0502020204030204" pitchFamily="34" charset="0"/>
              </a:rPr>
              <a:t> и </a:t>
            </a:r>
            <a:r>
              <a:rPr lang="ru-RU" sz="1000" dirty="0" err="1">
                <a:latin typeface="Calibri" panose="020F0502020204030204" pitchFamily="34" charset="0"/>
                <a:cs typeface="Calibri" panose="020F0502020204030204" pitchFamily="34" charset="0"/>
              </a:rPr>
              <a:t>McEwen</a:t>
            </a:r>
            <a:r>
              <a:rPr lang="ru-RU" sz="1000" dirty="0">
                <a:latin typeface="Calibri" panose="020F0502020204030204" pitchFamily="34" charset="0"/>
                <a:cs typeface="Calibri" panose="020F0502020204030204" pitchFamily="34" charset="0"/>
              </a:rPr>
              <a:t>, 1978; </a:t>
            </a:r>
          </a:p>
          <a:p>
            <a:r>
              <a:rPr lang="ru-RU" sz="1000" dirty="0" err="1">
                <a:latin typeface="Calibri" panose="020F0502020204030204" pitchFamily="34" charset="0"/>
                <a:cs typeface="Calibri" panose="020F0502020204030204" pitchFamily="34" charset="0"/>
              </a:rPr>
              <a:t>Parsons</a:t>
            </a:r>
            <a:r>
              <a:rPr lang="ru-RU" sz="1000" dirty="0">
                <a:latin typeface="Calibri" panose="020F0502020204030204" pitchFamily="34" charset="0"/>
                <a:cs typeface="Calibri" panose="020F0502020204030204" pitchFamily="34" charset="0"/>
              </a:rPr>
              <a:t> и </a:t>
            </a:r>
            <a:r>
              <a:rPr lang="ru-RU" sz="1000" dirty="0" err="1">
                <a:latin typeface="Calibri" panose="020F0502020204030204" pitchFamily="34" charset="0"/>
                <a:cs typeface="Calibri" panose="020F0502020204030204" pitchFamily="34" charset="0"/>
              </a:rPr>
              <a:t>соавт</a:t>
            </a:r>
            <a:r>
              <a:rPr lang="ru-RU" sz="1000" dirty="0">
                <a:latin typeface="Calibri" panose="020F0502020204030204" pitchFamily="34" charset="0"/>
                <a:cs typeface="Calibri" panose="020F0502020204030204" pitchFamily="34" charset="0"/>
              </a:rPr>
              <a:t>., 1982</a:t>
            </a:r>
          </a:p>
        </p:txBody>
      </p:sp>
      <p:sp>
        <p:nvSpPr>
          <p:cNvPr id="19" name="Title 1">
            <a:extLst>
              <a:ext uri="{FF2B5EF4-FFF2-40B4-BE49-F238E27FC236}">
                <a16:creationId xmlns="" xmlns:a16="http://schemas.microsoft.com/office/drawing/2014/main" id="{C57C714B-2DD4-4D04-90B0-24836154C087}"/>
              </a:ext>
            </a:extLst>
          </p:cNvPr>
          <p:cNvSpPr>
            <a:spLocks noGrp="1"/>
          </p:cNvSpPr>
          <p:nvPr>
            <p:ph type="title"/>
          </p:nvPr>
        </p:nvSpPr>
        <p:spPr>
          <a:xfrm>
            <a:off x="420236" y="331717"/>
            <a:ext cx="10363200" cy="1143000"/>
          </a:xfrm>
        </p:spPr>
        <p:txBody>
          <a:bodyPr/>
          <a:lstStyle/>
          <a:p>
            <a:pPr algn="l"/>
            <a:r>
              <a:rPr lang="ru-RU" dirty="0">
                <a:latin typeface="Arial Narrow" panose="020B0606020202030204" pitchFamily="34" charset="0"/>
                <a:cs typeface="Calibri Light" panose="020F0302020204030204" pitchFamily="34" charset="0"/>
              </a:rPr>
              <a:t>Прогестерон и ЦНС</a:t>
            </a:r>
          </a:p>
        </p:txBody>
      </p:sp>
    </p:spTree>
    <p:extLst>
      <p:ext uri="{BB962C8B-B14F-4D97-AF65-F5344CB8AC3E}">
        <p14:creationId xmlns="" xmlns:p14="http://schemas.microsoft.com/office/powerpoint/2010/main" val="26607516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0327" y="1839249"/>
            <a:ext cx="10619454" cy="3552823"/>
          </a:xfrm>
        </p:spPr>
        <p:txBody>
          <a:bodyPr>
            <a:normAutofit/>
          </a:bodyPr>
          <a:lstStyle/>
          <a:p>
            <a:r>
              <a:rPr lang="ru-RU" sz="2800" dirty="0">
                <a:latin typeface="Arial Narrow" panose="020B0606020202030204" pitchFamily="34" charset="0"/>
                <a:cs typeface="Calibri" panose="020F0502020204030204" pitchFamily="34" charset="0"/>
              </a:rPr>
              <a:t>Непосредственно участвует в </a:t>
            </a:r>
            <a:r>
              <a:rPr lang="ru-RU" sz="2800" dirty="0">
                <a:solidFill>
                  <a:srgbClr val="FF0000"/>
                </a:solidFill>
                <a:latin typeface="Arial Narrow" panose="020B0606020202030204" pitchFamily="34" charset="0"/>
                <a:cs typeface="Calibri" panose="020F0502020204030204" pitchFamily="34" charset="0"/>
              </a:rPr>
              <a:t>эмоциональной и когнитивной </a:t>
            </a:r>
            <a:r>
              <a:rPr lang="ru-RU" sz="2800" dirty="0">
                <a:latin typeface="Arial Narrow" panose="020B0606020202030204" pitchFamily="34" charset="0"/>
                <a:cs typeface="Calibri" panose="020F0502020204030204" pitchFamily="34" charset="0"/>
              </a:rPr>
              <a:t>переработке информации</a:t>
            </a:r>
            <a:r>
              <a:rPr lang="en-US" sz="2800" dirty="0">
                <a:latin typeface="Arial Narrow" panose="020B0606020202030204" pitchFamily="34" charset="0"/>
                <a:cs typeface="Calibri" panose="020F0502020204030204" pitchFamily="34" charset="0"/>
              </a:rPr>
              <a:t>*</a:t>
            </a:r>
            <a:endParaRPr lang="ru-RU" sz="2800" dirty="0">
              <a:latin typeface="Arial Narrow" panose="020B0606020202030204" pitchFamily="34" charset="0"/>
              <a:cs typeface="Calibri" panose="020F0502020204030204" pitchFamily="34" charset="0"/>
            </a:endParaRPr>
          </a:p>
          <a:p>
            <a:endParaRPr lang="ru-RU" sz="2800" dirty="0">
              <a:latin typeface="Arial Narrow" panose="020B0606020202030204" pitchFamily="34" charset="0"/>
              <a:cs typeface="Calibri" panose="020F0502020204030204" pitchFamily="34" charset="0"/>
            </a:endParaRPr>
          </a:p>
          <a:p>
            <a:r>
              <a:rPr lang="ru-RU" sz="2800" dirty="0">
                <a:solidFill>
                  <a:srgbClr val="FF0000"/>
                </a:solidFill>
                <a:latin typeface="Arial Narrow" panose="020B0606020202030204" pitchFamily="34" charset="0"/>
                <a:cs typeface="Calibri" panose="020F0502020204030204" pitchFamily="34" charset="0"/>
              </a:rPr>
              <a:t>Снижает степень проявления депрессии и тревожности</a:t>
            </a:r>
            <a:r>
              <a:rPr lang="ru-RU" sz="2800" dirty="0">
                <a:latin typeface="Arial Narrow" panose="020B0606020202030204" pitchFamily="34" charset="0"/>
                <a:cs typeface="Calibri" panose="020F0502020204030204" pitchFamily="34" charset="0"/>
              </a:rPr>
              <a:t>, возникающих на фоне функционального центрального дефицита серотонина, норадреналина и дофамина</a:t>
            </a:r>
            <a:r>
              <a:rPr lang="en-US" sz="2800" dirty="0">
                <a:latin typeface="Arial Narrow" panose="020B0606020202030204" pitchFamily="34" charset="0"/>
                <a:cs typeface="Calibri" panose="020F0502020204030204" pitchFamily="34" charset="0"/>
              </a:rPr>
              <a:t>.** </a:t>
            </a:r>
          </a:p>
          <a:p>
            <a:endParaRPr lang="en-US" sz="2800" dirty="0">
              <a:latin typeface="Arial Narrow" panose="020B0606020202030204" pitchFamily="34" charset="0"/>
              <a:cs typeface="Calibri" panose="020F0502020204030204" pitchFamily="34" charset="0"/>
            </a:endParaRPr>
          </a:p>
          <a:p>
            <a:endParaRPr lang="en-US" sz="2800" dirty="0">
              <a:latin typeface="Arial Narrow" panose="020B0606020202030204" pitchFamily="34" charset="0"/>
              <a:cs typeface="Calibri" panose="020F0502020204030204" pitchFamily="34" charset="0"/>
            </a:endParaRPr>
          </a:p>
          <a:p>
            <a:endParaRPr lang="en-US" sz="2800" dirty="0">
              <a:latin typeface="Arial Narrow" panose="020B0606020202030204" pitchFamily="34" charset="0"/>
              <a:cs typeface="Calibri" panose="020F0502020204030204" pitchFamily="34" charset="0"/>
            </a:endParaRPr>
          </a:p>
          <a:p>
            <a:endParaRPr lang="ru-RU" sz="2800" dirty="0">
              <a:latin typeface="Arial Narrow" panose="020B0606020202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BDF86E15-B658-47DB-A511-133A0F3ECD92}"/>
              </a:ext>
            </a:extLst>
          </p:cNvPr>
          <p:cNvSpPr txBox="1"/>
          <p:nvPr/>
        </p:nvSpPr>
        <p:spPr>
          <a:xfrm>
            <a:off x="404274" y="6091986"/>
            <a:ext cx="11769213" cy="861774"/>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Toffoletto</a:t>
            </a:r>
            <a:r>
              <a:rPr lang="en-US" sz="1000" dirty="0">
                <a:latin typeface="Calibri" panose="020F0502020204030204" pitchFamily="34" charset="0"/>
                <a:cs typeface="Calibri" panose="020F0502020204030204" pitchFamily="34" charset="0"/>
              </a:rPr>
              <a:t> S1, </a:t>
            </a:r>
            <a:r>
              <a:rPr lang="en-US" sz="1000" dirty="0" err="1">
                <a:latin typeface="Calibri" panose="020F0502020204030204" pitchFamily="34" charset="0"/>
                <a:cs typeface="Calibri" panose="020F0502020204030204" pitchFamily="34" charset="0"/>
              </a:rPr>
              <a:t>Lanzenberger</a:t>
            </a:r>
            <a:r>
              <a:rPr lang="en-US" sz="1000" dirty="0">
                <a:latin typeface="Calibri" panose="020F0502020204030204" pitchFamily="34" charset="0"/>
                <a:cs typeface="Calibri" panose="020F0502020204030204" pitchFamily="34" charset="0"/>
              </a:rPr>
              <a:t> R2, </a:t>
            </a:r>
            <a:r>
              <a:rPr lang="en-US" sz="1000" dirty="0" err="1">
                <a:latin typeface="Calibri" panose="020F0502020204030204" pitchFamily="34" charset="0"/>
                <a:cs typeface="Calibri" panose="020F0502020204030204" pitchFamily="34" charset="0"/>
              </a:rPr>
              <a:t>Gingnell</a:t>
            </a:r>
            <a:r>
              <a:rPr lang="en-US" sz="1000" dirty="0">
                <a:latin typeface="Calibri" panose="020F0502020204030204" pitchFamily="34" charset="0"/>
                <a:cs typeface="Calibri" panose="020F0502020204030204" pitchFamily="34" charset="0"/>
              </a:rPr>
              <a:t> M3, </a:t>
            </a:r>
            <a:r>
              <a:rPr lang="en-US" sz="1000" dirty="0" err="1">
                <a:latin typeface="Calibri" panose="020F0502020204030204" pitchFamily="34" charset="0"/>
                <a:cs typeface="Calibri" panose="020F0502020204030204" pitchFamily="34" charset="0"/>
              </a:rPr>
              <a:t>Sundström-Poromaa</a:t>
            </a:r>
            <a:r>
              <a:rPr lang="en-US" sz="1000" dirty="0">
                <a:latin typeface="Calibri" panose="020F0502020204030204" pitchFamily="34" charset="0"/>
                <a:cs typeface="Calibri" panose="020F0502020204030204" pitchFamily="34" charset="0"/>
              </a:rPr>
              <a:t> I4, </a:t>
            </a:r>
            <a:r>
              <a:rPr lang="en-US" sz="1000" dirty="0" err="1">
                <a:latin typeface="Calibri" panose="020F0502020204030204" pitchFamily="34" charset="0"/>
                <a:cs typeface="Calibri" panose="020F0502020204030204" pitchFamily="34" charset="0"/>
              </a:rPr>
              <a:t>Comasco</a:t>
            </a:r>
            <a:r>
              <a:rPr lang="en-US" sz="1000" dirty="0">
                <a:latin typeface="Calibri" panose="020F0502020204030204" pitchFamily="34" charset="0"/>
                <a:cs typeface="Calibri" panose="020F0502020204030204" pitchFamily="34" charset="0"/>
              </a:rPr>
              <a:t> E5. </a:t>
            </a:r>
            <a:r>
              <a:rPr lang="en-US" sz="1000" dirty="0" err="1">
                <a:latin typeface="Calibri" panose="020F0502020204030204" pitchFamily="34" charset="0"/>
                <a:cs typeface="Calibri" panose="020F0502020204030204" pitchFamily="34" charset="0"/>
              </a:rPr>
              <a:t>Psychoneuroendocrinology</a:t>
            </a:r>
            <a:r>
              <a:rPr lang="en-US" sz="1000" dirty="0">
                <a:latin typeface="Calibri" panose="020F0502020204030204" pitchFamily="34" charset="0"/>
                <a:cs typeface="Calibri" panose="020F0502020204030204" pitchFamily="34" charset="0"/>
              </a:rPr>
              <a:t>. 2014 Dec;50:28-52. </a:t>
            </a:r>
            <a:r>
              <a:rPr lang="en-US" sz="1000" dirty="0" err="1">
                <a:latin typeface="Calibri" panose="020F0502020204030204" pitchFamily="34" charset="0"/>
                <a:cs typeface="Calibri" panose="020F0502020204030204" pitchFamily="34" charset="0"/>
              </a:rPr>
              <a:t>doi</a:t>
            </a:r>
            <a:r>
              <a:rPr lang="en-US" sz="1000" dirty="0">
                <a:latin typeface="Calibri" panose="020F0502020204030204" pitchFamily="34" charset="0"/>
                <a:cs typeface="Calibri" panose="020F0502020204030204" pitchFamily="34" charset="0"/>
              </a:rPr>
              <a:t>: 10.1016/j.psyneuen.2014.07.025. </a:t>
            </a:r>
            <a:r>
              <a:rPr lang="en-US" sz="1000" dirty="0" err="1">
                <a:latin typeface="Calibri" panose="020F0502020204030204" pitchFamily="34" charset="0"/>
                <a:cs typeface="Calibri" panose="020F0502020204030204" pitchFamily="34" charset="0"/>
              </a:rPr>
              <a:t>Epub</a:t>
            </a:r>
            <a:r>
              <a:rPr lang="en-US" sz="1000" dirty="0">
                <a:latin typeface="Calibri" panose="020F0502020204030204" pitchFamily="34" charset="0"/>
                <a:cs typeface="Calibri" panose="020F0502020204030204" pitchFamily="34" charset="0"/>
              </a:rPr>
              <a:t> 2014 Aug 13.</a:t>
            </a:r>
            <a:r>
              <a:rPr lang="ru-RU"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Emotional and cognitive functional imaging of estrogen and progesterone effects in the female human brain: a systematic review.</a:t>
            </a:r>
            <a:r>
              <a:rPr lang="ru-RU" sz="1000" dirty="0">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rPr>
              <a:t>**</a:t>
            </a:r>
            <a:r>
              <a:rPr lang="en-US" sz="1000" dirty="0" err="1">
                <a:latin typeface="Calibri" panose="020F0502020204030204" pitchFamily="34" charset="0"/>
                <a:cs typeface="Calibri" panose="020F0502020204030204" pitchFamily="34" charset="0"/>
              </a:rPr>
              <a:t>Pandaranandaka</a:t>
            </a:r>
            <a:r>
              <a:rPr lang="en-US" sz="1000" dirty="0">
                <a:latin typeface="Calibri" panose="020F0502020204030204" pitchFamily="34" charset="0"/>
                <a:cs typeface="Calibri" panose="020F0502020204030204" pitchFamily="34" charset="0"/>
              </a:rPr>
              <a:t> J., </a:t>
            </a:r>
            <a:r>
              <a:rPr lang="en-US" sz="1000" dirty="0" err="1">
                <a:latin typeface="Calibri" panose="020F0502020204030204" pitchFamily="34" charset="0"/>
                <a:cs typeface="Calibri" panose="020F0502020204030204" pitchFamily="34" charset="0"/>
              </a:rPr>
              <a:t>Poonyachoti</a:t>
            </a:r>
            <a:r>
              <a:rPr lang="en-US" sz="1000" dirty="0">
                <a:latin typeface="Calibri" panose="020F0502020204030204" pitchFamily="34" charset="0"/>
                <a:cs typeface="Calibri" panose="020F0502020204030204" pitchFamily="34" charset="0"/>
              </a:rPr>
              <a:t> S., </a:t>
            </a:r>
            <a:r>
              <a:rPr lang="en-US" sz="1000" dirty="0" err="1">
                <a:latin typeface="Calibri" panose="020F0502020204030204" pitchFamily="34" charset="0"/>
                <a:cs typeface="Calibri" panose="020F0502020204030204" pitchFamily="34" charset="0"/>
              </a:rPr>
              <a:t>Kalandakanond-Thongsong</a:t>
            </a:r>
            <a:r>
              <a:rPr lang="en-US" sz="1000" dirty="0">
                <a:latin typeface="Calibri" panose="020F0502020204030204" pitchFamily="34" charset="0"/>
                <a:cs typeface="Calibri" panose="020F0502020204030204" pitchFamily="34" charset="0"/>
              </a:rPr>
              <a:t> S. Differential effects of exogenous and endogenous</a:t>
            </a:r>
            <a:r>
              <a:rPr lang="ru-RU"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estrogen on anxiety as measured by elevated T-maze in relation to</a:t>
            </a:r>
            <a:r>
              <a:rPr lang="ru-RU" sz="1000"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the serotonergic system. </a:t>
            </a:r>
            <a:r>
              <a:rPr lang="en-US" sz="1000" dirty="0" err="1">
                <a:latin typeface="Calibri" panose="020F0502020204030204" pitchFamily="34" charset="0"/>
                <a:cs typeface="Calibri" panose="020F0502020204030204" pitchFamily="34" charset="0"/>
              </a:rPr>
              <a:t>Behav</a:t>
            </a:r>
            <a:r>
              <a:rPr lang="en-US" sz="1000" dirty="0">
                <a:latin typeface="Calibri" panose="020F0502020204030204" pitchFamily="34" charset="0"/>
                <a:cs typeface="Calibri" panose="020F0502020204030204" pitchFamily="34" charset="0"/>
              </a:rPr>
              <a:t> Brain Res 2009 Mar 2;198(1):142-8. </a:t>
            </a:r>
            <a:r>
              <a:rPr lang="en-US" sz="1000" dirty="0" err="1">
                <a:latin typeface="Calibri" panose="020F0502020204030204" pitchFamily="34" charset="0"/>
                <a:cs typeface="Calibri" panose="020F0502020204030204" pitchFamily="34" charset="0"/>
              </a:rPr>
              <a:t>Epub</a:t>
            </a:r>
            <a:r>
              <a:rPr lang="en-US" sz="1000" dirty="0">
                <a:latin typeface="Calibri" panose="020F0502020204030204" pitchFamily="34" charset="0"/>
                <a:cs typeface="Calibri" panose="020F0502020204030204" pitchFamily="34" charset="0"/>
              </a:rPr>
              <a:t> 2008 Nov 12</a:t>
            </a:r>
            <a:endParaRPr lang="ru-RU" sz="1000" dirty="0">
              <a:latin typeface="Calibri" panose="020F0502020204030204" pitchFamily="34" charset="0"/>
              <a:cs typeface="Calibri" panose="020F0502020204030204" pitchFamily="34" charset="0"/>
            </a:endParaRPr>
          </a:p>
          <a:p>
            <a:endParaRPr lang="ru-RU" sz="1000" dirty="0">
              <a:latin typeface="Calibri" panose="020F0502020204030204" pitchFamily="34" charset="0"/>
              <a:cs typeface="Calibri" panose="020F0502020204030204" pitchFamily="34" charset="0"/>
            </a:endParaRPr>
          </a:p>
        </p:txBody>
      </p:sp>
      <p:sp>
        <p:nvSpPr>
          <p:cNvPr id="5" name="Название 1">
            <a:extLst>
              <a:ext uri="{FF2B5EF4-FFF2-40B4-BE49-F238E27FC236}">
                <a16:creationId xmlns="" xmlns:a16="http://schemas.microsoft.com/office/drawing/2014/main" id="{DA7B68BC-68C1-4188-9455-899854A52035}"/>
              </a:ext>
            </a:extLst>
          </p:cNvPr>
          <p:cNvSpPr txBox="1">
            <a:spLocks/>
          </p:cNvSpPr>
          <p:nvPr/>
        </p:nvSpPr>
        <p:spPr bwMode="auto">
          <a:xfrm>
            <a:off x="361020" y="116632"/>
            <a:ext cx="8229600" cy="864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a:lstStyle>
          <a:p>
            <a:pPr algn="l"/>
            <a:r>
              <a:rPr lang="ru-RU" dirty="0">
                <a:latin typeface="Arial Narrow" panose="020B0606020202030204" pitchFamily="34" charset="0"/>
                <a:cs typeface="Calibri Light" panose="020F0302020204030204" pitchFamily="34" charset="0"/>
              </a:rPr>
              <a:t>Прогестерон </a:t>
            </a:r>
            <a:r>
              <a:rPr lang="en-US" dirty="0">
                <a:latin typeface="Arial Narrow" panose="020B0606020202030204" pitchFamily="34" charset="0"/>
                <a:cs typeface="Calibri Light" panose="020F0302020204030204" pitchFamily="34" charset="0"/>
              </a:rPr>
              <a:t>(P4)</a:t>
            </a:r>
            <a:r>
              <a:rPr lang="ru-RU" dirty="0">
                <a:latin typeface="Arial Narrow" panose="020B0606020202030204" pitchFamily="34" charset="0"/>
                <a:cs typeface="Calibri Light" panose="020F0302020204030204" pitchFamily="34" charset="0"/>
              </a:rPr>
              <a:t> в ЦНС</a:t>
            </a:r>
          </a:p>
        </p:txBody>
      </p:sp>
    </p:spTree>
    <p:extLst>
      <p:ext uri="{BB962C8B-B14F-4D97-AF65-F5344CB8AC3E}">
        <p14:creationId xmlns="" xmlns:p14="http://schemas.microsoft.com/office/powerpoint/2010/main" val="845093538"/>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48177" y="129252"/>
            <a:ext cx="11652836" cy="1080120"/>
          </a:xfrm>
        </p:spPr>
        <p:txBody>
          <a:bodyPr>
            <a:normAutofit/>
          </a:bodyPr>
          <a:lstStyle/>
          <a:p>
            <a:pPr algn="l"/>
            <a:r>
              <a:rPr lang="ru-RU" sz="4000" dirty="0">
                <a:solidFill>
                  <a:schemeClr val="tx1"/>
                </a:solidFill>
                <a:latin typeface="Arial Narrow" panose="020B0606020202030204" pitchFamily="34" charset="0"/>
                <a:cs typeface="Calibri Light" panose="020F0302020204030204" pitchFamily="34" charset="0"/>
              </a:rPr>
              <a:t>Прогестерон – «физиологический» регулятор сна</a:t>
            </a:r>
          </a:p>
        </p:txBody>
      </p:sp>
      <p:sp>
        <p:nvSpPr>
          <p:cNvPr id="6" name="Прямоугольник 5"/>
          <p:cNvSpPr/>
          <p:nvPr/>
        </p:nvSpPr>
        <p:spPr>
          <a:xfrm>
            <a:off x="404733" y="2060680"/>
            <a:ext cx="6890300" cy="3539430"/>
          </a:xfrm>
          <a:prstGeom prst="rect">
            <a:avLst/>
          </a:prstGeom>
        </p:spPr>
        <p:txBody>
          <a:bodyPr wrap="square">
            <a:spAutoFit/>
          </a:bodyPr>
          <a:lstStyle/>
          <a:p>
            <a:pPr marL="285750" indent="-285750">
              <a:buFont typeface="Wingdings" panose="05000000000000000000" pitchFamily="2" charset="2"/>
              <a:buChar char="ü"/>
            </a:pPr>
            <a:r>
              <a:rPr lang="ru-RU" sz="3200" dirty="0">
                <a:solidFill>
                  <a:schemeClr val="bg2">
                    <a:lumMod val="75000"/>
                  </a:schemeClr>
                </a:solidFill>
                <a:latin typeface="Arial Narrow" panose="020B0606020202030204" pitchFamily="34" charset="0"/>
                <a:cs typeface="Calibri" panose="020F0502020204030204" pitchFamily="34" charset="0"/>
              </a:rPr>
              <a:t>Прогестерон не является снотворным средством</a:t>
            </a:r>
          </a:p>
          <a:p>
            <a:pPr marL="285750" indent="-285750">
              <a:buFont typeface="Wingdings" panose="05000000000000000000" pitchFamily="2" charset="2"/>
              <a:buChar char="ü"/>
            </a:pPr>
            <a:r>
              <a:rPr lang="ru-RU" sz="3200" dirty="0">
                <a:solidFill>
                  <a:schemeClr val="bg2">
                    <a:lumMod val="75000"/>
                  </a:schemeClr>
                </a:solidFill>
                <a:latin typeface="Arial Narrow" panose="020B0606020202030204" pitchFamily="34" charset="0"/>
                <a:cs typeface="Calibri" panose="020F0502020204030204" pitchFamily="34" charset="0"/>
              </a:rPr>
              <a:t>Прогестерон </a:t>
            </a:r>
            <a:r>
              <a:rPr lang="ru-RU" sz="3200" b="1" dirty="0">
                <a:solidFill>
                  <a:schemeClr val="bg2">
                    <a:lumMod val="75000"/>
                  </a:schemeClr>
                </a:solidFill>
                <a:latin typeface="Arial Narrow" panose="020B0606020202030204" pitchFamily="34" charset="0"/>
                <a:cs typeface="Calibri" panose="020F0502020204030204" pitchFamily="34" charset="0"/>
              </a:rPr>
              <a:t>восстанавливает</a:t>
            </a:r>
            <a:r>
              <a:rPr lang="ru-RU" sz="3200" dirty="0">
                <a:solidFill>
                  <a:schemeClr val="bg2">
                    <a:lumMod val="75000"/>
                  </a:schemeClr>
                </a:solidFill>
                <a:latin typeface="Arial Narrow" panose="020B0606020202030204" pitchFamily="34" charset="0"/>
                <a:cs typeface="Calibri" panose="020F0502020204030204" pitchFamily="34" charset="0"/>
              </a:rPr>
              <a:t> нормальный сон</a:t>
            </a:r>
          </a:p>
          <a:p>
            <a:pPr marL="285750" indent="-285750">
              <a:buFont typeface="Wingdings" panose="05000000000000000000" pitchFamily="2" charset="2"/>
              <a:buChar char="ü"/>
            </a:pPr>
            <a:r>
              <a:rPr lang="ru-RU" sz="3200" dirty="0">
                <a:solidFill>
                  <a:schemeClr val="bg2">
                    <a:lumMod val="75000"/>
                  </a:schemeClr>
                </a:solidFill>
                <a:latin typeface="Arial Narrow" panose="020B0606020202030204" pitchFamily="34" charset="0"/>
                <a:cs typeface="Calibri" panose="020F0502020204030204" pitchFamily="34" charset="0"/>
              </a:rPr>
              <a:t>Использование прогестерона может обеспечить новые терапевтические стратегии для </a:t>
            </a:r>
            <a:r>
              <a:rPr lang="ru-RU" sz="3200" b="1" dirty="0">
                <a:solidFill>
                  <a:schemeClr val="bg2">
                    <a:lumMod val="75000"/>
                  </a:schemeClr>
                </a:solidFill>
                <a:latin typeface="Arial Narrow" panose="020B0606020202030204" pitchFamily="34" charset="0"/>
                <a:cs typeface="Calibri" panose="020F0502020204030204" pitchFamily="34" charset="0"/>
              </a:rPr>
              <a:t>лечения нарушений сна  </a:t>
            </a:r>
          </a:p>
        </p:txBody>
      </p:sp>
      <p:sp>
        <p:nvSpPr>
          <p:cNvPr id="8" name="Прямоугольник 7"/>
          <p:cNvSpPr/>
          <p:nvPr/>
        </p:nvSpPr>
        <p:spPr>
          <a:xfrm>
            <a:off x="7813963" y="6479449"/>
            <a:ext cx="4143889" cy="246221"/>
          </a:xfrm>
          <a:prstGeom prst="rect">
            <a:avLst/>
          </a:prstGeom>
        </p:spPr>
        <p:txBody>
          <a:bodyPr wrap="square">
            <a:spAutoFit/>
          </a:bodyPr>
          <a:lstStyle/>
          <a:p>
            <a:r>
              <a:rPr lang="fr-FR" sz="1000" dirty="0" err="1">
                <a:latin typeface="Calibri" panose="020F0502020204030204" pitchFamily="34" charset="0"/>
                <a:cs typeface="Calibri" panose="020F0502020204030204" pitchFamily="34" charset="0"/>
              </a:rPr>
              <a:t>Caufriez</a:t>
            </a:r>
            <a:r>
              <a:rPr lang="fr-FR" sz="1000" dirty="0">
                <a:latin typeface="Calibri" panose="020F0502020204030204" pitchFamily="34" charset="0"/>
                <a:cs typeface="Calibri" panose="020F0502020204030204" pitchFamily="34" charset="0"/>
              </a:rPr>
              <a:t> A, </a:t>
            </a:r>
            <a:r>
              <a:rPr lang="fr-FR" sz="1000" dirty="0" err="1">
                <a:latin typeface="Calibri" panose="020F0502020204030204" pitchFamily="34" charset="0"/>
                <a:cs typeface="Calibri" panose="020F0502020204030204" pitchFamily="34" charset="0"/>
              </a:rPr>
              <a:t>Leproult</a:t>
            </a:r>
            <a:r>
              <a:rPr lang="fr-FR" sz="1000" dirty="0">
                <a:latin typeface="Calibri" panose="020F0502020204030204" pitchFamily="34" charset="0"/>
                <a:cs typeface="Calibri" panose="020F0502020204030204" pitchFamily="34" charset="0"/>
              </a:rPr>
              <a:t> R, L'Hermite-</a:t>
            </a:r>
            <a:r>
              <a:rPr lang="fr-FR" sz="1000" dirty="0" err="1">
                <a:latin typeface="Calibri" panose="020F0502020204030204" pitchFamily="34" charset="0"/>
                <a:cs typeface="Calibri" panose="020F0502020204030204" pitchFamily="34" charset="0"/>
              </a:rPr>
              <a:t>Balériaux</a:t>
            </a:r>
            <a:r>
              <a:rPr lang="fr-FR" sz="1000" dirty="0">
                <a:latin typeface="Calibri" panose="020F0502020204030204" pitchFamily="34" charset="0"/>
                <a:cs typeface="Calibri" panose="020F0502020204030204" pitchFamily="34" charset="0"/>
              </a:rPr>
              <a:t> M, J Clin </a:t>
            </a:r>
            <a:r>
              <a:rPr lang="fr-FR" sz="1000" dirty="0" err="1">
                <a:latin typeface="Calibri" panose="020F0502020204030204" pitchFamily="34" charset="0"/>
                <a:cs typeface="Calibri" panose="020F0502020204030204" pitchFamily="34" charset="0"/>
              </a:rPr>
              <a:t>Endocrinol</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Metab</a:t>
            </a:r>
            <a:r>
              <a:rPr lang="fr-FR" sz="1000" dirty="0">
                <a:latin typeface="Calibri" panose="020F0502020204030204" pitchFamily="34" charset="0"/>
                <a:cs typeface="Calibri" panose="020F0502020204030204" pitchFamily="34" charset="0"/>
              </a:rPr>
              <a:t>. 2011</a:t>
            </a:r>
          </a:p>
        </p:txBody>
      </p:sp>
      <p:grpSp>
        <p:nvGrpSpPr>
          <p:cNvPr id="3" name="Group 2">
            <a:extLst>
              <a:ext uri="{FF2B5EF4-FFF2-40B4-BE49-F238E27FC236}">
                <a16:creationId xmlns:a16="http://schemas.microsoft.com/office/drawing/2014/main" xmlns="" id="{123AB181-87CE-42A5-A3B6-2364BA7312C5}"/>
              </a:ext>
            </a:extLst>
          </p:cNvPr>
          <p:cNvGrpSpPr/>
          <p:nvPr/>
        </p:nvGrpSpPr>
        <p:grpSpPr>
          <a:xfrm>
            <a:off x="7295033" y="1209372"/>
            <a:ext cx="4522893" cy="5559009"/>
            <a:chOff x="4833354" y="1232758"/>
            <a:chExt cx="3333684" cy="4299576"/>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7869"/>
            <a:stretch/>
          </p:blipFill>
          <p:spPr bwMode="auto">
            <a:xfrm>
              <a:off x="4833354" y="1232758"/>
              <a:ext cx="3333684" cy="4299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5215841" y="1366845"/>
              <a:ext cx="2376264" cy="357072"/>
            </a:xfrm>
            <a:prstGeom prst="rect">
              <a:avLst/>
            </a:prstGeom>
            <a:solidFill>
              <a:srgbClr val="FFFFFF"/>
            </a:solidFill>
          </p:spPr>
          <p:txBody>
            <a:bodyPr wrap="square" rtlCol="0">
              <a:spAutoFit/>
            </a:bodyPr>
            <a:lstStyle>
              <a:defPPr>
                <a:defRPr lang="ru-RU"/>
              </a:defPPr>
              <a:lvl1pPr>
                <a:defRPr sz="2400" b="1">
                  <a:solidFill>
                    <a:srgbClr val="FF0000"/>
                  </a:solidFill>
                  <a:latin typeface="Calibri" panose="020F0502020204030204" pitchFamily="34" charset="0"/>
                  <a:cs typeface="Calibri" panose="020F0502020204030204" pitchFamily="34" charset="0"/>
                </a:defRPr>
              </a:lvl1pPr>
            </a:lstStyle>
            <a:p>
              <a:r>
                <a:rPr lang="ru-RU" dirty="0"/>
                <a:t>Общее время сна, мин</a:t>
              </a:r>
            </a:p>
          </p:txBody>
        </p:sp>
        <p:sp>
          <p:nvSpPr>
            <p:cNvPr id="13" name="TextBox 12"/>
            <p:cNvSpPr txBox="1"/>
            <p:nvPr/>
          </p:nvSpPr>
          <p:spPr>
            <a:xfrm>
              <a:off x="5387623" y="3612397"/>
              <a:ext cx="2376264" cy="357072"/>
            </a:xfrm>
            <a:prstGeom prst="rect">
              <a:avLst/>
            </a:prstGeom>
            <a:solidFill>
              <a:srgbClr val="FFFFFF"/>
            </a:solidFill>
          </p:spPr>
          <p:txBody>
            <a:bodyPr wrap="square" rtlCol="0">
              <a:spAutoFit/>
            </a:bodyPr>
            <a:lstStyle/>
            <a:p>
              <a:r>
                <a:rPr lang="ru-RU" sz="2400" b="1" dirty="0">
                  <a:solidFill>
                    <a:srgbClr val="FF0000"/>
                  </a:solidFill>
                  <a:latin typeface="Calibri" panose="020F0502020204030204" pitchFamily="34" charset="0"/>
                  <a:cs typeface="Calibri" panose="020F0502020204030204" pitchFamily="34" charset="0"/>
                </a:rPr>
                <a:t>Эффективность сна,%</a:t>
              </a:r>
            </a:p>
          </p:txBody>
        </p:sp>
      </p:grpSp>
    </p:spTree>
    <p:extLst>
      <p:ext uri="{BB962C8B-B14F-4D97-AF65-F5344CB8AC3E}">
        <p14:creationId xmlns:p14="http://schemas.microsoft.com/office/powerpoint/2010/main" xmlns="" val="702425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7" y="371311"/>
            <a:ext cx="11762508" cy="764427"/>
          </a:xfrm>
        </p:spPr>
        <p:txBody>
          <a:bodyPr>
            <a:noAutofit/>
          </a:bodyPr>
          <a:lstStyle/>
          <a:p>
            <a:pPr algn="l"/>
            <a:r>
              <a:rPr lang="ru-RU" dirty="0">
                <a:latin typeface="Arial Narrow" panose="020B0606020202030204" pitchFamily="34" charset="0"/>
              </a:rPr>
              <a:t>В эксперименте введение прогестерона уменьшает зону ишемии головного мозга</a:t>
            </a:r>
          </a:p>
        </p:txBody>
      </p:sp>
      <p:sp>
        <p:nvSpPr>
          <p:cNvPr id="3" name="Content Placeholder 2"/>
          <p:cNvSpPr>
            <a:spLocks noGrp="1"/>
          </p:cNvSpPr>
          <p:nvPr>
            <p:ph idx="1"/>
          </p:nvPr>
        </p:nvSpPr>
        <p:spPr>
          <a:xfrm>
            <a:off x="8829830" y="3398551"/>
            <a:ext cx="3119715" cy="2100916"/>
          </a:xfrm>
        </p:spPr>
        <p:txBody>
          <a:bodyPr>
            <a:normAutofit/>
          </a:bodyPr>
          <a:lstStyle/>
          <a:p>
            <a:r>
              <a:rPr lang="ru-RU" sz="1800" b="1" dirty="0">
                <a:latin typeface="Arial Narrow" panose="020B0606020202030204" pitchFamily="34" charset="0"/>
              </a:rPr>
              <a:t>+</a:t>
            </a:r>
            <a:r>
              <a:rPr lang="en-US" sz="1800" b="1" dirty="0">
                <a:latin typeface="Arial Narrow" panose="020B0606020202030204" pitchFamily="34" charset="0"/>
              </a:rPr>
              <a:t>/+</a:t>
            </a:r>
            <a:r>
              <a:rPr lang="ru-RU" sz="1800" b="1" dirty="0">
                <a:latin typeface="Arial Narrow" panose="020B0606020202030204" pitchFamily="34" charset="0"/>
              </a:rPr>
              <a:t>        </a:t>
            </a:r>
            <a:r>
              <a:rPr lang="ru-RU" sz="1600" dirty="0">
                <a:latin typeface="Arial Narrow" panose="020B0606020202030204" pitchFamily="34" charset="0"/>
              </a:rPr>
              <a:t>особи с сохранной экспрессией </a:t>
            </a:r>
            <a:r>
              <a:rPr lang="ru-RU" sz="1600" dirty="0" err="1">
                <a:latin typeface="Arial Narrow" panose="020B0606020202030204" pitchFamily="34" charset="0"/>
              </a:rPr>
              <a:t>прогестероновых</a:t>
            </a:r>
            <a:r>
              <a:rPr lang="ru-RU" sz="1600" dirty="0">
                <a:latin typeface="Arial Narrow" panose="020B0606020202030204" pitchFamily="34" charset="0"/>
              </a:rPr>
              <a:t> рецепторов (</a:t>
            </a:r>
            <a:r>
              <a:rPr lang="en-US" sz="1600" dirty="0">
                <a:latin typeface="Arial Narrow" panose="020B0606020202030204" pitchFamily="34" charset="0"/>
              </a:rPr>
              <a:t>PR+/+)</a:t>
            </a:r>
            <a:endParaRPr lang="ru-RU" sz="1600" dirty="0">
              <a:latin typeface="Arial Narrow" panose="020B0606020202030204" pitchFamily="34" charset="0"/>
            </a:endParaRPr>
          </a:p>
          <a:p>
            <a:r>
              <a:rPr lang="ru-RU" sz="1800" b="1" dirty="0">
                <a:latin typeface="Arial Narrow" panose="020B0606020202030204" pitchFamily="34" charset="0"/>
              </a:rPr>
              <a:t>-</a:t>
            </a:r>
            <a:r>
              <a:rPr lang="en-US" sz="1800" b="1" dirty="0">
                <a:latin typeface="Arial Narrow" panose="020B0606020202030204" pitchFamily="34" charset="0"/>
              </a:rPr>
              <a:t>/</a:t>
            </a:r>
            <a:r>
              <a:rPr lang="ru-RU" sz="1800" b="1" dirty="0">
                <a:latin typeface="Arial Narrow" panose="020B0606020202030204" pitchFamily="34" charset="0"/>
              </a:rPr>
              <a:t>-         </a:t>
            </a:r>
            <a:r>
              <a:rPr lang="ru-RU" sz="1600" dirty="0">
                <a:latin typeface="Arial Narrow" panose="020B0606020202030204" pitchFamily="34" charset="0"/>
              </a:rPr>
              <a:t>генетически модифицированные мыши, у которых экспрессия рецепторов к прогестерону подавлена (PR-/-)</a:t>
            </a:r>
          </a:p>
        </p:txBody>
      </p:sp>
      <p:sp>
        <p:nvSpPr>
          <p:cNvPr id="6" name="Rectangle 5"/>
          <p:cNvSpPr/>
          <p:nvPr/>
        </p:nvSpPr>
        <p:spPr>
          <a:xfrm>
            <a:off x="332509" y="1529793"/>
            <a:ext cx="7720446" cy="830997"/>
          </a:xfrm>
          <a:prstGeom prst="rect">
            <a:avLst/>
          </a:prstGeom>
        </p:spPr>
        <p:txBody>
          <a:bodyPr wrap="square">
            <a:spAutoFit/>
          </a:bodyPr>
          <a:lstStyle/>
          <a:p>
            <a:pPr algn="ctr"/>
            <a:r>
              <a:rPr lang="ru-RU" sz="1600" b="1" dirty="0">
                <a:latin typeface="Arial Narrow" panose="020B0606020202030204" pitchFamily="34" charset="0"/>
              </a:rPr>
              <a:t>Влияние </a:t>
            </a:r>
            <a:r>
              <a:rPr lang="ru-RU" sz="1600" b="1" dirty="0">
                <a:solidFill>
                  <a:srgbClr val="FF0000"/>
                </a:solidFill>
                <a:latin typeface="Arial Narrow" panose="020B0606020202030204" pitchFamily="34" charset="0"/>
              </a:rPr>
              <a:t>прогестерона</a:t>
            </a:r>
            <a:r>
              <a:rPr lang="ru-RU" sz="1600" b="1" dirty="0">
                <a:latin typeface="Arial Narrow" panose="020B0606020202030204" pitchFamily="34" charset="0"/>
              </a:rPr>
              <a:t> на объем зоны ишемии через 48 часов после окклюзии СМА</a:t>
            </a:r>
          </a:p>
          <a:p>
            <a:r>
              <a:rPr lang="ru-RU" sz="1600" i="1" dirty="0">
                <a:latin typeface="Arial Narrow" panose="020B0606020202030204" pitchFamily="34" charset="0"/>
              </a:rPr>
              <a:t>Прогестерон: 8 мг/кг, </a:t>
            </a:r>
            <a:r>
              <a:rPr lang="ru-RU" sz="1600" i="1" dirty="0" err="1">
                <a:latin typeface="Arial Narrow" panose="020B0606020202030204" pitchFamily="34" charset="0"/>
              </a:rPr>
              <a:t>интраперитонеально</a:t>
            </a:r>
            <a:endParaRPr lang="ru-RU" sz="1600" i="1" dirty="0">
              <a:latin typeface="Arial Narrow" panose="020B0606020202030204" pitchFamily="34" charset="0"/>
            </a:endParaRPr>
          </a:p>
          <a:p>
            <a:r>
              <a:rPr lang="ru-RU" sz="1600" i="1" dirty="0">
                <a:latin typeface="Arial Narrow" panose="020B0606020202030204" pitchFamily="34" charset="0"/>
              </a:rPr>
              <a:t>через 1 час, 6 часов и 24 часа после окклюзии СМА</a:t>
            </a:r>
            <a:endParaRPr lang="ru-RU" sz="1600" dirty="0">
              <a:latin typeface="Arial Narrow" panose="020B0606020202030204" pitchFamily="34" charset="0"/>
            </a:endParaRPr>
          </a:p>
        </p:txBody>
      </p:sp>
      <p:grpSp>
        <p:nvGrpSpPr>
          <p:cNvPr id="4" name="Group 10"/>
          <p:cNvGrpSpPr/>
          <p:nvPr/>
        </p:nvGrpSpPr>
        <p:grpSpPr>
          <a:xfrm>
            <a:off x="1412995" y="2540600"/>
            <a:ext cx="6515267" cy="3706703"/>
            <a:chOff x="320506" y="2528513"/>
            <a:chExt cx="5517740" cy="3139184"/>
          </a:xfrm>
        </p:grpSpPr>
        <p:pic>
          <p:nvPicPr>
            <p:cNvPr id="5" name="Picture 4"/>
            <p:cNvPicPr>
              <a:picLocks noChangeAspect="1"/>
            </p:cNvPicPr>
            <p:nvPr/>
          </p:nvPicPr>
          <p:blipFill>
            <a:blip r:embed="rId3" cstate="print"/>
            <a:stretch>
              <a:fillRect/>
            </a:stretch>
          </p:blipFill>
          <p:spPr>
            <a:xfrm>
              <a:off x="320506" y="2528513"/>
              <a:ext cx="5517740" cy="3139184"/>
            </a:xfrm>
            <a:prstGeom prst="rect">
              <a:avLst/>
            </a:prstGeom>
            <a:ln>
              <a:solidFill>
                <a:srgbClr val="0070C0"/>
              </a:solidFill>
            </a:ln>
            <a:effectLst>
              <a:softEdge rad="101600"/>
            </a:effectLst>
          </p:spPr>
        </p:pic>
        <p:sp>
          <p:nvSpPr>
            <p:cNvPr id="7" name="Rectangle 6"/>
            <p:cNvSpPr/>
            <p:nvPr/>
          </p:nvSpPr>
          <p:spPr>
            <a:xfrm>
              <a:off x="1948687" y="3307979"/>
              <a:ext cx="700385" cy="20922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плацебо</a:t>
              </a:r>
            </a:p>
          </p:txBody>
        </p:sp>
        <p:sp>
          <p:nvSpPr>
            <p:cNvPr id="8" name="Rectangle 7"/>
            <p:cNvSpPr/>
            <p:nvPr/>
          </p:nvSpPr>
          <p:spPr>
            <a:xfrm>
              <a:off x="1948686" y="3630709"/>
              <a:ext cx="1197928" cy="18859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прогестерон</a:t>
              </a:r>
            </a:p>
          </p:txBody>
        </p:sp>
      </p:grpSp>
      <p:sp>
        <p:nvSpPr>
          <p:cNvPr id="12" name="Rectangle 11"/>
          <p:cNvSpPr/>
          <p:nvPr/>
        </p:nvSpPr>
        <p:spPr>
          <a:xfrm>
            <a:off x="4471506" y="6427113"/>
            <a:ext cx="8111937" cy="430887"/>
          </a:xfrm>
          <a:prstGeom prst="rect">
            <a:avLst/>
          </a:prstGeom>
        </p:spPr>
        <p:txBody>
          <a:bodyPr wrap="square">
            <a:spAutoFit/>
          </a:bodyPr>
          <a:lstStyle/>
          <a:p>
            <a:r>
              <a:rPr lang="ru-RU" sz="1100" dirty="0"/>
              <a:t>Прогестерон и неврологическое развитие: значение для плода</a:t>
            </a:r>
          </a:p>
          <a:p>
            <a:r>
              <a:rPr lang="ru-RU" sz="1100" dirty="0" err="1"/>
              <a:t>Michael</a:t>
            </a:r>
            <a:r>
              <a:rPr lang="ru-RU" sz="1100" dirty="0"/>
              <a:t> </a:t>
            </a:r>
            <a:r>
              <a:rPr lang="ru-RU" sz="1100" dirty="0" err="1"/>
              <a:t>Schumacher</a:t>
            </a:r>
            <a:r>
              <a:rPr lang="ru-RU" sz="1100" dirty="0"/>
              <a:t>, INSERM и Университет Париж-юг, </a:t>
            </a:r>
            <a:r>
              <a:rPr lang="ru-RU" sz="1100" dirty="0" err="1"/>
              <a:t>Кремлин</a:t>
            </a:r>
            <a:r>
              <a:rPr lang="ru-RU" sz="1100" dirty="0"/>
              <a:t>-Бистр, Франция. </a:t>
            </a:r>
            <a:r>
              <a:rPr lang="en-US" sz="1100" dirty="0"/>
              <a:t>ESHRE-2012</a:t>
            </a:r>
            <a:endParaRPr lang="ru-RU" sz="1100" dirty="0"/>
          </a:p>
        </p:txBody>
      </p:sp>
    </p:spTree>
    <p:extLst>
      <p:ext uri="{BB962C8B-B14F-4D97-AF65-F5344CB8AC3E}">
        <p14:creationId xmlns="" xmlns:p14="http://schemas.microsoft.com/office/powerpoint/2010/main" val="1028654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84" y="247187"/>
            <a:ext cx="11793682" cy="915739"/>
          </a:xfrm>
        </p:spPr>
        <p:txBody>
          <a:bodyPr>
            <a:noAutofit/>
          </a:bodyPr>
          <a:lstStyle/>
          <a:p>
            <a:r>
              <a:rPr lang="ru-RU" dirty="0">
                <a:latin typeface="Arial Narrow" panose="020B0606020202030204" pitchFamily="34" charset="0"/>
              </a:rPr>
              <a:t>Метаболит прогестерона </a:t>
            </a:r>
            <a:r>
              <a:rPr lang="ru-RU" b="1" dirty="0" err="1">
                <a:latin typeface="Arial Narrow" panose="020B0606020202030204" pitchFamily="34" charset="0"/>
              </a:rPr>
              <a:t>аллопрегнанолон</a:t>
            </a:r>
            <a:r>
              <a:rPr lang="ru-RU" dirty="0">
                <a:latin typeface="Arial Narrow" panose="020B0606020202030204" pitchFamily="34" charset="0"/>
              </a:rPr>
              <a:t> улучшает жизнеспособность нейронов</a:t>
            </a:r>
          </a:p>
        </p:txBody>
      </p:sp>
      <p:sp>
        <p:nvSpPr>
          <p:cNvPr id="3" name="Content Placeholder 2"/>
          <p:cNvSpPr>
            <a:spLocks noGrp="1"/>
          </p:cNvSpPr>
          <p:nvPr>
            <p:ph idx="1"/>
          </p:nvPr>
        </p:nvSpPr>
        <p:spPr>
          <a:xfrm>
            <a:off x="6631213" y="4697916"/>
            <a:ext cx="5098712" cy="772917"/>
          </a:xfrm>
        </p:spPr>
        <p:txBody>
          <a:bodyPr>
            <a:noAutofit/>
          </a:bodyPr>
          <a:lstStyle/>
          <a:p>
            <a:pPr marL="0" indent="0">
              <a:buNone/>
            </a:pPr>
            <a:r>
              <a:rPr lang="ru-RU" sz="1800" b="1" dirty="0">
                <a:solidFill>
                  <a:srgbClr val="C00000"/>
                </a:solidFill>
                <a:latin typeface="Arial Narrow" panose="020B0606020202030204" pitchFamily="34" charset="0"/>
              </a:rPr>
              <a:t>Введение </a:t>
            </a:r>
            <a:r>
              <a:rPr lang="ru-RU" sz="1800" b="1" dirty="0" err="1">
                <a:solidFill>
                  <a:srgbClr val="C00000"/>
                </a:solidFill>
                <a:latin typeface="Arial Narrow" panose="020B0606020202030204" pitchFamily="34" charset="0"/>
              </a:rPr>
              <a:t>аллопрегнанолона</a:t>
            </a:r>
            <a:r>
              <a:rPr lang="ru-RU" sz="1800" b="1" dirty="0">
                <a:solidFill>
                  <a:srgbClr val="C00000"/>
                </a:solidFill>
                <a:latin typeface="Arial Narrow" panose="020B0606020202030204" pitchFamily="34" charset="0"/>
              </a:rPr>
              <a:t> снижает объем зон ишемии головного мозга после окклюзии СМА как у PR+/+, так и у PR-/- мышей</a:t>
            </a:r>
          </a:p>
        </p:txBody>
      </p:sp>
      <p:sp>
        <p:nvSpPr>
          <p:cNvPr id="5" name="Rectangle 4"/>
          <p:cNvSpPr/>
          <p:nvPr/>
        </p:nvSpPr>
        <p:spPr>
          <a:xfrm>
            <a:off x="228549" y="1671144"/>
            <a:ext cx="8369742" cy="861774"/>
          </a:xfrm>
          <a:prstGeom prst="rect">
            <a:avLst/>
          </a:prstGeom>
        </p:spPr>
        <p:txBody>
          <a:bodyPr wrap="square">
            <a:spAutoFit/>
          </a:bodyPr>
          <a:lstStyle/>
          <a:p>
            <a:pPr algn="ctr"/>
            <a:r>
              <a:rPr lang="ru-RU" sz="1600" b="1" dirty="0">
                <a:latin typeface="Arial Narrow" panose="020B0606020202030204" pitchFamily="34" charset="0"/>
              </a:rPr>
              <a:t>Влияние </a:t>
            </a:r>
            <a:r>
              <a:rPr lang="ru-RU" b="1" dirty="0" err="1">
                <a:solidFill>
                  <a:srgbClr val="C00000"/>
                </a:solidFill>
                <a:latin typeface="Arial Narrow" panose="020B0606020202030204" pitchFamily="34" charset="0"/>
              </a:rPr>
              <a:t>аллопрегнанолона</a:t>
            </a:r>
            <a:r>
              <a:rPr lang="ru-RU" sz="1600" b="1" dirty="0">
                <a:latin typeface="Arial Narrow" panose="020B0606020202030204" pitchFamily="34" charset="0"/>
              </a:rPr>
              <a:t> на объем зоны ишемии через 48 часов после окклюзии СМА</a:t>
            </a:r>
          </a:p>
          <a:p>
            <a:r>
              <a:rPr lang="ru-RU" sz="1600" i="1" dirty="0">
                <a:latin typeface="Arial Narrow" panose="020B0606020202030204" pitchFamily="34" charset="0"/>
              </a:rPr>
              <a:t>Аллопрегнанолон: 8 мг/кг, </a:t>
            </a:r>
            <a:r>
              <a:rPr lang="ru-RU" sz="1600" i="1" dirty="0" err="1">
                <a:latin typeface="Arial Narrow" panose="020B0606020202030204" pitchFamily="34" charset="0"/>
              </a:rPr>
              <a:t>интраперитонеально</a:t>
            </a:r>
            <a:endParaRPr lang="ru-RU" sz="1600" i="1" dirty="0">
              <a:latin typeface="Arial Narrow" panose="020B0606020202030204" pitchFamily="34" charset="0"/>
            </a:endParaRPr>
          </a:p>
          <a:p>
            <a:r>
              <a:rPr lang="ru-RU" sz="1600" i="1" dirty="0">
                <a:latin typeface="Arial Narrow" panose="020B0606020202030204" pitchFamily="34" charset="0"/>
              </a:rPr>
              <a:t>через 1 час, 6 часов и 24 часа после окклюзии СМА</a:t>
            </a:r>
            <a:endParaRPr lang="ru-RU" sz="1600" dirty="0">
              <a:latin typeface="Arial Narrow" panose="020B0606020202030204" pitchFamily="34" charset="0"/>
            </a:endParaRPr>
          </a:p>
        </p:txBody>
      </p:sp>
      <p:grpSp>
        <p:nvGrpSpPr>
          <p:cNvPr id="8" name="Group 7"/>
          <p:cNvGrpSpPr/>
          <p:nvPr/>
        </p:nvGrpSpPr>
        <p:grpSpPr>
          <a:xfrm>
            <a:off x="3499579" y="3470412"/>
            <a:ext cx="1614786" cy="509919"/>
            <a:chOff x="1908344" y="3618328"/>
            <a:chExt cx="1614786" cy="509919"/>
          </a:xfrm>
        </p:grpSpPr>
        <p:sp>
          <p:nvSpPr>
            <p:cNvPr id="6" name="Rectangle 5"/>
            <p:cNvSpPr/>
            <p:nvPr/>
          </p:nvSpPr>
          <p:spPr>
            <a:xfrm>
              <a:off x="1948686" y="3618328"/>
              <a:ext cx="700385" cy="209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oil</a:t>
              </a:r>
              <a:endParaRPr lang="ru-RU" sz="1400" dirty="0">
                <a:solidFill>
                  <a:schemeClr val="tx1"/>
                </a:solidFill>
              </a:endParaRPr>
            </a:p>
          </p:txBody>
        </p:sp>
        <p:sp>
          <p:nvSpPr>
            <p:cNvPr id="7" name="Rectangle 6"/>
            <p:cNvSpPr/>
            <p:nvPr/>
          </p:nvSpPr>
          <p:spPr>
            <a:xfrm>
              <a:off x="1908344" y="3900716"/>
              <a:ext cx="1614786" cy="227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аллопрегнанолон</a:t>
              </a:r>
            </a:p>
          </p:txBody>
        </p:sp>
      </p:grpSp>
      <p:sp>
        <p:nvSpPr>
          <p:cNvPr id="9" name="Content Placeholder 2"/>
          <p:cNvSpPr txBox="1">
            <a:spLocks/>
          </p:cNvSpPr>
          <p:nvPr/>
        </p:nvSpPr>
        <p:spPr>
          <a:xfrm>
            <a:off x="7038433" y="2465403"/>
            <a:ext cx="3119715" cy="2100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b="1" dirty="0">
                <a:latin typeface="Arial Narrow" panose="020B0606020202030204" pitchFamily="34" charset="0"/>
              </a:rPr>
              <a:t>+</a:t>
            </a:r>
            <a:r>
              <a:rPr lang="en-US" sz="1800" b="1" dirty="0">
                <a:latin typeface="Arial Narrow" panose="020B0606020202030204" pitchFamily="34" charset="0"/>
              </a:rPr>
              <a:t>/+</a:t>
            </a:r>
            <a:r>
              <a:rPr lang="ru-RU" sz="1800" b="1" dirty="0">
                <a:latin typeface="Arial Narrow" panose="020B0606020202030204" pitchFamily="34" charset="0"/>
              </a:rPr>
              <a:t>        </a:t>
            </a:r>
            <a:r>
              <a:rPr lang="ru-RU" sz="1600" dirty="0">
                <a:latin typeface="Arial Narrow" panose="020B0606020202030204" pitchFamily="34" charset="0"/>
              </a:rPr>
              <a:t>особи с сохранной экспрессией </a:t>
            </a:r>
            <a:r>
              <a:rPr lang="ru-RU" sz="1600" dirty="0" err="1">
                <a:latin typeface="Arial Narrow" panose="020B0606020202030204" pitchFamily="34" charset="0"/>
              </a:rPr>
              <a:t>прогестероновых</a:t>
            </a:r>
            <a:r>
              <a:rPr lang="ru-RU" sz="1600" dirty="0">
                <a:latin typeface="Arial Narrow" panose="020B0606020202030204" pitchFamily="34" charset="0"/>
              </a:rPr>
              <a:t> рецепторов (</a:t>
            </a:r>
            <a:r>
              <a:rPr lang="en-US" sz="1600" dirty="0">
                <a:latin typeface="Arial Narrow" panose="020B0606020202030204" pitchFamily="34" charset="0"/>
              </a:rPr>
              <a:t>PR+/+)</a:t>
            </a:r>
            <a:endParaRPr lang="ru-RU" sz="1600" dirty="0">
              <a:latin typeface="Arial Narrow" panose="020B0606020202030204" pitchFamily="34" charset="0"/>
            </a:endParaRPr>
          </a:p>
          <a:p>
            <a:r>
              <a:rPr lang="ru-RU" sz="1800" b="1" dirty="0">
                <a:latin typeface="Arial Narrow" panose="020B0606020202030204" pitchFamily="34" charset="0"/>
              </a:rPr>
              <a:t>-</a:t>
            </a:r>
            <a:r>
              <a:rPr lang="en-US" sz="1800" b="1" dirty="0">
                <a:latin typeface="Arial Narrow" panose="020B0606020202030204" pitchFamily="34" charset="0"/>
              </a:rPr>
              <a:t>/</a:t>
            </a:r>
            <a:r>
              <a:rPr lang="ru-RU" sz="1800" b="1" dirty="0">
                <a:latin typeface="Arial Narrow" panose="020B0606020202030204" pitchFamily="34" charset="0"/>
              </a:rPr>
              <a:t>-         </a:t>
            </a:r>
            <a:r>
              <a:rPr lang="ru-RU" sz="1600" dirty="0">
                <a:latin typeface="Arial Narrow" panose="020B0606020202030204" pitchFamily="34" charset="0"/>
              </a:rPr>
              <a:t>генетически модифицированные мыши, у которых экспрессия рецепторов к прогестерону подавлена (PR-/-)</a:t>
            </a:r>
          </a:p>
        </p:txBody>
      </p:sp>
      <p:grpSp>
        <p:nvGrpSpPr>
          <p:cNvPr id="10" name="Group 12">
            <a:extLst>
              <a:ext uri="{FF2B5EF4-FFF2-40B4-BE49-F238E27FC236}">
                <a16:creationId xmlns="" xmlns:a16="http://schemas.microsoft.com/office/drawing/2014/main" id="{A0DE0D0D-BCF8-4009-81DB-C9DCEEB0625B}"/>
              </a:ext>
            </a:extLst>
          </p:cNvPr>
          <p:cNvGrpSpPr/>
          <p:nvPr/>
        </p:nvGrpSpPr>
        <p:grpSpPr>
          <a:xfrm>
            <a:off x="352936" y="2682159"/>
            <a:ext cx="5714489" cy="3469606"/>
            <a:chOff x="2192993" y="2779140"/>
            <a:chExt cx="4992219" cy="3031073"/>
          </a:xfrm>
        </p:grpSpPr>
        <p:pic>
          <p:nvPicPr>
            <p:cNvPr id="4" name="Picture 3"/>
            <p:cNvPicPr>
              <a:picLocks noChangeAspect="1"/>
            </p:cNvPicPr>
            <p:nvPr/>
          </p:nvPicPr>
          <p:blipFill>
            <a:blip r:embed="rId3" cstate="print"/>
            <a:stretch>
              <a:fillRect/>
            </a:stretch>
          </p:blipFill>
          <p:spPr>
            <a:xfrm>
              <a:off x="2192993" y="2779140"/>
              <a:ext cx="4992219" cy="3031073"/>
            </a:xfrm>
            <a:prstGeom prst="rect">
              <a:avLst/>
            </a:prstGeom>
          </p:spPr>
        </p:pic>
        <p:sp>
          <p:nvSpPr>
            <p:cNvPr id="11" name="Oval 10"/>
            <p:cNvSpPr/>
            <p:nvPr/>
          </p:nvSpPr>
          <p:spPr>
            <a:xfrm>
              <a:off x="4912659" y="3575022"/>
              <a:ext cx="2272552" cy="2072743"/>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 name="Rectangle 11">
            <a:extLst>
              <a:ext uri="{FF2B5EF4-FFF2-40B4-BE49-F238E27FC236}">
                <a16:creationId xmlns="" xmlns:a16="http://schemas.microsoft.com/office/drawing/2014/main" id="{93694DF6-6A5C-410B-BCDE-8C25BFDE9B36}"/>
              </a:ext>
            </a:extLst>
          </p:cNvPr>
          <p:cNvSpPr/>
          <p:nvPr/>
        </p:nvSpPr>
        <p:spPr>
          <a:xfrm>
            <a:off x="4306972" y="6375348"/>
            <a:ext cx="8111937" cy="430887"/>
          </a:xfrm>
          <a:prstGeom prst="rect">
            <a:avLst/>
          </a:prstGeom>
        </p:spPr>
        <p:txBody>
          <a:bodyPr wrap="square">
            <a:spAutoFit/>
          </a:bodyPr>
          <a:lstStyle/>
          <a:p>
            <a:r>
              <a:rPr lang="ru-RU" sz="1100" dirty="0"/>
              <a:t>Прогестерон и неврологическое развитие: значение для плода</a:t>
            </a:r>
          </a:p>
          <a:p>
            <a:r>
              <a:rPr lang="ru-RU" sz="1100" dirty="0" err="1"/>
              <a:t>Michael</a:t>
            </a:r>
            <a:r>
              <a:rPr lang="ru-RU" sz="1100" dirty="0"/>
              <a:t> </a:t>
            </a:r>
            <a:r>
              <a:rPr lang="ru-RU" sz="1100" dirty="0" err="1"/>
              <a:t>Schumacher</a:t>
            </a:r>
            <a:r>
              <a:rPr lang="ru-RU" sz="1100" dirty="0"/>
              <a:t>, INSERM и Университет Париж-юг, </a:t>
            </a:r>
            <a:r>
              <a:rPr lang="ru-RU" sz="1100" dirty="0" err="1"/>
              <a:t>Кремлин</a:t>
            </a:r>
            <a:r>
              <a:rPr lang="ru-RU" sz="1100" dirty="0"/>
              <a:t>-Бистр, Франция. </a:t>
            </a:r>
            <a:r>
              <a:rPr lang="en-US" sz="1100" dirty="0"/>
              <a:t>ESHRE-2012</a:t>
            </a:r>
            <a:endParaRPr lang="ru-RU" sz="1100" dirty="0"/>
          </a:p>
        </p:txBody>
      </p:sp>
    </p:spTree>
    <p:extLst>
      <p:ext uri="{BB962C8B-B14F-4D97-AF65-F5344CB8AC3E}">
        <p14:creationId xmlns="" xmlns:p14="http://schemas.microsoft.com/office/powerpoint/2010/main" val="3736961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5400DA3-7B91-45E0-80D3-4695F8057A0F}"/>
              </a:ext>
            </a:extLst>
          </p:cNvPr>
          <p:cNvPicPr>
            <a:picLocks noChangeAspect="1"/>
          </p:cNvPicPr>
          <p:nvPr/>
        </p:nvPicPr>
        <p:blipFill>
          <a:blip r:embed="rId3" cstate="print"/>
          <a:stretch>
            <a:fillRect/>
          </a:stretch>
        </p:blipFill>
        <p:spPr>
          <a:xfrm>
            <a:off x="4754092" y="4486276"/>
            <a:ext cx="6992718" cy="2147262"/>
          </a:xfrm>
          <a:prstGeom prst="rect">
            <a:avLst/>
          </a:prstGeom>
        </p:spPr>
      </p:pic>
      <p:sp>
        <p:nvSpPr>
          <p:cNvPr id="2" name="Title 1">
            <a:extLst>
              <a:ext uri="{FF2B5EF4-FFF2-40B4-BE49-F238E27FC236}">
                <a16:creationId xmlns:a16="http://schemas.microsoft.com/office/drawing/2014/main" xmlns="" id="{9D4DAE06-8040-4E83-8AF8-397ED3D9CFDA}"/>
              </a:ext>
            </a:extLst>
          </p:cNvPr>
          <p:cNvSpPr>
            <a:spLocks noGrp="1"/>
          </p:cNvSpPr>
          <p:nvPr>
            <p:ph type="title"/>
          </p:nvPr>
        </p:nvSpPr>
        <p:spPr>
          <a:xfrm>
            <a:off x="1908286" y="364331"/>
            <a:ext cx="8759715" cy="914400"/>
          </a:xfrm>
        </p:spPr>
        <p:txBody>
          <a:bodyPr>
            <a:normAutofit fontScale="90000"/>
          </a:bodyPr>
          <a:lstStyle/>
          <a:p>
            <a:pPr algn="ctr"/>
            <a:r>
              <a:rPr lang="ru-RU" dirty="0">
                <a:latin typeface="+mn-lt"/>
              </a:rPr>
              <a:t>Физиологическая роль свободных радикалов</a:t>
            </a:r>
          </a:p>
        </p:txBody>
      </p:sp>
      <p:sp>
        <p:nvSpPr>
          <p:cNvPr id="3" name="Content Placeholder 2">
            <a:extLst>
              <a:ext uri="{FF2B5EF4-FFF2-40B4-BE49-F238E27FC236}">
                <a16:creationId xmlns:a16="http://schemas.microsoft.com/office/drawing/2014/main" xmlns="" id="{E8AA7F6A-6D4F-46B0-88B7-566B204F19A3}"/>
              </a:ext>
            </a:extLst>
          </p:cNvPr>
          <p:cNvSpPr>
            <a:spLocks noGrp="1"/>
          </p:cNvSpPr>
          <p:nvPr>
            <p:ph sz="half" idx="1"/>
          </p:nvPr>
        </p:nvSpPr>
        <p:spPr>
          <a:xfrm>
            <a:off x="642938" y="1388317"/>
            <a:ext cx="11144250" cy="3540871"/>
          </a:xfrm>
        </p:spPr>
        <p:txBody>
          <a:bodyPr>
            <a:normAutofit/>
          </a:bodyPr>
          <a:lstStyle/>
          <a:p>
            <a:pPr marL="0" indent="0"/>
            <a:r>
              <a:rPr lang="ru-RU" sz="2000" dirty="0"/>
              <a:t>Свободные радикалы являются неотъемлемым процессом жизнедеятельности организма, потому как образуются при преобразовании продуктов питания и кислорода в организме в энергию. </a:t>
            </a:r>
            <a:endParaRPr lang="ru-RU" sz="2000" dirty="0" smtClean="0"/>
          </a:p>
          <a:p>
            <a:pPr marL="0" indent="0"/>
            <a:r>
              <a:rPr lang="ru-RU" sz="2000" dirty="0" smtClean="0"/>
              <a:t>Свободные радикалы уничтожают слабые и поврежденные клетки, «выполняют роль санитаров» и помогают более быстрому выведению из организма вредных веществ</a:t>
            </a:r>
          </a:p>
          <a:p>
            <a:pPr marL="0" indent="0"/>
            <a:r>
              <a:rPr lang="ru-RU" sz="2000" dirty="0" smtClean="0"/>
              <a:t>Они необходимы для нормального функционирования всех систем организма, а также, участвуют в процессах образования  энергии в клетках, в синтезе ряда гормонов и т.д.</a:t>
            </a:r>
          </a:p>
          <a:p>
            <a:pPr marL="342900" indent="-342900">
              <a:lnSpc>
                <a:spcPct val="80000"/>
              </a:lnSpc>
              <a:defRPr/>
            </a:pPr>
            <a:r>
              <a:rPr lang="ru-RU" sz="1800" dirty="0" smtClean="0">
                <a:solidFill>
                  <a:prstClr val="black"/>
                </a:solidFill>
                <a:latin typeface="Calibri" panose="020F0502020204030204" pitchFamily="34" charset="0"/>
              </a:rPr>
              <a:t>Поврежденные структуры восстанавливаются с помощью специфических ферментов, но со временем эти ферменты истощаются.</a:t>
            </a:r>
          </a:p>
          <a:p>
            <a:pPr marL="342900" indent="-342900">
              <a:lnSpc>
                <a:spcPct val="80000"/>
              </a:lnSpc>
              <a:defRPr/>
            </a:pPr>
            <a:r>
              <a:rPr lang="ru-RU" sz="1800" dirty="0" smtClean="0">
                <a:solidFill>
                  <a:prstClr val="black"/>
                </a:solidFill>
                <a:latin typeface="Calibri" panose="020F0502020204030204" pitchFamily="34" charset="0"/>
              </a:rPr>
              <a:t>Итогом является ухудшение качества работы клеток, тканей, органов и «отказ» системы в целом.</a:t>
            </a:r>
          </a:p>
          <a:p>
            <a:pPr marL="0" indent="0">
              <a:buNone/>
            </a:pPr>
            <a:endParaRPr lang="ru-RU" sz="2000" dirty="0" smtClean="0"/>
          </a:p>
          <a:p>
            <a:pPr marL="0" indent="0">
              <a:buNone/>
            </a:pPr>
            <a:endParaRPr lang="ru-RU" sz="2000" dirty="0"/>
          </a:p>
        </p:txBody>
      </p:sp>
      <p:sp>
        <p:nvSpPr>
          <p:cNvPr id="5" name="Slide Number Placeholder 4">
            <a:extLst>
              <a:ext uri="{FF2B5EF4-FFF2-40B4-BE49-F238E27FC236}">
                <a16:creationId xmlns:a16="http://schemas.microsoft.com/office/drawing/2014/main" xmlns="" id="{36CA3234-785E-414F-95A4-CD10C45E54EB}"/>
              </a:ext>
            </a:extLst>
          </p:cNvPr>
          <p:cNvSpPr>
            <a:spLocks noGrp="1"/>
          </p:cNvSpPr>
          <p:nvPr>
            <p:ph type="sldNum" sz="quarter" idx="12"/>
          </p:nvPr>
        </p:nvSpPr>
        <p:spPr/>
        <p:txBody>
          <a:bodyPr/>
          <a:lstStyle/>
          <a:p>
            <a:fld id="{DEDC85FD-CE12-4D4B-B014-7C9678FA09AF}" type="slidenum">
              <a:rPr lang="ru-RU" smtClean="0"/>
              <a:pPr/>
              <a:t>5</a:t>
            </a:fld>
            <a:endParaRPr lang="ru-RU"/>
          </a:p>
        </p:txBody>
      </p:sp>
      <p:sp>
        <p:nvSpPr>
          <p:cNvPr id="6" name="Rectangle 5">
            <a:extLst>
              <a:ext uri="{FF2B5EF4-FFF2-40B4-BE49-F238E27FC236}">
                <a16:creationId xmlns:a16="http://schemas.microsoft.com/office/drawing/2014/main" xmlns="" id="{B5376F31-8F57-4831-AE96-B7CFDFB206BE}"/>
              </a:ext>
            </a:extLst>
          </p:cNvPr>
          <p:cNvSpPr/>
          <p:nvPr/>
        </p:nvSpPr>
        <p:spPr>
          <a:xfrm>
            <a:off x="455042" y="6408074"/>
            <a:ext cx="2686376" cy="276999"/>
          </a:xfrm>
          <a:prstGeom prst="rect">
            <a:avLst/>
          </a:prstGeom>
        </p:spPr>
        <p:txBody>
          <a:bodyPr wrap="none">
            <a:spAutoFit/>
          </a:bodyPr>
          <a:lstStyle/>
          <a:p>
            <a:r>
              <a:rPr lang="ru-RU" sz="1200" i="1" dirty="0"/>
              <a:t>Биомедицинская химия, 2015 том 61</a:t>
            </a:r>
          </a:p>
        </p:txBody>
      </p:sp>
    </p:spTree>
    <p:extLst>
      <p:ext uri="{BB962C8B-B14F-4D97-AF65-F5344CB8AC3E}">
        <p14:creationId xmlns:p14="http://schemas.microsoft.com/office/powerpoint/2010/main" xmlns="" val="3713222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92726" y="1189939"/>
            <a:ext cx="10806545" cy="4467869"/>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spcBef>
                <a:spcPts val="900"/>
              </a:spcBef>
              <a:buNone/>
              <a:defRPr/>
            </a:pPr>
            <a:endParaRPr lang="en-US" altLang="fr-FR" sz="3200" b="1" dirty="0">
              <a:solidFill>
                <a:srgbClr val="FF00FF"/>
              </a:solidFill>
              <a:latin typeface="Arial Narrow" panose="020B0606020202030204" pitchFamily="34" charset="0"/>
            </a:endParaRPr>
          </a:p>
          <a:p>
            <a:pPr marL="685800" lvl="1" indent="-342900" defTabSz="342900">
              <a:spcBef>
                <a:spcPts val="900"/>
              </a:spcBef>
              <a:buFont typeface="Arial" panose="020B0604020202020204" pitchFamily="34" charset="0"/>
              <a:buChar char="•"/>
              <a:defRPr/>
            </a:pPr>
            <a:r>
              <a:rPr lang="ru-RU" altLang="fr-FR" sz="3200" b="1" dirty="0">
                <a:latin typeface="Arial Narrow" panose="020B0606020202030204" pitchFamily="34" charset="0"/>
              </a:rPr>
              <a:t>Пероральный прогестерон </a:t>
            </a:r>
            <a:r>
              <a:rPr lang="ru-RU" altLang="fr-FR" sz="3200" dirty="0">
                <a:solidFill>
                  <a:prstClr val="black"/>
                </a:solidFill>
                <a:latin typeface="Arial Narrow" panose="020B0606020202030204" pitchFamily="34" charset="0"/>
              </a:rPr>
              <a:t>имеет средне выраженный седативный эффект, улучшающий сон, и не оказывающий влияние на когнитивные функции в дневное время, что возможно связано с воздействием на ГАМК-рецепторы</a:t>
            </a:r>
            <a:r>
              <a:rPr lang="en-US" altLang="fr-FR" sz="3200" dirty="0">
                <a:solidFill>
                  <a:prstClr val="black"/>
                </a:solidFill>
                <a:latin typeface="Arial Narrow" panose="020B0606020202030204" pitchFamily="34" charset="0"/>
              </a:rPr>
              <a:t>.</a:t>
            </a:r>
          </a:p>
          <a:p>
            <a:pPr marL="685800" lvl="1" indent="-342900" defTabSz="342900">
              <a:spcBef>
                <a:spcPts val="900"/>
              </a:spcBef>
              <a:buFont typeface="Arial" panose="020B0604020202020204" pitchFamily="34" charset="0"/>
              <a:buChar char="•"/>
              <a:defRPr/>
            </a:pPr>
            <a:endParaRPr lang="en-US" altLang="fr-FR" sz="3200" dirty="0">
              <a:solidFill>
                <a:prstClr val="black"/>
              </a:solidFill>
              <a:latin typeface="Arial Narrow" panose="020B0606020202030204" pitchFamily="34" charset="0"/>
            </a:endParaRPr>
          </a:p>
          <a:p>
            <a:pPr marL="685800" lvl="1" indent="-342900" defTabSz="342900">
              <a:spcBef>
                <a:spcPts val="900"/>
              </a:spcBef>
              <a:buFont typeface="Arial" panose="020B0604020202020204" pitchFamily="34" charset="0"/>
              <a:buChar char="•"/>
              <a:defRPr/>
            </a:pPr>
            <a:r>
              <a:rPr lang="ru-RU" altLang="fr-FR" sz="3200" dirty="0">
                <a:solidFill>
                  <a:prstClr val="black"/>
                </a:solidFill>
                <a:latin typeface="Arial Narrow" panose="020B0606020202030204" pitchFamily="34" charset="0"/>
              </a:rPr>
              <a:t>Когда необходимо применение </a:t>
            </a:r>
            <a:r>
              <a:rPr lang="ru-RU" altLang="fr-FR" sz="3200" dirty="0" err="1">
                <a:solidFill>
                  <a:prstClr val="black"/>
                </a:solidFill>
                <a:latin typeface="Arial Narrow" panose="020B0606020202030204" pitchFamily="34" charset="0"/>
              </a:rPr>
              <a:t>прогестагенов</a:t>
            </a:r>
            <a:r>
              <a:rPr lang="ru-RU" altLang="fr-FR" sz="3200" dirty="0">
                <a:solidFill>
                  <a:prstClr val="black"/>
                </a:solidFill>
                <a:latin typeface="Arial Narrow" panose="020B0606020202030204" pitchFamily="34" charset="0"/>
              </a:rPr>
              <a:t>, </a:t>
            </a:r>
            <a:r>
              <a:rPr lang="ru-RU" altLang="fr-FR" sz="3200" b="1" dirty="0" err="1">
                <a:solidFill>
                  <a:prstClr val="black"/>
                </a:solidFill>
                <a:latin typeface="Arial Narrow" panose="020B0606020202030204" pitchFamily="34" charset="0"/>
              </a:rPr>
              <a:t>микронизированный</a:t>
            </a:r>
            <a:r>
              <a:rPr lang="ru-RU" altLang="fr-FR" sz="3200" b="1" dirty="0">
                <a:solidFill>
                  <a:prstClr val="black"/>
                </a:solidFill>
                <a:latin typeface="Arial Narrow" panose="020B0606020202030204" pitchFamily="34" charset="0"/>
              </a:rPr>
              <a:t> прогестерон </a:t>
            </a:r>
            <a:r>
              <a:rPr lang="ru-RU" altLang="fr-FR" sz="3200" dirty="0">
                <a:solidFill>
                  <a:prstClr val="black"/>
                </a:solidFill>
                <a:latin typeface="Arial Narrow" panose="020B0606020202030204" pitchFamily="34" charset="0"/>
              </a:rPr>
              <a:t>представляется наиболее безопасным </a:t>
            </a:r>
            <a:r>
              <a:rPr lang="en-US" altLang="fr-FR" sz="3200" dirty="0">
                <a:solidFill>
                  <a:prstClr val="black"/>
                </a:solidFill>
                <a:latin typeface="Arial Narrow" panose="020B0606020202030204" pitchFamily="34" charset="0"/>
              </a:rPr>
              <a:t>(AACE 2017). </a:t>
            </a:r>
            <a:endParaRPr lang="ru-RU" altLang="fr-FR" sz="3200" dirty="0">
              <a:solidFill>
                <a:prstClr val="black"/>
              </a:solidFill>
              <a:latin typeface="Arial Narrow" panose="020B0606020202030204" pitchFamily="34" charset="0"/>
            </a:endParaRPr>
          </a:p>
          <a:p>
            <a:pPr marL="685800" lvl="1" indent="-342900" defTabSz="342900">
              <a:spcBef>
                <a:spcPts val="900"/>
              </a:spcBef>
              <a:buFont typeface="Arial" panose="020B0604020202020204" pitchFamily="34" charset="0"/>
              <a:buChar char="•"/>
              <a:defRPr/>
            </a:pPr>
            <a:endParaRPr lang="fr-FR" altLang="fr-FR" sz="3200" dirty="0">
              <a:solidFill>
                <a:prstClr val="black"/>
              </a:solidFill>
              <a:latin typeface="Arial Narrow" panose="020B0606020202030204" pitchFamily="34" charset="0"/>
            </a:endParaRPr>
          </a:p>
        </p:txBody>
      </p:sp>
      <p:sp>
        <p:nvSpPr>
          <p:cNvPr id="7" name="Rectangle 1"/>
          <p:cNvSpPr>
            <a:spLocks noChangeArrowheads="1"/>
          </p:cNvSpPr>
          <p:nvPr/>
        </p:nvSpPr>
        <p:spPr bwMode="auto">
          <a:xfrm>
            <a:off x="5839692" y="6277757"/>
            <a:ext cx="58549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eaLnBrk="0" hangingPunct="0">
              <a:spcBef>
                <a:spcPct val="20000"/>
              </a:spcBef>
              <a:buChar char="•"/>
              <a:defRPr sz="2800">
                <a:solidFill>
                  <a:srgbClr val="333333"/>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400">
                <a:solidFill>
                  <a:srgbClr val="333333"/>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000">
                <a:solidFill>
                  <a:srgbClr val="333333"/>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a:solidFill>
                  <a:srgbClr val="333333"/>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9pPr>
          </a:lstStyle>
          <a:p>
            <a:pPr algn="ctr" defTabSz="685800" eaLnBrk="1" hangingPunct="1">
              <a:spcBef>
                <a:spcPct val="0"/>
              </a:spcBef>
              <a:buNone/>
              <a:defRPr/>
            </a:pPr>
            <a:r>
              <a:rPr lang="en-US" altLang="fr-FR" sz="1000" kern="0" dirty="0">
                <a:solidFill>
                  <a:prstClr val="black"/>
                </a:solidFill>
                <a:latin typeface="Calibri" panose="020F0502020204030204" pitchFamily="34" charset="0"/>
              </a:rPr>
              <a:t>NAMS 2017 Position Statement. Menopause 2017; 24(7): 728-753</a:t>
            </a:r>
          </a:p>
          <a:p>
            <a:pPr algn="ctr" defTabSz="685800" eaLnBrk="1" hangingPunct="1">
              <a:spcBef>
                <a:spcPct val="0"/>
              </a:spcBef>
              <a:buNone/>
              <a:defRPr/>
            </a:pPr>
            <a:r>
              <a:rPr lang="en-US" altLang="fr-FR" sz="1000" kern="0" dirty="0" err="1">
                <a:solidFill>
                  <a:prstClr val="black"/>
                </a:solidFill>
                <a:latin typeface="Calibri" panose="020F0502020204030204" pitchFamily="34" charset="0"/>
              </a:rPr>
              <a:t>Cobin</a:t>
            </a:r>
            <a:r>
              <a:rPr lang="en-US" altLang="fr-FR" sz="1000" kern="0" dirty="0">
                <a:solidFill>
                  <a:prstClr val="black"/>
                </a:solidFill>
                <a:latin typeface="Calibri" panose="020F0502020204030204" pitchFamily="34" charset="0"/>
              </a:rPr>
              <a:t> RH, Goodman NF on behalf of the AACE Committee. Endocrine Practice 2017; 23(7): 869-880</a:t>
            </a:r>
          </a:p>
        </p:txBody>
      </p:sp>
      <p:sp>
        <p:nvSpPr>
          <p:cNvPr id="8" name="Rectangle 1"/>
          <p:cNvSpPr>
            <a:spLocks noChangeArrowheads="1"/>
          </p:cNvSpPr>
          <p:nvPr/>
        </p:nvSpPr>
        <p:spPr bwMode="auto">
          <a:xfrm>
            <a:off x="198156" y="240351"/>
            <a:ext cx="11795687" cy="737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0110" tIns="30056" rIns="60110" bIns="30056">
            <a:spAutoFit/>
          </a:bodyPr>
          <a:lstStyle>
            <a:lvl1pPr algn="l" eaLnBrk="0" hangingPunct="0">
              <a:spcBef>
                <a:spcPct val="20000"/>
              </a:spcBef>
              <a:buChar char="•"/>
              <a:defRPr sz="2800">
                <a:solidFill>
                  <a:srgbClr val="333333"/>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400">
                <a:solidFill>
                  <a:srgbClr val="333333"/>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000">
                <a:solidFill>
                  <a:srgbClr val="333333"/>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a:solidFill>
                  <a:srgbClr val="333333"/>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9pPr>
          </a:lstStyle>
          <a:p>
            <a:pPr defTabSz="685800" eaLnBrk="1" hangingPunct="1">
              <a:spcBef>
                <a:spcPct val="0"/>
              </a:spcBef>
              <a:buNone/>
              <a:defRPr/>
            </a:pPr>
            <a:r>
              <a:rPr lang="en-US" altLang="fr-FR" sz="4400" kern="0" dirty="0">
                <a:solidFill>
                  <a:srgbClr val="FF0000"/>
                </a:solidFill>
                <a:latin typeface="Arial Narrow" panose="020B0606020202030204" pitchFamily="34" charset="0"/>
              </a:rPr>
              <a:t> </a:t>
            </a:r>
            <a:r>
              <a:rPr lang="ru-RU" altLang="fr-FR" sz="4400" kern="0" dirty="0">
                <a:solidFill>
                  <a:prstClr val="black"/>
                </a:solidFill>
                <a:latin typeface="Arial Narrow" panose="020B0606020202030204" pitchFamily="34" charset="0"/>
              </a:rPr>
              <a:t>Микронизированный прогестерон (Утрожестан</a:t>
            </a:r>
            <a:r>
              <a:rPr lang="ru-RU" altLang="fr-FR" sz="4400" kern="0" baseline="30000" dirty="0">
                <a:solidFill>
                  <a:prstClr val="black"/>
                </a:solidFill>
                <a:latin typeface="Arial Narrow" panose="020B0606020202030204" pitchFamily="34" charset="0"/>
              </a:rPr>
              <a:t>®</a:t>
            </a:r>
            <a:r>
              <a:rPr lang="ru-RU" altLang="fr-FR" sz="4400" kern="0" dirty="0">
                <a:solidFill>
                  <a:prstClr val="black"/>
                </a:solidFill>
                <a:latin typeface="Arial Narrow" panose="020B0606020202030204" pitchFamily="34" charset="0"/>
              </a:rPr>
              <a:t>)</a:t>
            </a:r>
            <a:endParaRPr lang="fr-FR" altLang="fr-FR" sz="4400"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xmlns="" val="227914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Реальные и мифические риски </a:t>
            </a:r>
            <a:r>
              <a:rPr lang="ru-RU" dirty="0" err="1" smtClean="0"/>
              <a:t>менопаузальной</a:t>
            </a:r>
            <a:r>
              <a:rPr lang="ru-RU" dirty="0" smtClean="0"/>
              <a:t> гормонотерапии </a:t>
            </a:r>
            <a:endParaRPr lang="ru-RU"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200" b="1" dirty="0">
                <a:latin typeface="+mn-lt"/>
              </a:rPr>
              <a:t>E3N study</a:t>
            </a:r>
            <a:r>
              <a:rPr lang="ru-RU" sz="3200" b="1" dirty="0" smtClean="0">
                <a:latin typeface="+mn-lt"/>
              </a:rPr>
              <a:t>:</a:t>
            </a:r>
            <a:br>
              <a:rPr lang="ru-RU" sz="3200" b="1" dirty="0" smtClean="0">
                <a:latin typeface="+mn-lt"/>
              </a:rPr>
            </a:br>
            <a:r>
              <a:rPr lang="ru-RU" sz="3200" b="1" dirty="0" smtClean="0">
                <a:latin typeface="+mn-lt"/>
              </a:rPr>
              <a:t> </a:t>
            </a:r>
            <a:r>
              <a:rPr lang="ru-RU" dirty="0">
                <a:solidFill>
                  <a:srgbClr val="C00000"/>
                </a:solidFill>
              </a:rPr>
              <a:t>Р</a:t>
            </a:r>
            <a:r>
              <a:rPr lang="ru-RU" sz="3200" b="1" dirty="0" smtClean="0">
                <a:solidFill>
                  <a:srgbClr val="C00000"/>
                </a:solidFill>
                <a:latin typeface="+mn-lt"/>
              </a:rPr>
              <a:t>иск венозной тромбоэмболии на фоне МГТ зависит от типа прогестагена</a:t>
            </a:r>
            <a:endParaRPr lang="ru-RU" sz="3200" b="1" dirty="0">
              <a:solidFill>
                <a:srgbClr val="C00000"/>
              </a:solidFill>
              <a:latin typeface="+mn-lt"/>
            </a:endParaRPr>
          </a:p>
        </p:txBody>
      </p:sp>
      <p:sp>
        <p:nvSpPr>
          <p:cNvPr id="4" name="Rounded Rectangle 3"/>
          <p:cNvSpPr/>
          <p:nvPr/>
        </p:nvSpPr>
        <p:spPr>
          <a:xfrm>
            <a:off x="507125" y="1690690"/>
            <a:ext cx="11243441" cy="1320525"/>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Влияние </a:t>
            </a:r>
            <a:r>
              <a:rPr lang="ru-RU" sz="2400" dirty="0" err="1">
                <a:solidFill>
                  <a:schemeClr val="tx1"/>
                </a:solidFill>
              </a:rPr>
              <a:t>прогестагенов</a:t>
            </a:r>
            <a:r>
              <a:rPr lang="ru-RU" sz="2400" dirty="0">
                <a:solidFill>
                  <a:schemeClr val="tx1"/>
                </a:solidFill>
              </a:rPr>
              <a:t> на риск ВТЭ различается в зависимости от принадлежности к фармакологическому классу </a:t>
            </a:r>
          </a:p>
        </p:txBody>
      </p:sp>
      <p:sp>
        <p:nvSpPr>
          <p:cNvPr id="5" name="Rounded Rectangle 4"/>
          <p:cNvSpPr/>
          <p:nvPr/>
        </p:nvSpPr>
        <p:spPr>
          <a:xfrm>
            <a:off x="507125" y="3393366"/>
            <a:ext cx="11243441" cy="1413527"/>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Микронизированный прогестерон в данном исследовании </a:t>
            </a:r>
          </a:p>
          <a:p>
            <a:pPr algn="ctr"/>
            <a:r>
              <a:rPr lang="ru-RU" sz="2400" dirty="0" smtClean="0">
                <a:solidFill>
                  <a:schemeClr val="tx1"/>
                </a:solidFill>
              </a:rPr>
              <a:t>не был связан с повышенным риском ВТЭ</a:t>
            </a:r>
            <a:r>
              <a:rPr lang="en-US" sz="2400" dirty="0" smtClean="0">
                <a:solidFill>
                  <a:schemeClr val="tx1"/>
                </a:solidFill>
              </a:rPr>
              <a:t> </a:t>
            </a:r>
            <a:r>
              <a:rPr lang="en-US" sz="1600" dirty="0">
                <a:solidFill>
                  <a:schemeClr val="tx1"/>
                </a:solidFill>
              </a:rPr>
              <a:t>(</a:t>
            </a:r>
            <a:r>
              <a:rPr lang="en-US" sz="1600" dirty="0" smtClean="0">
                <a:solidFill>
                  <a:schemeClr val="tx1"/>
                </a:solidFill>
              </a:rPr>
              <a:t>O</a:t>
            </a:r>
            <a:r>
              <a:rPr lang="ru-RU" sz="1600" dirty="0" smtClean="0">
                <a:solidFill>
                  <a:schemeClr val="tx1"/>
                </a:solidFill>
              </a:rPr>
              <a:t>Р</a:t>
            </a:r>
            <a:r>
              <a:rPr lang="en-US" sz="1600" dirty="0" smtClean="0">
                <a:solidFill>
                  <a:schemeClr val="tx1"/>
                </a:solidFill>
              </a:rPr>
              <a:t> </a:t>
            </a:r>
            <a:r>
              <a:rPr lang="en-US" sz="1600" dirty="0">
                <a:solidFill>
                  <a:schemeClr val="tx1"/>
                </a:solidFill>
              </a:rPr>
              <a:t>= 0.9; 95%CI: 0.6–1.5</a:t>
            </a:r>
            <a:r>
              <a:rPr lang="en-US" sz="1600" dirty="0" smtClean="0">
                <a:solidFill>
                  <a:schemeClr val="tx1"/>
                </a:solidFill>
              </a:rPr>
              <a:t>)</a:t>
            </a:r>
            <a:r>
              <a:rPr lang="ru-RU" sz="2400" dirty="0" smtClean="0">
                <a:solidFill>
                  <a:schemeClr val="tx1"/>
                </a:solidFill>
              </a:rPr>
              <a:t>, </a:t>
            </a:r>
          </a:p>
          <a:p>
            <a:pPr algn="ctr"/>
            <a:r>
              <a:rPr lang="ru-RU" sz="2400" dirty="0" smtClean="0">
                <a:solidFill>
                  <a:schemeClr val="tx1"/>
                </a:solidFill>
              </a:rPr>
              <a:t>в отличие от синтетических гестагенов – </a:t>
            </a:r>
          </a:p>
          <a:p>
            <a:pPr algn="ctr"/>
            <a:r>
              <a:rPr lang="ru-RU" sz="2400" dirty="0" smtClean="0">
                <a:solidFill>
                  <a:schemeClr val="tx1"/>
                </a:solidFill>
              </a:rPr>
              <a:t>производных норпрегнанов </a:t>
            </a:r>
            <a:r>
              <a:rPr lang="en-US" sz="1600" dirty="0" smtClean="0">
                <a:solidFill>
                  <a:schemeClr val="tx1"/>
                </a:solidFill>
              </a:rPr>
              <a:t>(O</a:t>
            </a:r>
            <a:r>
              <a:rPr lang="ru-RU" sz="1600" dirty="0" smtClean="0">
                <a:solidFill>
                  <a:schemeClr val="tx1"/>
                </a:solidFill>
              </a:rPr>
              <a:t>Р</a:t>
            </a:r>
            <a:r>
              <a:rPr lang="en-US" sz="1600" dirty="0" smtClean="0">
                <a:solidFill>
                  <a:schemeClr val="tx1"/>
                </a:solidFill>
              </a:rPr>
              <a:t> </a:t>
            </a:r>
            <a:r>
              <a:rPr lang="en-US" sz="1600" dirty="0">
                <a:solidFill>
                  <a:schemeClr val="tx1"/>
                </a:solidFill>
              </a:rPr>
              <a:t>= 1.8; 95%CI: 1.2–2.7).</a:t>
            </a:r>
          </a:p>
        </p:txBody>
      </p:sp>
      <p:sp>
        <p:nvSpPr>
          <p:cNvPr id="6" name="Rounded Rectangle 5"/>
          <p:cNvSpPr/>
          <p:nvPr/>
        </p:nvSpPr>
        <p:spPr>
          <a:xfrm>
            <a:off x="507125" y="5096042"/>
            <a:ext cx="11243441" cy="1320525"/>
          </a:xfrm>
          <a:prstGeom prst="round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dirty="0" smtClean="0">
                <a:solidFill>
                  <a:schemeClr val="tx1"/>
                </a:solidFill>
              </a:rPr>
              <a:t>Нет ясности относительно риска ВТЭ на фоне синтетических гестагенов - производных прегнанов </a:t>
            </a:r>
            <a:r>
              <a:rPr lang="en-US" sz="1600" dirty="0" smtClean="0">
                <a:solidFill>
                  <a:schemeClr val="tx1"/>
                </a:solidFill>
              </a:rPr>
              <a:t>(O</a:t>
            </a:r>
            <a:r>
              <a:rPr lang="ru-RU" sz="1600" dirty="0" smtClean="0">
                <a:solidFill>
                  <a:schemeClr val="tx1"/>
                </a:solidFill>
              </a:rPr>
              <a:t>Р</a:t>
            </a:r>
            <a:r>
              <a:rPr lang="en-US" sz="1600" dirty="0" smtClean="0">
                <a:solidFill>
                  <a:schemeClr val="tx1"/>
                </a:solidFill>
              </a:rPr>
              <a:t> </a:t>
            </a:r>
            <a:r>
              <a:rPr lang="en-US" sz="1600" dirty="0">
                <a:solidFill>
                  <a:schemeClr val="tx1"/>
                </a:solidFill>
              </a:rPr>
              <a:t>= 1.3; 95%CI</a:t>
            </a:r>
            <a:r>
              <a:rPr lang="en-US" sz="1600" dirty="0" smtClean="0">
                <a:solidFill>
                  <a:schemeClr val="tx1"/>
                </a:solidFill>
              </a:rPr>
              <a:t>:</a:t>
            </a:r>
            <a:r>
              <a:rPr lang="ru-RU" sz="1600" dirty="0" smtClean="0">
                <a:solidFill>
                  <a:schemeClr val="tx1"/>
                </a:solidFill>
              </a:rPr>
              <a:t> </a:t>
            </a:r>
            <a:r>
              <a:rPr lang="en-US" sz="1600" dirty="0" smtClean="0">
                <a:solidFill>
                  <a:schemeClr val="tx1"/>
                </a:solidFill>
              </a:rPr>
              <a:t>0.9–2.0</a:t>
            </a:r>
            <a:r>
              <a:rPr lang="ru-RU" sz="1600" dirty="0" smtClean="0">
                <a:solidFill>
                  <a:schemeClr val="tx1"/>
                </a:solidFill>
              </a:rPr>
              <a:t>) </a:t>
            </a:r>
            <a:r>
              <a:rPr lang="ru-RU" sz="2400" dirty="0" smtClean="0">
                <a:solidFill>
                  <a:schemeClr val="tx1"/>
                </a:solidFill>
              </a:rPr>
              <a:t>и нортестостерона </a:t>
            </a:r>
            <a:r>
              <a:rPr lang="ru-RU" sz="1600" dirty="0" smtClean="0">
                <a:solidFill>
                  <a:schemeClr val="tx1"/>
                </a:solidFill>
              </a:rPr>
              <a:t>(</a:t>
            </a:r>
            <a:r>
              <a:rPr lang="en-US" sz="1600" dirty="0" smtClean="0">
                <a:solidFill>
                  <a:schemeClr val="tx1"/>
                </a:solidFill>
              </a:rPr>
              <a:t>O</a:t>
            </a:r>
            <a:r>
              <a:rPr lang="ru-RU" sz="1600" dirty="0" smtClean="0">
                <a:solidFill>
                  <a:schemeClr val="tx1"/>
                </a:solidFill>
              </a:rPr>
              <a:t>Р</a:t>
            </a:r>
            <a:r>
              <a:rPr lang="en-US" sz="1600" dirty="0" smtClean="0">
                <a:solidFill>
                  <a:schemeClr val="tx1"/>
                </a:solidFill>
              </a:rPr>
              <a:t> </a:t>
            </a:r>
            <a:r>
              <a:rPr lang="en-US" sz="1600" dirty="0">
                <a:solidFill>
                  <a:schemeClr val="tx1"/>
                </a:solidFill>
              </a:rPr>
              <a:t>= 1.4; </a:t>
            </a:r>
            <a:r>
              <a:rPr lang="en-US" sz="1600" dirty="0" smtClean="0">
                <a:solidFill>
                  <a:schemeClr val="tx1"/>
                </a:solidFill>
              </a:rPr>
              <a:t>95%</a:t>
            </a:r>
            <a:r>
              <a:rPr lang="ru-RU" sz="1600" dirty="0" smtClean="0">
                <a:solidFill>
                  <a:schemeClr val="tx1"/>
                </a:solidFill>
              </a:rPr>
              <a:t>ДИ</a:t>
            </a:r>
            <a:r>
              <a:rPr lang="en-US" sz="1600" dirty="0" smtClean="0">
                <a:solidFill>
                  <a:schemeClr val="tx1"/>
                </a:solidFill>
              </a:rPr>
              <a:t>: 0.7–2.4</a:t>
            </a:r>
            <a:r>
              <a:rPr lang="ru-RU" sz="1600" dirty="0">
                <a:solidFill>
                  <a:schemeClr val="tx1"/>
                </a:solidFill>
              </a:rPr>
              <a:t>)</a:t>
            </a:r>
          </a:p>
        </p:txBody>
      </p:sp>
      <p:sp>
        <p:nvSpPr>
          <p:cNvPr id="7" name="Text Box 5"/>
          <p:cNvSpPr txBox="1">
            <a:spLocks noChangeArrowheads="1"/>
          </p:cNvSpPr>
          <p:nvPr/>
        </p:nvSpPr>
        <p:spPr bwMode="auto">
          <a:xfrm>
            <a:off x="5521329" y="6491416"/>
            <a:ext cx="6235032" cy="2539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fr-BE" sz="1050" b="1" dirty="0">
                <a:latin typeface="Verdana" charset="0"/>
                <a:ea typeface="ヒラギノ角ゴ Pro W3" charset="0"/>
                <a:cs typeface="ヒラギノ角ゴ Pro W3" charset="0"/>
              </a:rPr>
              <a:t>de Lauzon-Guillain B et al.</a:t>
            </a:r>
            <a:r>
              <a:rPr lang="fr-BE" sz="1050" dirty="0">
                <a:latin typeface="Verdana" charset="0"/>
                <a:ea typeface="ヒラギノ角ゴ Pro W3" charset="0"/>
                <a:cs typeface="ヒラギノ角ゴ Pro W3" charset="0"/>
              </a:rPr>
              <a:t> </a:t>
            </a:r>
            <a:r>
              <a:rPr lang="fr-BE" sz="1050" i="1" dirty="0" err="1">
                <a:latin typeface="Verdana" charset="0"/>
                <a:ea typeface="ヒラギノ角ゴ Pro W3" charset="0"/>
                <a:cs typeface="ヒラギノ角ゴ Pro W3" charset="0"/>
              </a:rPr>
              <a:t>Diabetologia</a:t>
            </a:r>
            <a:r>
              <a:rPr lang="fr-BE" sz="1050" i="1" dirty="0">
                <a:latin typeface="Verdana" charset="0"/>
                <a:ea typeface="ヒラギノ角ゴ Pro W3" charset="0"/>
                <a:cs typeface="ヒラギノ角ゴ Pro W3" charset="0"/>
              </a:rPr>
              <a:t> 2009; </a:t>
            </a:r>
            <a:r>
              <a:rPr lang="fr-BE" sz="1050" b="1" dirty="0">
                <a:latin typeface="Verdana" charset="0"/>
                <a:ea typeface="ヒラギノ角ゴ Pro W3" charset="0"/>
                <a:cs typeface="ヒラギノ角ゴ Pro W3" charset="0"/>
              </a:rPr>
              <a:t>52 (10)</a:t>
            </a:r>
            <a:r>
              <a:rPr lang="fr-BE" sz="1050" i="1" dirty="0">
                <a:latin typeface="Verdana" charset="0"/>
                <a:ea typeface="ヒラギノ角ゴ Pro W3" charset="0"/>
                <a:cs typeface="ヒラギノ角ゴ Pro W3" charset="0"/>
              </a:rPr>
              <a:t>: 2092</a:t>
            </a:r>
            <a:endParaRPr lang="fr-BE" sz="3200" dirty="0">
              <a:ea typeface="ヒラギノ角ゴ Pro W3" charset="0"/>
              <a:cs typeface="ヒラギノ角ゴ Pro W3" charset="0"/>
            </a:endParaRPr>
          </a:p>
        </p:txBody>
      </p:sp>
    </p:spTree>
    <p:extLst>
      <p:ext uri="{BB962C8B-B14F-4D97-AF65-F5344CB8AC3E}">
        <p14:creationId xmlns:p14="http://schemas.microsoft.com/office/powerpoint/2010/main" xmlns="" val="11658770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50981" y="221674"/>
            <a:ext cx="9471971" cy="2908249"/>
            <a:chOff x="263236" y="221673"/>
            <a:chExt cx="7103978" cy="2908249"/>
          </a:xfrm>
        </p:grpSpPr>
        <p:grpSp>
          <p:nvGrpSpPr>
            <p:cNvPr id="4" name="Group 2"/>
            <p:cNvGrpSpPr/>
            <p:nvPr/>
          </p:nvGrpSpPr>
          <p:grpSpPr>
            <a:xfrm>
              <a:off x="263237" y="221673"/>
              <a:ext cx="7103977" cy="1163782"/>
              <a:chOff x="263237" y="221673"/>
              <a:chExt cx="7103977" cy="1163782"/>
            </a:xfrm>
          </p:grpSpPr>
          <p:sp>
            <p:nvSpPr>
              <p:cNvPr id="2" name="Rectangle 1"/>
              <p:cNvSpPr/>
              <p:nvPr/>
            </p:nvSpPr>
            <p:spPr>
              <a:xfrm>
                <a:off x="263237" y="221673"/>
                <a:ext cx="7103977" cy="116378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3237" y="239960"/>
                <a:ext cx="4408487" cy="1079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3236" y="1179709"/>
              <a:ext cx="7103977" cy="19502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2772" name="Rectangle 4"/>
          <p:cNvSpPr>
            <a:spLocks noChangeArrowheads="1"/>
          </p:cNvSpPr>
          <p:nvPr/>
        </p:nvSpPr>
        <p:spPr bwMode="auto">
          <a:xfrm>
            <a:off x="1237080" y="2379798"/>
            <a:ext cx="10945283" cy="3046988"/>
          </a:xfrm>
          <a:prstGeom prst="rect">
            <a:avLst/>
          </a:prstGeom>
          <a:solidFill>
            <a:schemeClr val="bg1"/>
          </a:solidFill>
          <a:ln>
            <a:solidFill>
              <a:schemeClr val="bg1">
                <a:lumMod val="6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400" b="1" i="1" dirty="0">
                <a:latin typeface="+mn-lt"/>
              </a:rPr>
              <a:t>Заключение</a:t>
            </a:r>
            <a:endParaRPr lang="fr-BE" altLang="ru-RU" sz="2400" b="1" dirty="0">
              <a:latin typeface="+mn-lt"/>
            </a:endParaRPr>
          </a:p>
          <a:p>
            <a:pPr eaLnBrk="1" hangingPunct="1">
              <a:spcBef>
                <a:spcPct val="0"/>
              </a:spcBef>
              <a:buFontTx/>
              <a:buNone/>
            </a:pPr>
            <a:endParaRPr lang="fr-BE" altLang="ru-RU" sz="2400" b="1" dirty="0">
              <a:solidFill>
                <a:srgbClr val="002060"/>
              </a:solidFill>
              <a:latin typeface="+mn-lt"/>
            </a:endParaRPr>
          </a:p>
          <a:p>
            <a:pPr eaLnBrk="1" hangingPunct="1">
              <a:spcBef>
                <a:spcPct val="0"/>
              </a:spcBef>
              <a:buFontTx/>
              <a:buNone/>
            </a:pPr>
            <a:r>
              <a:rPr lang="ru-RU" altLang="ru-RU" sz="2400" dirty="0" smtClean="0">
                <a:latin typeface="+mn-lt"/>
              </a:rPr>
              <a:t>Путь </a:t>
            </a:r>
            <a:r>
              <a:rPr lang="ru-RU" altLang="ru-RU" sz="2400" dirty="0">
                <a:latin typeface="+mn-lt"/>
              </a:rPr>
              <a:t>введения эстрогенов и </a:t>
            </a:r>
            <a:r>
              <a:rPr lang="ru-RU" altLang="ru-RU" sz="2400" b="1" dirty="0" smtClean="0">
                <a:latin typeface="+mn-lt"/>
              </a:rPr>
              <a:t>тип </a:t>
            </a:r>
            <a:r>
              <a:rPr lang="ru-RU" altLang="ru-RU" sz="2400" b="1" dirty="0" err="1" smtClean="0">
                <a:latin typeface="+mn-lt"/>
              </a:rPr>
              <a:t>прогестагена</a:t>
            </a:r>
            <a:r>
              <a:rPr lang="ru-RU" altLang="ru-RU" sz="2400" b="1" dirty="0" smtClean="0">
                <a:latin typeface="+mn-lt"/>
              </a:rPr>
              <a:t> </a:t>
            </a:r>
            <a:r>
              <a:rPr lang="ru-RU" altLang="ru-RU" sz="2400" dirty="0">
                <a:latin typeface="+mn-lt"/>
              </a:rPr>
              <a:t>– два важных фактора, </a:t>
            </a:r>
            <a:r>
              <a:rPr lang="ru-RU" altLang="ru-RU" sz="2400" dirty="0" smtClean="0">
                <a:latin typeface="+mn-lt"/>
              </a:rPr>
              <a:t>определяющих </a:t>
            </a:r>
            <a:r>
              <a:rPr lang="ru-RU" altLang="ru-RU" sz="2400" dirty="0">
                <a:latin typeface="+mn-lt"/>
              </a:rPr>
              <a:t>риск тромботических осложнений у женщин в постменопаузе, получающих </a:t>
            </a:r>
            <a:r>
              <a:rPr lang="ru-RU" altLang="ru-RU" sz="2400" dirty="0" smtClean="0">
                <a:latin typeface="+mn-lt"/>
              </a:rPr>
              <a:t>МГТ</a:t>
            </a:r>
            <a:r>
              <a:rPr lang="ru-RU" altLang="ru-RU" sz="2400" dirty="0">
                <a:latin typeface="+mn-lt"/>
              </a:rPr>
              <a:t>.</a:t>
            </a:r>
            <a:endParaRPr lang="fr-BE" altLang="ru-RU" sz="2400" dirty="0">
              <a:latin typeface="+mn-lt"/>
            </a:endParaRPr>
          </a:p>
          <a:p>
            <a:pPr eaLnBrk="1" hangingPunct="1">
              <a:spcBef>
                <a:spcPct val="0"/>
              </a:spcBef>
              <a:buFontTx/>
              <a:buNone/>
            </a:pPr>
            <a:r>
              <a:rPr lang="fr-BE" altLang="ru-RU" sz="2400" dirty="0">
                <a:latin typeface="+mn-lt"/>
              </a:rPr>
              <a:t> </a:t>
            </a:r>
          </a:p>
          <a:p>
            <a:pPr eaLnBrk="1" hangingPunct="1">
              <a:spcBef>
                <a:spcPct val="0"/>
              </a:spcBef>
              <a:buFontTx/>
              <a:buNone/>
            </a:pPr>
            <a:r>
              <a:rPr lang="ru-RU" altLang="ru-RU" sz="2400" b="1" dirty="0" err="1">
                <a:solidFill>
                  <a:srgbClr val="C00000"/>
                </a:solidFill>
                <a:latin typeface="+mn-lt"/>
              </a:rPr>
              <a:t>Трансдермальные</a:t>
            </a:r>
            <a:r>
              <a:rPr lang="ru-RU" altLang="ru-RU" sz="2400" b="1" dirty="0">
                <a:solidFill>
                  <a:srgbClr val="C00000"/>
                </a:solidFill>
                <a:latin typeface="+mn-lt"/>
              </a:rPr>
              <a:t> эстрогены в сочетании с прогестероном</a:t>
            </a:r>
            <a:r>
              <a:rPr lang="fr-BE" altLang="ru-RU" sz="2400" b="1" dirty="0">
                <a:solidFill>
                  <a:srgbClr val="C00000"/>
                </a:solidFill>
                <a:latin typeface="+mn-lt"/>
              </a:rPr>
              <a:t> </a:t>
            </a:r>
            <a:r>
              <a:rPr lang="ru-RU" altLang="ru-RU" sz="2400" b="1" dirty="0">
                <a:solidFill>
                  <a:srgbClr val="C00000"/>
                </a:solidFill>
                <a:latin typeface="+mn-lt"/>
              </a:rPr>
              <a:t>– самое безопасное сочетание в отношении риска тромбозов</a:t>
            </a:r>
            <a:r>
              <a:rPr lang="fr-BE" altLang="ru-RU" sz="2400" b="1" dirty="0">
                <a:solidFill>
                  <a:srgbClr val="C00000"/>
                </a:solidFill>
                <a:latin typeface="+mn-lt"/>
              </a:rPr>
              <a:t>.</a:t>
            </a:r>
          </a:p>
        </p:txBody>
      </p:sp>
      <p:sp>
        <p:nvSpPr>
          <p:cNvPr id="32773" name="Rectangle 5"/>
          <p:cNvSpPr>
            <a:spLocks noChangeArrowheads="1"/>
          </p:cNvSpPr>
          <p:nvPr/>
        </p:nvSpPr>
        <p:spPr bwMode="auto">
          <a:xfrm>
            <a:off x="3960283" y="6459070"/>
            <a:ext cx="823171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BE" altLang="ru-RU" sz="1400" b="1" dirty="0" err="1">
                <a:latin typeface="Verdana" panose="020B0604030504040204" pitchFamily="34" charset="0"/>
              </a:rPr>
              <a:t>Canonico</a:t>
            </a:r>
            <a:r>
              <a:rPr lang="fr-BE" altLang="ru-RU" sz="1400" b="1" dirty="0">
                <a:latin typeface="Verdana" panose="020B0604030504040204" pitchFamily="34" charset="0"/>
              </a:rPr>
              <a:t> et al.</a:t>
            </a:r>
            <a:r>
              <a:rPr lang="fr-BE" altLang="ru-RU" sz="1400" b="1" i="1" dirty="0">
                <a:latin typeface="Verdana" panose="020B0604030504040204" pitchFamily="34" charset="0"/>
              </a:rPr>
              <a:t> </a:t>
            </a:r>
            <a:r>
              <a:rPr lang="fr-BE" altLang="ru-RU" sz="1400" i="1" dirty="0" err="1">
                <a:latin typeface="Verdana" panose="020B0604030504040204" pitchFamily="34" charset="0"/>
              </a:rPr>
              <a:t>Arterioscler</a:t>
            </a:r>
            <a:r>
              <a:rPr lang="fr-BE" altLang="ru-RU" sz="1400" i="1" dirty="0">
                <a:latin typeface="Verdana" panose="020B0604030504040204" pitchFamily="34" charset="0"/>
              </a:rPr>
              <a:t> </a:t>
            </a:r>
            <a:r>
              <a:rPr lang="fr-BE" altLang="ru-RU" sz="1400" i="1" dirty="0" err="1">
                <a:latin typeface="Verdana" panose="020B0604030504040204" pitchFamily="34" charset="0"/>
              </a:rPr>
              <a:t>Thromb</a:t>
            </a:r>
            <a:r>
              <a:rPr lang="fr-BE" altLang="ru-RU" sz="1400" i="1" dirty="0">
                <a:latin typeface="Verdana" panose="020B0604030504040204" pitchFamily="34" charset="0"/>
              </a:rPr>
              <a:t> </a:t>
            </a:r>
            <a:r>
              <a:rPr lang="fr-BE" altLang="ru-RU" sz="1400" i="1" dirty="0" err="1">
                <a:latin typeface="Verdana" panose="020B0604030504040204" pitchFamily="34" charset="0"/>
              </a:rPr>
              <a:t>Vasc</a:t>
            </a:r>
            <a:r>
              <a:rPr lang="fr-BE" altLang="ru-RU" sz="1400" i="1" dirty="0">
                <a:latin typeface="Verdana" panose="020B0604030504040204" pitchFamily="34" charset="0"/>
              </a:rPr>
              <a:t> </a:t>
            </a:r>
            <a:r>
              <a:rPr lang="fr-BE" altLang="ru-RU" sz="1400" i="1" dirty="0" err="1">
                <a:latin typeface="Verdana" panose="020B0604030504040204" pitchFamily="34" charset="0"/>
              </a:rPr>
              <a:t>Biol</a:t>
            </a:r>
            <a:r>
              <a:rPr lang="fr-BE" altLang="ru-RU" sz="1400" i="1" dirty="0">
                <a:latin typeface="Verdana" panose="020B0604030504040204" pitchFamily="34" charset="0"/>
              </a:rPr>
              <a:t>. 2009;</a:t>
            </a:r>
            <a:r>
              <a:rPr lang="fr-BE" altLang="ru-RU" sz="1400" b="1" dirty="0">
                <a:latin typeface="Verdana" panose="020B0604030504040204" pitchFamily="34" charset="0"/>
              </a:rPr>
              <a:t> 29: </a:t>
            </a:r>
            <a:r>
              <a:rPr lang="fr-BE" altLang="ru-RU" sz="1400" i="1" dirty="0">
                <a:latin typeface="Verdana" panose="020B0604030504040204" pitchFamily="34" charset="0"/>
              </a:rPr>
              <a:t>00-00.</a:t>
            </a:r>
          </a:p>
        </p:txBody>
      </p:sp>
    </p:spTree>
    <p:extLst>
      <p:ext uri="{BB962C8B-B14F-4D97-AF65-F5344CB8AC3E}">
        <p14:creationId xmlns:p14="http://schemas.microsoft.com/office/powerpoint/2010/main" xmlns="" val="32880492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9439"/>
            <a:ext cx="12192000" cy="6510855"/>
          </a:xfrm>
        </p:spPr>
      </p:pic>
      <p:sp>
        <p:nvSpPr>
          <p:cNvPr id="5" name="TextBox 4"/>
          <p:cNvSpPr txBox="1"/>
          <p:nvPr/>
        </p:nvSpPr>
        <p:spPr>
          <a:xfrm>
            <a:off x="4404498" y="6474941"/>
            <a:ext cx="7512909" cy="276999"/>
          </a:xfrm>
          <a:prstGeom prst="rect">
            <a:avLst/>
          </a:prstGeom>
          <a:noFill/>
        </p:spPr>
        <p:txBody>
          <a:bodyPr wrap="square" rtlCol="0">
            <a:spAutoFit/>
          </a:bodyPr>
          <a:lstStyle/>
          <a:p>
            <a:r>
              <a:rPr lang="en-US" sz="1200" dirty="0" smtClean="0"/>
              <a:t>E3N Study, Adapted from Fournier et al. Breast Cancer Res Treat 2008; 107:103-111</a:t>
            </a:r>
            <a:endParaRPr lang="ru-RU" sz="1200" dirty="0"/>
          </a:p>
        </p:txBody>
      </p:sp>
    </p:spTree>
    <p:extLst>
      <p:ext uri="{BB962C8B-B14F-4D97-AF65-F5344CB8AC3E}">
        <p14:creationId xmlns:p14="http://schemas.microsoft.com/office/powerpoint/2010/main" xmlns="" val="1233121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24655" y="0"/>
            <a:ext cx="11352712" cy="1742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0147" tIns="40074" rIns="80147" bIns="40074">
            <a:spAutoFit/>
          </a:bodyPr>
          <a:lstStyle>
            <a:defPPr>
              <a:defRPr lang="ru-RU"/>
            </a:defPPr>
            <a:lvl1pPr>
              <a:spcBef>
                <a:spcPct val="0"/>
              </a:spcBef>
              <a:buNone/>
              <a:defRPr sz="2100" b="1" i="1" kern="0">
                <a:solidFill>
                  <a:srgbClr val="FF0000"/>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400">
                <a:solidFill>
                  <a:srgbClr val="333333"/>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000">
                <a:solidFill>
                  <a:srgbClr val="333333"/>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rgbClr val="333333"/>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9pPr>
          </a:lstStyle>
          <a:p>
            <a:r>
              <a:rPr lang="ru-RU" sz="3600" b="0" i="0" dirty="0">
                <a:solidFill>
                  <a:schemeClr val="tx1"/>
                </a:solidFill>
                <a:latin typeface="Arial Narrow" panose="020B0606020202030204" pitchFamily="34" charset="0"/>
                <a:cs typeface="Calibri Light" panose="020F0302020204030204" pitchFamily="34" charset="0"/>
              </a:rPr>
              <a:t>Рекомендации Американской ассоциации клинических эндокринологов (</a:t>
            </a:r>
            <a:r>
              <a:rPr lang="en-US" sz="3600" b="0" i="0" dirty="0">
                <a:solidFill>
                  <a:schemeClr val="tx1"/>
                </a:solidFill>
                <a:latin typeface="Arial Narrow" panose="020B0606020202030204" pitchFamily="34" charset="0"/>
                <a:cs typeface="Calibri Light" panose="020F0302020204030204" pitchFamily="34" charset="0"/>
              </a:rPr>
              <a:t>AACE</a:t>
            </a:r>
            <a:r>
              <a:rPr lang="ru-RU" sz="3600" b="0" i="0" dirty="0">
                <a:solidFill>
                  <a:schemeClr val="tx1"/>
                </a:solidFill>
                <a:latin typeface="Arial Narrow" panose="020B0606020202030204" pitchFamily="34" charset="0"/>
                <a:cs typeface="Calibri Light" panose="020F0302020204030204" pitchFamily="34" charset="0"/>
              </a:rPr>
              <a:t>) и американского эндокринологического колледжа (</a:t>
            </a:r>
            <a:r>
              <a:rPr lang="en-US" sz="3600" b="0" i="0" dirty="0">
                <a:solidFill>
                  <a:schemeClr val="tx1"/>
                </a:solidFill>
                <a:latin typeface="Arial Narrow" panose="020B0606020202030204" pitchFamily="34" charset="0"/>
                <a:cs typeface="Calibri Light" panose="020F0302020204030204" pitchFamily="34" charset="0"/>
              </a:rPr>
              <a:t>ACE)–2017 </a:t>
            </a:r>
            <a:endParaRPr lang="ru-RU" sz="3600" b="0" i="0" dirty="0">
              <a:solidFill>
                <a:schemeClr val="tx1"/>
              </a:solidFill>
              <a:latin typeface="Arial Narrow" panose="020B0606020202030204" pitchFamily="34" charset="0"/>
              <a:cs typeface="Calibri Light" panose="020F0302020204030204" pitchFamily="34" charset="0"/>
            </a:endParaRPr>
          </a:p>
        </p:txBody>
      </p:sp>
      <p:sp>
        <p:nvSpPr>
          <p:cNvPr id="12" name="Rectangle 11"/>
          <p:cNvSpPr/>
          <p:nvPr/>
        </p:nvSpPr>
        <p:spPr>
          <a:xfrm>
            <a:off x="5693432" y="6362441"/>
            <a:ext cx="6857617" cy="315727"/>
          </a:xfrm>
          <a:prstGeom prst="rect">
            <a:avLst/>
          </a:prstGeom>
        </p:spPr>
        <p:txBody>
          <a:bodyPr wrap="square">
            <a:spAutoFit/>
          </a:bodyPr>
          <a:lstStyle/>
          <a:p>
            <a:r>
              <a:rPr lang="en-US" sz="726" dirty="0">
                <a:solidFill>
                  <a:srgbClr val="000000"/>
                </a:solidFill>
                <a:latin typeface="Helvetica Neu"/>
              </a:rPr>
              <a:t>Rhoda H. </a:t>
            </a:r>
            <a:r>
              <a:rPr lang="en-US" sz="726" dirty="0" err="1">
                <a:solidFill>
                  <a:srgbClr val="000000"/>
                </a:solidFill>
                <a:latin typeface="Helvetica Neu"/>
              </a:rPr>
              <a:t>Cobin</a:t>
            </a:r>
            <a:r>
              <a:rPr lang="en-US" sz="726" dirty="0">
                <a:solidFill>
                  <a:srgbClr val="000000"/>
                </a:solidFill>
                <a:latin typeface="Helvetica Neu"/>
              </a:rPr>
              <a:t> and Neil F. Goodman (</a:t>
            </a:r>
            <a:r>
              <a:rPr lang="en-US" sz="726" i="1" dirty="0">
                <a:solidFill>
                  <a:srgbClr val="000000"/>
                </a:solidFill>
                <a:latin typeface="Helvetica Neu"/>
              </a:rPr>
              <a:t>2017</a:t>
            </a:r>
            <a:r>
              <a:rPr lang="en-US" sz="726" dirty="0">
                <a:solidFill>
                  <a:srgbClr val="000000"/>
                </a:solidFill>
                <a:latin typeface="Helvetica Neu"/>
              </a:rPr>
              <a:t>) AMERICAN ASSOCIATION OF CLINICAL ENDOCRINOLOGISTS AND AMERICAN COLLEGE OF ENDOCRINOLOGY POSITION STATEMENT ON MENOPAUSE–2017 UPDATE. Endocrine Practice: July 2017, Vol. 23, No. 7, pp. 869-880.</a:t>
            </a:r>
            <a:endParaRPr lang="ru-RU" sz="726" dirty="0"/>
          </a:p>
        </p:txBody>
      </p:sp>
      <p:sp>
        <p:nvSpPr>
          <p:cNvPr id="2" name="Rectangle 1">
            <a:extLst>
              <a:ext uri="{FF2B5EF4-FFF2-40B4-BE49-F238E27FC236}">
                <a16:creationId xmlns="" xmlns:a16="http://schemas.microsoft.com/office/drawing/2014/main" id="{48645CFD-7C52-4196-B602-1876BABA55F3}"/>
              </a:ext>
            </a:extLst>
          </p:cNvPr>
          <p:cNvSpPr/>
          <p:nvPr/>
        </p:nvSpPr>
        <p:spPr>
          <a:xfrm>
            <a:off x="403121" y="1735778"/>
            <a:ext cx="8965731" cy="3785652"/>
          </a:xfrm>
          <a:prstGeom prst="rect">
            <a:avLst/>
          </a:prstGeom>
        </p:spPr>
        <p:txBody>
          <a:bodyPr wrap="square">
            <a:spAutoFit/>
          </a:bodyPr>
          <a:lstStyle/>
          <a:p>
            <a:endParaRPr lang="en-US" sz="2400" dirty="0">
              <a:solidFill>
                <a:srgbClr val="000000"/>
              </a:solidFill>
              <a:latin typeface="Helvetica Neu"/>
            </a:endParaRPr>
          </a:p>
          <a:p>
            <a:pPr marL="342900" indent="-342900">
              <a:buFont typeface="Arial" panose="020B0604020202020204" pitchFamily="34" charset="0"/>
              <a:buChar char="•"/>
            </a:pPr>
            <a:r>
              <a:rPr lang="ru-RU" sz="2400" dirty="0">
                <a:solidFill>
                  <a:srgbClr val="000000"/>
                </a:solidFill>
                <a:latin typeface="Helvetica Neu"/>
              </a:rPr>
              <a:t>Применение </a:t>
            </a:r>
            <a:r>
              <a:rPr lang="ru-RU" sz="2400" b="1" dirty="0">
                <a:solidFill>
                  <a:srgbClr val="C00000"/>
                </a:solidFill>
                <a:latin typeface="Helvetica Neu"/>
              </a:rPr>
              <a:t>трансдермальных эстрогенных препаратов </a:t>
            </a:r>
            <a:r>
              <a:rPr lang="ru-RU" sz="2400" dirty="0">
                <a:solidFill>
                  <a:srgbClr val="000000"/>
                </a:solidFill>
                <a:latin typeface="Helvetica Neu"/>
              </a:rPr>
              <a:t>(по сравнению с пероральными эстрогенами) имеют меньшую вероятность развития тромботического риска, и, возможно, риска развития инсульта и ишемической болезни сердца.</a:t>
            </a:r>
          </a:p>
          <a:p>
            <a:pPr marL="342900" indent="-342900">
              <a:buFont typeface="Arial" panose="020B0604020202020204" pitchFamily="34" charset="0"/>
              <a:buChar char="•"/>
            </a:pPr>
            <a:endParaRPr lang="en-US" sz="2400" dirty="0">
              <a:solidFill>
                <a:srgbClr val="000000"/>
              </a:solidFill>
              <a:latin typeface="Helvetica Neu"/>
            </a:endParaRPr>
          </a:p>
          <a:p>
            <a:pPr marL="342900" indent="-342900">
              <a:buFont typeface="Arial" panose="020B0604020202020204" pitchFamily="34" charset="0"/>
              <a:buChar char="•"/>
            </a:pPr>
            <a:r>
              <a:rPr lang="ru-RU" sz="2400" dirty="0">
                <a:solidFill>
                  <a:srgbClr val="000000"/>
                </a:solidFill>
                <a:latin typeface="Helvetica Neu"/>
              </a:rPr>
              <a:t>Если имеется необходимость применения прогестагенного компонента, </a:t>
            </a:r>
            <a:r>
              <a:rPr lang="ru-RU" sz="2400" b="1" dirty="0">
                <a:solidFill>
                  <a:srgbClr val="000000"/>
                </a:solidFill>
                <a:latin typeface="Helvetica Neu"/>
              </a:rPr>
              <a:t>то микронизированный прогестерон является более безопасной альтернативой</a:t>
            </a:r>
            <a:r>
              <a:rPr lang="en-US" sz="2400" dirty="0">
                <a:solidFill>
                  <a:srgbClr val="000000"/>
                </a:solidFill>
                <a:latin typeface="Helvetica Neu"/>
              </a:rPr>
              <a:t>.</a:t>
            </a:r>
          </a:p>
        </p:txBody>
      </p:sp>
      <p:pic>
        <p:nvPicPr>
          <p:cNvPr id="5" name="Picture 4">
            <a:extLst>
              <a:ext uri="{FF2B5EF4-FFF2-40B4-BE49-F238E27FC236}">
                <a16:creationId xmlns="" xmlns:a16="http://schemas.microsoft.com/office/drawing/2014/main" id="{0F7C5960-16A5-48F2-B4CE-A00346D50D11}"/>
              </a:ext>
            </a:extLst>
          </p:cNvPr>
          <p:cNvPicPr>
            <a:picLocks noChangeAspect="1"/>
          </p:cNvPicPr>
          <p:nvPr/>
        </p:nvPicPr>
        <p:blipFill>
          <a:blip r:embed="rId3" cstate="print"/>
          <a:stretch>
            <a:fillRect/>
          </a:stretch>
        </p:blipFill>
        <p:spPr>
          <a:xfrm>
            <a:off x="9658299" y="2152798"/>
            <a:ext cx="2219068" cy="2958757"/>
          </a:xfrm>
          <a:prstGeom prst="rect">
            <a:avLst/>
          </a:prstGeom>
        </p:spPr>
      </p:pic>
    </p:spTree>
    <p:extLst>
      <p:ext uri="{BB962C8B-B14F-4D97-AF65-F5344CB8AC3E}">
        <p14:creationId xmlns="" xmlns:p14="http://schemas.microsoft.com/office/powerpoint/2010/main" val="270192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72678" y="1687119"/>
            <a:ext cx="11616793" cy="4321967"/>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1200"/>
              </a:spcBef>
              <a:buFont typeface="Arial" panose="020B0604020202020204" pitchFamily="34" charset="0"/>
              <a:buChar char="•"/>
            </a:pPr>
            <a:r>
              <a:rPr lang="ru-RU" altLang="fr-FR" b="1" dirty="0">
                <a:latin typeface="Arial Narrow" panose="020B0606020202030204" pitchFamily="34" charset="0"/>
                <a:cs typeface="Calibri" panose="020F0502020204030204" pitchFamily="34" charset="0"/>
              </a:rPr>
              <a:t>Не пероральные (трансдермальный, вагинальный, внутриматочный) пути доставки могут иметь преимущества, т.к. минуют первичное прохождение через печень </a:t>
            </a:r>
          </a:p>
          <a:p>
            <a:pPr lvl="1">
              <a:spcBef>
                <a:spcPts val="1200"/>
              </a:spcBef>
              <a:buFont typeface="Arial" panose="020B0604020202020204" pitchFamily="34" charset="0"/>
              <a:buChar char="•"/>
            </a:pPr>
            <a:r>
              <a:rPr lang="ru-RU" altLang="fr-FR" b="1" dirty="0">
                <a:latin typeface="Arial Narrow" panose="020B0606020202030204" pitchFamily="34" charset="0"/>
                <a:ea typeface="+mn-ea"/>
                <a:cs typeface="Calibri" panose="020F0502020204030204" pitchFamily="34" charset="0"/>
              </a:rPr>
              <a:t>Пероральный прогестерон </a:t>
            </a:r>
            <a:r>
              <a:rPr lang="ru-RU" altLang="fr-FR" dirty="0">
                <a:latin typeface="Arial Narrow" panose="020B0606020202030204" pitchFamily="34" charset="0"/>
                <a:ea typeface="+mn-ea"/>
                <a:cs typeface="Calibri" panose="020F0502020204030204" pitchFamily="34" charset="0"/>
              </a:rPr>
              <a:t>имеет средне выраженный седативный эффект, улучшающий сон, и не оказывающий влияние на когнитивные функции в дневное время, что возможно связано с воздействием на ГАМК-рецепторы</a:t>
            </a:r>
            <a:r>
              <a:rPr lang="en-US" altLang="fr-FR" dirty="0">
                <a:latin typeface="Arial Narrow" panose="020B0606020202030204" pitchFamily="34" charset="0"/>
                <a:ea typeface="+mn-ea"/>
                <a:cs typeface="Calibri" panose="020F0502020204030204" pitchFamily="34" charset="0"/>
              </a:rPr>
              <a:t>.</a:t>
            </a:r>
          </a:p>
          <a:p>
            <a:pPr lvl="1">
              <a:spcBef>
                <a:spcPts val="1200"/>
              </a:spcBef>
              <a:buFont typeface="Arial" panose="020B0604020202020204" pitchFamily="34" charset="0"/>
              <a:buChar char="•"/>
            </a:pPr>
            <a:r>
              <a:rPr lang="ru-RU" altLang="fr-FR" dirty="0">
                <a:latin typeface="Arial Narrow" panose="020B0606020202030204" pitchFamily="34" charset="0"/>
                <a:ea typeface="+mn-ea"/>
                <a:cs typeface="Calibri" panose="020F0502020204030204" pitchFamily="34" charset="0"/>
              </a:rPr>
              <a:t>Наблюдательные исследования продемонстрировали, что </a:t>
            </a:r>
            <a:r>
              <a:rPr lang="ru-RU" altLang="fr-FR" b="1" dirty="0">
                <a:latin typeface="Arial Narrow" panose="020B0606020202030204" pitchFamily="34" charset="0"/>
                <a:ea typeface="+mn-ea"/>
                <a:cs typeface="Calibri" panose="020F0502020204030204" pitchFamily="34" charset="0"/>
              </a:rPr>
              <a:t>микронизированный прогестерон имеет меньшее влияние на риск РМЖ.</a:t>
            </a:r>
            <a:endParaRPr lang="en-US" altLang="fr-FR" dirty="0">
              <a:latin typeface="Arial Narrow" panose="020B0606020202030204" pitchFamily="34" charset="0"/>
              <a:ea typeface="+mn-ea"/>
              <a:cs typeface="Calibri" panose="020F0502020204030204" pitchFamily="34" charset="0"/>
            </a:endParaRPr>
          </a:p>
          <a:p>
            <a:pPr lvl="1">
              <a:spcBef>
                <a:spcPts val="1200"/>
              </a:spcBef>
              <a:buFont typeface="Arial" panose="020B0604020202020204" pitchFamily="34" charset="0"/>
              <a:buChar char="•"/>
            </a:pPr>
            <a:endParaRPr lang="fr-FR" altLang="fr-FR" sz="2000" dirty="0">
              <a:latin typeface="Arial Narrow" panose="020B0606020202030204" pitchFamily="34" charset="0"/>
            </a:endParaRPr>
          </a:p>
        </p:txBody>
      </p:sp>
      <p:sp>
        <p:nvSpPr>
          <p:cNvPr id="7" name="Rectangle 1"/>
          <p:cNvSpPr>
            <a:spLocks noChangeArrowheads="1"/>
          </p:cNvSpPr>
          <p:nvPr/>
        </p:nvSpPr>
        <p:spPr bwMode="auto">
          <a:xfrm>
            <a:off x="544904" y="6232533"/>
            <a:ext cx="69119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rgbClr val="333333"/>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400">
                <a:solidFill>
                  <a:srgbClr val="333333"/>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000">
                <a:solidFill>
                  <a:srgbClr val="333333"/>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a:solidFill>
                  <a:srgbClr val="333333"/>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9pPr>
          </a:lstStyle>
          <a:p>
            <a:pPr defTabSz="914400" eaLnBrk="1" hangingPunct="1">
              <a:spcBef>
                <a:spcPct val="0"/>
              </a:spcBef>
              <a:buNone/>
            </a:pPr>
            <a:r>
              <a:rPr lang="en-US" altLang="fr-FR" sz="1200" b="1" kern="0" dirty="0">
                <a:solidFill>
                  <a:schemeClr val="tx1"/>
                </a:solidFill>
                <a:latin typeface="Calibri" panose="020F0502020204030204" pitchFamily="34" charset="0"/>
              </a:rPr>
              <a:t>NAMS 2017 Position Statement. Menopause 2017; 24(7): 728-753</a:t>
            </a:r>
          </a:p>
          <a:p>
            <a:pPr defTabSz="914400" eaLnBrk="1" hangingPunct="1">
              <a:spcBef>
                <a:spcPct val="0"/>
              </a:spcBef>
              <a:buNone/>
            </a:pPr>
            <a:r>
              <a:rPr lang="en-US" altLang="fr-FR" sz="1200" b="1" kern="0" dirty="0" err="1">
                <a:solidFill>
                  <a:schemeClr val="tx1"/>
                </a:solidFill>
                <a:latin typeface="Calibri" panose="020F0502020204030204" pitchFamily="34" charset="0"/>
              </a:rPr>
              <a:t>Cobin</a:t>
            </a:r>
            <a:r>
              <a:rPr lang="en-US" altLang="fr-FR" sz="1200" b="1" kern="0" dirty="0">
                <a:solidFill>
                  <a:schemeClr val="tx1"/>
                </a:solidFill>
                <a:latin typeface="Calibri" panose="020F0502020204030204" pitchFamily="34" charset="0"/>
              </a:rPr>
              <a:t> RH, Goodman NF on behalf of the AACE Committee. Endocrine Practice 2017; 23(7): 869-880</a:t>
            </a:r>
          </a:p>
        </p:txBody>
      </p:sp>
      <p:sp>
        <p:nvSpPr>
          <p:cNvPr id="8" name="Rectangle 1"/>
          <p:cNvSpPr>
            <a:spLocks noChangeArrowheads="1"/>
          </p:cNvSpPr>
          <p:nvPr/>
        </p:nvSpPr>
        <p:spPr bwMode="auto">
          <a:xfrm>
            <a:off x="744548" y="274746"/>
            <a:ext cx="11144923" cy="1188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0147" tIns="40074" rIns="80147" bIns="40074">
            <a:spAutoFit/>
          </a:bodyPr>
          <a:lstStyle>
            <a:lvl1pPr algn="l" eaLnBrk="0" hangingPunct="0">
              <a:spcBef>
                <a:spcPct val="20000"/>
              </a:spcBef>
              <a:buChar char="•"/>
              <a:defRPr sz="2800">
                <a:solidFill>
                  <a:srgbClr val="333333"/>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400">
                <a:solidFill>
                  <a:srgbClr val="333333"/>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000">
                <a:solidFill>
                  <a:srgbClr val="333333"/>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a:solidFill>
                  <a:srgbClr val="333333"/>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a:solidFill>
                  <a:srgbClr val="333333"/>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333333"/>
                </a:solidFill>
                <a:latin typeface="Arial" panose="020B0604020202020204" pitchFamily="34" charset="0"/>
                <a:cs typeface="Arial" panose="020B0604020202020204" pitchFamily="34" charset="0"/>
              </a:defRPr>
            </a:lvl9pPr>
          </a:lstStyle>
          <a:p>
            <a:pPr defTabSz="914400" eaLnBrk="1" hangingPunct="1">
              <a:spcBef>
                <a:spcPct val="0"/>
              </a:spcBef>
              <a:buNone/>
            </a:pPr>
            <a:r>
              <a:rPr lang="en-US" altLang="fr-FR" sz="2100" b="1" i="1" kern="0" dirty="0">
                <a:solidFill>
                  <a:srgbClr val="FF0000"/>
                </a:solidFill>
                <a:latin typeface="Arial Narrow" panose="020B0606020202030204" pitchFamily="34" charset="0"/>
              </a:rPr>
              <a:t> </a:t>
            </a:r>
            <a:r>
              <a:rPr lang="ru-RU" altLang="fr-FR" sz="3600" dirty="0">
                <a:solidFill>
                  <a:schemeClr val="tx1"/>
                </a:solidFill>
                <a:latin typeface="Arial Narrow" panose="020B0606020202030204" pitchFamily="34" charset="0"/>
                <a:cs typeface="Calibri Light" panose="020F0302020204030204" pitchFamily="34" charset="0"/>
              </a:rPr>
              <a:t>Рекомендации Северо-американского </a:t>
            </a:r>
          </a:p>
          <a:p>
            <a:pPr defTabSz="914400" eaLnBrk="1" hangingPunct="1">
              <a:spcBef>
                <a:spcPct val="0"/>
              </a:spcBef>
              <a:buNone/>
            </a:pPr>
            <a:r>
              <a:rPr lang="ru-RU" altLang="fr-FR" sz="3600" dirty="0">
                <a:solidFill>
                  <a:schemeClr val="tx1"/>
                </a:solidFill>
                <a:latin typeface="Arial Narrow" panose="020B0606020202030204" pitchFamily="34" charset="0"/>
                <a:cs typeface="Calibri Light" panose="020F0302020204030204" pitchFamily="34" charset="0"/>
              </a:rPr>
              <a:t>общества по менопаузе (2017)</a:t>
            </a:r>
            <a:endParaRPr lang="fr-FR" altLang="fr-FR" sz="3600" dirty="0">
              <a:solidFill>
                <a:schemeClr val="tx1"/>
              </a:solidFill>
              <a:latin typeface="Arial Narrow" panose="020B0606020202030204" pitchFamily="34" charset="0"/>
              <a:cs typeface="Calibri Light" panose="020F0302020204030204" pitchFamily="34" charset="0"/>
            </a:endParaRPr>
          </a:p>
        </p:txBody>
      </p:sp>
      <p:pic>
        <p:nvPicPr>
          <p:cNvPr id="6" name="Picture 6">
            <a:extLst>
              <a:ext uri="{FF2B5EF4-FFF2-40B4-BE49-F238E27FC236}">
                <a16:creationId xmlns="" xmlns:a16="http://schemas.microsoft.com/office/drawing/2014/main" id="{5EC6BEA7-C1B3-4F7F-8ACB-515F86E01D4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95049" y="143340"/>
            <a:ext cx="1794422" cy="1451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26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4479788-32EA-4EF1-99AD-63622E4DCB5F}"/>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47272" b="64588"/>
          <a:stretch/>
        </p:blipFill>
        <p:spPr>
          <a:xfrm>
            <a:off x="0" y="945396"/>
            <a:ext cx="5691156" cy="5408908"/>
          </a:xfrm>
          <a:prstGeom prst="rect">
            <a:avLst/>
          </a:prstGeom>
        </p:spPr>
      </p:pic>
      <p:pic>
        <p:nvPicPr>
          <p:cNvPr id="5" name="Picture 4">
            <a:extLst>
              <a:ext uri="{FF2B5EF4-FFF2-40B4-BE49-F238E27FC236}">
                <a16:creationId xmlns="" xmlns:a16="http://schemas.microsoft.com/office/drawing/2014/main" id="{E86DD703-5927-4F78-8073-CB6FE5264087}"/>
              </a:ext>
            </a:extLst>
          </p:cNvPr>
          <p:cNvPicPr>
            <a:picLocks noChangeAspect="1"/>
          </p:cNvPicPr>
          <p:nvPr/>
        </p:nvPicPr>
        <p:blipFill rotWithShape="1">
          <a:blip r:embed="rId3" cstate="print"/>
          <a:srcRect l="18178" t="19210" r="42670" b="69717"/>
          <a:stretch/>
        </p:blipFill>
        <p:spPr>
          <a:xfrm>
            <a:off x="331445" y="0"/>
            <a:ext cx="4773478" cy="759417"/>
          </a:xfrm>
          <a:prstGeom prst="rect">
            <a:avLst/>
          </a:prstGeom>
        </p:spPr>
      </p:pic>
      <p:sp>
        <p:nvSpPr>
          <p:cNvPr id="6" name="Title 1">
            <a:extLst>
              <a:ext uri="{FF2B5EF4-FFF2-40B4-BE49-F238E27FC236}">
                <a16:creationId xmlns="" xmlns:a16="http://schemas.microsoft.com/office/drawing/2014/main" id="{8A4A0BA2-92ED-45B7-939F-801B79031080}"/>
              </a:ext>
            </a:extLst>
          </p:cNvPr>
          <p:cNvSpPr txBox="1">
            <a:spLocks/>
          </p:cNvSpPr>
          <p:nvPr/>
        </p:nvSpPr>
        <p:spPr bwMode="auto">
          <a:xfrm>
            <a:off x="5967769" y="226806"/>
            <a:ext cx="5965925" cy="6127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fontScale="90000" lnSpcReduction="20000"/>
          </a:bodyPr>
          <a:lstStyle>
            <a:lvl1pPr algn="ctr" rtl="0" eaLnBrk="0" fontAlgn="base" hangingPunct="0">
              <a:spcBef>
                <a:spcPct val="0"/>
              </a:spcBef>
              <a:spcAft>
                <a:spcPct val="0"/>
              </a:spcAft>
              <a:defRPr sz="6000">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itchFamily="34" charset="0"/>
              </a:defRPr>
            </a:lvl2pPr>
            <a:lvl3pPr algn="ctr" rtl="0" eaLnBrk="0" fontAlgn="base" hangingPunct="0">
              <a:spcBef>
                <a:spcPct val="0"/>
              </a:spcBef>
              <a:spcAft>
                <a:spcPct val="0"/>
              </a:spcAft>
              <a:defRPr>
                <a:solidFill>
                  <a:schemeClr val="tx2"/>
                </a:solidFill>
                <a:latin typeface="Calibri" pitchFamily="34" charset="0"/>
              </a:defRPr>
            </a:lvl3pPr>
            <a:lvl4pPr algn="ctr" rtl="0" eaLnBrk="0" fontAlgn="base" hangingPunct="0">
              <a:spcBef>
                <a:spcPct val="0"/>
              </a:spcBef>
              <a:spcAft>
                <a:spcPct val="0"/>
              </a:spcAft>
              <a:defRPr>
                <a:solidFill>
                  <a:schemeClr val="tx2"/>
                </a:solidFill>
                <a:latin typeface="Calibri" pitchFamily="34" charset="0"/>
              </a:defRPr>
            </a:lvl4pPr>
            <a:lvl5pPr algn="ctr" rtl="0" eaLnBrk="0" fontAlgn="base" hangingPunct="0">
              <a:spcBef>
                <a:spcPct val="0"/>
              </a:spcBef>
              <a:spcAft>
                <a:spcPct val="0"/>
              </a:spcAft>
              <a:defRPr>
                <a:solidFill>
                  <a:schemeClr val="tx2"/>
                </a:solidFill>
                <a:latin typeface="Calibri" pitchFamily="34" charset="0"/>
              </a:defRPr>
            </a:lvl5pPr>
            <a:lvl6pPr marL="321457" algn="ctr" rtl="0" eaLnBrk="0" fontAlgn="base" hangingPunct="0">
              <a:spcBef>
                <a:spcPct val="0"/>
              </a:spcBef>
              <a:spcAft>
                <a:spcPct val="0"/>
              </a:spcAft>
              <a:defRPr>
                <a:solidFill>
                  <a:schemeClr val="tx2"/>
                </a:solidFill>
                <a:latin typeface="Calibri" pitchFamily="34" charset="0"/>
              </a:defRPr>
            </a:lvl6pPr>
            <a:lvl7pPr marL="642915" algn="ctr" rtl="0" eaLnBrk="0" fontAlgn="base" hangingPunct="0">
              <a:spcBef>
                <a:spcPct val="0"/>
              </a:spcBef>
              <a:spcAft>
                <a:spcPct val="0"/>
              </a:spcAft>
              <a:defRPr>
                <a:solidFill>
                  <a:schemeClr val="tx2"/>
                </a:solidFill>
                <a:latin typeface="Calibri" pitchFamily="34" charset="0"/>
              </a:defRPr>
            </a:lvl7pPr>
            <a:lvl8pPr marL="964372" algn="ctr" rtl="0" eaLnBrk="0" fontAlgn="base" hangingPunct="0">
              <a:spcBef>
                <a:spcPct val="0"/>
              </a:spcBef>
              <a:spcAft>
                <a:spcPct val="0"/>
              </a:spcAft>
              <a:defRPr>
                <a:solidFill>
                  <a:schemeClr val="tx2"/>
                </a:solidFill>
                <a:latin typeface="Calibri" pitchFamily="34" charset="0"/>
              </a:defRPr>
            </a:lvl8pPr>
            <a:lvl9pPr marL="1285829" algn="ctr" rtl="0" eaLnBrk="0" fontAlgn="base" hangingPunct="0">
              <a:spcBef>
                <a:spcPct val="0"/>
              </a:spcBef>
              <a:spcAft>
                <a:spcPct val="0"/>
              </a:spcAft>
              <a:defRPr>
                <a:solidFill>
                  <a:schemeClr val="tx2"/>
                </a:solidFill>
                <a:latin typeface="Calibri" pitchFamily="34" charset="0"/>
              </a:defRPr>
            </a:lvl9pPr>
          </a:lstStyle>
          <a:p>
            <a:pPr algn="l"/>
            <a:r>
              <a:rPr lang="ru-RU" sz="2200" b="1" kern="0" dirty="0">
                <a:solidFill>
                  <a:schemeClr val="tx1"/>
                </a:solidFill>
                <a:latin typeface="Arial Narrow" panose="020B0606020202030204" pitchFamily="34" charset="0"/>
              </a:rPr>
              <a:t>Сочетание </a:t>
            </a:r>
            <a:r>
              <a:rPr lang="ru-RU" sz="2700" b="1" kern="0" dirty="0">
                <a:solidFill>
                  <a:schemeClr val="tx1"/>
                </a:solidFill>
                <a:latin typeface="Arial Narrow" panose="020B0606020202030204" pitchFamily="34" charset="0"/>
              </a:rPr>
              <a:t>биоидентичных молекул эстрадиола и прогестерона с комбинированным путем введения, обеспечивающее все необходимые эстроген-прогестероновые эффекты:</a:t>
            </a:r>
            <a:r>
              <a:rPr lang="ru-RU" sz="2200" kern="0" dirty="0">
                <a:solidFill>
                  <a:schemeClr val="tx1"/>
                </a:solidFill>
                <a:latin typeface="Arial Narrow" panose="020B0606020202030204" pitchFamily="34" charset="0"/>
              </a:rPr>
              <a:t/>
            </a:r>
            <a:br>
              <a:rPr lang="ru-RU" sz="2200" kern="0" dirty="0">
                <a:solidFill>
                  <a:schemeClr val="tx1"/>
                </a:solidFill>
                <a:latin typeface="Arial Narrow" panose="020B0606020202030204" pitchFamily="34" charset="0"/>
              </a:rPr>
            </a:br>
            <a:r>
              <a:rPr lang="ru-RU" sz="2200" kern="0" dirty="0">
                <a:solidFill>
                  <a:schemeClr val="tx1"/>
                </a:solidFill>
                <a:latin typeface="Arial Narrow" panose="020B0606020202030204" pitchFamily="34" charset="0"/>
              </a:rPr>
              <a:t/>
            </a:r>
            <a:br>
              <a:rPr lang="ru-RU" sz="2200" kern="0" dirty="0">
                <a:solidFill>
                  <a:schemeClr val="tx1"/>
                </a:solidFill>
                <a:latin typeface="Arial Narrow" panose="020B0606020202030204" pitchFamily="34" charset="0"/>
              </a:rPr>
            </a:br>
            <a:r>
              <a:rPr lang="ru-RU" sz="2200" kern="0" dirty="0">
                <a:solidFill>
                  <a:schemeClr val="tx1"/>
                </a:solidFill>
                <a:latin typeface="Arial Narrow" panose="020B0606020202030204" pitchFamily="34" charset="0"/>
              </a:rPr>
              <a:t>1. Утрожестан обеспечивает  анксиолитический и нейротропный эффекты прогестерона, что особенно важно при наличии астении.</a:t>
            </a:r>
            <a:br>
              <a:rPr lang="ru-RU" sz="2200" kern="0" dirty="0">
                <a:solidFill>
                  <a:schemeClr val="tx1"/>
                </a:solidFill>
                <a:latin typeface="Arial Narrow" panose="020B0606020202030204" pitchFamily="34" charset="0"/>
              </a:rPr>
            </a:br>
            <a:r>
              <a:rPr lang="ru-RU" sz="2200" kern="0" dirty="0">
                <a:solidFill>
                  <a:schemeClr val="tx1"/>
                </a:solidFill>
                <a:latin typeface="Arial Narrow" panose="020B0606020202030204" pitchFamily="34" charset="0"/>
              </a:rPr>
              <a:t/>
            </a:r>
            <a:br>
              <a:rPr lang="ru-RU" sz="2200" kern="0" dirty="0">
                <a:solidFill>
                  <a:schemeClr val="tx1"/>
                </a:solidFill>
                <a:latin typeface="Arial Narrow" panose="020B0606020202030204" pitchFamily="34" charset="0"/>
              </a:rPr>
            </a:br>
            <a:r>
              <a:rPr lang="ru-RU" sz="2200" kern="0" dirty="0">
                <a:solidFill>
                  <a:schemeClr val="tx1"/>
                </a:solidFill>
                <a:latin typeface="Arial Narrow" panose="020B0606020202030204" pitchFamily="34" charset="0"/>
              </a:rPr>
              <a:t>2. Трансдермальное нанесение Эстрожеля обеспечивает высокую биодоступность, что позволяет при использовании более низких доз по сравнению с пероральным путем введения добиваться эквивалентной эффективности и является более безопасным, т.к. отсутствует первичное прохождение через печень.</a:t>
            </a:r>
            <a:br>
              <a:rPr lang="ru-RU" sz="2200" kern="0" dirty="0">
                <a:solidFill>
                  <a:schemeClr val="tx1"/>
                </a:solidFill>
                <a:latin typeface="Arial Narrow" panose="020B0606020202030204" pitchFamily="34" charset="0"/>
              </a:rPr>
            </a:br>
            <a:r>
              <a:rPr lang="ru-RU" sz="2200" kern="0" dirty="0">
                <a:solidFill>
                  <a:schemeClr val="tx1"/>
                </a:solidFill>
                <a:latin typeface="Arial Narrow" panose="020B0606020202030204" pitchFamily="34" charset="0"/>
              </a:rPr>
              <a:t/>
            </a:r>
            <a:br>
              <a:rPr lang="ru-RU" sz="2200" kern="0" dirty="0">
                <a:solidFill>
                  <a:schemeClr val="tx1"/>
                </a:solidFill>
                <a:latin typeface="Arial Narrow" panose="020B0606020202030204" pitchFamily="34" charset="0"/>
              </a:rPr>
            </a:br>
            <a:r>
              <a:rPr lang="ru-RU" sz="2200" kern="0" dirty="0">
                <a:solidFill>
                  <a:schemeClr val="tx1"/>
                </a:solidFill>
                <a:latin typeface="Arial Narrow" panose="020B0606020202030204" pitchFamily="34" charset="0"/>
              </a:rPr>
              <a:t>3. Комбинация разных способов введения и новая, инновационная форма выпуска - Эстрожель флакон с помпой-дозатором  позволяет более индивидуально подбирать режим системной МГТ в пери- или постменопаузе (естественной, преждевременной или хирургической).</a:t>
            </a:r>
            <a:r>
              <a:rPr lang="ru-RU" sz="2000" kern="0" dirty="0">
                <a:solidFill>
                  <a:schemeClr val="tx1"/>
                </a:solidFill>
                <a:latin typeface="Arial Narrow" panose="020B0606020202030204" pitchFamily="34" charset="0"/>
              </a:rPr>
              <a:t/>
            </a:r>
            <a:br>
              <a:rPr lang="ru-RU" sz="2000" kern="0" dirty="0">
                <a:solidFill>
                  <a:schemeClr val="tx1"/>
                </a:solidFill>
                <a:latin typeface="Arial Narrow" panose="020B0606020202030204" pitchFamily="34" charset="0"/>
              </a:rPr>
            </a:br>
            <a:endParaRPr lang="ru-RU" sz="2000" kern="0" dirty="0">
              <a:solidFill>
                <a:schemeClr val="tx1"/>
              </a:solidFill>
              <a:latin typeface="Arial Narrow" panose="020B0606020202030204" pitchFamily="34" charset="0"/>
            </a:endParaRPr>
          </a:p>
        </p:txBody>
      </p:sp>
    </p:spTree>
    <p:extLst>
      <p:ext uri="{BB962C8B-B14F-4D97-AF65-F5344CB8AC3E}">
        <p14:creationId xmlns="" xmlns:p14="http://schemas.microsoft.com/office/powerpoint/2010/main" val="1215012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385016" y="189346"/>
            <a:ext cx="9861176" cy="523220"/>
          </a:xfrm>
          <a:prstGeom prst="rect">
            <a:avLst/>
          </a:prstGeom>
          <a:noFill/>
        </p:spPr>
        <p:txBody>
          <a:bodyPr wrap="square" rtlCol="0">
            <a:spAutoFit/>
          </a:bodyPr>
          <a:lstStyle/>
          <a:p>
            <a:pPr algn="ctr"/>
            <a:r>
              <a:rPr lang="ru-RU" sz="2800" b="1" dirty="0">
                <a:solidFill>
                  <a:srgbClr val="0070C0"/>
                </a:solidFill>
                <a:ea typeface="+mj-ea"/>
                <a:cs typeface="+mj-cs"/>
              </a:rPr>
              <a:t>МГТ. Пути снижения возможных рисков   </a:t>
            </a:r>
          </a:p>
        </p:txBody>
      </p:sp>
      <p:sp>
        <p:nvSpPr>
          <p:cNvPr id="7" name="TextBox 6"/>
          <p:cNvSpPr txBox="1"/>
          <p:nvPr/>
        </p:nvSpPr>
        <p:spPr>
          <a:xfrm>
            <a:off x="4181401" y="4698192"/>
            <a:ext cx="5156313" cy="1439509"/>
          </a:xfrm>
          <a:prstGeom prst="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vl1pPr>
              <a:defRPr>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sz="2000" dirty="0" smtClean="0"/>
              <a:t>Применение в качестве гестагена </a:t>
            </a:r>
            <a:r>
              <a:rPr lang="ru-RU" sz="2000" dirty="0" err="1" smtClean="0"/>
              <a:t>микронизированного</a:t>
            </a:r>
            <a:r>
              <a:rPr lang="ru-RU" sz="2000" dirty="0" smtClean="0"/>
              <a:t> прогестерона, </a:t>
            </a:r>
            <a:r>
              <a:rPr lang="ru-RU" sz="2000" dirty="0" err="1"/>
              <a:t>биоидентичного</a:t>
            </a:r>
            <a:r>
              <a:rPr lang="ru-RU" sz="2000" dirty="0"/>
              <a:t> эндогенному </a:t>
            </a:r>
          </a:p>
        </p:txBody>
      </p:sp>
      <p:sp>
        <p:nvSpPr>
          <p:cNvPr id="12" name="TextBox 11"/>
          <p:cNvSpPr txBox="1"/>
          <p:nvPr/>
        </p:nvSpPr>
        <p:spPr>
          <a:xfrm>
            <a:off x="184192" y="4365669"/>
            <a:ext cx="3905093" cy="1134130"/>
          </a:xfrm>
          <a:prstGeom prst="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vl1pPr>
              <a:defRPr>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sz="2000" dirty="0"/>
              <a:t>Применение эстрогенов в </a:t>
            </a:r>
            <a:r>
              <a:rPr lang="ru-RU" sz="2000" dirty="0" err="1"/>
              <a:t>трансдермальных</a:t>
            </a:r>
            <a:r>
              <a:rPr lang="ru-RU" sz="2000" dirty="0"/>
              <a:t> формах  </a:t>
            </a:r>
            <a:r>
              <a:rPr lang="ru-RU" sz="2000" dirty="0" smtClean="0"/>
              <a:t>(</a:t>
            </a:r>
            <a:r>
              <a:rPr lang="ru-RU" sz="2000" dirty="0"/>
              <a:t>гель, пластырь) </a:t>
            </a:r>
          </a:p>
        </p:txBody>
      </p:sp>
      <p:sp>
        <p:nvSpPr>
          <p:cNvPr id="21" name="TextBox 20"/>
          <p:cNvSpPr txBox="1"/>
          <p:nvPr/>
        </p:nvSpPr>
        <p:spPr>
          <a:xfrm>
            <a:off x="9414117" y="4365669"/>
            <a:ext cx="2651835" cy="1134132"/>
          </a:xfrm>
          <a:prstGeom prst="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vl1pPr>
              <a:defRPr>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ru-RU" sz="2000" dirty="0"/>
          </a:p>
          <a:p>
            <a:r>
              <a:rPr lang="ru-RU" sz="2000" dirty="0"/>
              <a:t>Применение ультранизких доз </a:t>
            </a:r>
            <a:r>
              <a:rPr lang="ru-RU" sz="2000" dirty="0" smtClean="0"/>
              <a:t>эстрогенов</a:t>
            </a:r>
            <a:endParaRPr lang="ru-RU" sz="2000" dirty="0"/>
          </a:p>
          <a:p>
            <a:endParaRPr lang="ru-RU" sz="2000" dirty="0"/>
          </a:p>
        </p:txBody>
      </p:sp>
      <p:sp>
        <p:nvSpPr>
          <p:cNvPr id="2" name="Rectangle 1"/>
          <p:cNvSpPr/>
          <p:nvPr/>
        </p:nvSpPr>
        <p:spPr>
          <a:xfrm>
            <a:off x="1004047" y="1127752"/>
            <a:ext cx="5039471" cy="1119972"/>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2060"/>
                </a:solidFill>
              </a:rPr>
              <a:t>Консультирование. </a:t>
            </a:r>
          </a:p>
          <a:p>
            <a:pPr algn="ctr"/>
            <a:r>
              <a:rPr lang="ru-RU" sz="2000" dirty="0" smtClean="0">
                <a:solidFill>
                  <a:srgbClr val="002060"/>
                </a:solidFill>
              </a:rPr>
              <a:t>Выявление потенциальных рисков назначения МГТ</a:t>
            </a:r>
            <a:endParaRPr lang="ru-RU" sz="2000" dirty="0"/>
          </a:p>
        </p:txBody>
      </p:sp>
      <p:sp>
        <p:nvSpPr>
          <p:cNvPr id="3" name="Down Arrow 2"/>
          <p:cNvSpPr/>
          <p:nvPr/>
        </p:nvSpPr>
        <p:spPr>
          <a:xfrm>
            <a:off x="2792317" y="828216"/>
            <a:ext cx="480291" cy="312706"/>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Rectangle 3"/>
          <p:cNvSpPr/>
          <p:nvPr/>
        </p:nvSpPr>
        <p:spPr>
          <a:xfrm>
            <a:off x="3188892" y="2796065"/>
            <a:ext cx="6828145" cy="1109949"/>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rPr>
              <a:t>Использование препаратов и режимов МГТ, оказывающих минимальное воздействие на механизмы </a:t>
            </a:r>
            <a:r>
              <a:rPr lang="ru-RU" sz="2000" dirty="0" err="1" smtClean="0">
                <a:solidFill>
                  <a:srgbClr val="002060"/>
                </a:solidFill>
              </a:rPr>
              <a:t>тромбогенеза</a:t>
            </a:r>
            <a:endParaRPr lang="ru-RU" sz="2000" dirty="0">
              <a:solidFill>
                <a:srgbClr val="002060"/>
              </a:solidFill>
            </a:endParaRPr>
          </a:p>
        </p:txBody>
      </p:sp>
      <p:sp>
        <p:nvSpPr>
          <p:cNvPr id="18" name="Down Arrow 17"/>
          <p:cNvSpPr/>
          <p:nvPr/>
        </p:nvSpPr>
        <p:spPr>
          <a:xfrm>
            <a:off x="6315605" y="924155"/>
            <a:ext cx="574721" cy="184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Down Arrow 21"/>
          <p:cNvSpPr/>
          <p:nvPr/>
        </p:nvSpPr>
        <p:spPr>
          <a:xfrm>
            <a:off x="6449917" y="3987944"/>
            <a:ext cx="440409" cy="680031"/>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углом 4"/>
          <p:cNvSpPr/>
          <p:nvPr/>
        </p:nvSpPr>
        <p:spPr>
          <a:xfrm rot="5400000">
            <a:off x="10435526" y="3214703"/>
            <a:ext cx="867905" cy="1090675"/>
          </a:xfrm>
          <a:prstGeom prst="ben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 name="Стрелка углом 5"/>
          <p:cNvSpPr/>
          <p:nvPr/>
        </p:nvSpPr>
        <p:spPr>
          <a:xfrm rot="5400000" flipV="1">
            <a:off x="1733971" y="3065956"/>
            <a:ext cx="805536" cy="1038437"/>
          </a:xfrm>
          <a:prstGeom prst="bentArrow">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xmlns="" val="22820819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748" y="701847"/>
            <a:ext cx="3655561" cy="763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utoShape 2" descr="data:image/jpeg;base64,/9j/4AAQSkZJRgABAQAAAQABAAD/2wCEAAkGBxQSEhQTEhQUFhUXGCAWGRgYFx4fHxsiIBwYHRsiHyQlHSggIh8lIB8cJDIkJyorLi4uHyIzODMtNygtLiwBCgoKBQUFDgUFDisZExkrKysrKysrKysrKysrKysrKysrKysrKysrKysrKysrKysrKysrKysrKysrKysrKysrK//AABEIAMgAyAMBIgACEQEDEQH/xAAcAAACAgMBAQAAAAAAAAAAAAAABgUHAwQIAgH/xABJEAACAQMCBAQDBAYFCgUFAAABAgMABBESIQUGEzEiQVFhBxRxIzKBkQhCcqGxwTVSYoPRFSQzQ3OCkqKy4RY0ZKPCFyY2RFP/xAAUAQEAAAAAAAAAAAAAAAAAAAAA/8QAFBEBAAAAAAAAAAAAAAAAAAAAAP/aAAwDAQACEQMRAD8AvGiiigKKKKAooooCitR+JRCZYDInWYFhHqGogYycd8b1CXN9NcXNzbQTCBoI42U6A2tpNZBYH9QacYGCcncbUDBcXccenqOiajpXUwGSewGe59q0+IcWEciQqjSSurOEXAwq4BZiTgDJAHqT7Gq64LPLPfK5MUUl1GQ3UjMuiS0lKTLFlxpVs5/I4zTxxjhc3zUN3b6GZI3heNyVDqxVhhgDpYEHyIOaCI4nz2FFuU6cSySSQSm4yDDIi6ghVe5O+4bGMEZBrVu+cZ2tLS7UCGGWJ2llVOssT+ER6gCD0z4iT3GADipD/wAHO32pmEdwbv5wlF1KG6RhVMHBKhDudsnPbtW5Hygix6FmnXUZDIUYDqGVtUmoadPftgAjJ3oNDjV7eLcWiRXUXTuSwB6GoLiIMCD1PFqIJ8tvpmsdtx+5a8ngM0SrFJFEB8s7B2ZAz+MOAp9BvjIznIpgfl2ItaEa1FpnpIp8O6aBq2ycLnG/maxJy2Fklkjnnj6somkVSuGICLjdCwBCgbEUGgnHbwXr2vQgkCospZJWUqjSMiggoQWwC3dRsa3OD82RXDqmiWMu0ixF1AEnSbS5Ugn6jOCRuOxr0nBHSe8uY5QZLiNEQMuFj6Yk07g5OS5J7dqWeB8rvwxmlEbXASzGjxM5SVc9RY1JJAl8JOAN1oH63uUkBMbq4BKkqQcEHBBx5g9xWWq65U4fL1Es5JJI1htkuJAh0NPLOzl2Y/eAQqQQPNt/SmC34nNFdxWW05KvLJITpMUeQIsgAhmJyPLOnNAy0VihuUcsEZWKHSwBBKnAOD6HBBx71loCiiigKKKKAooooCiiigKKKxXNwkal5GVFHdmIAH1J2oMjNjc7CoC64tPJPJFaiLTAU6zPqYnI1FEVd9WnzPmRsai/iQJ0RJ1jW4tow3XtzkZz2kOASyp3KY3G/lWlwWxlnuDcWl0MmFEmuEhUw3BBfARS2QyA/eBI8WDuDQRnAuI9O5+ykne3nzeW6xxgyTMCVlilZskBGK4zpwDgtgU8ngizmG4mVobkRhWMUhB3ALISPvKD2yPcVvcI4YltGI0ydyzMcZZmJZ2OABkkk7ACt2gwWdmkSKkahVUYA9PX338/Ws9V/wDEj4lDhuY4YutKAC+WwkerOjV5lmwSFHkCdqrjh3x6vFfM8EEieYTUh/AksPzFB0PRSZyp8TbC/KokvSlP+rl8JJ9Aex/A0x8V43b2y6rieKIf23Az9MnJ/CgkKqn4lfF35CZrW1iWSZR43c+FCd8YG7HHuMbd6bLf4icOlJSK8g14OnWSq53xucDH41QvNXKKdOK5F/bzTz65JAZMBmDYbpsQARnI3Iz5dqBq5X+O8okC38KGMnBkiBDL7lSSGHsMH61e8MquqspBVgGBHYg7g1yHw75C3All1Xb/AKsABjQe8jdz+yv4mukfhdzIL+xSRYRCEJi0KcqNIGNPtgigZLzh0UrI0iKzIcqxG6/Q9/IbVDTcstrneK4kjNy4MsgCmQKq6USIkYUA5O4b7xxjNMdFBW/LSPaRXkEQUXU9zL0VKaMhUjUylcklRjJYbFm/tVN8pczmeG11nJa1E80mwVM4C6jkaS2GI2P3T2pqMKlg+kagCA2NwDjIz3xsKrPj/AxZWTWEFvI65ikgKqzmeQSZZJSFwowEGW2Kk/1TQWajggEEEHcEdjXqtCztorSNhq0x6mfxsAqaiWIHkFHkPKt2NwwDKQQRkEHIIPYig9UUUUBRRRQFFFFAUuw8Ttr83FlNGQyEq8My4Lp+q6jzQ+TDt7Vo838dgDxwyT6INZjuXjlKmJioMSyMp1Rq2/iyOw33qIsuVop7h4fmZZ4YlWWKZZcywlmbXD1R4ijqBsfEBvkEg0G9y3w+eWPoNN1LKKTMcxz1ZBG5HTfyKgrgv+uuBjcmnaCFUUKihVAwABgAewr5BCqKqIoVVGAoGAAOwFZKAooooOcfjPbPG0wbfXfNJn1Bt4Onn6eMD8aqsCrl+KsovG4mqMrG1eCYaT3Gl45Ad8bZQ/nVe/D63Wa9S3f7twrQE+mpTpP4MBQQVpBrOnOGx4c9ifTOdqxySFjliST5k5NbfFLSS3d7aZCskTkEHyPY/UHCkH0+tZrPhzS2s0irnoOhYjvpfUu/tqC/mfWgw8T4TLbuqSjSXRZF32KuMqfpXrikcsWbaX/UyOo9iDpcKfTK/nTZ8XbF4ZrMPn/yUIwQdiAQ3f3p9sOZ+FcatVTiKJDPACQobQW826TE76sbqd8/nQVbyDyxJxGcwRKoONTSPkrGu4O3mSSMdu1dG8Im4fwa3js3uoUKjJ6kih2J3LEZyMmqIuPiJe29w0lr/m8BY9OExrp0jwgHAGrH12NQPDeGXXE5HEf2jxRl9JbfTq+6ucknLYAJ9qDrBeYbUvFGLiLXMuuIah9ovqp7N+FSlcgc5cZEjwQxaxHaRiCMsCrkg5ZiO6ktnbywKvb4Ic5Pf2rxTnVNb6VLHu6sDpJ9xpIP4etBZNFFFBX3P/LQkEeppnEspSWSRgY4Yj4nOD4UwF0q+MgnBO9SvD+ag92II4wlqtsZus3hBAYKpUZ2QYbcgZ2I27s91bJIjJIqujDDKwyCPcUg81WojvmeQSTm5jWKG0jGBIIyxcyuRhYwXBIz6ZB2FBYQOdxX2lnla8uEka1vDCZRGJ16IIVELFdG/wDUIwD5g+xpmoCiiigKKKQubOYQbtYLb503cStpSJUEbatP3+phHA27EEZODmg1eC8Y6dq1jJaS/PaSjL0GaOZzn7QvjSYyTqLMds+u1P3D7JIUCRoiAeSKFGfM4FafLU908CtexRxTeaxvqHlv7b52yfrUrQFFFFAUvfEG/MHDbuVThlibSc+ZGBj33phpB+LvA2uLcStI3y1urzSwLkGYgAoCR+qCDn6nG+CAoPjEhtbK3to/C1wguZ27FgSREn7CgE48yxPpTL8DeT5Lm7W8OBBbv3zuz4yFA9sgk/SoLlLg8nG+ICOWXRldRIH3UTACoOwwMAV0/wAu8ChsYEt7ddKL69yfMsfMmgo7nfl6biVxMrqkfEbePU6DIjuYx914+5DAbFTnO2+xrR/R+4vHFfSQSYxcIFXPbUp1Aflmn/iU3/3Qi572ZX8wx/lXOlrcNG6yRsVdCGVh3BByDQdicycqWl+FF3CsmnIU7hhnvgggiqu5p+BMQRnsp3VgM6JiCv4MACPxBq1eVeNLe2kFyuPtEBIHkf1h+BzUrmg5D5rgMENtbfMQTqgeQdGQSBC5XUMgZGdIOk/Xzr7ylb3kMiTRWks8UuYmTpuUmU/fXIH7x2Iz5Vavx5u4bRYOla2rSzly0jxKzKF0dvLJLd/aq0+Ht9cy8UtCHlb7ZNeC2NIYZyBsFAz7b0GpzlIZltrth450YNnuTG7RhmOBlyAMnG5qy/0Z4P8Azz/7JR/7pP8AKq55qcGzstJBCvcqPXHVUjP51an6NcY+Wu28zKoz9FJH8TQXJRRRQFaPFuGLcKFZnRlOpJIzh0PqpwR+BBB8wa3qKBIE0PDZiii7vr2cBnIAeTQuQurAVI0BJwNsnPc018J4klxGJEDDfDK6lWUjuGU7g1C8Z4bdJPJNY9DXOixyNNn7PRr0soA8WznwkjcA+or5we6VL6e3jDyMyie4kz4I5CEREA8tSqWxkkY370DPRRRQFVpecav7yV7Q8Ps+qqs2Jp2OgKVCvtGDhicqVPkclSKa+db3pQx5ma3jeVUknBUdNTnfLAgZIC5IONVeL6WGW9tFXS7qskmtHOpBhQNWk7oxPZtiQD5UE1wyzEMUcQJIRQuSSSceZJJJ/E1s0UUBRRRQFY54VdWRwCrAqwPmCMEflWSigQeT/hbBw28a6hlkIKsgjbBwGIPfucYxT9RRQUZzTxPp812zE4A6cR3/AKysv8WFVPzfw75a+uocYCTOB9Mkr+7FPHx7sZYOKLcdhIitGw9U2P4g4P4isHxi4cZWt+KRL9jdxKWIGyyAAEH6jtn0NBm+G/FTJYXNmyXcpidZ447WQpIwbKSDbOVB0tjHmT5VtnSME8P48MjOevJ5f7lVhw7iM1u/UgkeN8Y1KcHB7/hWxNzFdv8Aeubg/WVv8aB2uLO1lK6uHcacjtmTVt+MR9K13sbGLvYcZjyDvrUZ9t4e1J8fHbpTlbicH2lb/Gvt1zBdSnVJczsfeRv8aBjteH8GnOgT3lo52BnVHTPuUAIHuatL4RseFzScMuQoaZuvbzKcpOukA6T2zhQce59s8/JcsAQfED3B3/H1zVicpXMtxw+6t3LdaxVb20f9aPB8ag/1SNJA+vtgOmaKi+WOLi8tILkDHVQMR6HG4/PNSlAUUUUGpxWy68Lxa3j1jGuM4ZfcH1qu7i4srKPXZxX7kTBco0qiaXVgKxkP2mSMEgHYdwBVn1WvPfEoor+OSa7ZOhHqSGK2aVlL5DSEkFASBpUntv6mgslTtvtRUHyZe9W3xi4DIzI3zIAl75BYAADIII27EUUEbzzIGkgg+eit2lDKIZIkkWbOkDUG7AHYdsk4rx8PbEQtcoP8nkKyoTZxFPEAS4k8TDIBXAB23qL584V15bgC7MAZIIXU2+sMWeTpBXxkMWO+kjGQT5GmPkWBo7do3EQMcjJpih6SrjG2nU2fXOTnNAx0UUUBRRRQFFFFAUUUUC9zxylFxO2MEvhIOpHAyUPt7EbEVHcM5NltuGGxguAZBkpLJGGC5OdlORtvj0pyooOVOY+TBHdSRS8TszMD4+p1F3OO5EZUfnXy8+Ft9GxQG1d1OCi3MYYfUMy07fGb4Ztqn4lbuun/AEk0bbEeRZT2Prj61G83fD+biTf5T4Yy3Edz9o0esKyNgah4iAcHO2cj3oFc/Cvi3laE/syxH+EhqF5g5XurHT81EYtedILKScYzsGJxuN+1bHEIeIcMdY5Wnt2I1KokI23GdmxUdx3jU15L1rhy8hUKWPnpGB7UEfVkfCmUyDiQPlw91GB5DH76rerQ+F1k0Et/G33m4c7/AEyoYfuoLQ+A9zr4TGD+pI6/82f51YdVp+j7/RX98/8AKrLoCiiigKSueYiJNMcZne7iNuYFIQsEJbX1M+ALrIJ3zqGN6dageaZOn0ZY4mluA5SFAwUEsp1BmOwTA1H9kYycCg1+Vbt+rPFcQNBOdMp+16qSKAEDI2xGNIBBAOTnfOaK1uBy3Hzub6FY5ZIdMbRTF4yqsC64Kgq+6nONx27V9oF3nqaMX3TafiUbuI2VLeJWRimSpBIOWB7/AEFN/I0bC2y5uC7SMzG4QJId8bgbDYDHtURz7b8QuXFvbQRfLkAvMzRl9yciNWyFYYB1Eee24qY5JkxAYc5MDmI5nEzbAEam8jg/d2xtQMFFFFAs8TuZBxWyjV2CNBOzpnY6TCFJHmRqNKVlxyT5q3BluPnXu5IpbdtXT6Q14wCNARRoYOu5zuTk4sObhCNcx3RLdSNGjUZ8OHKlsjHfwj8q9LwqPrm4OWk06FLHIRTjIQeWogEnucDfAFAnci3E8VwLa+a7Fy0AkxLLHJG+CA7JoGVwdsHyqc5EvZZrd3mcuwuJ0BIH3UmdVGwA2Are4XwJIZHnZ3lncaWkkIzpBJCqoAVVz6AZ88195d4MtnD0ldnGt5NTYzl3Zz2AHcmglKKKKAooooNHjfDlubeaB/uyIyH8RiuROBc0XljrFrO8Qb7wGCCRtnBBGffvXZNcYczW8i3MxkheEvIzhHUggFiQPw7bUGrxLiEtxIZZ5Hkdu7McmtWiigmOUeAvf3cNsmfG3iI/VUbsfwGfxxVvxW4XjXFY0GFWxZFHsIkAFYP0d+EIglvJSoaRvl4Ae5wNcmPqMf8ACa2LOTPMHFwT/wDquB+EaUDB+j7/AEV/fP8Ayqy6rT9H3+iv75/5VZdAUUUUBS3z4R8uvgneQyKI/l2Cyht8FSdthnIOxGQaZKX+byxWBYo9c5lDQ5fQqlQxJY4Ph05BABJzj3AL/JYn+aDXMXEHcowWa56QSMeElVWM4DMcbnc6frX2pzgPF7ozG2voY45ChkjeFyyOoIDjcBlZSy7Eb52ooPXOPBri6REguTCob7VQCDKu3h1jxJ57r61h5D4ZJaQfLSW8UXTVftInBEzHOpj4Q2rYZLDfPfapDmfiJtoRNqCojoZWIziPUA5/LzpR5f49LcXUD9O6IDyxSTNGYoWjJJiOliDryFA8Odz7UFi0UUUBUdx3jlvZx9W6lWJM4y3me+ABkk+wFSNc8fpG8UZ7yC3ydMUWvHu53P5KKB8vvjfw1M6OvKf7MeB/zEfwqDm+P8O+i0lPpqdR/CqDrcs+FzzKWihlkUHBKIzAH3wKC5j+kB/6P/3P+1Z4Pj/Hnx2b4/syD+Yqjrmxlj/0kciftKR/EVr0HSfD/jnw58CRZ4vcoGA/4ST+6nPgnONjeY+XuYnJGdOrDfipww/KuOa+qxBBBwRuCKC/PjV8SJraT5KzYxvjVLIO4z2VfQ43J+mKpK845cTKUmmeRSdX2h1YPqCckH6U0nm+3vlVOLQs8iroW7hIEoHlrU+F8e+9KHE7QRSugdZFB8Lr2YdwR6ZHl5dqDVr0ikkAAknYAedeadPhHYJLxFGkxpgR7jB7ZjGVz9Dg/hQN/KdyIuM8P4fGfBaK6Pg7NKyFpj38mwv+7W/whg3M3Elz4WhkU/8ABGPwpD+D8x/yzaliSWZskncko+5p25a//JuIf7Ob+CUDZ+j7/RX98/8AKrLqtP0ff6K/vn/lVl0BRRRQFJ/PiyT6La2haSdcTiQTdLo7lVbVuct4hpAOQGzThVfcxXJa7MqxXTrERG0tjOCfCQxjnj1AnBJ7Z2Y+tBv/AA9tm+2e5NwbxCIZOu4bSNnXp6cLobOcgZJGD93b5UzysFaNp1eV+u5kzKmhgOyrpwMBQMDO/mdyaKCVu4i6OqnSSpAbAODjY4Oxwd96qRHHzZDNfcXli3AXMcUM6PuMZSIA7f1safergpL4/wDOR3ix20qRR3Q/0jIz9JkzqCKPBqkDZy2PuHvsKBvtpCyKzKVYqCVO+kkbjbbastRvAeFm2jKNPNOxYszynJycZxgAAew2FSVAVQf6Q3LMvXS/UFoigifH6hGcZ9jnv6j6VflYby1SVGjlVXRxpZWGQQfIig4ipu5m4w8aWiWk7JCLdSFjcrhznq69J+/q8z5Ypv5++C80LGXh4M0RyTGT40+mfvD9/wBaqa4t2jYpIrIw7qwII+oO9BP23PnEYxgXkxHo7ax+TAitsS23EsKyxWl4ezr4YZj6MO0TnyYeE+eO9KNFBtcS4fLbyNFMjRuvdWG//ce4rVpy4TzLbzwi14qsjou0NymDLCP6pyfHH56T28q8cX5AnSM3Fq8d5bf/ANIDkr+2n3lP50ChRRRQFOvwpk03Nyc4/wAyn3/3KSqbeRFKRcRn7CO0ZMn1kZVUfU70GT4Qf0xZ7frn/oenfkkl+Zr/AD5idf8AmAFI3wk/pey/2h/6Gpz5GulTmi6DMF1yToMnuS2QPrtQO36Pv9Ff3z/yqy6pj4H8dW0efhV19lMspaMPtqzgMv12DD1BPpVz0BRRRQa9/fRwIZJnVEXuzHAGTjc1XfEOWLlYAgvARqK2qwP0NbsSRJM4JMjD7xA74OxNMXM/McMM4t7g26w9Pqzdc/eBJVFjXB1nIOfTK987RPK/BbaW6W5sg0dtEGDQkyKOttpPScAJpQkg431jHagfYVIUBjqIABOMZPmceWaK90UBRRRQQllczwJdS38kIjSRnjZARpiAyNef1hv2qYhlDqGU5VgCD6g7ilT4k8OuJrdTbsT026hhEWvrMMdJTlgAgbc5znA9N9XlbjgttNrduRLpEjtLIGfW7ZbUq6kiTJwoLD0AFA8UUUUEZzJxyKxt5LmckIg7DuT2AG43J2rmPnb4jT8Rc6ooEj30jpIzAftkas/TFW7+kSx/yZHjzuFz/wAMlc3UG3wyNGkVJFkYMQoEQBfJ2GAe59vOnfjnwouImYW09vc6e6K6rKPYoSRn6MaRbC9eGRZYmKuu6sO4PbI9/esIc5zk59c70Ga+sZIXMc0bxuO6upB/fWxwbjVxaSdS2leJ/VT39iOxHsQRUjY83zqojnCXUI7R3A16e33GJ1pt/VIHsa9zR8PuDmJpLNz+rJmSIn9sfaL+KsPcUEnNzLY3w/z+2MMxO9zaADOfN4yQp9yMHvS/xnhMUXigu4bhPLSro/8AvKygA/Rmr3ccuzRDWU6sXm8LB1A9cjOPxFe7vl3Fv81DPFJF2ILBZFb+qUJyT7qSCPOgw8I5dmuYppowoigGZHZgAuc4HqScdgKcJ7SD/wAPM1k7M3zKG81KFbYMIxgE+AMwI39Tscil3gczDhvEUHYtbs30V3A/ewrV5W498q7h1MkEydKaPONSnzHoyncH/Ggw8rcZNldwXKrqMThtPqOxH5E1YHxR5dSdV41w5i8EvilC/eifbxeo37+h3881XvG7GGNg1vOJom3XKlZF7bSKdgfdSQcd6meQOdn4bIwZeray7TQNghh2JAO2rH4HsfYGazvoePRJDOywcUiGIZzstwB2VyNw3ofxHmK3uBfE/iHCpflOJxPMF28X+kA7Ahuzj0J/OvXF/hF83JHdcIlj+Vm8WHYgxeuNiSB6dwdvero4RwBY4YEuWF1LCNppUUvn1BOSD75z6k0ElY3PVjSQKyh1DaXGGGRnBHkaz0UscT50gguejIyKoTUTqJdic46aKpLKMHU2Rg+u9BKzR208uhhDJNCM4IVnj1diM7rnHf2rJwjhSW6MqF2LMXZ3YszE+ZJ3OAAB6AAeVeOH2duXN3Cia50XMqjd1xld/Tf+HpUjQFFFFAUUUUBSBzLwuaGO4ij6CQ3ch6k5LNMeptoVNOHffShLYAxttu/15dQdiKBW5S5qE0Ie5aKFpJmjhjMgLFQ2lfPxEkHcbHamuqq5i5U+UkDW8cMevMME2gLHZKVyzufvNK7EgMdhjuPNh5e4sbeW3s26jdVNShm19DSuytJ+uHwWXzwD+AMHMvAYb63e3nXKOO47qfIj0Iqk7z4A3AY9K6hZfLWrKf3BhV9WlykqLJGyujDKspyCPUGs1BzRc/A7ia/d+Xf9mQ//ACUVFf8A0m4rkj5Y7f21/wAa6sooOWk+D3FTj7BR9ZF/xrMnwX4qf9XEPrKtdP0UHOPB/hDxiGRZIpI4WBHiWY5H5Dce3nS98YbNIuLXKxoqKSrYUYGSoJOPc710vzXx0WNs85RpCMBUUbsx2UdvXzrkzmrjUt9cyXUyhWk3wBsANhj296Ca+G/DGvGu7KPTrmtyV1bDUjK4yfKmPh/wIv3P2stvEv7TMfyCgfvre/Rw4QWubi6I8MaCMH1Zzk4+gXf6iugKCiOM/AN1iU210HkAOsSKVDH+zp1EfQ5+tZ/gryTC6Tm+sld1caHkGV7YZNJ7MpG+R5+1XhRQeIolUBVAVQMAAYAHsK914mmVAWdgqjuScAfjS5fS3F5147WVYFjZoup3fqKARt2CA4BB3YZ7bZDY4/xOQiSGylt/m0AbpSnuCCcYBBGfI7il7lLhE8gmBniFu2VMcKPE8LgjWACW6ef1lBx5jvk+E5eXiUyzXdtoZUaCcZKssqEdN4XAyyEO+CCPLIJGz7bQhEVBkhQFyxJJwMbk7k+5oC1t1jRY41CogCqo7AAYAFZaKKAooooCiiigKKKKDzIgYFWAIIwQRkEe9LPGuTlm6QjkeJVnaeXBJaQMjIy6s5UYIHsowMbYaKKBH4/xDoTolnIkZMiW8oIysZMbG2AXICoxyCVGe3pTO3FkSWG3lOJpUZ8KCVATTrOfIZYYJxms8/DoXkSV4o2kT7jsoLL9DjIpS5o5Umle4njkczTCO3jKMU6MWcSE7kP3ZsYGcL2xmgdIZVdQyEMpGQQcgj2Ne6rHlcBbyUalgjV9KRmZo5I4rddK5iI0PG+GbV5Ajf0l7D4iRyx38yqDHaosi4beRWViCdvCSVIA74xnvQO9FQvFOY0thGZo5h1NIyqFwGbYJ4d859BXtOZbYq79TCoyKxZWGC4UoDkZydQ29xQS5FRM3LNm2NVtBtpx9mo+4SUGw7Ak4HatniHFoYColkVSwJUdyQv3iAN8DzPlX2LikLGILIhMyl4sH76gKSV9QAy/mKD7wzhsVunTgjSNMk6VGBk7k/U1t0ux83wu7RospcGRUyhUSPF99VJ8xt3wDnbNY+U+Zfn43ZGhXMauojZnKaw338oq5BHYe/tkGaljjfPFrBGW6inKO0bnIiZkyNGvGnVkdu9J1nHxC4t3uTJI01qwKp4STPE0iThVXH2bJsFbOTg7ebbwflohLuCX7S1uPtAHwHDSA9YFQoUb4YHvktQQvMEs6zMt4kc8FwFjES3GlgrhFYLCV+0ZXy2vUDg+WKkOB8mOA5uZZQzHRJ05CBcqnhjeUY2crgNpO+N/Smrh9iIo40yXMa6A74LEYA3OO5wM1t0HwCvtFFAUUUUBRRRQFFFFAUUUUBRRRQFFFFBhurVJVKSIrqRgqwBBHoQfKoXjvKkVz1zreN51jR2XBBETFlBUggjcg+oNFFB5uOCXEjWzSzo/RuDOcRaMr03VFA1NuC2SSd/aofifJksjzSB8mW+huMCVwvTj6IYFfulvA3l5jfaiigl7+xnjvvm4Y1mVoOgylwrKQ5dSCRgg5wRt2B3qP5k5YuLmb5mORYpYFT5YbFdW5k1+HVpbIU6cZC/THyigy2fJZS9kvRLokaXWABkaGSNZEIJxksmrUuDn17VJ8B5aW1CqsszqmrpozDSgYk4AVRkDOBnOBXyigmILZE1aFVdTFmwMZJ7k+p96y0UUBRRRQFFFFAUUUUBRRRQf/9k="/>
          <p:cNvSpPr>
            <a:spLocks noChangeAspect="1" noChangeArrowheads="1"/>
          </p:cNvSpPr>
          <p:nvPr/>
        </p:nvSpPr>
        <p:spPr bwMode="auto">
          <a:xfrm>
            <a:off x="1679575" y="2"/>
            <a:ext cx="2381251" cy="179308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a:p>
        </p:txBody>
      </p:sp>
      <p:sp>
        <p:nvSpPr>
          <p:cNvPr id="5" name="AutoShape 4" descr="data:image/jpeg;base64,/9j/4AAQSkZJRgABAQAAAQABAAD/2wCEAAkGBxQSEhQTEhQUFhUXGCAWGRgYFx4fHxsiIBwYHRsiHyQlHSggIh8lIB8cJDIkJyorLi4uHyIzODMtNygtLiwBCgoKBQUFDgUFDisZExkrKysrKysrKysrKysrKysrKysrKysrKysrKysrKysrKysrKysrKysrKysrKysrKysrK//AABEIAMgAyAMBIgACEQEDEQH/xAAcAAACAgMBAQAAAAAAAAAAAAAABgUHAwQIAgH/xABJEAACAQMCBAQDBAYFCgUFAAABAgMABBESIQUGEzEiQVFhBxRxIzKBkQhCcqGxwTVSYoPRFSQzQ3OCkqKy4RY0ZKPCFyY2RFP/xAAUAQEAAAAAAAAAAAAAAAAAAAAA/8QAFBEBAAAAAAAAAAAAAAAAAAAAAP/aAAwDAQACEQMRAD8AvGiiigKKKKAooooCitR+JRCZYDInWYFhHqGogYycd8b1CXN9NcXNzbQTCBoI42U6A2tpNZBYH9QacYGCcncbUDBcXccenqOiajpXUwGSewGe59q0+IcWEciQqjSSurOEXAwq4BZiTgDJAHqT7Gq64LPLPfK5MUUl1GQ3UjMuiS0lKTLFlxpVs5/I4zTxxjhc3zUN3b6GZI3heNyVDqxVhhgDpYEHyIOaCI4nz2FFuU6cSySSQSm4yDDIi6ghVe5O+4bGMEZBrVu+cZ2tLS7UCGGWJ2llVOssT+ER6gCD0z4iT3GADipD/wAHO32pmEdwbv5wlF1KG6RhVMHBKhDudsnPbtW5Hygix6FmnXUZDIUYDqGVtUmoadPftgAjJ3oNDjV7eLcWiRXUXTuSwB6GoLiIMCD1PFqIJ8tvpmsdtx+5a8ngM0SrFJFEB8s7B2ZAz+MOAp9BvjIznIpgfl2ItaEa1FpnpIp8O6aBq2ycLnG/maxJy2Fklkjnnj6somkVSuGICLjdCwBCgbEUGgnHbwXr2vQgkCospZJWUqjSMiggoQWwC3dRsa3OD82RXDqmiWMu0ixF1AEnSbS5Ugn6jOCRuOxr0nBHSe8uY5QZLiNEQMuFj6Yk07g5OS5J7dqWeB8rvwxmlEbXASzGjxM5SVc9RY1JJAl8JOAN1oH63uUkBMbq4BKkqQcEHBBx5g9xWWq65U4fL1Es5JJI1htkuJAh0NPLOzl2Y/eAQqQQPNt/SmC34nNFdxWW05KvLJITpMUeQIsgAhmJyPLOnNAy0VihuUcsEZWKHSwBBKnAOD6HBBx71loCiiigKKKKAooooCiiigKKKxXNwkal5GVFHdmIAH1J2oMjNjc7CoC64tPJPJFaiLTAU6zPqYnI1FEVd9WnzPmRsai/iQJ0RJ1jW4tow3XtzkZz2kOASyp3KY3G/lWlwWxlnuDcWl0MmFEmuEhUw3BBfARS2QyA/eBI8WDuDQRnAuI9O5+ykne3nzeW6xxgyTMCVlilZskBGK4zpwDgtgU8ngizmG4mVobkRhWMUhB3ALISPvKD2yPcVvcI4YltGI0ydyzMcZZmJZ2OABkkk7ACt2gwWdmkSKkahVUYA9PX338/Ws9V/wDEj4lDhuY4YutKAC+WwkerOjV5lmwSFHkCdqrjh3x6vFfM8EEieYTUh/AksPzFB0PRSZyp8TbC/KokvSlP+rl8JJ9Aex/A0x8V43b2y6rieKIf23Az9MnJ/CgkKqn4lfF35CZrW1iWSZR43c+FCd8YG7HHuMbd6bLf4icOlJSK8g14OnWSq53xucDH41QvNXKKdOK5F/bzTz65JAZMBmDYbpsQARnI3Iz5dqBq5X+O8okC38KGMnBkiBDL7lSSGHsMH61e8MquqspBVgGBHYg7g1yHw75C3All1Xb/AKsABjQe8jdz+yv4mukfhdzIL+xSRYRCEJi0KcqNIGNPtgigZLzh0UrI0iKzIcqxG6/Q9/IbVDTcstrneK4kjNy4MsgCmQKq6USIkYUA5O4b7xxjNMdFBW/LSPaRXkEQUXU9zL0VKaMhUjUylcklRjJYbFm/tVN8pczmeG11nJa1E80mwVM4C6jkaS2GI2P3T2pqMKlg+kagCA2NwDjIz3xsKrPj/AxZWTWEFvI65ikgKqzmeQSZZJSFwowEGW2Kk/1TQWajggEEEHcEdjXqtCztorSNhq0x6mfxsAqaiWIHkFHkPKt2NwwDKQQRkEHIIPYig9UUUUBRRRQFFFFAUuw8Ttr83FlNGQyEq8My4Lp+q6jzQ+TDt7Vo838dgDxwyT6INZjuXjlKmJioMSyMp1Rq2/iyOw33qIsuVop7h4fmZZ4YlWWKZZcywlmbXD1R4ijqBsfEBvkEg0G9y3w+eWPoNN1LKKTMcxz1ZBG5HTfyKgrgv+uuBjcmnaCFUUKihVAwABgAewr5BCqKqIoVVGAoGAAOwFZKAooooOcfjPbPG0wbfXfNJn1Bt4Onn6eMD8aqsCrl+KsovG4mqMrG1eCYaT3Gl45Ad8bZQ/nVe/D63Wa9S3f7twrQE+mpTpP4MBQQVpBrOnOGx4c9ifTOdqxySFjliST5k5NbfFLSS3d7aZCskTkEHyPY/UHCkH0+tZrPhzS2s0irnoOhYjvpfUu/tqC/mfWgw8T4TLbuqSjSXRZF32KuMqfpXrikcsWbaX/UyOo9iDpcKfTK/nTZ8XbF4ZrMPn/yUIwQdiAQ3f3p9sOZ+FcatVTiKJDPACQobQW826TE76sbqd8/nQVbyDyxJxGcwRKoONTSPkrGu4O3mSSMdu1dG8Im4fwa3js3uoUKjJ6kih2J3LEZyMmqIuPiJe29w0lr/m8BY9OExrp0jwgHAGrH12NQPDeGXXE5HEf2jxRl9JbfTq+6ucknLYAJ9qDrBeYbUvFGLiLXMuuIah9ovqp7N+FSlcgc5cZEjwQxaxHaRiCMsCrkg5ZiO6ktnbywKvb4Ic5Pf2rxTnVNb6VLHu6sDpJ9xpIP4etBZNFFFBX3P/LQkEeppnEspSWSRgY4Yj4nOD4UwF0q+MgnBO9SvD+ag92II4wlqtsZus3hBAYKpUZ2QYbcgZ2I27s91bJIjJIqujDDKwyCPcUg81WojvmeQSTm5jWKG0jGBIIyxcyuRhYwXBIz6ZB2FBYQOdxX2lnla8uEka1vDCZRGJ16IIVELFdG/wDUIwD5g+xpmoCiiigKKKQubOYQbtYLb503cStpSJUEbatP3+phHA27EEZODmg1eC8Y6dq1jJaS/PaSjL0GaOZzn7QvjSYyTqLMds+u1P3D7JIUCRoiAeSKFGfM4FafLU908CtexRxTeaxvqHlv7b52yfrUrQFFFFAUvfEG/MHDbuVThlibSc+ZGBj33phpB+LvA2uLcStI3y1urzSwLkGYgAoCR+qCDn6nG+CAoPjEhtbK3to/C1wguZ27FgSREn7CgE48yxPpTL8DeT5Lm7W8OBBbv3zuz4yFA9sgk/SoLlLg8nG+ICOWXRldRIH3UTACoOwwMAV0/wAu8ChsYEt7ddKL69yfMsfMmgo7nfl6biVxMrqkfEbePU6DIjuYx914+5DAbFTnO2+xrR/R+4vHFfSQSYxcIFXPbUp1Aflmn/iU3/3Qi572ZX8wx/lXOlrcNG6yRsVdCGVh3BByDQdicycqWl+FF3CsmnIU7hhnvgggiqu5p+BMQRnsp3VgM6JiCv4MACPxBq1eVeNLe2kFyuPtEBIHkf1h+BzUrmg5D5rgMENtbfMQTqgeQdGQSBC5XUMgZGdIOk/Xzr7ylb3kMiTRWks8UuYmTpuUmU/fXIH7x2Iz5Vavx5u4bRYOla2rSzly0jxKzKF0dvLJLd/aq0+Ht9cy8UtCHlb7ZNeC2NIYZyBsFAz7b0GpzlIZltrth450YNnuTG7RhmOBlyAMnG5qy/0Z4P8Azz/7JR/7pP8AKq55qcGzstJBCvcqPXHVUjP51an6NcY+Wu28zKoz9FJH8TQXJRRRQFaPFuGLcKFZnRlOpJIzh0PqpwR+BBB8wa3qKBIE0PDZiii7vr2cBnIAeTQuQurAVI0BJwNsnPc018J4klxGJEDDfDK6lWUjuGU7g1C8Z4bdJPJNY9DXOixyNNn7PRr0soA8WznwkjcA+or5we6VL6e3jDyMyie4kz4I5CEREA8tSqWxkkY370DPRRRQFVpecav7yV7Q8Ps+qqs2Jp2OgKVCvtGDhicqVPkclSKa+db3pQx5ma3jeVUknBUdNTnfLAgZIC5IONVeL6WGW9tFXS7qskmtHOpBhQNWk7oxPZtiQD5UE1wyzEMUcQJIRQuSSSceZJJJ/E1s0UUBRRRQFY54VdWRwCrAqwPmCMEflWSigQeT/hbBw28a6hlkIKsgjbBwGIPfucYxT9RRQUZzTxPp812zE4A6cR3/AKysv8WFVPzfw75a+uocYCTOB9Mkr+7FPHx7sZYOKLcdhIitGw9U2P4g4P4isHxi4cZWt+KRL9jdxKWIGyyAAEH6jtn0NBm+G/FTJYXNmyXcpidZ447WQpIwbKSDbOVB0tjHmT5VtnSME8P48MjOevJ5f7lVhw7iM1u/UgkeN8Y1KcHB7/hWxNzFdv8Aeubg/WVv8aB2uLO1lK6uHcacjtmTVt+MR9K13sbGLvYcZjyDvrUZ9t4e1J8fHbpTlbicH2lb/Gvt1zBdSnVJczsfeRv8aBjteH8GnOgT3lo52BnVHTPuUAIHuatL4RseFzScMuQoaZuvbzKcpOukA6T2zhQce59s8/JcsAQfED3B3/H1zVicpXMtxw+6t3LdaxVb20f9aPB8ag/1SNJA+vtgOmaKi+WOLi8tILkDHVQMR6HG4/PNSlAUUUUGpxWy68Lxa3j1jGuM4ZfcH1qu7i4srKPXZxX7kTBco0qiaXVgKxkP2mSMEgHYdwBVn1WvPfEoor+OSa7ZOhHqSGK2aVlL5DSEkFASBpUntv6mgslTtvtRUHyZe9W3xi4DIzI3zIAl75BYAADIII27EUUEbzzIGkgg+eit2lDKIZIkkWbOkDUG7AHYdsk4rx8PbEQtcoP8nkKyoTZxFPEAS4k8TDIBXAB23qL584V15bgC7MAZIIXU2+sMWeTpBXxkMWO+kjGQT5GmPkWBo7do3EQMcjJpih6SrjG2nU2fXOTnNAx0UUUBRRRQFFFFAUUUUC9zxylFxO2MEvhIOpHAyUPt7EbEVHcM5NltuGGxguAZBkpLJGGC5OdlORtvj0pyooOVOY+TBHdSRS8TszMD4+p1F3OO5EZUfnXy8+Ft9GxQG1d1OCi3MYYfUMy07fGb4Ztqn4lbuun/AEk0bbEeRZT2Prj61G83fD+biTf5T4Yy3Edz9o0esKyNgah4iAcHO2cj3oFc/Cvi3laE/syxH+EhqF5g5XurHT81EYtedILKScYzsGJxuN+1bHEIeIcMdY5Wnt2I1KokI23GdmxUdx3jU15L1rhy8hUKWPnpGB7UEfVkfCmUyDiQPlw91GB5DH76rerQ+F1k0Et/G33m4c7/AEyoYfuoLQ+A9zr4TGD+pI6/82f51YdVp+j7/RX98/8AKrLoCiiigKSueYiJNMcZne7iNuYFIQsEJbX1M+ALrIJ3zqGN6dageaZOn0ZY4mluA5SFAwUEsp1BmOwTA1H9kYycCg1+Vbt+rPFcQNBOdMp+16qSKAEDI2xGNIBBAOTnfOaK1uBy3Hzub6FY5ZIdMbRTF4yqsC64Kgq+6nONx27V9oF3nqaMX3TafiUbuI2VLeJWRimSpBIOWB7/AEFN/I0bC2y5uC7SMzG4QJId8bgbDYDHtURz7b8QuXFvbQRfLkAvMzRl9yciNWyFYYB1Eee24qY5JkxAYc5MDmI5nEzbAEam8jg/d2xtQMFFFFAs8TuZBxWyjV2CNBOzpnY6TCFJHmRqNKVlxyT5q3BluPnXu5IpbdtXT6Q14wCNARRoYOu5zuTk4sObhCNcx3RLdSNGjUZ8OHKlsjHfwj8q9LwqPrm4OWk06FLHIRTjIQeWogEnucDfAFAnci3E8VwLa+a7Fy0AkxLLHJG+CA7JoGVwdsHyqc5EvZZrd3mcuwuJ0BIH3UmdVGwA2Are4XwJIZHnZ3lncaWkkIzpBJCqoAVVz6AZ88195d4MtnD0ldnGt5NTYzl3Zz2AHcmglKKKKAooooNHjfDlubeaB/uyIyH8RiuROBc0XljrFrO8Qb7wGCCRtnBBGffvXZNcYczW8i3MxkheEvIzhHUggFiQPw7bUGrxLiEtxIZZ5Hkdu7McmtWiigmOUeAvf3cNsmfG3iI/VUbsfwGfxxVvxW4XjXFY0GFWxZFHsIkAFYP0d+EIglvJSoaRvl4Ae5wNcmPqMf8ACa2LOTPMHFwT/wDquB+EaUDB+j7/AEV/fP8Ayqy6rT9H3+iv75/5VZdAUUUUBS3z4R8uvgneQyKI/l2Cyht8FSdthnIOxGQaZKX+byxWBYo9c5lDQ5fQqlQxJY4Ph05BABJzj3AL/JYn+aDXMXEHcowWa56QSMeElVWM4DMcbnc6frX2pzgPF7ozG2voY45ChkjeFyyOoIDjcBlZSy7Eb52ooPXOPBri6REguTCob7VQCDKu3h1jxJ57r61h5D4ZJaQfLSW8UXTVftInBEzHOpj4Q2rYZLDfPfapDmfiJtoRNqCojoZWIziPUA5/LzpR5f49LcXUD9O6IDyxSTNGYoWjJJiOliDryFA8Odz7UFi0UUUBUdx3jlvZx9W6lWJM4y3me+ABkk+wFSNc8fpG8UZ7yC3ydMUWvHu53P5KKB8vvjfw1M6OvKf7MeB/zEfwqDm+P8O+i0lPpqdR/CqDrcs+FzzKWihlkUHBKIzAH3wKC5j+kB/6P/3P+1Z4Pj/Hnx2b4/syD+Yqjrmxlj/0kciftKR/EVr0HSfD/jnw58CRZ4vcoGA/4ST+6nPgnONjeY+XuYnJGdOrDfipww/KuOa+qxBBBwRuCKC/PjV8SJraT5KzYxvjVLIO4z2VfQ43J+mKpK845cTKUmmeRSdX2h1YPqCckH6U0nm+3vlVOLQs8iroW7hIEoHlrU+F8e+9KHE7QRSugdZFB8Lr2YdwR6ZHl5dqDVr0ikkAAknYAedeadPhHYJLxFGkxpgR7jB7ZjGVz9Dg/hQN/KdyIuM8P4fGfBaK6Pg7NKyFpj38mwv+7W/whg3M3Elz4WhkU/8ABGPwpD+D8x/yzaliSWZskncko+5p25a//JuIf7Ob+CUDZ+j7/RX98/8AKrLqtP0ff6K/vn/lVl0BRRRQFJ/PiyT6La2haSdcTiQTdLo7lVbVuct4hpAOQGzThVfcxXJa7MqxXTrERG0tjOCfCQxjnj1AnBJ7Z2Y+tBv/AA9tm+2e5NwbxCIZOu4bSNnXp6cLobOcgZJGD93b5UzysFaNp1eV+u5kzKmhgOyrpwMBQMDO/mdyaKCVu4i6OqnSSpAbAODjY4Oxwd96qRHHzZDNfcXli3AXMcUM6PuMZSIA7f1safergpL4/wDOR3ix20qRR3Q/0jIz9JkzqCKPBqkDZy2PuHvsKBvtpCyKzKVYqCVO+kkbjbbastRvAeFm2jKNPNOxYszynJycZxgAAew2FSVAVQf6Q3LMvXS/UFoigifH6hGcZ9jnv6j6VflYby1SVGjlVXRxpZWGQQfIig4ipu5m4w8aWiWk7JCLdSFjcrhznq69J+/q8z5Ypv5++C80LGXh4M0RyTGT40+mfvD9/wBaqa4t2jYpIrIw7qwII+oO9BP23PnEYxgXkxHo7ax+TAitsS23EsKyxWl4ezr4YZj6MO0TnyYeE+eO9KNFBtcS4fLbyNFMjRuvdWG//ce4rVpy4TzLbzwi14qsjou0NymDLCP6pyfHH56T28q8cX5AnSM3Fq8d5bf/ANIDkr+2n3lP50ChRRRQFOvwpk03Nyc4/wAyn3/3KSqbeRFKRcRn7CO0ZMn1kZVUfU70GT4Qf0xZ7frn/oenfkkl+Zr/AD5idf8AmAFI3wk/pey/2h/6Gpz5GulTmi6DMF1yToMnuS2QPrtQO36Pv9Ff3z/yqy6pj4H8dW0efhV19lMspaMPtqzgMv12DD1BPpVz0BRRRQa9/fRwIZJnVEXuzHAGTjc1XfEOWLlYAgvARqK2qwP0NbsSRJM4JMjD7xA74OxNMXM/McMM4t7g26w9Pqzdc/eBJVFjXB1nIOfTK987RPK/BbaW6W5sg0dtEGDQkyKOttpPScAJpQkg431jHagfYVIUBjqIABOMZPmceWaK90UBRRRQQllczwJdS38kIjSRnjZARpiAyNef1hv2qYhlDqGU5VgCD6g7ilT4k8OuJrdTbsT026hhEWvrMMdJTlgAgbc5znA9N9XlbjgttNrduRLpEjtLIGfW7ZbUq6kiTJwoLD0AFA8UUUUEZzJxyKxt5LmckIg7DuT2AG43J2rmPnb4jT8Rc6ooEj30jpIzAftkas/TFW7+kSx/yZHjzuFz/wAMlc3UG3wyNGkVJFkYMQoEQBfJ2GAe59vOnfjnwouImYW09vc6e6K6rKPYoSRn6MaRbC9eGRZYmKuu6sO4PbI9/esIc5zk59c70Ga+sZIXMc0bxuO6upB/fWxwbjVxaSdS2leJ/VT39iOxHsQRUjY83zqojnCXUI7R3A16e33GJ1pt/VIHsa9zR8PuDmJpLNz+rJmSIn9sfaL+KsPcUEnNzLY3w/z+2MMxO9zaADOfN4yQp9yMHvS/xnhMUXigu4bhPLSro/8AvKygA/Rmr3ccuzRDWU6sXm8LB1A9cjOPxFe7vl3Fv81DPFJF2ILBZFb+qUJyT7qSCPOgw8I5dmuYppowoigGZHZgAuc4HqScdgKcJ7SD/wAPM1k7M3zKG81KFbYMIxgE+AMwI39Tscil3gczDhvEUHYtbs30V3A/ewrV5W498q7h1MkEydKaPONSnzHoyncH/Ggw8rcZNldwXKrqMThtPqOxH5E1YHxR5dSdV41w5i8EvilC/eifbxeo37+h3881XvG7GGNg1vOJom3XKlZF7bSKdgfdSQcd6meQOdn4bIwZeray7TQNghh2JAO2rH4HsfYGazvoePRJDOywcUiGIZzstwB2VyNw3ofxHmK3uBfE/iHCpflOJxPMF28X+kA7Ahuzj0J/OvXF/hF83JHdcIlj+Vm8WHYgxeuNiSB6dwdvero4RwBY4YEuWF1LCNppUUvn1BOSD75z6k0ElY3PVjSQKyh1DaXGGGRnBHkaz0UscT50gguejIyKoTUTqJdic46aKpLKMHU2Rg+u9BKzR208uhhDJNCM4IVnj1diM7rnHf2rJwjhSW6MqF2LMXZ3YszE+ZJ3OAAB6AAeVeOH2duXN3Cia50XMqjd1xld/Tf+HpUjQFFFFAUUUUBSBzLwuaGO4ij6CQ3ch6k5LNMeptoVNOHffShLYAxttu/15dQdiKBW5S5qE0Ie5aKFpJmjhjMgLFQ2lfPxEkHcbHamuqq5i5U+UkDW8cMevMME2gLHZKVyzufvNK7EgMdhjuPNh5e4sbeW3s26jdVNShm19DSuytJ+uHwWXzwD+AMHMvAYb63e3nXKOO47qfIj0Iqk7z4A3AY9K6hZfLWrKf3BhV9WlykqLJGyujDKspyCPUGs1BzRc/A7ia/d+Xf9mQ//ACUVFf8A0m4rkj5Y7f21/wAa6sooOWk+D3FTj7BR9ZF/xrMnwX4qf9XEPrKtdP0UHOPB/hDxiGRZIpI4WBHiWY5H5Dce3nS98YbNIuLXKxoqKSrYUYGSoJOPc710vzXx0WNs85RpCMBUUbsx2UdvXzrkzmrjUt9cyXUyhWk3wBsANhj296Ca+G/DGvGu7KPTrmtyV1bDUjK4yfKmPh/wIv3P2stvEv7TMfyCgfvre/Rw4QWubi6I8MaCMH1Zzk4+gXf6iugKCiOM/AN1iU210HkAOsSKVDH+zp1EfQ5+tZ/gryTC6Tm+sld1caHkGV7YZNJ7MpG+R5+1XhRQeIolUBVAVQMAAYAHsK914mmVAWdgqjuScAfjS5fS3F5147WVYFjZoup3fqKARt2CA4BB3YZ7bZDY4/xOQiSGylt/m0AbpSnuCCcYBBGfI7il7lLhE8gmBniFu2VMcKPE8LgjWACW6ef1lBx5jvk+E5eXiUyzXdtoZUaCcZKssqEdN4XAyyEO+CCPLIJGz7bQhEVBkhQFyxJJwMbk7k+5oC1t1jRY41CogCqo7AAYAFZaKKAooooCiiigKKKKDzIgYFWAIIwQRkEe9LPGuTlm6QjkeJVnaeXBJaQMjIy6s5UYIHsowMbYaKKBH4/xDoTolnIkZMiW8oIysZMbG2AXICoxyCVGe3pTO3FkSWG3lOJpUZ8KCVATTrOfIZYYJxms8/DoXkSV4o2kT7jsoLL9DjIpS5o5Umle4njkczTCO3jKMU6MWcSE7kP3ZsYGcL2xmgdIZVdQyEMpGQQcgj2Ne6rHlcBbyUalgjV9KRmZo5I4rddK5iI0PG+GbV5Ajf0l7D4iRyx38yqDHaosi4beRWViCdvCSVIA74xnvQO9FQvFOY0thGZo5h1NIyqFwGbYJ4d859BXtOZbYq79TCoyKxZWGC4UoDkZydQ29xQS5FRM3LNm2NVtBtpx9mo+4SUGw7Ak4HatniHFoYColkVSwJUdyQv3iAN8DzPlX2LikLGILIhMyl4sH76gKSV9QAy/mKD7wzhsVunTgjSNMk6VGBk7k/U1t0ux83wu7RospcGRUyhUSPF99VJ8xt3wDnbNY+U+Zfn43ZGhXMauojZnKaw338oq5BHYe/tkGaljjfPFrBGW6inKO0bnIiZkyNGvGnVkdu9J1nHxC4t3uTJI01qwKp4STPE0iThVXH2bJsFbOTg7ebbwflohLuCX7S1uPtAHwHDSA9YFQoUb4YHvktQQvMEs6zMt4kc8FwFjES3GlgrhFYLCV+0ZXy2vUDg+WKkOB8mOA5uZZQzHRJ05CBcqnhjeUY2crgNpO+N/Smrh9iIo40yXMa6A74LEYA3OO5wM1t0HwCvtFFAUUUUBRRRQFFFFAUUUUBRRRQFFFFBhurVJVKSIrqRgqwBBHoQfKoXjvKkVz1zreN51jR2XBBETFlBUggjcg+oNFFB5uOCXEjWzSzo/RuDOcRaMr03VFA1NuC2SSd/aofifJksjzSB8mW+huMCVwvTj6IYFfulvA3l5jfaiigl7+xnjvvm4Y1mVoOgylwrKQ5dSCRgg5wRt2B3qP5k5YuLmb5mORYpYFT5YbFdW5k1+HVpbIU6cZC/THyigy2fJZS9kvRLokaXWABkaGSNZEIJxksmrUuDn17VJ8B5aW1CqsszqmrpozDSgYk4AVRkDOBnOBXyigmILZE1aFVdTFmwMZJ7k+p96y0UUBRRRQFFFFAUUUUBRRRQf/9k="/>
          <p:cNvSpPr>
            <a:spLocks noChangeAspect="1" noChangeArrowheads="1"/>
          </p:cNvSpPr>
          <p:nvPr/>
        </p:nvSpPr>
        <p:spPr bwMode="auto">
          <a:xfrm>
            <a:off x="1831975" y="114301"/>
            <a:ext cx="2381251" cy="179308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a:p>
        </p:txBody>
      </p:sp>
      <p:sp>
        <p:nvSpPr>
          <p:cNvPr id="6" name="AutoShape 6" descr="data:image/jpeg;base64,/9j/4AAQSkZJRgABAQAAAQABAAD/2wCEAAkGBxQSEhQTEhQUFhUXGCAWGRgYFx4fHxsiIBwYHRsiHyQlHSggIh8lIB8cJDIkJyorLi4uHyIzODMtNygtLiwBCgoKBQUFDgUFDisZExkrKysrKysrKysrKysrKysrKysrKysrKysrKysrKysrKysrKysrKysrKysrKysrKysrK//AABEIAMgAyAMBIgACEQEDEQH/xAAcAAACAgMBAQAAAAAAAAAAAAAABgUHAwQIAgH/xABJEAACAQMCBAQDBAYFCgUFAAABAgMABBESIQUGEzEiQVFhBxRxIzKBkQhCcqGxwTVSYoPRFSQzQ3OCkqKy4RY0ZKPCFyY2RFP/xAAUAQEAAAAAAAAAAAAAAAAAAAAA/8QAFBEBAAAAAAAAAAAAAAAAAAAAAP/aAAwDAQACEQMRAD8AvGiiigKKKKAooooCitR+JRCZYDInWYFhHqGogYycd8b1CXN9NcXNzbQTCBoI42U6A2tpNZBYH9QacYGCcncbUDBcXccenqOiajpXUwGSewGe59q0+IcWEciQqjSSurOEXAwq4BZiTgDJAHqT7Gq64LPLPfK5MUUl1GQ3UjMuiS0lKTLFlxpVs5/I4zTxxjhc3zUN3b6GZI3heNyVDqxVhhgDpYEHyIOaCI4nz2FFuU6cSySSQSm4yDDIi6ghVe5O+4bGMEZBrVu+cZ2tLS7UCGGWJ2llVOssT+ER6gCD0z4iT3GADipD/wAHO32pmEdwbv5wlF1KG6RhVMHBKhDudsnPbtW5Hygix6FmnXUZDIUYDqGVtUmoadPftgAjJ3oNDjV7eLcWiRXUXTuSwB6GoLiIMCD1PFqIJ8tvpmsdtx+5a8ngM0SrFJFEB8s7B2ZAz+MOAp9BvjIznIpgfl2ItaEa1FpnpIp8O6aBq2ycLnG/maxJy2Fklkjnnj6somkVSuGICLjdCwBCgbEUGgnHbwXr2vQgkCospZJWUqjSMiggoQWwC3dRsa3OD82RXDqmiWMu0ixF1AEnSbS5Ugn6jOCRuOxr0nBHSe8uY5QZLiNEQMuFj6Yk07g5OS5J7dqWeB8rvwxmlEbXASzGjxM5SVc9RY1JJAl8JOAN1oH63uUkBMbq4BKkqQcEHBBx5g9xWWq65U4fL1Es5JJI1htkuJAh0NPLOzl2Y/eAQqQQPNt/SmC34nNFdxWW05KvLJITpMUeQIsgAhmJyPLOnNAy0VihuUcsEZWKHSwBBKnAOD6HBBx71loCiiigKKKKAooooCiiigKKKxXNwkal5GVFHdmIAH1J2oMjNjc7CoC64tPJPJFaiLTAU6zPqYnI1FEVd9WnzPmRsai/iQJ0RJ1jW4tow3XtzkZz2kOASyp3KY3G/lWlwWxlnuDcWl0MmFEmuEhUw3BBfARS2QyA/eBI8WDuDQRnAuI9O5+ykne3nzeW6xxgyTMCVlilZskBGK4zpwDgtgU8ngizmG4mVobkRhWMUhB3ALISPvKD2yPcVvcI4YltGI0ydyzMcZZmJZ2OABkkk7ACt2gwWdmkSKkahVUYA9PX338/Ws9V/wDEj4lDhuY4YutKAC+WwkerOjV5lmwSFHkCdqrjh3x6vFfM8EEieYTUh/AksPzFB0PRSZyp8TbC/KokvSlP+rl8JJ9Aex/A0x8V43b2y6rieKIf23Az9MnJ/CgkKqn4lfF35CZrW1iWSZR43c+FCd8YG7HHuMbd6bLf4icOlJSK8g14OnWSq53xucDH41QvNXKKdOK5F/bzTz65JAZMBmDYbpsQARnI3Iz5dqBq5X+O8okC38KGMnBkiBDL7lSSGHsMH61e8MquqspBVgGBHYg7g1yHw75C3All1Xb/AKsABjQe8jdz+yv4mukfhdzIL+xSRYRCEJi0KcqNIGNPtgigZLzh0UrI0iKzIcqxG6/Q9/IbVDTcstrneK4kjNy4MsgCmQKq6USIkYUA5O4b7xxjNMdFBW/LSPaRXkEQUXU9zL0VKaMhUjUylcklRjJYbFm/tVN8pczmeG11nJa1E80mwVM4C6jkaS2GI2P3T2pqMKlg+kagCA2NwDjIz3xsKrPj/AxZWTWEFvI65ikgKqzmeQSZZJSFwowEGW2Kk/1TQWajggEEEHcEdjXqtCztorSNhq0x6mfxsAqaiWIHkFHkPKt2NwwDKQQRkEHIIPYig9UUUUBRRRQFFFFAUuw8Ttr83FlNGQyEq8My4Lp+q6jzQ+TDt7Vo838dgDxwyT6INZjuXjlKmJioMSyMp1Rq2/iyOw33qIsuVop7h4fmZZ4YlWWKZZcywlmbXD1R4ijqBsfEBvkEg0G9y3w+eWPoNN1LKKTMcxz1ZBG5HTfyKgrgv+uuBjcmnaCFUUKihVAwABgAewr5BCqKqIoVVGAoGAAOwFZKAooooOcfjPbPG0wbfXfNJn1Bt4Onn6eMD8aqsCrl+KsovG4mqMrG1eCYaT3Gl45Ad8bZQ/nVe/D63Wa9S3f7twrQE+mpTpP4MBQQVpBrOnOGx4c9ifTOdqxySFjliST5k5NbfFLSS3d7aZCskTkEHyPY/UHCkH0+tZrPhzS2s0irnoOhYjvpfUu/tqC/mfWgw8T4TLbuqSjSXRZF32KuMqfpXrikcsWbaX/UyOo9iDpcKfTK/nTZ8XbF4ZrMPn/yUIwQdiAQ3f3p9sOZ+FcatVTiKJDPACQobQW826TE76sbqd8/nQVbyDyxJxGcwRKoONTSPkrGu4O3mSSMdu1dG8Im4fwa3js3uoUKjJ6kih2J3LEZyMmqIuPiJe29w0lr/m8BY9OExrp0jwgHAGrH12NQPDeGXXE5HEf2jxRl9JbfTq+6ucknLYAJ9qDrBeYbUvFGLiLXMuuIah9ovqp7N+FSlcgc5cZEjwQxaxHaRiCMsCrkg5ZiO6ktnbywKvb4Ic5Pf2rxTnVNb6VLHu6sDpJ9xpIP4etBZNFFFBX3P/LQkEeppnEspSWSRgY4Yj4nOD4UwF0q+MgnBO9SvD+ag92II4wlqtsZus3hBAYKpUZ2QYbcgZ2I27s91bJIjJIqujDDKwyCPcUg81WojvmeQSTm5jWKG0jGBIIyxcyuRhYwXBIz6ZB2FBYQOdxX2lnla8uEka1vDCZRGJ16IIVELFdG/wDUIwD5g+xpmoCiiigKKKQubOYQbtYLb503cStpSJUEbatP3+phHA27EEZODmg1eC8Y6dq1jJaS/PaSjL0GaOZzn7QvjSYyTqLMds+u1P3D7JIUCRoiAeSKFGfM4FafLU908CtexRxTeaxvqHlv7b52yfrUrQFFFFAUvfEG/MHDbuVThlibSc+ZGBj33phpB+LvA2uLcStI3y1urzSwLkGYgAoCR+qCDn6nG+CAoPjEhtbK3to/C1wguZ27FgSREn7CgE48yxPpTL8DeT5Lm7W8OBBbv3zuz4yFA9sgk/SoLlLg8nG+ICOWXRldRIH3UTACoOwwMAV0/wAu8ChsYEt7ddKL69yfMsfMmgo7nfl6biVxMrqkfEbePU6DIjuYx914+5DAbFTnO2+xrR/R+4vHFfSQSYxcIFXPbUp1Aflmn/iU3/3Qi572ZX8wx/lXOlrcNG6yRsVdCGVh3BByDQdicycqWl+FF3CsmnIU7hhnvgggiqu5p+BMQRnsp3VgM6JiCv4MACPxBq1eVeNLe2kFyuPtEBIHkf1h+BzUrmg5D5rgMENtbfMQTqgeQdGQSBC5XUMgZGdIOk/Xzr7ylb3kMiTRWks8UuYmTpuUmU/fXIH7x2Iz5Vavx5u4bRYOla2rSzly0jxKzKF0dvLJLd/aq0+Ht9cy8UtCHlb7ZNeC2NIYZyBsFAz7b0GpzlIZltrth450YNnuTG7RhmOBlyAMnG5qy/0Z4P8Azz/7JR/7pP8AKq55qcGzstJBCvcqPXHVUjP51an6NcY+Wu28zKoz9FJH8TQXJRRRQFaPFuGLcKFZnRlOpJIzh0PqpwR+BBB8wa3qKBIE0PDZiii7vr2cBnIAeTQuQurAVI0BJwNsnPc018J4klxGJEDDfDK6lWUjuGU7g1C8Z4bdJPJNY9DXOixyNNn7PRr0soA8WznwkjcA+or5we6VL6e3jDyMyie4kz4I5CEREA8tSqWxkkY370DPRRRQFVpecav7yV7Q8Ps+qqs2Jp2OgKVCvtGDhicqVPkclSKa+db3pQx5ma3jeVUknBUdNTnfLAgZIC5IONVeL6WGW9tFXS7qskmtHOpBhQNWk7oxPZtiQD5UE1wyzEMUcQJIRQuSSSceZJJJ/E1s0UUBRRRQFY54VdWRwCrAqwPmCMEflWSigQeT/hbBw28a6hlkIKsgjbBwGIPfucYxT9RRQUZzTxPp812zE4A6cR3/AKysv8WFVPzfw75a+uocYCTOB9Mkr+7FPHx7sZYOKLcdhIitGw9U2P4g4P4isHxi4cZWt+KRL9jdxKWIGyyAAEH6jtn0NBm+G/FTJYXNmyXcpidZ447WQpIwbKSDbOVB0tjHmT5VtnSME8P48MjOevJ5f7lVhw7iM1u/UgkeN8Y1KcHB7/hWxNzFdv8Aeubg/WVv8aB2uLO1lK6uHcacjtmTVt+MR9K13sbGLvYcZjyDvrUZ9t4e1J8fHbpTlbicH2lb/Gvt1zBdSnVJczsfeRv8aBjteH8GnOgT3lo52BnVHTPuUAIHuatL4RseFzScMuQoaZuvbzKcpOukA6T2zhQce59s8/JcsAQfED3B3/H1zVicpXMtxw+6t3LdaxVb20f9aPB8ag/1SNJA+vtgOmaKi+WOLi8tILkDHVQMR6HG4/PNSlAUUUUGpxWy68Lxa3j1jGuM4ZfcH1qu7i4srKPXZxX7kTBco0qiaXVgKxkP2mSMEgHYdwBVn1WvPfEoor+OSa7ZOhHqSGK2aVlL5DSEkFASBpUntv6mgslTtvtRUHyZe9W3xi4DIzI3zIAl75BYAADIII27EUUEbzzIGkgg+eit2lDKIZIkkWbOkDUG7AHYdsk4rx8PbEQtcoP8nkKyoTZxFPEAS4k8TDIBXAB23qL584V15bgC7MAZIIXU2+sMWeTpBXxkMWO+kjGQT5GmPkWBo7do3EQMcjJpih6SrjG2nU2fXOTnNAx0UUUBRRRQFFFFAUUUUC9zxylFxO2MEvhIOpHAyUPt7EbEVHcM5NltuGGxguAZBkpLJGGC5OdlORtvj0pyooOVOY+TBHdSRS8TszMD4+p1F3OO5EZUfnXy8+Ft9GxQG1d1OCi3MYYfUMy07fGb4Ztqn4lbuun/AEk0bbEeRZT2Prj61G83fD+biTf5T4Yy3Edz9o0esKyNgah4iAcHO2cj3oFc/Cvi3laE/syxH+EhqF5g5XurHT81EYtedILKScYzsGJxuN+1bHEIeIcMdY5Wnt2I1KokI23GdmxUdx3jU15L1rhy8hUKWPnpGB7UEfVkfCmUyDiQPlw91GB5DH76rerQ+F1k0Et/G33m4c7/AEyoYfuoLQ+A9zr4TGD+pI6/82f51YdVp+j7/RX98/8AKrLoCiiigKSueYiJNMcZne7iNuYFIQsEJbX1M+ALrIJ3zqGN6dageaZOn0ZY4mluA5SFAwUEsp1BmOwTA1H9kYycCg1+Vbt+rPFcQNBOdMp+16qSKAEDI2xGNIBBAOTnfOaK1uBy3Hzub6FY5ZIdMbRTF4yqsC64Kgq+6nONx27V9oF3nqaMX3TafiUbuI2VLeJWRimSpBIOWB7/AEFN/I0bC2y5uC7SMzG4QJId8bgbDYDHtURz7b8QuXFvbQRfLkAvMzRl9yciNWyFYYB1Eee24qY5JkxAYc5MDmI5nEzbAEam8jg/d2xtQMFFFFAs8TuZBxWyjV2CNBOzpnY6TCFJHmRqNKVlxyT5q3BluPnXu5IpbdtXT6Q14wCNARRoYOu5zuTk4sObhCNcx3RLdSNGjUZ8OHKlsjHfwj8q9LwqPrm4OWk06FLHIRTjIQeWogEnucDfAFAnci3E8VwLa+a7Fy0AkxLLHJG+CA7JoGVwdsHyqc5EvZZrd3mcuwuJ0BIH3UmdVGwA2Are4XwJIZHnZ3lncaWkkIzpBJCqoAVVz6AZ88195d4MtnD0ldnGt5NTYzl3Zz2AHcmglKKKKAooooNHjfDlubeaB/uyIyH8RiuROBc0XljrFrO8Qb7wGCCRtnBBGffvXZNcYczW8i3MxkheEvIzhHUggFiQPw7bUGrxLiEtxIZZ5Hkdu7McmtWiigmOUeAvf3cNsmfG3iI/VUbsfwGfxxVvxW4XjXFY0GFWxZFHsIkAFYP0d+EIglvJSoaRvl4Ae5wNcmPqMf8ACa2LOTPMHFwT/wDquB+EaUDB+j7/AEV/fP8Ayqy6rT9H3+iv75/5VZdAUUUUBS3z4R8uvgneQyKI/l2Cyht8FSdthnIOxGQaZKX+byxWBYo9c5lDQ5fQqlQxJY4Ph05BABJzj3AL/JYn+aDXMXEHcowWa56QSMeElVWM4DMcbnc6frX2pzgPF7ozG2voY45ChkjeFyyOoIDjcBlZSy7Eb52ooPXOPBri6REguTCob7VQCDKu3h1jxJ57r61h5D4ZJaQfLSW8UXTVftInBEzHOpj4Q2rYZLDfPfapDmfiJtoRNqCojoZWIziPUA5/LzpR5f49LcXUD9O6IDyxSTNGYoWjJJiOliDryFA8Odz7UFi0UUUBUdx3jlvZx9W6lWJM4y3me+ABkk+wFSNc8fpG8UZ7yC3ydMUWvHu53P5KKB8vvjfw1M6OvKf7MeB/zEfwqDm+P8O+i0lPpqdR/CqDrcs+FzzKWihlkUHBKIzAH3wKC5j+kB/6P/3P+1Z4Pj/Hnx2b4/syD+Yqjrmxlj/0kciftKR/EVr0HSfD/jnw58CRZ4vcoGA/4ST+6nPgnONjeY+XuYnJGdOrDfipww/KuOa+qxBBBwRuCKC/PjV8SJraT5KzYxvjVLIO4z2VfQ43J+mKpK845cTKUmmeRSdX2h1YPqCckH6U0nm+3vlVOLQs8iroW7hIEoHlrU+F8e+9KHE7QRSugdZFB8Lr2YdwR6ZHl5dqDVr0ikkAAknYAedeadPhHYJLxFGkxpgR7jB7ZjGVz9Dg/hQN/KdyIuM8P4fGfBaK6Pg7NKyFpj38mwv+7W/whg3M3Elz4WhkU/8ABGPwpD+D8x/yzaliSWZskncko+5p25a//JuIf7Ob+CUDZ+j7/RX98/8AKrLqtP0ff6K/vn/lVl0BRRRQFJ/PiyT6La2haSdcTiQTdLo7lVbVuct4hpAOQGzThVfcxXJa7MqxXTrERG0tjOCfCQxjnj1AnBJ7Z2Y+tBv/AA9tm+2e5NwbxCIZOu4bSNnXp6cLobOcgZJGD93b5UzysFaNp1eV+u5kzKmhgOyrpwMBQMDO/mdyaKCVu4i6OqnSSpAbAODjY4Oxwd96qRHHzZDNfcXli3AXMcUM6PuMZSIA7f1safergpL4/wDOR3ix20qRR3Q/0jIz9JkzqCKPBqkDZy2PuHvsKBvtpCyKzKVYqCVO+kkbjbbastRvAeFm2jKNPNOxYszynJycZxgAAew2FSVAVQf6Q3LMvXS/UFoigifH6hGcZ9jnv6j6VflYby1SVGjlVXRxpZWGQQfIig4ipu5m4w8aWiWk7JCLdSFjcrhznq69J+/q8z5Ypv5++C80LGXh4M0RyTGT40+mfvD9/wBaqa4t2jYpIrIw7qwII+oO9BP23PnEYxgXkxHo7ax+TAitsS23EsKyxWl4ezr4YZj6MO0TnyYeE+eO9KNFBtcS4fLbyNFMjRuvdWG//ce4rVpy4TzLbzwi14qsjou0NymDLCP6pyfHH56T28q8cX5AnSM3Fq8d5bf/ANIDkr+2n3lP50ChRRRQFOvwpk03Nyc4/wAyn3/3KSqbeRFKRcRn7CO0ZMn1kZVUfU70GT4Qf0xZ7frn/oenfkkl+Zr/AD5idf8AmAFI3wk/pey/2h/6Gpz5GulTmi6DMF1yToMnuS2QPrtQO36Pv9Ff3z/yqy6pj4H8dW0efhV19lMspaMPtqzgMv12DD1BPpVz0BRRRQa9/fRwIZJnVEXuzHAGTjc1XfEOWLlYAgvARqK2qwP0NbsSRJM4JMjD7xA74OxNMXM/McMM4t7g26w9Pqzdc/eBJVFjXB1nIOfTK987RPK/BbaW6W5sg0dtEGDQkyKOttpPScAJpQkg431jHagfYVIUBjqIABOMZPmceWaK90UBRRRQQllczwJdS38kIjSRnjZARpiAyNef1hv2qYhlDqGU5VgCD6g7ilT4k8OuJrdTbsT026hhEWvrMMdJTlgAgbc5znA9N9XlbjgttNrduRLpEjtLIGfW7ZbUq6kiTJwoLD0AFA8UUUUEZzJxyKxt5LmckIg7DuT2AG43J2rmPnb4jT8Rc6ooEj30jpIzAftkas/TFW7+kSx/yZHjzuFz/wAMlc3UG3wyNGkVJFkYMQoEQBfJ2GAe59vOnfjnwouImYW09vc6e6K6rKPYoSRn6MaRbC9eGRZYmKuu6sO4PbI9/esIc5zk59c70Ga+sZIXMc0bxuO6upB/fWxwbjVxaSdS2leJ/VT39iOxHsQRUjY83zqojnCXUI7R3A16e33GJ1pt/VIHsa9zR8PuDmJpLNz+rJmSIn9sfaL+KsPcUEnNzLY3w/z+2MMxO9zaADOfN4yQp9yMHvS/xnhMUXigu4bhPLSro/8AvKygA/Rmr3ccuzRDWU6sXm8LB1A9cjOPxFe7vl3Fv81DPFJF2ILBZFb+qUJyT7qSCPOgw8I5dmuYppowoigGZHZgAuc4HqScdgKcJ7SD/wAPM1k7M3zKG81KFbYMIxgE+AMwI39Tscil3gczDhvEUHYtbs30V3A/ewrV5W498q7h1MkEydKaPONSnzHoyncH/Ggw8rcZNldwXKrqMThtPqOxH5E1YHxR5dSdV41w5i8EvilC/eifbxeo37+h3881XvG7GGNg1vOJom3XKlZF7bSKdgfdSQcd6meQOdn4bIwZeray7TQNghh2JAO2rH4HsfYGazvoePRJDOywcUiGIZzstwB2VyNw3ofxHmK3uBfE/iHCpflOJxPMF28X+kA7Ahuzj0J/OvXF/hF83JHdcIlj+Vm8WHYgxeuNiSB6dwdvero4RwBY4YEuWF1LCNppUUvn1BOSD75z6k0ElY3PVjSQKyh1DaXGGGRnBHkaz0UscT50gguejIyKoTUTqJdic46aKpLKMHU2Rg+u9BKzR208uhhDJNCM4IVnj1diM7rnHf2rJwjhSW6MqF2LMXZ3YszE+ZJ3OAAB6AAeVeOH2duXN3Cia50XMqjd1xld/Tf+HpUjQFFFFAUUUUBSBzLwuaGO4ij6CQ3ch6k5LNMeptoVNOHffShLYAxttu/15dQdiKBW5S5qE0Ie5aKFpJmjhjMgLFQ2lfPxEkHcbHamuqq5i5U+UkDW8cMevMME2gLHZKVyzufvNK7EgMdhjuPNh5e4sbeW3s26jdVNShm19DSuytJ+uHwWXzwD+AMHMvAYb63e3nXKOO47qfIj0Iqk7z4A3AY9K6hZfLWrKf3BhV9WlykqLJGyujDKspyCPUGs1BzRc/A7ia/d+Xf9mQ//ACUVFf8A0m4rkj5Y7f21/wAa6sooOWk+D3FTj7BR9ZF/xrMnwX4qf9XEPrKtdP0UHOPB/hDxiGRZIpI4WBHiWY5H5Dce3nS98YbNIuLXKxoqKSrYUYGSoJOPc710vzXx0WNs85RpCMBUUbsx2UdvXzrkzmrjUt9cyXUyhWk3wBsANhj296Ca+G/DGvGu7KPTrmtyV1bDUjK4yfKmPh/wIv3P2stvEv7TMfyCgfvre/Rw4QWubi6I8MaCMH1Zzk4+gXf6iugKCiOM/AN1iU210HkAOsSKVDH+zp1EfQ5+tZ/gryTC6Tm+sld1caHkGV7YZNJ7MpG+R5+1XhRQeIolUBVAVQMAAYAHsK914mmVAWdgqjuScAfjS5fS3F5147WVYFjZoup3fqKARt2CA4BB3YZ7bZDY4/xOQiSGylt/m0AbpSnuCCcYBBGfI7il7lLhE8gmBniFu2VMcKPE8LgjWACW6ef1lBx5jvk+E5eXiUyzXdtoZUaCcZKssqEdN4XAyyEO+CCPLIJGz7bQhEVBkhQFyxJJwMbk7k+5oC1t1jRY41CogCqo7AAYAFZaKKAooooCiiigKKKKDzIgYFWAIIwQRkEe9LPGuTlm6QjkeJVnaeXBJaQMjIy6s5UYIHsowMbYaKKBH4/xDoTolnIkZMiW8oIysZMbG2AXICoxyCVGe3pTO3FkSWG3lOJpUZ8KCVATTrOfIZYYJxms8/DoXkSV4o2kT7jsoLL9DjIpS5o5Umle4njkczTCO3jKMU6MWcSE7kP3ZsYGcL2xmgdIZVdQyEMpGQQcgj2Ne6rHlcBbyUalgjV9KRmZo5I4rddK5iI0PG+GbV5Ajf0l7D4iRyx38yqDHaosi4beRWViCdvCSVIA74xnvQO9FQvFOY0thGZo5h1NIyqFwGbYJ4d859BXtOZbYq79TCoyKxZWGC4UoDkZydQ29xQS5FRM3LNm2NVtBtpx9mo+4SUGw7Ak4HatniHFoYColkVSwJUdyQv3iAN8DzPlX2LikLGILIhMyl4sH76gKSV9QAy/mKD7wzhsVunTgjSNMk6VGBk7k/U1t0ux83wu7RospcGRUyhUSPF99VJ8xt3wDnbNY+U+Zfn43ZGhXMauojZnKaw338oq5BHYe/tkGaljjfPFrBGW6inKO0bnIiZkyNGvGnVkdu9J1nHxC4t3uTJI01qwKp4STPE0iThVXH2bJsFbOTg7ebbwflohLuCX7S1uPtAHwHDSA9YFQoUb4YHvktQQvMEs6zMt4kc8FwFjES3GlgrhFYLCV+0ZXy2vUDg+WKkOB8mOA5uZZQzHRJ05CBcqnhjeUY2crgNpO+N/Smrh9iIo40yXMa6A74LEYA3OO5wM1t0HwCvtFFAUUUUBRRRQFFFFAUUUUBRRRQFFFFBhurVJVKSIrqRgqwBBHoQfKoXjvKkVz1zreN51jR2XBBETFlBUggjcg+oNFFB5uOCXEjWzSzo/RuDOcRaMr03VFA1NuC2SSd/aofifJksjzSB8mW+huMCVwvTj6IYFfulvA3l5jfaiigl7+xnjvvm4Y1mVoOgylwrKQ5dSCRgg5wRt2B3qP5k5YuLmb5mORYpYFT5YbFdW5k1+HVpbIU6cZC/THyigy2fJZS9kvRLokaXWABkaGSNZEIJxksmrUuDn17VJ8B5aW1CqsszqmrpozDSgYk4AVRkDOBnOBXyigmILZE1aFVdTFmwMZJ7k+p96y0UUBRRRQFFFFAUUUUBRRRQf/9k="/>
          <p:cNvSpPr>
            <a:spLocks noGrp="1" noChangeAspect="1" noChangeArrowheads="1"/>
          </p:cNvSpPr>
          <p:nvPr>
            <p:ph idx="1"/>
          </p:nvPr>
        </p:nvSpPr>
        <p:spPr bwMode="auto">
          <a:xfrm>
            <a:off x="1298576" y="1944403"/>
            <a:ext cx="8820472" cy="2772995"/>
          </a:xfrm>
          <a:prstGeom prst="rect">
            <a:avLst/>
          </a:prstGeom>
          <a:solidFill>
            <a:schemeClr val="bg1"/>
          </a:solidFill>
          <a:ln>
            <a:solidFill>
              <a:schemeClr val="bg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vert="horz" wrap="square" lIns="68580" tIns="34290" rIns="68580" bIns="34290" numCol="1" rtlCol="0" anchor="t" anchorCtr="0" compatLnSpc="1">
            <a:prstTxWarp prst="textNoShape">
              <a:avLst/>
            </a:prstTxWarp>
            <a:noAutofit/>
          </a:bodyPr>
          <a:lstStyle/>
          <a:p>
            <a:r>
              <a:rPr lang="ru-RU" dirty="0">
                <a:latin typeface="Calibri" panose="020F0502020204030204" pitchFamily="34" charset="0"/>
              </a:rPr>
              <a:t>Поскольку некоторые женщины 65 лет и старше </a:t>
            </a:r>
            <a:r>
              <a:rPr lang="ru-RU" b="1" dirty="0">
                <a:latin typeface="Calibri" panose="020F0502020204030204" pitchFamily="34" charset="0"/>
              </a:rPr>
              <a:t>продолжают нуждаться в системной гормональной терапии </a:t>
            </a:r>
            <a:r>
              <a:rPr lang="ru-RU" dirty="0">
                <a:latin typeface="Calibri" panose="020F0502020204030204" pitchFamily="34" charset="0"/>
              </a:rPr>
              <a:t>для лечения вазомоторных симптомов Американская коллегия акушеров - гинекологов</a:t>
            </a:r>
            <a:r>
              <a:rPr lang="en-US" dirty="0">
                <a:latin typeface="Calibri" panose="020F0502020204030204" pitchFamily="34" charset="0"/>
              </a:rPr>
              <a:t> </a:t>
            </a:r>
            <a:r>
              <a:rPr lang="ru-RU" dirty="0">
                <a:latin typeface="Calibri" panose="020F0502020204030204" pitchFamily="34" charset="0"/>
              </a:rPr>
              <a:t>выступает </a:t>
            </a:r>
            <a:r>
              <a:rPr lang="ru-RU" b="1" dirty="0">
                <a:latin typeface="Calibri" panose="020F0502020204030204" pitchFamily="34" charset="0"/>
              </a:rPr>
              <a:t>против рутинного прекращения МГТ у женщин старше 65 </a:t>
            </a:r>
            <a:r>
              <a:rPr lang="ru-RU" dirty="0">
                <a:latin typeface="Calibri" panose="020F0502020204030204" pitchFamily="34" charset="0"/>
              </a:rPr>
              <a:t>лет. </a:t>
            </a:r>
          </a:p>
          <a:p>
            <a:r>
              <a:rPr lang="ru-RU" dirty="0">
                <a:latin typeface="Calibri" panose="020F0502020204030204" pitchFamily="34" charset="0"/>
              </a:rPr>
              <a:t>Как и у более молодых женщин, </a:t>
            </a:r>
            <a:r>
              <a:rPr lang="ru-RU" b="1" dirty="0">
                <a:latin typeface="Calibri" panose="020F0502020204030204" pitchFamily="34" charset="0"/>
              </a:rPr>
              <a:t>терапия должна быть индивидуальной и основываться на оценке риска и пользы у каждой женщины</a:t>
            </a:r>
          </a:p>
        </p:txBody>
      </p:sp>
      <p:sp>
        <p:nvSpPr>
          <p:cNvPr id="2" name="Rectangle 1"/>
          <p:cNvSpPr/>
          <p:nvPr/>
        </p:nvSpPr>
        <p:spPr>
          <a:xfrm>
            <a:off x="1516888" y="4912148"/>
            <a:ext cx="8383848" cy="646331"/>
          </a:xfrm>
          <a:prstGeom prst="rect">
            <a:avLst/>
          </a:prstGeom>
        </p:spPr>
        <p:txBody>
          <a:bodyPr wrap="square">
            <a:spAutoFit/>
          </a:bodyPr>
          <a:lstStyle/>
          <a:p>
            <a:r>
              <a:rPr lang="en-US" sz="1200" dirty="0">
                <a:hlinkClick r:id="rId3"/>
              </a:rPr>
              <a:t>http://www.acog.org/Resources_And_Publications/Committee_Opinions/Committee_on_Gynecologic_Practice/Hormone_Therapy_and_Heart_Disease</a:t>
            </a:r>
            <a:endParaRPr lang="en-US" sz="1200" dirty="0"/>
          </a:p>
          <a:p>
            <a:endParaRPr lang="ru-RU" sz="1200"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0736" y="4739464"/>
            <a:ext cx="2291264" cy="2118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Заголовок 1"/>
          <p:cNvSpPr>
            <a:spLocks noGrp="1"/>
          </p:cNvSpPr>
          <p:nvPr>
            <p:ph type="title" idx="4294967295"/>
          </p:nvPr>
        </p:nvSpPr>
        <p:spPr>
          <a:xfrm>
            <a:off x="3262185" y="147573"/>
            <a:ext cx="8277075" cy="857250"/>
          </a:xfrm>
        </p:spPr>
        <p:txBody>
          <a:bodyPr>
            <a:noAutofit/>
          </a:bodyPr>
          <a:lstStyle/>
          <a:p>
            <a:pPr algn="ctr"/>
            <a:r>
              <a:rPr lang="ru-RU" dirty="0"/>
              <a:t>Как долго можно назначать МГТ?</a:t>
            </a:r>
          </a:p>
        </p:txBody>
      </p:sp>
    </p:spTree>
    <p:extLst>
      <p:ext uri="{BB962C8B-B14F-4D97-AF65-F5344CB8AC3E}">
        <p14:creationId xmlns:p14="http://schemas.microsoft.com/office/powerpoint/2010/main" xmlns="" val="32521297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Митохондриальная дисфункция – ключевой фактор развития патологических процессов</a:t>
            </a:r>
          </a:p>
        </p:txBody>
      </p:sp>
      <p:sp>
        <p:nvSpPr>
          <p:cNvPr id="8" name="Content Placeholder 7">
            <a:extLst>
              <a:ext uri="{FF2B5EF4-FFF2-40B4-BE49-F238E27FC236}">
                <a16:creationId xmlns:a16="http://schemas.microsoft.com/office/drawing/2014/main" xmlns="" id="{317B1310-4E37-4079-954B-E14EA3014DD5}"/>
              </a:ext>
            </a:extLst>
          </p:cNvPr>
          <p:cNvSpPr>
            <a:spLocks noGrp="1"/>
          </p:cNvSpPr>
          <p:nvPr>
            <p:ph idx="1"/>
          </p:nvPr>
        </p:nvSpPr>
        <p:spPr>
          <a:xfrm>
            <a:off x="6021016" y="2622538"/>
            <a:ext cx="4745988" cy="2606008"/>
          </a:xfrm>
        </p:spPr>
        <p:txBody>
          <a:bodyPr>
            <a:normAutofit fontScale="92500" lnSpcReduction="20000"/>
          </a:bodyPr>
          <a:lstStyle/>
          <a:p>
            <a:r>
              <a:rPr lang="ru-RU" sz="2000" dirty="0"/>
              <a:t>Ухудшение кровоснабжения органов (гипоксия)</a:t>
            </a:r>
          </a:p>
          <a:p>
            <a:r>
              <a:rPr lang="ru-RU" sz="2000" dirty="0"/>
              <a:t>Нарастание окислительного стресса и гипоксии</a:t>
            </a:r>
          </a:p>
          <a:p>
            <a:r>
              <a:rPr lang="ru-RU" sz="2000" dirty="0"/>
              <a:t>Дефицит  гормонов</a:t>
            </a:r>
          </a:p>
          <a:p>
            <a:r>
              <a:rPr lang="ru-RU" sz="2000" dirty="0"/>
              <a:t>Снижение чувствительности клеток к инсулину и прогрессирование инсулинорезистентности</a:t>
            </a:r>
          </a:p>
          <a:p>
            <a:r>
              <a:rPr lang="ru-RU" sz="2000" dirty="0"/>
              <a:t>Нарушение биоэнергетики</a:t>
            </a:r>
          </a:p>
          <a:p>
            <a:endParaRPr lang="ru-RU" sz="2000"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l="13107" r="15272" b="-2281"/>
          <a:stretch/>
        </p:blipFill>
        <p:spPr>
          <a:xfrm>
            <a:off x="1735544" y="1968550"/>
            <a:ext cx="3800937" cy="4342537"/>
          </a:xfrm>
          <a:prstGeom prst="rect">
            <a:avLst/>
          </a:prstGeom>
        </p:spPr>
      </p:pic>
      <p:sp>
        <p:nvSpPr>
          <p:cNvPr id="6" name="Прямоугольник 5"/>
          <p:cNvSpPr/>
          <p:nvPr/>
        </p:nvSpPr>
        <p:spPr>
          <a:xfrm>
            <a:off x="4738688" y="2840301"/>
            <a:ext cx="5414963" cy="3413015"/>
          </a:xfrm>
          <a:prstGeom prst="rect">
            <a:avLst/>
          </a:prstGeom>
          <a:no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 name="Rectangle 2">
            <a:extLst>
              <a:ext uri="{FF2B5EF4-FFF2-40B4-BE49-F238E27FC236}">
                <a16:creationId xmlns:a16="http://schemas.microsoft.com/office/drawing/2014/main" xmlns="" id="{92E82F3D-4911-4F86-84CB-7A40D33CB85D}"/>
              </a:ext>
            </a:extLst>
          </p:cNvPr>
          <p:cNvSpPr/>
          <p:nvPr/>
        </p:nvSpPr>
        <p:spPr>
          <a:xfrm>
            <a:off x="5160168" y="5977140"/>
            <a:ext cx="4572000" cy="461665"/>
          </a:xfrm>
          <a:prstGeom prst="rect">
            <a:avLst/>
          </a:prstGeom>
        </p:spPr>
        <p:txBody>
          <a:bodyPr>
            <a:spAutoFit/>
          </a:bodyPr>
          <a:lstStyle/>
          <a:p>
            <a:r>
              <a:rPr lang="ru-RU" sz="1200" i="1" dirty="0"/>
              <a:t>Рациональная нейропротекция. / И.Ф. Беленичев, В.И. Черний, Ю.М. Колесник и др., 2009. — 262 с.</a:t>
            </a:r>
          </a:p>
        </p:txBody>
      </p:sp>
    </p:spTree>
    <p:extLst>
      <p:ext uri="{BB962C8B-B14F-4D97-AF65-F5344CB8AC3E}">
        <p14:creationId xmlns:p14="http://schemas.microsoft.com/office/powerpoint/2010/main" xmlns="" val="2193931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Климакс и менопауза – не только дефицит половых гормонов</a:t>
            </a:r>
          </a:p>
          <a:p>
            <a:r>
              <a:rPr lang="ru-RU" dirty="0" smtClean="0"/>
              <a:t>Борьба с </a:t>
            </a:r>
            <a:r>
              <a:rPr lang="ru-RU" dirty="0" err="1" smtClean="0"/>
              <a:t>оксидативным</a:t>
            </a:r>
            <a:r>
              <a:rPr lang="ru-RU" dirty="0" smtClean="0"/>
              <a:t> стрессом</a:t>
            </a:r>
          </a:p>
          <a:p>
            <a:r>
              <a:rPr lang="ru-RU" dirty="0" smtClean="0"/>
              <a:t>Комплексная терапия </a:t>
            </a:r>
            <a:r>
              <a:rPr lang="ru-RU" dirty="0" err="1" smtClean="0"/>
              <a:t>перименопаузальных</a:t>
            </a:r>
            <a:r>
              <a:rPr lang="ru-RU" dirty="0" smtClean="0"/>
              <a:t> расстройств</a:t>
            </a:r>
            <a:endParaRPr lang="ru-R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7D7B5D-E11F-44A3-BCD5-8DB53DDE8CAA}"/>
              </a:ext>
            </a:extLst>
          </p:cNvPr>
          <p:cNvSpPr>
            <a:spLocks noGrp="1"/>
          </p:cNvSpPr>
          <p:nvPr>
            <p:ph type="title"/>
          </p:nvPr>
        </p:nvSpPr>
        <p:spPr>
          <a:xfrm>
            <a:off x="861391" y="198106"/>
            <a:ext cx="9263684" cy="914400"/>
          </a:xfrm>
        </p:spPr>
        <p:txBody>
          <a:bodyPr>
            <a:normAutofit/>
          </a:bodyPr>
          <a:lstStyle/>
          <a:p>
            <a:r>
              <a:rPr lang="ru-RU" sz="3200" dirty="0">
                <a:latin typeface="+mn-lt"/>
              </a:rPr>
              <a:t>Внутренние и внешние антиоксиданты</a:t>
            </a:r>
          </a:p>
        </p:txBody>
      </p:sp>
      <p:sp>
        <p:nvSpPr>
          <p:cNvPr id="3" name="Content Placeholder 2">
            <a:extLst>
              <a:ext uri="{FF2B5EF4-FFF2-40B4-BE49-F238E27FC236}">
                <a16:creationId xmlns:a16="http://schemas.microsoft.com/office/drawing/2014/main" xmlns="" id="{E7E038C6-EF11-4E94-959C-1C4A9FA34D92}"/>
              </a:ext>
            </a:extLst>
          </p:cNvPr>
          <p:cNvSpPr>
            <a:spLocks noGrp="1"/>
          </p:cNvSpPr>
          <p:nvPr>
            <p:ph sz="half" idx="1"/>
          </p:nvPr>
        </p:nvSpPr>
        <p:spPr>
          <a:xfrm>
            <a:off x="2181226" y="1112506"/>
            <a:ext cx="3826735" cy="1932580"/>
          </a:xfrm>
          <a:ln>
            <a:noFill/>
          </a:ln>
        </p:spPr>
        <p:txBody>
          <a:bodyPr>
            <a:normAutofit fontScale="77500" lnSpcReduction="20000"/>
          </a:bodyPr>
          <a:lstStyle/>
          <a:p>
            <a:pPr marL="0" indent="0">
              <a:buNone/>
            </a:pPr>
            <a:r>
              <a:rPr lang="ru-RU" b="1" dirty="0">
                <a:solidFill>
                  <a:srgbClr val="960000"/>
                </a:solidFill>
                <a:ea typeface="+mj-ea"/>
                <a:cs typeface="+mj-cs"/>
              </a:rPr>
              <a:t>Собственная антиоксидантная система организма:</a:t>
            </a:r>
          </a:p>
          <a:p>
            <a:r>
              <a:rPr lang="ru-RU" dirty="0"/>
              <a:t>Глутатион(пероксидаза), мелатонин, супероксиддистумаза, цистеин</a:t>
            </a:r>
          </a:p>
        </p:txBody>
      </p:sp>
      <p:sp>
        <p:nvSpPr>
          <p:cNvPr id="4" name="Content Placeholder 3">
            <a:extLst>
              <a:ext uri="{FF2B5EF4-FFF2-40B4-BE49-F238E27FC236}">
                <a16:creationId xmlns:a16="http://schemas.microsoft.com/office/drawing/2014/main" xmlns="" id="{5EAD7231-B825-46D5-9AD5-61E3E99336AC}"/>
              </a:ext>
            </a:extLst>
          </p:cNvPr>
          <p:cNvSpPr>
            <a:spLocks noGrp="1"/>
          </p:cNvSpPr>
          <p:nvPr>
            <p:ph sz="half" idx="2"/>
          </p:nvPr>
        </p:nvSpPr>
        <p:spPr>
          <a:xfrm>
            <a:off x="2150626" y="3358454"/>
            <a:ext cx="3887932" cy="3015894"/>
          </a:xfrm>
          <a:ln>
            <a:noFill/>
          </a:ln>
        </p:spPr>
        <p:txBody>
          <a:bodyPr>
            <a:normAutofit fontScale="77500" lnSpcReduction="20000"/>
          </a:bodyPr>
          <a:lstStyle/>
          <a:p>
            <a:pPr marL="0" indent="0">
              <a:buNone/>
            </a:pPr>
            <a:r>
              <a:rPr lang="ru-RU" b="1" dirty="0">
                <a:solidFill>
                  <a:srgbClr val="960000"/>
                </a:solidFill>
                <a:ea typeface="+mj-ea"/>
                <a:cs typeface="+mj-cs"/>
              </a:rPr>
              <a:t>Природные антиоксиданты:</a:t>
            </a:r>
          </a:p>
          <a:p>
            <a:r>
              <a:rPr lang="ru-RU" dirty="0"/>
              <a:t>Бета-каротин и витамин А, витамины Е, С, альфа-липоевая кислота, </a:t>
            </a:r>
          </a:p>
          <a:p>
            <a:r>
              <a:rPr lang="ru-RU" dirty="0"/>
              <a:t>Селен, цинк, медь, марганец, </a:t>
            </a:r>
          </a:p>
          <a:p>
            <a:r>
              <a:rPr lang="ru-RU" dirty="0"/>
              <a:t>Источники полифенолов: зеленый чай, экстракт виноградных косточек, и т.д.</a:t>
            </a:r>
          </a:p>
        </p:txBody>
      </p:sp>
      <p:sp>
        <p:nvSpPr>
          <p:cNvPr id="5" name="Slide Number Placeholder 4">
            <a:extLst>
              <a:ext uri="{FF2B5EF4-FFF2-40B4-BE49-F238E27FC236}">
                <a16:creationId xmlns:a16="http://schemas.microsoft.com/office/drawing/2014/main" xmlns="" id="{63AFC3D9-3BB6-4FF5-8045-E1E814DD191F}"/>
              </a:ext>
            </a:extLst>
          </p:cNvPr>
          <p:cNvSpPr>
            <a:spLocks noGrp="1"/>
          </p:cNvSpPr>
          <p:nvPr>
            <p:ph type="sldNum" sz="quarter" idx="12"/>
          </p:nvPr>
        </p:nvSpPr>
        <p:spPr/>
        <p:txBody>
          <a:bodyPr/>
          <a:lstStyle/>
          <a:p>
            <a:fld id="{DEDC85FD-CE12-4D4B-B014-7C9678FA09AF}" type="slidenum">
              <a:rPr lang="ru-RU" smtClean="0"/>
              <a:pPr/>
              <a:t>61</a:t>
            </a:fld>
            <a:endParaRPr lang="ru-RU"/>
          </a:p>
        </p:txBody>
      </p:sp>
      <p:pic>
        <p:nvPicPr>
          <p:cNvPr id="6" name="Picture 5">
            <a:extLst>
              <a:ext uri="{FF2B5EF4-FFF2-40B4-BE49-F238E27FC236}">
                <a16:creationId xmlns:a16="http://schemas.microsoft.com/office/drawing/2014/main" xmlns="" id="{1BC5A907-0707-4BBA-9FF6-BB6288CBAFCC}"/>
              </a:ext>
            </a:extLst>
          </p:cNvPr>
          <p:cNvPicPr>
            <a:picLocks noChangeAspect="1"/>
          </p:cNvPicPr>
          <p:nvPr/>
        </p:nvPicPr>
        <p:blipFill>
          <a:blip r:embed="rId3" cstate="print"/>
          <a:stretch>
            <a:fillRect/>
          </a:stretch>
        </p:blipFill>
        <p:spPr>
          <a:xfrm>
            <a:off x="6523911" y="2061626"/>
            <a:ext cx="4027589" cy="2877951"/>
          </a:xfrm>
          <a:prstGeom prst="rect">
            <a:avLst/>
          </a:prstGeom>
        </p:spPr>
      </p:pic>
      <p:sp>
        <p:nvSpPr>
          <p:cNvPr id="7" name="Rectangle 6">
            <a:extLst>
              <a:ext uri="{FF2B5EF4-FFF2-40B4-BE49-F238E27FC236}">
                <a16:creationId xmlns:a16="http://schemas.microsoft.com/office/drawing/2014/main" xmlns="" id="{680FB121-EDA1-4598-B924-F570EC44AA37}"/>
              </a:ext>
            </a:extLst>
          </p:cNvPr>
          <p:cNvSpPr/>
          <p:nvPr/>
        </p:nvSpPr>
        <p:spPr>
          <a:xfrm>
            <a:off x="6038559" y="4932263"/>
            <a:ext cx="4512941" cy="1323439"/>
          </a:xfrm>
          <a:prstGeom prst="rect">
            <a:avLst/>
          </a:prstGeom>
          <a:solidFill>
            <a:srgbClr val="C00000"/>
          </a:solidFill>
        </p:spPr>
        <p:txBody>
          <a:bodyPr wrap="square">
            <a:spAutoFit/>
          </a:bodyPr>
          <a:lstStyle/>
          <a:p>
            <a:r>
              <a:rPr lang="ru-RU" sz="2000" b="1" dirty="0">
                <a:solidFill>
                  <a:schemeClr val="bg1"/>
                </a:solidFill>
                <a:effectLst>
                  <a:outerShdw blurRad="38100" dist="38100" dir="2700000" algn="tl">
                    <a:srgbClr val="000000">
                      <a:alpha val="43137"/>
                    </a:srgbClr>
                  </a:outerShdw>
                </a:effectLst>
              </a:rPr>
              <a:t>… но со временем под воздействием агрессивной среды и внутренних причин антиоксидантная система может ослабевать … </a:t>
            </a:r>
          </a:p>
        </p:txBody>
      </p:sp>
    </p:spTree>
    <p:extLst>
      <p:ext uri="{BB962C8B-B14F-4D97-AF65-F5344CB8AC3E}">
        <p14:creationId xmlns:p14="http://schemas.microsoft.com/office/powerpoint/2010/main" xmlns="" val="2104477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093" y="83106"/>
            <a:ext cx="11313994" cy="914400"/>
          </a:xfrm>
        </p:spPr>
        <p:txBody>
          <a:bodyPr>
            <a:noAutofit/>
          </a:bodyPr>
          <a:lstStyle/>
          <a:p>
            <a:r>
              <a:rPr lang="ru-RU" sz="3200" dirty="0">
                <a:latin typeface="Arial Narrow" panose="020B0606020202030204" pitchFamily="34" charset="0"/>
              </a:rPr>
              <a:t>Синергия 4 аспектов действия – уникальное преимущество Фамвиталя</a:t>
            </a:r>
          </a:p>
        </p:txBody>
      </p:sp>
      <p:sp>
        <p:nvSpPr>
          <p:cNvPr id="3" name="Rectangle: Rounded Corners 2"/>
          <p:cNvSpPr/>
          <p:nvPr/>
        </p:nvSpPr>
        <p:spPr>
          <a:xfrm>
            <a:off x="3413155" y="2582780"/>
            <a:ext cx="6424058" cy="1159541"/>
          </a:xfrm>
          <a:prstGeom prst="roundRect">
            <a:avLst/>
          </a:prstGeom>
          <a:solidFill>
            <a:schemeClr val="accent2">
              <a:lumMod val="20000"/>
              <a:lumOff val="8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C00000"/>
                </a:solidFill>
              </a:rPr>
              <a:t>Питание</a:t>
            </a:r>
            <a:r>
              <a:rPr lang="ru-RU" dirty="0">
                <a:solidFill>
                  <a:srgbClr val="002060"/>
                </a:solidFill>
              </a:rPr>
              <a:t> </a:t>
            </a:r>
          </a:p>
          <a:p>
            <a:pPr algn="ctr"/>
            <a:r>
              <a:rPr lang="ru-RU" dirty="0">
                <a:solidFill>
                  <a:srgbClr val="002060"/>
                </a:solidFill>
              </a:rPr>
              <a:t>(улучшение </a:t>
            </a:r>
            <a:r>
              <a:rPr lang="ru-RU" b="1" dirty="0">
                <a:solidFill>
                  <a:srgbClr val="002060"/>
                </a:solidFill>
              </a:rPr>
              <a:t>микроциркуляции</a:t>
            </a:r>
            <a:r>
              <a:rPr lang="ru-RU" dirty="0">
                <a:solidFill>
                  <a:srgbClr val="002060"/>
                </a:solidFill>
              </a:rPr>
              <a:t>: Омега-3, витамины гр. В,  Zn, Cu)</a:t>
            </a:r>
          </a:p>
        </p:txBody>
      </p:sp>
      <p:sp>
        <p:nvSpPr>
          <p:cNvPr id="4" name="Rectangle: Rounded Corners 3"/>
          <p:cNvSpPr/>
          <p:nvPr/>
        </p:nvSpPr>
        <p:spPr>
          <a:xfrm>
            <a:off x="3430466" y="3929254"/>
            <a:ext cx="6389437" cy="1642547"/>
          </a:xfrm>
          <a:prstGeom prst="roundRect">
            <a:avLst>
              <a:gd name="adj" fmla="val 22171"/>
            </a:avLst>
          </a:prstGeom>
          <a:solidFill>
            <a:schemeClr val="accent2">
              <a:lumMod val="20000"/>
              <a:lumOff val="8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C00000"/>
                </a:solidFill>
              </a:rPr>
              <a:t>Термогенез</a:t>
            </a:r>
            <a:r>
              <a:rPr lang="ru-RU" b="1" dirty="0">
                <a:solidFill>
                  <a:srgbClr val="C00000"/>
                </a:solidFill>
              </a:rPr>
              <a:t>  </a:t>
            </a:r>
          </a:p>
          <a:p>
            <a:pPr algn="ctr"/>
            <a:r>
              <a:rPr lang="ru-RU" dirty="0">
                <a:solidFill>
                  <a:srgbClr val="002060"/>
                </a:solidFill>
              </a:rPr>
              <a:t>(зеленый чай</a:t>
            </a:r>
            <a:r>
              <a:rPr lang="en-US" dirty="0">
                <a:solidFill>
                  <a:srgbClr val="002060"/>
                </a:solidFill>
              </a:rPr>
              <a:t>, </a:t>
            </a:r>
            <a:r>
              <a:rPr lang="ru-RU" dirty="0">
                <a:solidFill>
                  <a:srgbClr val="002060"/>
                </a:solidFill>
              </a:rPr>
              <a:t>витамин C</a:t>
            </a:r>
            <a:r>
              <a:rPr lang="en-US" dirty="0">
                <a:solidFill>
                  <a:srgbClr val="002060"/>
                </a:solidFill>
              </a:rPr>
              <a:t> </a:t>
            </a:r>
            <a:r>
              <a:rPr lang="ru-RU" dirty="0">
                <a:solidFill>
                  <a:srgbClr val="002060"/>
                </a:solidFill>
              </a:rPr>
              <a:t>и </a:t>
            </a:r>
            <a:r>
              <a:rPr lang="en-US" dirty="0">
                <a:solidFill>
                  <a:srgbClr val="002060"/>
                </a:solidFill>
              </a:rPr>
              <a:t>Cr</a:t>
            </a:r>
            <a:r>
              <a:rPr lang="ru-RU" dirty="0">
                <a:solidFill>
                  <a:srgbClr val="002060"/>
                </a:solidFill>
              </a:rPr>
              <a:t> - </a:t>
            </a:r>
            <a:r>
              <a:rPr lang="ru-RU" b="1" dirty="0">
                <a:solidFill>
                  <a:srgbClr val="002060"/>
                </a:solidFill>
              </a:rPr>
              <a:t>сжигание жиров</a:t>
            </a:r>
            <a:r>
              <a:rPr lang="ru-RU" dirty="0">
                <a:solidFill>
                  <a:srgbClr val="002060"/>
                </a:solidFill>
              </a:rPr>
              <a:t>,</a:t>
            </a:r>
            <a:endParaRPr lang="en-US" dirty="0">
              <a:solidFill>
                <a:srgbClr val="002060"/>
              </a:solidFill>
            </a:endParaRPr>
          </a:p>
          <a:p>
            <a:pPr algn="ctr"/>
            <a:r>
              <a:rPr lang="ru-RU" dirty="0">
                <a:solidFill>
                  <a:srgbClr val="002060"/>
                </a:solidFill>
              </a:rPr>
              <a:t> экстракт виноградных косточек – улучшение</a:t>
            </a:r>
            <a:r>
              <a:rPr lang="ru-RU" b="1" dirty="0">
                <a:solidFill>
                  <a:srgbClr val="002060"/>
                </a:solidFill>
              </a:rPr>
              <a:t> микроциркуляции </a:t>
            </a:r>
            <a:r>
              <a:rPr lang="ru-RU" dirty="0">
                <a:solidFill>
                  <a:srgbClr val="002060"/>
                </a:solidFill>
              </a:rPr>
              <a:t>в жировой ткани)</a:t>
            </a:r>
          </a:p>
        </p:txBody>
      </p:sp>
      <p:sp>
        <p:nvSpPr>
          <p:cNvPr id="5" name="Rectangle: Rounded Corners 4"/>
          <p:cNvSpPr/>
          <p:nvPr/>
        </p:nvSpPr>
        <p:spPr>
          <a:xfrm>
            <a:off x="3449983" y="1318623"/>
            <a:ext cx="6350401" cy="1036929"/>
          </a:xfrm>
          <a:prstGeom prst="roundRect">
            <a:avLst/>
          </a:prstGeom>
          <a:solidFill>
            <a:schemeClr val="accent2">
              <a:lumMod val="20000"/>
              <a:lumOff val="8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C00000"/>
                </a:solidFill>
              </a:rPr>
              <a:t>Антиоксидантное действие</a:t>
            </a:r>
            <a:endParaRPr lang="ru-RU" b="1" dirty="0">
              <a:solidFill>
                <a:srgbClr val="C00000"/>
              </a:solidFill>
            </a:endParaRPr>
          </a:p>
          <a:p>
            <a:pPr algn="ctr"/>
            <a:r>
              <a:rPr lang="ru-RU" dirty="0">
                <a:solidFill>
                  <a:srgbClr val="002060"/>
                </a:solidFill>
              </a:rPr>
              <a:t>(β-каротин, Se, Cr, Zn, катехины и полифенолы экстракта зеленого чая, антоцианины и ресвератрол экстракта виноградных косточек)</a:t>
            </a:r>
          </a:p>
          <a:p>
            <a:pPr algn="ctr"/>
            <a:endParaRPr lang="ru-RU" dirty="0">
              <a:solidFill>
                <a:srgbClr val="002060"/>
              </a:solidFill>
            </a:endParaRPr>
          </a:p>
        </p:txBody>
      </p:sp>
      <p:sp>
        <p:nvSpPr>
          <p:cNvPr id="6" name="Rectangle: Rounded Corners 5"/>
          <p:cNvSpPr/>
          <p:nvPr/>
        </p:nvSpPr>
        <p:spPr>
          <a:xfrm>
            <a:off x="3413155" y="5758734"/>
            <a:ext cx="6424058" cy="961592"/>
          </a:xfrm>
          <a:prstGeom prst="roundRect">
            <a:avLst/>
          </a:prstGeom>
          <a:solidFill>
            <a:schemeClr val="accent2">
              <a:lumMod val="20000"/>
              <a:lumOff val="8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rgbClr val="C00000"/>
                </a:solidFill>
              </a:rPr>
              <a:t>Тонус</a:t>
            </a:r>
            <a:endParaRPr lang="ru-RU" b="1" dirty="0">
              <a:solidFill>
                <a:srgbClr val="C00000"/>
              </a:solidFill>
            </a:endParaRPr>
          </a:p>
          <a:p>
            <a:pPr algn="ctr"/>
            <a:r>
              <a:rPr lang="ru-RU" dirty="0">
                <a:solidFill>
                  <a:srgbClr val="002060"/>
                </a:solidFill>
              </a:rPr>
              <a:t>(зеленый чай,  витамин С,  В6, </a:t>
            </a:r>
            <a:r>
              <a:rPr lang="en-US" dirty="0">
                <a:solidFill>
                  <a:srgbClr val="002060"/>
                </a:solidFill>
              </a:rPr>
              <a:t>Cr, Zn, Se, </a:t>
            </a:r>
            <a:r>
              <a:rPr lang="ru-RU" dirty="0">
                <a:solidFill>
                  <a:srgbClr val="002060"/>
                </a:solidFill>
              </a:rPr>
              <a:t>масло бораго )</a:t>
            </a:r>
          </a:p>
        </p:txBody>
      </p:sp>
      <p:pic>
        <p:nvPicPr>
          <p:cNvPr id="9" name="Picture 8"/>
          <p:cNvPicPr>
            <a:picLocks noChangeAspect="1"/>
          </p:cNvPicPr>
          <p:nvPr/>
        </p:nvPicPr>
        <p:blipFill>
          <a:blip r:embed="rId3" cstate="print">
            <a:extLst>
              <a:ext uri="{BEBA8EAE-BF5A-486C-A8C5-ECC9F3942E4B}">
                <a14:imgProps xmlns:a14="http://schemas.microsoft.com/office/drawing/2010/main" xmlns="">
                  <a14:imgLayer r:embed="rId4">
                    <a14:imgEffect>
                      <a14:backgroundRemoval t="4195" b="97819" l="0" r="99875"/>
                    </a14:imgEffect>
                  </a14:imgLayer>
                </a14:imgProps>
              </a:ext>
            </a:extLst>
          </a:blip>
          <a:stretch>
            <a:fillRect/>
          </a:stretch>
        </p:blipFill>
        <p:spPr>
          <a:xfrm>
            <a:off x="9433644" y="633774"/>
            <a:ext cx="1234356" cy="919595"/>
          </a:xfrm>
          <a:prstGeom prst="rect">
            <a:avLst/>
          </a:prstGeom>
        </p:spPr>
      </p:pic>
      <p:cxnSp>
        <p:nvCxnSpPr>
          <p:cNvPr id="8" name="Connector: Elbow 7">
            <a:extLst>
              <a:ext uri="{FF2B5EF4-FFF2-40B4-BE49-F238E27FC236}">
                <a16:creationId xmlns:a16="http://schemas.microsoft.com/office/drawing/2014/main" xmlns="" id="{1B57FF4C-6FB4-432A-85C0-F4F0C8274FF7}"/>
              </a:ext>
            </a:extLst>
          </p:cNvPr>
          <p:cNvCxnSpPr>
            <a:cxnSpLocks/>
            <a:stCxn id="5" idx="1"/>
            <a:endCxn id="3" idx="1"/>
          </p:cNvCxnSpPr>
          <p:nvPr/>
        </p:nvCxnSpPr>
        <p:spPr>
          <a:xfrm rot="10800000" flipV="1">
            <a:off x="3413155" y="1837087"/>
            <a:ext cx="36828" cy="1325463"/>
          </a:xfrm>
          <a:prstGeom prst="bentConnector3">
            <a:avLst>
              <a:gd name="adj1" fmla="val 720723"/>
            </a:avLst>
          </a:prstGeom>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xmlns="" id="{5C9D54A5-5377-4584-B3EB-6AAD06ABF1D6}"/>
              </a:ext>
            </a:extLst>
          </p:cNvPr>
          <p:cNvCxnSpPr>
            <a:cxnSpLocks/>
            <a:stCxn id="3" idx="3"/>
            <a:endCxn id="4" idx="3"/>
          </p:cNvCxnSpPr>
          <p:nvPr/>
        </p:nvCxnSpPr>
        <p:spPr>
          <a:xfrm flipH="1">
            <a:off x="9819903" y="3162551"/>
            <a:ext cx="17311" cy="1587977"/>
          </a:xfrm>
          <a:prstGeom prst="bentConnector3">
            <a:avLst>
              <a:gd name="adj1" fmla="val -1320548"/>
            </a:avLst>
          </a:prstGeom>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xmlns="" id="{3FA45F4A-090A-4FD5-B8BE-324B5D304C2B}"/>
              </a:ext>
            </a:extLst>
          </p:cNvPr>
          <p:cNvCxnSpPr>
            <a:cxnSpLocks/>
            <a:stCxn id="4" idx="1"/>
            <a:endCxn id="6" idx="1"/>
          </p:cNvCxnSpPr>
          <p:nvPr/>
        </p:nvCxnSpPr>
        <p:spPr>
          <a:xfrm rot="10800000" flipV="1">
            <a:off x="3413155" y="4750527"/>
            <a:ext cx="17310" cy="1489003"/>
          </a:xfrm>
          <a:prstGeom prst="bentConnector3">
            <a:avLst>
              <a:gd name="adj1" fmla="val 1420624"/>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97257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0317F24-D820-4D34-80BB-7BE789C399D9}"/>
              </a:ext>
            </a:extLst>
          </p:cNvPr>
          <p:cNvPicPr>
            <a:picLocks noChangeAspect="1"/>
          </p:cNvPicPr>
          <p:nvPr/>
        </p:nvPicPr>
        <p:blipFill rotWithShape="1">
          <a:blip r:embed="rId2" cstate="print"/>
          <a:srcRect l="3583" t="30846" r="28918" b="30548"/>
          <a:stretch/>
        </p:blipFill>
        <p:spPr>
          <a:xfrm>
            <a:off x="600500" y="1296536"/>
            <a:ext cx="10817255" cy="3480180"/>
          </a:xfrm>
          <a:prstGeom prst="rect">
            <a:avLst/>
          </a:prstGeom>
        </p:spPr>
      </p:pic>
      <p:sp>
        <p:nvSpPr>
          <p:cNvPr id="8" name="Title 6">
            <a:extLst>
              <a:ext uri="{FF2B5EF4-FFF2-40B4-BE49-F238E27FC236}">
                <a16:creationId xmlns:a16="http://schemas.microsoft.com/office/drawing/2014/main" xmlns="" id="{D3F30E70-00D1-4E17-A74D-CE9FBE89076F}"/>
              </a:ext>
            </a:extLst>
          </p:cNvPr>
          <p:cNvSpPr>
            <a:spLocks noGrp="1"/>
          </p:cNvSpPr>
          <p:nvPr>
            <p:ph type="title"/>
          </p:nvPr>
        </p:nvSpPr>
        <p:spPr>
          <a:xfrm>
            <a:off x="754297" y="298039"/>
            <a:ext cx="8784466" cy="914074"/>
          </a:xfrm>
        </p:spPr>
        <p:txBody>
          <a:bodyPr>
            <a:normAutofit/>
          </a:bodyPr>
          <a:lstStyle/>
          <a:p>
            <a:r>
              <a:rPr lang="ru-RU" sz="3200" dirty="0">
                <a:latin typeface="Arial Narrow" panose="020B0606020202030204" pitchFamily="34" charset="0"/>
              </a:rPr>
              <a:t>Состав и свойства компонентов в утренних капсулах</a:t>
            </a:r>
          </a:p>
        </p:txBody>
      </p:sp>
      <p:grpSp>
        <p:nvGrpSpPr>
          <p:cNvPr id="2" name="Group 8">
            <a:extLst>
              <a:ext uri="{FF2B5EF4-FFF2-40B4-BE49-F238E27FC236}">
                <a16:creationId xmlns:a16="http://schemas.microsoft.com/office/drawing/2014/main" xmlns="" id="{67261D89-759D-4302-B9F1-EE3A6FC2A53B}"/>
              </a:ext>
            </a:extLst>
          </p:cNvPr>
          <p:cNvGrpSpPr/>
          <p:nvPr/>
        </p:nvGrpSpPr>
        <p:grpSpPr>
          <a:xfrm>
            <a:off x="8056462" y="5355655"/>
            <a:ext cx="1482301" cy="1213209"/>
            <a:chOff x="6532461" y="5355654"/>
            <a:chExt cx="1482301" cy="1213209"/>
          </a:xfrm>
        </p:grpSpPr>
        <p:pic>
          <p:nvPicPr>
            <p:cNvPr id="10" name="Picture 9">
              <a:extLst>
                <a:ext uri="{FF2B5EF4-FFF2-40B4-BE49-F238E27FC236}">
                  <a16:creationId xmlns:a16="http://schemas.microsoft.com/office/drawing/2014/main" xmlns="" id="{CBC67084-E284-48A5-9E77-9BB41E220CB5}"/>
                </a:ext>
              </a:extLst>
            </p:cNvPr>
            <p:cNvPicPr>
              <a:picLocks noChangeAspect="1"/>
            </p:cNvPicPr>
            <p:nvPr/>
          </p:nvPicPr>
          <p:blipFill>
            <a:blip r:embed="rId3" cstate="print"/>
            <a:stretch>
              <a:fillRect/>
            </a:stretch>
          </p:blipFill>
          <p:spPr>
            <a:xfrm>
              <a:off x="6532461" y="5355654"/>
              <a:ext cx="1396105" cy="1213209"/>
            </a:xfrm>
            <a:prstGeom prst="rect">
              <a:avLst/>
            </a:prstGeom>
          </p:spPr>
        </p:pic>
        <p:pic>
          <p:nvPicPr>
            <p:cNvPr id="11" name="Picture 2" descr="https://upload.wikimedia.org/wikipedia/commons/f/f0/Ruby_gem.JPG">
              <a:extLst>
                <a:ext uri="{FF2B5EF4-FFF2-40B4-BE49-F238E27FC236}">
                  <a16:creationId xmlns:a16="http://schemas.microsoft.com/office/drawing/2014/main" xmlns="" id="{1800612E-10A8-4685-ABCF-D2F402FCE4FE}"/>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7229729" y="5785669"/>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468307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BCA3C99-DB46-42EE-967F-9B16CE922FE6}"/>
              </a:ext>
            </a:extLst>
          </p:cNvPr>
          <p:cNvPicPr>
            <a:picLocks noChangeAspect="1"/>
          </p:cNvPicPr>
          <p:nvPr/>
        </p:nvPicPr>
        <p:blipFill>
          <a:blip r:embed="rId3" cstate="print"/>
          <a:stretch>
            <a:fillRect/>
          </a:stretch>
        </p:blipFill>
        <p:spPr>
          <a:xfrm>
            <a:off x="1524001" y="-19170"/>
            <a:ext cx="4181901" cy="1949244"/>
          </a:xfrm>
          <a:prstGeom prst="rect">
            <a:avLst/>
          </a:prstGeom>
        </p:spPr>
      </p:pic>
      <p:sp>
        <p:nvSpPr>
          <p:cNvPr id="2" name="Title 1">
            <a:extLst>
              <a:ext uri="{FF2B5EF4-FFF2-40B4-BE49-F238E27FC236}">
                <a16:creationId xmlns:a16="http://schemas.microsoft.com/office/drawing/2014/main" xmlns="" id="{FC30FF53-8874-4740-9F21-8A41DB7A2964}"/>
              </a:ext>
            </a:extLst>
          </p:cNvPr>
          <p:cNvSpPr>
            <a:spLocks noGrp="1"/>
          </p:cNvSpPr>
          <p:nvPr>
            <p:ph type="title"/>
          </p:nvPr>
        </p:nvSpPr>
        <p:spPr>
          <a:xfrm>
            <a:off x="5590115" y="381109"/>
            <a:ext cx="5872732" cy="1325563"/>
          </a:xfrm>
        </p:spPr>
        <p:txBody>
          <a:bodyPr>
            <a:normAutofit fontScale="90000"/>
          </a:bodyPr>
          <a:lstStyle/>
          <a:p>
            <a:r>
              <a:rPr lang="ru-RU" dirty="0">
                <a:latin typeface="Arial Narrow" panose="020B0606020202030204" pitchFamily="34" charset="0"/>
              </a:rPr>
              <a:t>Экстракт зеленого чая – мощный источник антиоксидантов</a:t>
            </a:r>
          </a:p>
        </p:txBody>
      </p:sp>
      <p:sp>
        <p:nvSpPr>
          <p:cNvPr id="5" name="Text Placeholder 4">
            <a:extLst>
              <a:ext uri="{FF2B5EF4-FFF2-40B4-BE49-F238E27FC236}">
                <a16:creationId xmlns:a16="http://schemas.microsoft.com/office/drawing/2014/main" xmlns="" id="{7BFCFDEC-600A-420E-8013-68B2B2032DB6}"/>
              </a:ext>
            </a:extLst>
          </p:cNvPr>
          <p:cNvSpPr>
            <a:spLocks noGrp="1"/>
          </p:cNvSpPr>
          <p:nvPr>
            <p:ph type="body" sz="quarter" idx="3"/>
          </p:nvPr>
        </p:nvSpPr>
        <p:spPr>
          <a:xfrm>
            <a:off x="1901928" y="2418715"/>
            <a:ext cx="3887391" cy="573542"/>
          </a:xfrm>
        </p:spPr>
        <p:txBody>
          <a:bodyPr/>
          <a:lstStyle/>
          <a:p>
            <a:r>
              <a:rPr lang="ru-RU" dirty="0">
                <a:solidFill>
                  <a:srgbClr val="C00000"/>
                </a:solidFill>
                <a:latin typeface="Arial Narrow" panose="020B0606020202030204" pitchFamily="34" charset="0"/>
              </a:rPr>
              <a:t>Полифенолы</a:t>
            </a:r>
          </a:p>
        </p:txBody>
      </p:sp>
      <p:sp>
        <p:nvSpPr>
          <p:cNvPr id="6" name="Content Placeholder 5">
            <a:extLst>
              <a:ext uri="{FF2B5EF4-FFF2-40B4-BE49-F238E27FC236}">
                <a16:creationId xmlns:a16="http://schemas.microsoft.com/office/drawing/2014/main" xmlns="" id="{00C045E7-C99C-42BE-9F4F-3EC01442997B}"/>
              </a:ext>
            </a:extLst>
          </p:cNvPr>
          <p:cNvSpPr>
            <a:spLocks noGrp="1"/>
          </p:cNvSpPr>
          <p:nvPr>
            <p:ph sz="quarter" idx="4"/>
          </p:nvPr>
        </p:nvSpPr>
        <p:spPr>
          <a:xfrm>
            <a:off x="1683027" y="1884384"/>
            <a:ext cx="8984974" cy="738342"/>
          </a:xfrm>
        </p:spPr>
        <p:txBody>
          <a:bodyPr>
            <a:normAutofit fontScale="85000" lnSpcReduction="10000"/>
          </a:bodyPr>
          <a:lstStyle/>
          <a:p>
            <a:pPr marL="0" indent="0">
              <a:buNone/>
            </a:pPr>
            <a:r>
              <a:rPr lang="ru-RU" dirty="0">
                <a:latin typeface="Arial Narrow" panose="020B0606020202030204" pitchFamily="34" charset="0"/>
              </a:rPr>
              <a:t> Самые  благоприятные эффекты зеленого чая принадлежат полифенолам, в первую очередь катехинам, которыми богат зеленый чай.</a:t>
            </a:r>
          </a:p>
        </p:txBody>
      </p:sp>
      <p:sp>
        <p:nvSpPr>
          <p:cNvPr id="11" name="Rectangle 10">
            <a:extLst>
              <a:ext uri="{FF2B5EF4-FFF2-40B4-BE49-F238E27FC236}">
                <a16:creationId xmlns:a16="http://schemas.microsoft.com/office/drawing/2014/main" xmlns="" id="{B818CCFE-561F-4407-9218-AE9A4E283714}"/>
              </a:ext>
            </a:extLst>
          </p:cNvPr>
          <p:cNvSpPr/>
          <p:nvPr/>
        </p:nvSpPr>
        <p:spPr>
          <a:xfrm>
            <a:off x="3736182" y="6189664"/>
            <a:ext cx="4572000" cy="461665"/>
          </a:xfrm>
          <a:prstGeom prst="rect">
            <a:avLst/>
          </a:prstGeom>
        </p:spPr>
        <p:txBody>
          <a:bodyPr>
            <a:spAutoFit/>
          </a:bodyPr>
          <a:lstStyle/>
          <a:p>
            <a:r>
              <a:rPr lang="da-DK" sz="1200" i="1" dirty="0"/>
              <a:t>(Abdel-Rahman</a:t>
            </a:r>
            <a:r>
              <a:rPr lang="ru-RU" sz="1200" i="1" dirty="0"/>
              <a:t> </a:t>
            </a:r>
            <a:r>
              <a:rPr lang="da-DK" sz="1200" i="1" dirty="0"/>
              <a:t>et al., 2011; Balentine et al., 1997; Graham, 1992; Zaveri,</a:t>
            </a:r>
            <a:r>
              <a:rPr lang="ru-RU" sz="1200" i="1" dirty="0"/>
              <a:t> </a:t>
            </a:r>
            <a:r>
              <a:rPr lang="da-DK" sz="1200" i="1" dirty="0"/>
              <a:t>2006</a:t>
            </a:r>
            <a:endParaRPr lang="ru-RU" sz="1200" i="1" dirty="0"/>
          </a:p>
        </p:txBody>
      </p:sp>
      <p:sp>
        <p:nvSpPr>
          <p:cNvPr id="13" name="Content Placeholder 12">
            <a:extLst>
              <a:ext uri="{FF2B5EF4-FFF2-40B4-BE49-F238E27FC236}">
                <a16:creationId xmlns:a16="http://schemas.microsoft.com/office/drawing/2014/main" xmlns="" id="{37B62D55-9EDC-49C0-931D-93A6559B8957}"/>
              </a:ext>
            </a:extLst>
          </p:cNvPr>
          <p:cNvSpPr>
            <a:spLocks noGrp="1"/>
          </p:cNvSpPr>
          <p:nvPr>
            <p:ph sz="half" idx="2"/>
          </p:nvPr>
        </p:nvSpPr>
        <p:spPr>
          <a:xfrm>
            <a:off x="1731907" y="2978150"/>
            <a:ext cx="8114822" cy="2149331"/>
          </a:xfrm>
        </p:spPr>
        <p:txBody>
          <a:bodyPr>
            <a:normAutofit fontScale="85000" lnSpcReduction="20000"/>
          </a:bodyPr>
          <a:lstStyle/>
          <a:p>
            <a:r>
              <a:rPr lang="ru-RU" dirty="0">
                <a:latin typeface="Arial Narrow" panose="020B0606020202030204" pitchFamily="34" charset="0"/>
              </a:rPr>
              <a:t>Нейтрализуют свободные радикалы</a:t>
            </a:r>
          </a:p>
          <a:p>
            <a:r>
              <a:rPr lang="ru-RU" dirty="0">
                <a:latin typeface="Arial Narrow" panose="020B0606020202030204" pitchFamily="34" charset="0"/>
              </a:rPr>
              <a:t>Восстанавливают антиоксидантные свойства витамина Е</a:t>
            </a:r>
          </a:p>
          <a:p>
            <a:r>
              <a:rPr lang="ru-RU" dirty="0">
                <a:latin typeface="Arial Narrow" panose="020B0606020202030204" pitchFamily="34" charset="0"/>
              </a:rPr>
              <a:t>В  сочетании с кофеином стимулируют выработку катехолаимнов – естественных медиаторов термогенеза.</a:t>
            </a:r>
          </a:p>
          <a:p>
            <a:r>
              <a:rPr lang="ru-RU" dirty="0">
                <a:latin typeface="Arial Narrow" panose="020B0606020202030204" pitchFamily="34" charset="0"/>
              </a:rPr>
              <a:t>В результате повышается выработка и расход энергии </a:t>
            </a:r>
            <a:r>
              <a:rPr lang="en-US" dirty="0">
                <a:latin typeface="Arial Narrow" panose="020B0606020202030204" pitchFamily="34" charset="0"/>
              </a:rPr>
              <a:t>=&gt;</a:t>
            </a:r>
            <a:r>
              <a:rPr lang="ru-RU" dirty="0">
                <a:latin typeface="Arial Narrow" panose="020B0606020202030204" pitchFamily="34" charset="0"/>
              </a:rPr>
              <a:t> сжигание жира</a:t>
            </a:r>
          </a:p>
          <a:p>
            <a:endParaRPr lang="ru-RU" dirty="0">
              <a:latin typeface="Arial Narrow" panose="020B0606020202030204" pitchFamily="34" charset="0"/>
            </a:endParaRPr>
          </a:p>
        </p:txBody>
      </p:sp>
      <p:grpSp>
        <p:nvGrpSpPr>
          <p:cNvPr id="3" name="Group 11">
            <a:extLst>
              <a:ext uri="{FF2B5EF4-FFF2-40B4-BE49-F238E27FC236}">
                <a16:creationId xmlns:a16="http://schemas.microsoft.com/office/drawing/2014/main" xmlns="" id="{01B5FE09-2F4A-4E7F-B3CD-0C7B18D2B264}"/>
              </a:ext>
            </a:extLst>
          </p:cNvPr>
          <p:cNvGrpSpPr/>
          <p:nvPr/>
        </p:nvGrpSpPr>
        <p:grpSpPr>
          <a:xfrm>
            <a:off x="1524001" y="5438120"/>
            <a:ext cx="1482301" cy="1213209"/>
            <a:chOff x="6532461" y="5355654"/>
            <a:chExt cx="1482301" cy="1213209"/>
          </a:xfrm>
        </p:grpSpPr>
        <p:pic>
          <p:nvPicPr>
            <p:cNvPr id="14" name="Picture 13">
              <a:extLst>
                <a:ext uri="{FF2B5EF4-FFF2-40B4-BE49-F238E27FC236}">
                  <a16:creationId xmlns:a16="http://schemas.microsoft.com/office/drawing/2014/main" xmlns="" id="{2F12443C-0A1F-4988-B521-4B94C0B505EC}"/>
                </a:ext>
              </a:extLst>
            </p:cNvPr>
            <p:cNvPicPr>
              <a:picLocks noChangeAspect="1"/>
            </p:cNvPicPr>
            <p:nvPr/>
          </p:nvPicPr>
          <p:blipFill>
            <a:blip r:embed="rId4" cstate="print"/>
            <a:stretch>
              <a:fillRect/>
            </a:stretch>
          </p:blipFill>
          <p:spPr>
            <a:xfrm>
              <a:off x="6532461" y="5355654"/>
              <a:ext cx="1396105" cy="1213209"/>
            </a:xfrm>
            <a:prstGeom prst="rect">
              <a:avLst/>
            </a:prstGeom>
          </p:spPr>
        </p:pic>
        <p:pic>
          <p:nvPicPr>
            <p:cNvPr id="15" name="Picture 2" descr="https://upload.wikimedia.org/wikipedia/commons/f/f0/Ruby_gem.JPG">
              <a:extLst>
                <a:ext uri="{FF2B5EF4-FFF2-40B4-BE49-F238E27FC236}">
                  <a16:creationId xmlns:a16="http://schemas.microsoft.com/office/drawing/2014/main" xmlns="" id="{EECD3F7E-D0B4-43C7-B187-7E1DD3A5FAC9}"/>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7229729" y="5785669"/>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692217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964A5-5ACB-4353-BF49-DF10ABE56EFC}"/>
              </a:ext>
            </a:extLst>
          </p:cNvPr>
          <p:cNvSpPr>
            <a:spLocks noGrp="1"/>
          </p:cNvSpPr>
          <p:nvPr>
            <p:ph type="title"/>
          </p:nvPr>
        </p:nvSpPr>
        <p:spPr/>
        <p:txBody>
          <a:bodyPr>
            <a:normAutofit fontScale="90000"/>
          </a:bodyPr>
          <a:lstStyle/>
          <a:p>
            <a:r>
              <a:rPr lang="ru-RU" dirty="0">
                <a:latin typeface="Arial Narrow" panose="020B0606020202030204" pitchFamily="34" charset="0"/>
              </a:rPr>
              <a:t>Экстракт зеленого чая: источник мощных антиоксидантов – полифенолов, катехинов  и  кофеина</a:t>
            </a:r>
          </a:p>
        </p:txBody>
      </p:sp>
      <p:sp>
        <p:nvSpPr>
          <p:cNvPr id="19" name="Text Placeholder 18">
            <a:extLst>
              <a:ext uri="{FF2B5EF4-FFF2-40B4-BE49-F238E27FC236}">
                <a16:creationId xmlns:a16="http://schemas.microsoft.com/office/drawing/2014/main" xmlns="" id="{8F48D225-2BEA-4F4E-929B-5DB95B171228}"/>
              </a:ext>
            </a:extLst>
          </p:cNvPr>
          <p:cNvSpPr>
            <a:spLocks noGrp="1"/>
          </p:cNvSpPr>
          <p:nvPr>
            <p:ph type="body" sz="quarter" idx="3"/>
          </p:nvPr>
        </p:nvSpPr>
        <p:spPr>
          <a:xfrm>
            <a:off x="3265502" y="4122288"/>
            <a:ext cx="3887391" cy="406054"/>
          </a:xfrm>
        </p:spPr>
        <p:txBody>
          <a:bodyPr>
            <a:normAutofit lnSpcReduction="10000"/>
          </a:bodyPr>
          <a:lstStyle/>
          <a:p>
            <a:r>
              <a:rPr lang="ru-RU" dirty="0">
                <a:solidFill>
                  <a:srgbClr val="C00000"/>
                </a:solidFill>
                <a:latin typeface="Arial Narrow" panose="020B0606020202030204" pitchFamily="34" charset="0"/>
              </a:rPr>
              <a:t>Кофеин  </a:t>
            </a:r>
          </a:p>
        </p:txBody>
      </p:sp>
      <p:sp>
        <p:nvSpPr>
          <p:cNvPr id="20" name="Content Placeholder 19">
            <a:extLst>
              <a:ext uri="{FF2B5EF4-FFF2-40B4-BE49-F238E27FC236}">
                <a16:creationId xmlns:a16="http://schemas.microsoft.com/office/drawing/2014/main" xmlns="" id="{AF8C37A2-C082-411C-B9DD-9789D3ECB887}"/>
              </a:ext>
            </a:extLst>
          </p:cNvPr>
          <p:cNvSpPr>
            <a:spLocks noGrp="1"/>
          </p:cNvSpPr>
          <p:nvPr>
            <p:ph sz="quarter" idx="4"/>
          </p:nvPr>
        </p:nvSpPr>
        <p:spPr>
          <a:xfrm>
            <a:off x="2781302" y="4509137"/>
            <a:ext cx="6846715" cy="1460793"/>
          </a:xfrm>
        </p:spPr>
        <p:txBody>
          <a:bodyPr>
            <a:normAutofit fontScale="92500" lnSpcReduction="20000"/>
          </a:bodyPr>
          <a:lstStyle/>
          <a:p>
            <a:pPr marL="0" indent="0">
              <a:buNone/>
            </a:pPr>
            <a:r>
              <a:rPr lang="ru-RU" dirty="0">
                <a:latin typeface="Arial Narrow" panose="020B0606020202030204" pitchFamily="34" charset="0"/>
              </a:rPr>
              <a:t>Помимо мощного влияния на жиросжигание,</a:t>
            </a:r>
          </a:p>
          <a:p>
            <a:r>
              <a:rPr lang="ru-RU" dirty="0">
                <a:latin typeface="Arial Narrow" panose="020B0606020202030204" pitchFamily="34" charset="0"/>
              </a:rPr>
              <a:t>Оказывает противовоспалительное действие в волосяных фолликулах</a:t>
            </a:r>
          </a:p>
          <a:p>
            <a:r>
              <a:rPr lang="ru-RU" dirty="0">
                <a:latin typeface="Arial Narrow" panose="020B0606020202030204" pitchFamily="34" charset="0"/>
              </a:rPr>
              <a:t>Стимулируетрост волос</a:t>
            </a:r>
          </a:p>
        </p:txBody>
      </p:sp>
      <p:sp>
        <p:nvSpPr>
          <p:cNvPr id="22" name="Content Placeholder 21">
            <a:extLst>
              <a:ext uri="{FF2B5EF4-FFF2-40B4-BE49-F238E27FC236}">
                <a16:creationId xmlns:a16="http://schemas.microsoft.com/office/drawing/2014/main" xmlns="" id="{8479C708-672D-463B-85F6-821647F34BAC}"/>
              </a:ext>
            </a:extLst>
          </p:cNvPr>
          <p:cNvSpPr>
            <a:spLocks noGrp="1"/>
          </p:cNvSpPr>
          <p:nvPr>
            <p:ph sz="half" idx="2"/>
          </p:nvPr>
        </p:nvSpPr>
        <p:spPr>
          <a:xfrm>
            <a:off x="2781302" y="2206841"/>
            <a:ext cx="7886699" cy="1944078"/>
          </a:xfrm>
        </p:spPr>
        <p:txBody>
          <a:bodyPr>
            <a:normAutofit fontScale="85000" lnSpcReduction="20000"/>
          </a:bodyPr>
          <a:lstStyle/>
          <a:p>
            <a:r>
              <a:rPr lang="ru-RU" dirty="0">
                <a:latin typeface="Arial Narrow" panose="020B0606020202030204" pitchFamily="34" charset="0"/>
              </a:rPr>
              <a:t>Нейтрализуют свободные радикалы</a:t>
            </a:r>
          </a:p>
          <a:p>
            <a:r>
              <a:rPr lang="ru-RU" dirty="0">
                <a:latin typeface="Arial Narrow" panose="020B0606020202030204" pitchFamily="34" charset="0"/>
              </a:rPr>
              <a:t>Оказывают противовоспалительное действие</a:t>
            </a:r>
          </a:p>
          <a:p>
            <a:r>
              <a:rPr lang="ru-RU" dirty="0">
                <a:latin typeface="Arial Narrow" panose="020B0606020202030204" pitchFamily="34" charset="0"/>
              </a:rPr>
              <a:t>Улучшают микроциркуляцию и укрепляют сосудистую стенку</a:t>
            </a:r>
          </a:p>
          <a:p>
            <a:r>
              <a:rPr lang="ru-RU" dirty="0">
                <a:latin typeface="Arial Narrow" panose="020B0606020202030204" pitchFamily="34" charset="0"/>
              </a:rPr>
              <a:t>Обладают легким диуретическим эффектом</a:t>
            </a:r>
          </a:p>
          <a:p>
            <a:r>
              <a:rPr lang="ru-RU" dirty="0">
                <a:latin typeface="Arial Narrow" panose="020B0606020202030204" pitchFamily="34" charset="0"/>
              </a:rPr>
              <a:t>Участвуют в регуляции эндокринной системы</a:t>
            </a:r>
          </a:p>
          <a:p>
            <a:endParaRPr lang="ru-RU" dirty="0">
              <a:latin typeface="Arial Narrow" panose="020B0606020202030204" pitchFamily="34" charset="0"/>
            </a:endParaRPr>
          </a:p>
        </p:txBody>
      </p:sp>
      <p:sp>
        <p:nvSpPr>
          <p:cNvPr id="24" name="Text Placeholder 23">
            <a:extLst>
              <a:ext uri="{FF2B5EF4-FFF2-40B4-BE49-F238E27FC236}">
                <a16:creationId xmlns:a16="http://schemas.microsoft.com/office/drawing/2014/main" xmlns="" id="{C5C831CE-C37C-4439-B04E-4AB1878136CD}"/>
              </a:ext>
            </a:extLst>
          </p:cNvPr>
          <p:cNvSpPr>
            <a:spLocks noGrp="1"/>
          </p:cNvSpPr>
          <p:nvPr>
            <p:ph type="body" idx="1"/>
          </p:nvPr>
        </p:nvSpPr>
        <p:spPr>
          <a:xfrm>
            <a:off x="3284552" y="1705550"/>
            <a:ext cx="3868340" cy="597728"/>
          </a:xfrm>
        </p:spPr>
        <p:txBody>
          <a:bodyPr anchor="ctr"/>
          <a:lstStyle/>
          <a:p>
            <a:r>
              <a:rPr lang="ru-RU" dirty="0">
                <a:solidFill>
                  <a:srgbClr val="960000"/>
                </a:solidFill>
                <a:latin typeface="Arial Narrow" panose="020B0606020202030204" pitchFamily="34" charset="0"/>
              </a:rPr>
              <a:t>Катехины </a:t>
            </a:r>
          </a:p>
        </p:txBody>
      </p:sp>
      <p:grpSp>
        <p:nvGrpSpPr>
          <p:cNvPr id="3" name="Group 9">
            <a:extLst>
              <a:ext uri="{FF2B5EF4-FFF2-40B4-BE49-F238E27FC236}">
                <a16:creationId xmlns:a16="http://schemas.microsoft.com/office/drawing/2014/main" xmlns="" id="{617AAAA5-991B-41DA-B019-5D569062DDC4}"/>
              </a:ext>
            </a:extLst>
          </p:cNvPr>
          <p:cNvGrpSpPr/>
          <p:nvPr/>
        </p:nvGrpSpPr>
        <p:grpSpPr>
          <a:xfrm>
            <a:off x="1524001" y="5562132"/>
            <a:ext cx="1482301" cy="1213209"/>
            <a:chOff x="6532461" y="5355654"/>
            <a:chExt cx="1482301" cy="1213209"/>
          </a:xfrm>
        </p:grpSpPr>
        <p:pic>
          <p:nvPicPr>
            <p:cNvPr id="11" name="Picture 10">
              <a:extLst>
                <a:ext uri="{FF2B5EF4-FFF2-40B4-BE49-F238E27FC236}">
                  <a16:creationId xmlns:a16="http://schemas.microsoft.com/office/drawing/2014/main" xmlns="" id="{663B9876-DD4C-464C-885F-4908CEA6041A}"/>
                </a:ext>
              </a:extLst>
            </p:cNvPr>
            <p:cNvPicPr>
              <a:picLocks noChangeAspect="1"/>
            </p:cNvPicPr>
            <p:nvPr/>
          </p:nvPicPr>
          <p:blipFill>
            <a:blip r:embed="rId3" cstate="print"/>
            <a:stretch>
              <a:fillRect/>
            </a:stretch>
          </p:blipFill>
          <p:spPr>
            <a:xfrm>
              <a:off x="6532461" y="5355654"/>
              <a:ext cx="1396105" cy="1213209"/>
            </a:xfrm>
            <a:prstGeom prst="rect">
              <a:avLst/>
            </a:prstGeom>
          </p:spPr>
        </p:pic>
        <p:pic>
          <p:nvPicPr>
            <p:cNvPr id="13" name="Picture 2" descr="https://upload.wikimedia.org/wikipedia/commons/f/f0/Ruby_gem.JPG">
              <a:extLst>
                <a:ext uri="{FF2B5EF4-FFF2-40B4-BE49-F238E27FC236}">
                  <a16:creationId xmlns:a16="http://schemas.microsoft.com/office/drawing/2014/main" xmlns="" id="{646BDAB3-9BF4-44AF-A318-BC0B8E4A163A}"/>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7229729" y="5785669"/>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040901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B3D83F-F542-4A7A-A85E-4C8B8EC65BCB}"/>
              </a:ext>
            </a:extLst>
          </p:cNvPr>
          <p:cNvSpPr>
            <a:spLocks noGrp="1"/>
          </p:cNvSpPr>
          <p:nvPr>
            <p:ph type="title"/>
          </p:nvPr>
        </p:nvSpPr>
        <p:spPr>
          <a:xfrm>
            <a:off x="761769" y="332806"/>
            <a:ext cx="10852475" cy="820755"/>
          </a:xfrm>
        </p:spPr>
        <p:txBody>
          <a:bodyPr>
            <a:normAutofit fontScale="90000"/>
          </a:bodyPr>
          <a:lstStyle/>
          <a:p>
            <a:r>
              <a:rPr lang="ru-RU" dirty="0">
                <a:latin typeface="Arial Narrow" panose="020B0606020202030204" pitchFamily="34" charset="0"/>
              </a:rPr>
              <a:t>Экстракт водоросли </a:t>
            </a:r>
            <a:r>
              <a:rPr lang="en-US" dirty="0" err="1">
                <a:latin typeface="Arial Narrow" panose="020B0606020202030204" pitchFamily="34" charset="0"/>
              </a:rPr>
              <a:t>Dunaliella</a:t>
            </a:r>
            <a:r>
              <a:rPr lang="en-US" dirty="0">
                <a:latin typeface="Arial Narrow" panose="020B0606020202030204" pitchFamily="34" charset="0"/>
              </a:rPr>
              <a:t> </a:t>
            </a:r>
            <a:r>
              <a:rPr lang="en-US" dirty="0" err="1">
                <a:latin typeface="Arial Narrow" panose="020B0606020202030204" pitchFamily="34" charset="0"/>
              </a:rPr>
              <a:t>salina</a:t>
            </a:r>
            <a:r>
              <a:rPr lang="en-US" dirty="0">
                <a:latin typeface="Arial Narrow" panose="020B0606020202030204" pitchFamily="34" charset="0"/>
              </a:rPr>
              <a:t> – </a:t>
            </a:r>
            <a:r>
              <a:rPr lang="ru-RU" dirty="0">
                <a:latin typeface="Arial Narrow" panose="020B0606020202030204" pitchFamily="34" charset="0"/>
              </a:rPr>
              <a:t>богатый источник </a:t>
            </a:r>
            <a:r>
              <a:rPr lang="el-GR" dirty="0">
                <a:latin typeface="Arial Narrow" panose="020B0606020202030204" pitchFamily="34" charset="0"/>
              </a:rPr>
              <a:t>β</a:t>
            </a:r>
            <a:r>
              <a:rPr lang="ru-RU" dirty="0">
                <a:latin typeface="Arial Narrow" panose="020B0606020202030204" pitchFamily="34" charset="0"/>
              </a:rPr>
              <a:t>- каротина</a:t>
            </a:r>
          </a:p>
        </p:txBody>
      </p:sp>
      <p:sp>
        <p:nvSpPr>
          <p:cNvPr id="3" name="Text Placeholder 2">
            <a:extLst>
              <a:ext uri="{FF2B5EF4-FFF2-40B4-BE49-F238E27FC236}">
                <a16:creationId xmlns:a16="http://schemas.microsoft.com/office/drawing/2014/main" xmlns="" id="{5C97455A-3E27-45BC-BD50-3E66A5D0E51D}"/>
              </a:ext>
            </a:extLst>
          </p:cNvPr>
          <p:cNvSpPr>
            <a:spLocks noGrp="1"/>
          </p:cNvSpPr>
          <p:nvPr>
            <p:ph type="body" idx="1"/>
          </p:nvPr>
        </p:nvSpPr>
        <p:spPr>
          <a:xfrm>
            <a:off x="1049441" y="1961494"/>
            <a:ext cx="3868340" cy="397768"/>
          </a:xfrm>
        </p:spPr>
        <p:txBody>
          <a:bodyPr>
            <a:normAutofit fontScale="77500" lnSpcReduction="20000"/>
          </a:bodyPr>
          <a:lstStyle/>
          <a:p>
            <a:r>
              <a:rPr lang="el-GR" dirty="0">
                <a:solidFill>
                  <a:srgbClr val="960000"/>
                </a:solidFill>
                <a:latin typeface="Arial Narrow" panose="020B0606020202030204" pitchFamily="34" charset="0"/>
              </a:rPr>
              <a:t>β </a:t>
            </a:r>
            <a:r>
              <a:rPr lang="ru-RU" dirty="0">
                <a:solidFill>
                  <a:srgbClr val="960000"/>
                </a:solidFill>
                <a:latin typeface="Arial Narrow" panose="020B0606020202030204" pitchFamily="34" charset="0"/>
              </a:rPr>
              <a:t>-каротин – мощный антиоксидант</a:t>
            </a:r>
          </a:p>
        </p:txBody>
      </p:sp>
      <p:sp>
        <p:nvSpPr>
          <p:cNvPr id="4" name="Content Placeholder 3">
            <a:extLst>
              <a:ext uri="{FF2B5EF4-FFF2-40B4-BE49-F238E27FC236}">
                <a16:creationId xmlns:a16="http://schemas.microsoft.com/office/drawing/2014/main" xmlns="" id="{73D451AF-AC7D-418A-B23A-B01BAC5FAEE5}"/>
              </a:ext>
            </a:extLst>
          </p:cNvPr>
          <p:cNvSpPr>
            <a:spLocks noGrp="1"/>
          </p:cNvSpPr>
          <p:nvPr>
            <p:ph sz="half" idx="2"/>
          </p:nvPr>
        </p:nvSpPr>
        <p:spPr>
          <a:xfrm>
            <a:off x="761769" y="1226423"/>
            <a:ext cx="11070839" cy="987115"/>
          </a:xfrm>
        </p:spPr>
        <p:txBody>
          <a:bodyPr>
            <a:normAutofit/>
          </a:bodyPr>
          <a:lstStyle/>
          <a:p>
            <a:pPr marL="0" indent="0">
              <a:buNone/>
            </a:pPr>
            <a:r>
              <a:rPr lang="ru-RU" sz="2400" dirty="0">
                <a:latin typeface="Arial Narrow" panose="020B0606020202030204" pitchFamily="34" charset="0"/>
              </a:rPr>
              <a:t>В организме человека бета-каротин играет две важные роли: участвует в антиоксидантной защите организма и является предшественником витамина А. </a:t>
            </a:r>
          </a:p>
        </p:txBody>
      </p:sp>
      <p:sp>
        <p:nvSpPr>
          <p:cNvPr id="5" name="Text Placeholder 4">
            <a:extLst>
              <a:ext uri="{FF2B5EF4-FFF2-40B4-BE49-F238E27FC236}">
                <a16:creationId xmlns:a16="http://schemas.microsoft.com/office/drawing/2014/main" xmlns="" id="{68AA2856-3E6F-4F46-BCC4-D5C4B4C5063D}"/>
              </a:ext>
            </a:extLst>
          </p:cNvPr>
          <p:cNvSpPr>
            <a:spLocks noGrp="1"/>
          </p:cNvSpPr>
          <p:nvPr>
            <p:ph type="body" sz="quarter" idx="3"/>
          </p:nvPr>
        </p:nvSpPr>
        <p:spPr>
          <a:xfrm>
            <a:off x="888901" y="4567106"/>
            <a:ext cx="6072809" cy="411956"/>
          </a:xfrm>
        </p:spPr>
        <p:txBody>
          <a:bodyPr>
            <a:normAutofit lnSpcReduction="10000"/>
          </a:bodyPr>
          <a:lstStyle/>
          <a:p>
            <a:r>
              <a:rPr lang="ru-RU" dirty="0">
                <a:solidFill>
                  <a:srgbClr val="960000"/>
                </a:solidFill>
                <a:latin typeface="Arial Narrow" panose="020B0606020202030204" pitchFamily="34" charset="0"/>
              </a:rPr>
              <a:t>Витамин А</a:t>
            </a:r>
          </a:p>
        </p:txBody>
      </p:sp>
      <p:sp>
        <p:nvSpPr>
          <p:cNvPr id="6" name="Content Placeholder 5">
            <a:extLst>
              <a:ext uri="{FF2B5EF4-FFF2-40B4-BE49-F238E27FC236}">
                <a16:creationId xmlns:a16="http://schemas.microsoft.com/office/drawing/2014/main" xmlns="" id="{E1FE6683-B898-4E15-B0B0-2B37CEFF1B3C}"/>
              </a:ext>
            </a:extLst>
          </p:cNvPr>
          <p:cNvSpPr>
            <a:spLocks noGrp="1"/>
          </p:cNvSpPr>
          <p:nvPr>
            <p:ph sz="quarter" idx="4"/>
          </p:nvPr>
        </p:nvSpPr>
        <p:spPr>
          <a:xfrm>
            <a:off x="761769" y="2359262"/>
            <a:ext cx="11070839" cy="2268098"/>
          </a:xfrm>
        </p:spPr>
        <p:txBody>
          <a:bodyPr>
            <a:normAutofit/>
          </a:bodyPr>
          <a:lstStyle/>
          <a:p>
            <a:pPr>
              <a:buFont typeface="Wingdings" panose="05000000000000000000" pitchFamily="2" charset="2"/>
              <a:buChar char="ü"/>
            </a:pPr>
            <a:r>
              <a:rPr lang="ru-RU" sz="1800" dirty="0">
                <a:latin typeface="Arial Narrow" panose="020B0606020202030204" pitchFamily="34" charset="0"/>
              </a:rPr>
              <a:t>Способствует  укреплению иммунитета, снижает риск инфекционных заболеваний, </a:t>
            </a:r>
          </a:p>
          <a:p>
            <a:pPr>
              <a:buFont typeface="Wingdings" panose="05000000000000000000" pitchFamily="2" charset="2"/>
              <a:buChar char="ü"/>
            </a:pPr>
            <a:r>
              <a:rPr lang="ru-RU" sz="1800" dirty="0">
                <a:latin typeface="Arial Narrow" panose="020B0606020202030204" pitchFamily="34" charset="0"/>
              </a:rPr>
              <a:t>Смягчает  действие вредных факторов окружающей среды, таких как электромагнитные излучения, химические и радиоактивные загрязнения,</a:t>
            </a:r>
          </a:p>
          <a:p>
            <a:pPr>
              <a:buFont typeface="Wingdings" panose="05000000000000000000" pitchFamily="2" charset="2"/>
              <a:buChar char="ü"/>
            </a:pPr>
            <a:r>
              <a:rPr lang="ru-RU" sz="1800" dirty="0">
                <a:latin typeface="Arial Narrow" panose="020B0606020202030204" pitchFamily="34" charset="0"/>
              </a:rPr>
              <a:t>Повышае т адаптационные возможности организма и устойчивость к стрессам</a:t>
            </a:r>
          </a:p>
          <a:p>
            <a:pPr>
              <a:buFont typeface="Wingdings" panose="05000000000000000000" pitchFamily="2" charset="2"/>
              <a:buChar char="ü"/>
            </a:pPr>
            <a:r>
              <a:rPr lang="ru-RU" sz="1800" dirty="0">
                <a:latin typeface="Arial Narrow" panose="020B0606020202030204" pitchFamily="34" charset="0"/>
              </a:rPr>
              <a:t>Защищает кожу от фотостарения, а сердце и сосуды – от атеросклероза</a:t>
            </a:r>
          </a:p>
          <a:p>
            <a:pPr>
              <a:buFont typeface="Wingdings" panose="05000000000000000000" pitchFamily="2" charset="2"/>
              <a:buChar char="ü"/>
            </a:pPr>
            <a:r>
              <a:rPr lang="ru-RU" sz="1800" dirty="0">
                <a:latin typeface="Arial Narrow" panose="020B0606020202030204" pitchFamily="34" charset="0"/>
              </a:rPr>
              <a:t>Поддерживает функционирование нейронов </a:t>
            </a:r>
          </a:p>
        </p:txBody>
      </p:sp>
      <p:sp>
        <p:nvSpPr>
          <p:cNvPr id="8" name="Content Placeholder 5">
            <a:extLst>
              <a:ext uri="{FF2B5EF4-FFF2-40B4-BE49-F238E27FC236}">
                <a16:creationId xmlns:a16="http://schemas.microsoft.com/office/drawing/2014/main" xmlns="" id="{3048FE8E-8369-4228-9078-630D1803D1F3}"/>
              </a:ext>
            </a:extLst>
          </p:cNvPr>
          <p:cNvSpPr txBox="1">
            <a:spLocks/>
          </p:cNvSpPr>
          <p:nvPr/>
        </p:nvSpPr>
        <p:spPr>
          <a:xfrm>
            <a:off x="761769" y="4932999"/>
            <a:ext cx="9687571" cy="17930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lnSpc>
                <a:spcPct val="100000"/>
              </a:lnSpc>
              <a:spcBef>
                <a:spcPts val="0"/>
              </a:spcBef>
              <a:buFont typeface="Wingdings" panose="05000000000000000000" pitchFamily="2" charset="2"/>
              <a:buChar char="ü"/>
              <a:defRPr/>
            </a:pPr>
            <a:r>
              <a:rPr lang="ru-RU" sz="1800" dirty="0">
                <a:latin typeface="Arial Narrow" panose="020B0606020202030204" pitchFamily="34" charset="0"/>
              </a:rPr>
              <a:t>Необходим для нормального функционирования половых желез.</a:t>
            </a:r>
          </a:p>
          <a:p>
            <a:pPr>
              <a:buFont typeface="Wingdings" panose="05000000000000000000" pitchFamily="2" charset="2"/>
              <a:buChar char="ü"/>
            </a:pPr>
            <a:r>
              <a:rPr lang="ru-RU" sz="1800" dirty="0">
                <a:latin typeface="Arial Narrow" panose="020B0606020202030204" pitchFamily="34" charset="0"/>
              </a:rPr>
              <a:t>Поддерживает здоровой кожу, волосы, слизистые</a:t>
            </a:r>
          </a:p>
          <a:p>
            <a:pPr>
              <a:buFont typeface="Wingdings" panose="05000000000000000000" pitchFamily="2" charset="2"/>
              <a:buChar char="ü"/>
            </a:pPr>
            <a:r>
              <a:rPr lang="ru-RU" sz="1800" dirty="0">
                <a:latin typeface="Arial Narrow" panose="020B0606020202030204" pitchFamily="34" charset="0"/>
              </a:rPr>
              <a:t>Активизирует работу иммунной системы и повышает сопротивляемость инфекциям.</a:t>
            </a:r>
          </a:p>
          <a:p>
            <a:pPr>
              <a:buFont typeface="Wingdings" panose="05000000000000000000" pitchFamily="2" charset="2"/>
              <a:buChar char="ü"/>
            </a:pPr>
            <a:r>
              <a:rPr lang="ru-RU" sz="1800" dirty="0">
                <a:latin typeface="Arial Narrow" panose="020B0606020202030204" pitchFamily="34" charset="0"/>
              </a:rPr>
              <a:t>Необходим для нормальной работы сетчатки глаза,  для зубов и костей.</a:t>
            </a:r>
          </a:p>
        </p:txBody>
      </p:sp>
      <p:grpSp>
        <p:nvGrpSpPr>
          <p:cNvPr id="7" name="Group 15">
            <a:extLst>
              <a:ext uri="{FF2B5EF4-FFF2-40B4-BE49-F238E27FC236}">
                <a16:creationId xmlns:a16="http://schemas.microsoft.com/office/drawing/2014/main" xmlns="" id="{656587E1-3B54-497C-806E-E08956FA5A29}"/>
              </a:ext>
            </a:extLst>
          </p:cNvPr>
          <p:cNvGrpSpPr/>
          <p:nvPr/>
        </p:nvGrpSpPr>
        <p:grpSpPr>
          <a:xfrm>
            <a:off x="9055511" y="5644792"/>
            <a:ext cx="1482301" cy="1213209"/>
            <a:chOff x="6532461" y="5355654"/>
            <a:chExt cx="1482301" cy="1213209"/>
          </a:xfrm>
        </p:grpSpPr>
        <p:pic>
          <p:nvPicPr>
            <p:cNvPr id="17" name="Picture 16">
              <a:extLst>
                <a:ext uri="{FF2B5EF4-FFF2-40B4-BE49-F238E27FC236}">
                  <a16:creationId xmlns:a16="http://schemas.microsoft.com/office/drawing/2014/main" xmlns="" id="{0520F6FA-4467-4BD3-8B4A-4F0215F11CE8}"/>
                </a:ext>
              </a:extLst>
            </p:cNvPr>
            <p:cNvPicPr>
              <a:picLocks noChangeAspect="1"/>
            </p:cNvPicPr>
            <p:nvPr/>
          </p:nvPicPr>
          <p:blipFill>
            <a:blip r:embed="rId3" cstate="print"/>
            <a:stretch>
              <a:fillRect/>
            </a:stretch>
          </p:blipFill>
          <p:spPr>
            <a:xfrm>
              <a:off x="6532461" y="5355654"/>
              <a:ext cx="1396105" cy="1213209"/>
            </a:xfrm>
            <a:prstGeom prst="rect">
              <a:avLst/>
            </a:prstGeom>
          </p:spPr>
        </p:pic>
        <p:pic>
          <p:nvPicPr>
            <p:cNvPr id="18" name="Picture 2" descr="https://upload.wikimedia.org/wikipedia/commons/f/f0/Ruby_gem.JPG">
              <a:extLst>
                <a:ext uri="{FF2B5EF4-FFF2-40B4-BE49-F238E27FC236}">
                  <a16:creationId xmlns:a16="http://schemas.microsoft.com/office/drawing/2014/main" xmlns="" id="{0C1E9C4B-85AC-48FA-A4CB-DDF392802085}"/>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7229729" y="5785669"/>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426905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A9C9B-02C9-4E04-A1C3-DDF2FE5ED739}"/>
              </a:ext>
            </a:extLst>
          </p:cNvPr>
          <p:cNvSpPr>
            <a:spLocks noGrp="1"/>
          </p:cNvSpPr>
          <p:nvPr>
            <p:ph type="title"/>
          </p:nvPr>
        </p:nvSpPr>
        <p:spPr>
          <a:xfrm>
            <a:off x="839787" y="365127"/>
            <a:ext cx="11102003" cy="1325563"/>
          </a:xfrm>
        </p:spPr>
        <p:txBody>
          <a:bodyPr/>
          <a:lstStyle/>
          <a:p>
            <a:r>
              <a:rPr lang="ru-RU" dirty="0">
                <a:latin typeface="Arial Narrow" panose="020B0606020202030204" pitchFamily="34" charset="0"/>
              </a:rPr>
              <a:t>Масло </a:t>
            </a:r>
            <a:r>
              <a:rPr lang="en-US" dirty="0" err="1">
                <a:latin typeface="Arial Narrow" panose="020B0606020202030204" pitchFamily="34" charset="0"/>
              </a:rPr>
              <a:t>Borago</a:t>
            </a:r>
            <a:r>
              <a:rPr lang="en-US" dirty="0">
                <a:latin typeface="Arial Narrow" panose="020B0606020202030204" pitchFamily="34" charset="0"/>
              </a:rPr>
              <a:t> – </a:t>
            </a:r>
            <a:r>
              <a:rPr lang="ru-RU" dirty="0">
                <a:latin typeface="Arial Narrow" panose="020B0606020202030204" pitchFamily="34" charset="0"/>
              </a:rPr>
              <a:t>источник </a:t>
            </a:r>
            <a:r>
              <a:rPr lang="el-GR" dirty="0">
                <a:latin typeface="Arial Narrow" panose="020B0606020202030204" pitchFamily="34" charset="0"/>
              </a:rPr>
              <a:t>γ</a:t>
            </a:r>
            <a:r>
              <a:rPr lang="ru-RU" dirty="0">
                <a:latin typeface="Arial Narrow" panose="020B0606020202030204" pitchFamily="34" charset="0"/>
              </a:rPr>
              <a:t>-линоленовой кислоты</a:t>
            </a:r>
          </a:p>
        </p:txBody>
      </p:sp>
      <p:sp>
        <p:nvSpPr>
          <p:cNvPr id="3" name="Text Placeholder 2">
            <a:extLst>
              <a:ext uri="{FF2B5EF4-FFF2-40B4-BE49-F238E27FC236}">
                <a16:creationId xmlns:a16="http://schemas.microsoft.com/office/drawing/2014/main" xmlns="" id="{94E65533-6A5A-46FD-9926-A690C7AD8E04}"/>
              </a:ext>
            </a:extLst>
          </p:cNvPr>
          <p:cNvSpPr>
            <a:spLocks noGrp="1"/>
          </p:cNvSpPr>
          <p:nvPr>
            <p:ph type="body" idx="1"/>
          </p:nvPr>
        </p:nvSpPr>
        <p:spPr>
          <a:xfrm>
            <a:off x="839787" y="1418401"/>
            <a:ext cx="7202193" cy="823912"/>
          </a:xfrm>
        </p:spPr>
        <p:txBody>
          <a:bodyPr>
            <a:normAutofit fontScale="92500"/>
          </a:bodyPr>
          <a:lstStyle/>
          <a:p>
            <a:r>
              <a:rPr lang="el-GR" dirty="0">
                <a:solidFill>
                  <a:srgbClr val="960000"/>
                </a:solidFill>
                <a:latin typeface="Arial Narrow" panose="020B0606020202030204" pitchFamily="34" charset="0"/>
              </a:rPr>
              <a:t>γ</a:t>
            </a:r>
            <a:r>
              <a:rPr lang="ru-RU" dirty="0">
                <a:solidFill>
                  <a:srgbClr val="960000"/>
                </a:solidFill>
                <a:latin typeface="Arial Narrow" panose="020B0606020202030204" pitchFamily="34" charset="0"/>
              </a:rPr>
              <a:t>-линоленовая кислота – неэстерифицированая жирная кислота из группы Омега 6 жирных кислот – для кожи:</a:t>
            </a:r>
          </a:p>
        </p:txBody>
      </p:sp>
      <p:sp>
        <p:nvSpPr>
          <p:cNvPr id="4" name="Content Placeholder 3">
            <a:extLst>
              <a:ext uri="{FF2B5EF4-FFF2-40B4-BE49-F238E27FC236}">
                <a16:creationId xmlns:a16="http://schemas.microsoft.com/office/drawing/2014/main" xmlns="" id="{052BC3D1-BABC-4951-9AF1-633720026FE6}"/>
              </a:ext>
            </a:extLst>
          </p:cNvPr>
          <p:cNvSpPr>
            <a:spLocks noGrp="1"/>
          </p:cNvSpPr>
          <p:nvPr>
            <p:ph sz="half" idx="2"/>
          </p:nvPr>
        </p:nvSpPr>
        <p:spPr>
          <a:xfrm>
            <a:off x="839787" y="2386854"/>
            <a:ext cx="7747552" cy="1827348"/>
          </a:xfrm>
        </p:spPr>
        <p:txBody>
          <a:bodyPr>
            <a:normAutofit/>
          </a:bodyPr>
          <a:lstStyle/>
          <a:p>
            <a:pPr>
              <a:buFont typeface="Wingdings" panose="05000000000000000000" pitchFamily="2" charset="2"/>
              <a:buChar char="ü"/>
            </a:pPr>
            <a:r>
              <a:rPr lang="ru-RU" sz="1800" dirty="0">
                <a:latin typeface="Arial Narrow" panose="020B0606020202030204" pitchFamily="34" charset="0"/>
              </a:rPr>
              <a:t>поддерживает обмен кислорода в клетках</a:t>
            </a:r>
          </a:p>
          <a:p>
            <a:pPr>
              <a:buFont typeface="Wingdings" panose="05000000000000000000" pitchFamily="2" charset="2"/>
              <a:buChar char="ü"/>
            </a:pPr>
            <a:r>
              <a:rPr lang="ru-RU" sz="1800" dirty="0">
                <a:latin typeface="Arial Narrow" panose="020B0606020202030204" pitchFamily="34" charset="0"/>
              </a:rPr>
              <a:t>помогает решить проблему сухой, шелушащейся и раздраженной кожи с нарушенными барьерными свойствами, способствует удержанию влаги в кожных покровах</a:t>
            </a:r>
          </a:p>
          <a:p>
            <a:pPr>
              <a:buFont typeface="Wingdings" panose="05000000000000000000" pitchFamily="2" charset="2"/>
              <a:buChar char="ü"/>
            </a:pPr>
            <a:r>
              <a:rPr lang="ru-RU" sz="1800" dirty="0">
                <a:latin typeface="Arial Narrow" panose="020B0606020202030204" pitchFamily="34" charset="0"/>
              </a:rPr>
              <a:t>придает коже эластичность, разглаживает уже существующие морщинки и предотвращает образование новых.</a:t>
            </a:r>
          </a:p>
        </p:txBody>
      </p:sp>
      <p:sp>
        <p:nvSpPr>
          <p:cNvPr id="7" name="Text Placeholder 2">
            <a:extLst>
              <a:ext uri="{FF2B5EF4-FFF2-40B4-BE49-F238E27FC236}">
                <a16:creationId xmlns:a16="http://schemas.microsoft.com/office/drawing/2014/main" xmlns="" id="{C835DCC9-1EBC-4444-B726-E65B05346C70}"/>
              </a:ext>
            </a:extLst>
          </p:cNvPr>
          <p:cNvSpPr>
            <a:spLocks noGrp="1"/>
          </p:cNvSpPr>
          <p:nvPr>
            <p:ph type="body" idx="1"/>
          </p:nvPr>
        </p:nvSpPr>
        <p:spPr>
          <a:xfrm>
            <a:off x="1124814" y="4245875"/>
            <a:ext cx="7202193" cy="505444"/>
          </a:xfrm>
        </p:spPr>
        <p:txBody>
          <a:bodyPr>
            <a:normAutofit/>
          </a:bodyPr>
          <a:lstStyle/>
          <a:p>
            <a:r>
              <a:rPr lang="ru-RU" sz="2200" dirty="0">
                <a:solidFill>
                  <a:srgbClr val="960000"/>
                </a:solidFill>
                <a:latin typeface="Arial Narrow" panose="020B0606020202030204" pitchFamily="34" charset="0"/>
              </a:rPr>
              <a:t>… и не только:</a:t>
            </a:r>
          </a:p>
        </p:txBody>
      </p:sp>
      <p:sp>
        <p:nvSpPr>
          <p:cNvPr id="8" name="Content Placeholder 3">
            <a:extLst>
              <a:ext uri="{FF2B5EF4-FFF2-40B4-BE49-F238E27FC236}">
                <a16:creationId xmlns:a16="http://schemas.microsoft.com/office/drawing/2014/main" xmlns="" id="{9D967829-98A5-45CC-A577-529B01E9EB14}"/>
              </a:ext>
            </a:extLst>
          </p:cNvPr>
          <p:cNvSpPr>
            <a:spLocks noGrp="1"/>
          </p:cNvSpPr>
          <p:nvPr>
            <p:ph sz="half" idx="2"/>
          </p:nvPr>
        </p:nvSpPr>
        <p:spPr>
          <a:xfrm>
            <a:off x="835918" y="4852320"/>
            <a:ext cx="7747552" cy="1827348"/>
          </a:xfrm>
        </p:spPr>
        <p:txBody>
          <a:bodyPr>
            <a:normAutofit/>
          </a:bodyPr>
          <a:lstStyle/>
          <a:p>
            <a:pPr>
              <a:buFont typeface="Wingdings" panose="05000000000000000000" pitchFamily="2" charset="2"/>
              <a:buChar char="ü"/>
            </a:pPr>
            <a:r>
              <a:rPr lang="ru-RU" sz="1800" dirty="0">
                <a:latin typeface="Arial Narrow" panose="020B0606020202030204" pitchFamily="34" charset="0"/>
              </a:rPr>
              <a:t>Антиоксидантное и противовоспалительное действие</a:t>
            </a:r>
          </a:p>
          <a:p>
            <a:pPr>
              <a:buFont typeface="Wingdings" panose="05000000000000000000" pitchFamily="2" charset="2"/>
              <a:buChar char="ü"/>
            </a:pPr>
            <a:r>
              <a:rPr lang="ru-RU" sz="1800" dirty="0">
                <a:latin typeface="Arial Narrow" panose="020B0606020202030204" pitchFamily="34" charset="0"/>
              </a:rPr>
              <a:t>Регулирует уровень сахара, улучшает нервную проводимость</a:t>
            </a:r>
          </a:p>
          <a:p>
            <a:pPr>
              <a:buFont typeface="Wingdings" panose="05000000000000000000" pitchFamily="2" charset="2"/>
              <a:buChar char="ü"/>
            </a:pPr>
            <a:r>
              <a:rPr lang="ru-RU" sz="1800" dirty="0">
                <a:latin typeface="Arial Narrow" panose="020B0606020202030204" pitchFamily="34" charset="0"/>
              </a:rPr>
              <a:t>Улучшает состояние при синдроме хронической усталости, депрессии, ПМС,</a:t>
            </a:r>
          </a:p>
          <a:p>
            <a:pPr>
              <a:buFont typeface="Wingdings" panose="05000000000000000000" pitchFamily="2" charset="2"/>
              <a:buChar char="ü"/>
            </a:pPr>
            <a:r>
              <a:rPr lang="ru-RU" sz="1800" dirty="0">
                <a:latin typeface="Arial Narrow" panose="020B0606020202030204" pitchFamily="34" charset="0"/>
              </a:rPr>
              <a:t> Улучшает  выработку синоваиальной жидкости </a:t>
            </a:r>
          </a:p>
          <a:p>
            <a:pPr>
              <a:buFont typeface="Wingdings" panose="05000000000000000000" pitchFamily="2" charset="2"/>
              <a:buChar char="ü"/>
            </a:pPr>
            <a:endParaRPr lang="ru-RU" sz="1800" dirty="0">
              <a:latin typeface="Arial Narrow" panose="020B0606020202030204" pitchFamily="34" charset="0"/>
            </a:endParaRPr>
          </a:p>
        </p:txBody>
      </p:sp>
      <p:grpSp>
        <p:nvGrpSpPr>
          <p:cNvPr id="5" name="Group 11">
            <a:extLst>
              <a:ext uri="{FF2B5EF4-FFF2-40B4-BE49-F238E27FC236}">
                <a16:creationId xmlns:a16="http://schemas.microsoft.com/office/drawing/2014/main" xmlns="" id="{897FC6AF-7F61-47EE-90BF-09ABA62A1014}"/>
              </a:ext>
            </a:extLst>
          </p:cNvPr>
          <p:cNvGrpSpPr/>
          <p:nvPr/>
        </p:nvGrpSpPr>
        <p:grpSpPr>
          <a:xfrm>
            <a:off x="8967020" y="5644792"/>
            <a:ext cx="1482301" cy="1213209"/>
            <a:chOff x="6532461" y="5355654"/>
            <a:chExt cx="1482301" cy="1213209"/>
          </a:xfrm>
        </p:grpSpPr>
        <p:pic>
          <p:nvPicPr>
            <p:cNvPr id="13" name="Picture 12">
              <a:extLst>
                <a:ext uri="{FF2B5EF4-FFF2-40B4-BE49-F238E27FC236}">
                  <a16:creationId xmlns:a16="http://schemas.microsoft.com/office/drawing/2014/main" xmlns="" id="{09BA3A09-91B6-4262-BA71-500C14E4500A}"/>
                </a:ext>
              </a:extLst>
            </p:cNvPr>
            <p:cNvPicPr>
              <a:picLocks noChangeAspect="1"/>
            </p:cNvPicPr>
            <p:nvPr/>
          </p:nvPicPr>
          <p:blipFill>
            <a:blip r:embed="rId3" cstate="print"/>
            <a:stretch>
              <a:fillRect/>
            </a:stretch>
          </p:blipFill>
          <p:spPr>
            <a:xfrm>
              <a:off x="6532461" y="5355654"/>
              <a:ext cx="1396105" cy="1213209"/>
            </a:xfrm>
            <a:prstGeom prst="rect">
              <a:avLst/>
            </a:prstGeom>
          </p:spPr>
        </p:pic>
        <p:pic>
          <p:nvPicPr>
            <p:cNvPr id="14" name="Picture 2" descr="https://upload.wikimedia.org/wikipedia/commons/f/f0/Ruby_gem.JPG">
              <a:extLst>
                <a:ext uri="{FF2B5EF4-FFF2-40B4-BE49-F238E27FC236}">
                  <a16:creationId xmlns:a16="http://schemas.microsoft.com/office/drawing/2014/main" xmlns="" id="{E0BA4D6F-46E9-451D-8738-BFCBDF77A403}"/>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7229729" y="5785669"/>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776434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4C59301-678D-496D-A23B-938A3D45F419}"/>
              </a:ext>
            </a:extLst>
          </p:cNvPr>
          <p:cNvSpPr>
            <a:spLocks noGrp="1"/>
          </p:cNvSpPr>
          <p:nvPr>
            <p:ph type="body" idx="1"/>
          </p:nvPr>
        </p:nvSpPr>
        <p:spPr>
          <a:xfrm>
            <a:off x="2116883" y="268830"/>
            <a:ext cx="7886335" cy="467677"/>
          </a:xfrm>
        </p:spPr>
        <p:txBody>
          <a:bodyPr>
            <a:normAutofit/>
          </a:bodyPr>
          <a:lstStyle/>
          <a:p>
            <a:r>
              <a:rPr lang="ru-RU" sz="2000" dirty="0">
                <a:solidFill>
                  <a:srgbClr val="960000"/>
                </a:solidFill>
                <a:latin typeface="Arial Narrow" panose="020B0606020202030204" pitchFamily="34" charset="0"/>
              </a:rPr>
              <a:t>Цинк (</a:t>
            </a:r>
            <a:r>
              <a:rPr lang="en-US" sz="2000" dirty="0">
                <a:solidFill>
                  <a:srgbClr val="960000"/>
                </a:solidFill>
                <a:latin typeface="Arial Narrow" panose="020B0606020202030204" pitchFamily="34" charset="0"/>
              </a:rPr>
              <a:t>Zn)</a:t>
            </a:r>
            <a:r>
              <a:rPr lang="ru-RU" sz="2000" dirty="0">
                <a:solidFill>
                  <a:srgbClr val="960000"/>
                </a:solidFill>
                <a:latin typeface="Arial Narrow" panose="020B0606020202030204" pitchFamily="34" charset="0"/>
              </a:rPr>
              <a:t> – необходимый элемент  во многих биохимических процессах </a:t>
            </a:r>
          </a:p>
        </p:txBody>
      </p:sp>
      <p:sp>
        <p:nvSpPr>
          <p:cNvPr id="4" name="Content Placeholder 3">
            <a:extLst>
              <a:ext uri="{FF2B5EF4-FFF2-40B4-BE49-F238E27FC236}">
                <a16:creationId xmlns:a16="http://schemas.microsoft.com/office/drawing/2014/main" xmlns="" id="{1136130A-A4E5-4471-BF27-BCD1E0A184B8}"/>
              </a:ext>
            </a:extLst>
          </p:cNvPr>
          <p:cNvSpPr>
            <a:spLocks noGrp="1"/>
          </p:cNvSpPr>
          <p:nvPr>
            <p:ph sz="half" idx="2"/>
          </p:nvPr>
        </p:nvSpPr>
        <p:spPr>
          <a:xfrm>
            <a:off x="1967230" y="825565"/>
            <a:ext cx="8035989" cy="2255190"/>
          </a:xfrm>
        </p:spPr>
        <p:txBody>
          <a:bodyPr>
            <a:normAutofit fontScale="92500" lnSpcReduction="20000"/>
          </a:bodyPr>
          <a:lstStyle/>
          <a:p>
            <a:r>
              <a:rPr lang="ru-RU" dirty="0">
                <a:latin typeface="Arial Narrow" panose="020B0606020202030204" pitchFamily="34" charset="0"/>
              </a:rPr>
              <a:t>Входит  в состав более 100 ферментов, участвующих в процессах клеточной регенерации и заживления ран</a:t>
            </a:r>
            <a:endParaRPr lang="en-US" dirty="0">
              <a:latin typeface="Arial Narrow" panose="020B0606020202030204" pitchFamily="34" charset="0"/>
            </a:endParaRPr>
          </a:p>
          <a:p>
            <a:r>
              <a:rPr lang="ru-RU" dirty="0">
                <a:latin typeface="Arial Narrow" panose="020B0606020202030204" pitchFamily="34" charset="0"/>
              </a:rPr>
              <a:t>Защищает  фибробласты и протеины кожи от окислительного стресса, участвует в синтезе коллагена</a:t>
            </a:r>
          </a:p>
          <a:p>
            <a:r>
              <a:rPr lang="ru-RU" dirty="0">
                <a:latin typeface="Arial Narrow" panose="020B0606020202030204" pitchFamily="34" charset="0"/>
              </a:rPr>
              <a:t>Поддерживает  состояние волос и ногтей</a:t>
            </a:r>
          </a:p>
          <a:p>
            <a:r>
              <a:rPr lang="ru-RU" dirty="0">
                <a:latin typeface="Arial Narrow" panose="020B0606020202030204" pitchFamily="34" charset="0"/>
              </a:rPr>
              <a:t>Усиливает жировой обмен</a:t>
            </a:r>
          </a:p>
        </p:txBody>
      </p:sp>
      <p:sp>
        <p:nvSpPr>
          <p:cNvPr id="5" name="Text Placeholder 4">
            <a:extLst>
              <a:ext uri="{FF2B5EF4-FFF2-40B4-BE49-F238E27FC236}">
                <a16:creationId xmlns:a16="http://schemas.microsoft.com/office/drawing/2014/main" xmlns="" id="{36308D5D-28FC-4A0F-8BFC-86CCEDA06643}"/>
              </a:ext>
            </a:extLst>
          </p:cNvPr>
          <p:cNvSpPr>
            <a:spLocks noGrp="1"/>
          </p:cNvSpPr>
          <p:nvPr>
            <p:ph type="body" sz="quarter" idx="3"/>
          </p:nvPr>
        </p:nvSpPr>
        <p:spPr>
          <a:xfrm>
            <a:off x="2097832" y="3258873"/>
            <a:ext cx="7905386" cy="467677"/>
          </a:xfrm>
        </p:spPr>
        <p:txBody>
          <a:bodyPr>
            <a:normAutofit/>
          </a:bodyPr>
          <a:lstStyle/>
          <a:p>
            <a:r>
              <a:rPr lang="ru-RU" sz="2000" dirty="0">
                <a:solidFill>
                  <a:srgbClr val="960000"/>
                </a:solidFill>
                <a:latin typeface="Arial Narrow" panose="020B0606020202030204" pitchFamily="34" charset="0"/>
              </a:rPr>
              <a:t>Селен </a:t>
            </a:r>
            <a:r>
              <a:rPr lang="en-US" sz="2000" dirty="0">
                <a:solidFill>
                  <a:srgbClr val="960000"/>
                </a:solidFill>
                <a:latin typeface="Arial Narrow" panose="020B0606020202030204" pitchFamily="34" charset="0"/>
              </a:rPr>
              <a:t>(Se)</a:t>
            </a:r>
            <a:r>
              <a:rPr lang="ru-RU" sz="2000" dirty="0">
                <a:solidFill>
                  <a:srgbClr val="960000"/>
                </a:solidFill>
                <a:latin typeface="Arial Narrow" panose="020B0606020202030204" pitchFamily="34" charset="0"/>
              </a:rPr>
              <a:t> – мощный игрок на поле антиоксидантной защиты</a:t>
            </a:r>
          </a:p>
        </p:txBody>
      </p:sp>
      <p:sp>
        <p:nvSpPr>
          <p:cNvPr id="6" name="Content Placeholder 5">
            <a:extLst>
              <a:ext uri="{FF2B5EF4-FFF2-40B4-BE49-F238E27FC236}">
                <a16:creationId xmlns:a16="http://schemas.microsoft.com/office/drawing/2014/main" xmlns="" id="{882DC8F9-3064-4D47-AA66-819B130A992F}"/>
              </a:ext>
            </a:extLst>
          </p:cNvPr>
          <p:cNvSpPr>
            <a:spLocks noGrp="1"/>
          </p:cNvSpPr>
          <p:nvPr>
            <p:ph sz="quarter" idx="4"/>
          </p:nvPr>
        </p:nvSpPr>
        <p:spPr>
          <a:xfrm>
            <a:off x="2097833" y="3904667"/>
            <a:ext cx="7905387" cy="2570778"/>
          </a:xfrm>
        </p:spPr>
        <p:txBody>
          <a:bodyPr>
            <a:normAutofit fontScale="77500" lnSpcReduction="20000"/>
          </a:bodyPr>
          <a:lstStyle/>
          <a:p>
            <a:r>
              <a:rPr lang="ru-RU" dirty="0">
                <a:latin typeface="Arial Narrow" panose="020B0606020202030204" pitchFamily="34" charset="0"/>
              </a:rPr>
              <a:t>Селен препятствует образованию свободных радикалов</a:t>
            </a:r>
          </a:p>
          <a:p>
            <a:r>
              <a:rPr lang="ru-RU" dirty="0">
                <a:latin typeface="Arial Narrow" panose="020B0606020202030204" pitchFamily="34" charset="0"/>
              </a:rPr>
              <a:t>Способствует повышению прочности кожи и волос</a:t>
            </a:r>
          </a:p>
          <a:p>
            <a:r>
              <a:rPr lang="ru-RU" dirty="0">
                <a:latin typeface="Arial Narrow" panose="020B0606020202030204" pitchFamily="34" charset="0"/>
              </a:rPr>
              <a:t>Усиливает действие витаминов Е и С</a:t>
            </a:r>
          </a:p>
          <a:p>
            <a:r>
              <a:rPr lang="ru-RU" dirty="0">
                <a:latin typeface="Arial Narrow" panose="020B0606020202030204" pitchFamily="34" charset="0"/>
              </a:rPr>
              <a:t>Участвует в укреплении клеточной мембраны</a:t>
            </a:r>
          </a:p>
          <a:p>
            <a:r>
              <a:rPr lang="ru-RU" dirty="0">
                <a:latin typeface="Arial Narrow" panose="020B0606020202030204" pitchFamily="34" charset="0"/>
              </a:rPr>
              <a:t>Входит в состав гормонов яичников и щитовидной железы</a:t>
            </a:r>
          </a:p>
          <a:p>
            <a:r>
              <a:rPr lang="ru-RU" dirty="0">
                <a:latin typeface="Arial Narrow" panose="020B0606020202030204" pitchFamily="34" charset="0"/>
              </a:rPr>
              <a:t>Участвует в системе противовирусной защиты,</a:t>
            </a:r>
          </a:p>
          <a:p>
            <a:r>
              <a:rPr lang="ru-RU" dirty="0">
                <a:latin typeface="Arial Narrow" panose="020B0606020202030204" pitchFamily="34" charset="0"/>
              </a:rPr>
              <a:t>Помогает повысить стрессоустойчивость нервной системы</a:t>
            </a:r>
          </a:p>
          <a:p>
            <a:endParaRPr lang="ru-RU" dirty="0">
              <a:latin typeface="Arial Narrow" panose="020B0606020202030204" pitchFamily="34" charset="0"/>
            </a:endParaRPr>
          </a:p>
        </p:txBody>
      </p:sp>
      <p:grpSp>
        <p:nvGrpSpPr>
          <p:cNvPr id="2" name="Group 9">
            <a:extLst>
              <a:ext uri="{FF2B5EF4-FFF2-40B4-BE49-F238E27FC236}">
                <a16:creationId xmlns:a16="http://schemas.microsoft.com/office/drawing/2014/main" xmlns="" id="{85A379D1-4DC1-4842-86E4-30AE8DDBAA36}"/>
              </a:ext>
            </a:extLst>
          </p:cNvPr>
          <p:cNvGrpSpPr/>
          <p:nvPr/>
        </p:nvGrpSpPr>
        <p:grpSpPr>
          <a:xfrm>
            <a:off x="8976852" y="5642312"/>
            <a:ext cx="1482301" cy="1213209"/>
            <a:chOff x="6532461" y="5355654"/>
            <a:chExt cx="1482301" cy="1213209"/>
          </a:xfrm>
        </p:grpSpPr>
        <p:pic>
          <p:nvPicPr>
            <p:cNvPr id="11" name="Picture 10">
              <a:extLst>
                <a:ext uri="{FF2B5EF4-FFF2-40B4-BE49-F238E27FC236}">
                  <a16:creationId xmlns:a16="http://schemas.microsoft.com/office/drawing/2014/main" xmlns="" id="{DD354CF4-C9C8-4115-9C26-9FCC158B70B8}"/>
                </a:ext>
              </a:extLst>
            </p:cNvPr>
            <p:cNvPicPr>
              <a:picLocks noChangeAspect="1"/>
            </p:cNvPicPr>
            <p:nvPr/>
          </p:nvPicPr>
          <p:blipFill>
            <a:blip r:embed="rId3" cstate="print"/>
            <a:stretch>
              <a:fillRect/>
            </a:stretch>
          </p:blipFill>
          <p:spPr>
            <a:xfrm>
              <a:off x="6532461" y="5355654"/>
              <a:ext cx="1396105" cy="1213209"/>
            </a:xfrm>
            <a:prstGeom prst="rect">
              <a:avLst/>
            </a:prstGeom>
          </p:spPr>
        </p:pic>
        <p:pic>
          <p:nvPicPr>
            <p:cNvPr id="12" name="Picture 2" descr="https://upload.wikimedia.org/wikipedia/commons/f/f0/Ruby_gem.JPG">
              <a:extLst>
                <a:ext uri="{FF2B5EF4-FFF2-40B4-BE49-F238E27FC236}">
                  <a16:creationId xmlns:a16="http://schemas.microsoft.com/office/drawing/2014/main" xmlns="" id="{2D878A1E-46B8-4618-A8EC-8F7DFEEA6EE7}"/>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7229729" y="5785669"/>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3831976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4747CD3-7E6A-4D88-A4C2-C6939C3D6BA1}"/>
              </a:ext>
            </a:extLst>
          </p:cNvPr>
          <p:cNvSpPr>
            <a:spLocks noGrp="1"/>
          </p:cNvSpPr>
          <p:nvPr>
            <p:ph type="body" idx="1"/>
          </p:nvPr>
        </p:nvSpPr>
        <p:spPr>
          <a:xfrm>
            <a:off x="2097859" y="447870"/>
            <a:ext cx="7767708" cy="396357"/>
          </a:xfrm>
        </p:spPr>
        <p:txBody>
          <a:bodyPr>
            <a:normAutofit/>
          </a:bodyPr>
          <a:lstStyle/>
          <a:p>
            <a:r>
              <a:rPr lang="ru-RU" sz="2000" dirty="0">
                <a:solidFill>
                  <a:srgbClr val="960000"/>
                </a:solidFill>
                <a:latin typeface="Arial Narrow" panose="020B0606020202030204" pitchFamily="34" charset="0"/>
              </a:rPr>
              <a:t>Хром (</a:t>
            </a:r>
            <a:r>
              <a:rPr lang="en-US" sz="2000" dirty="0">
                <a:solidFill>
                  <a:srgbClr val="960000"/>
                </a:solidFill>
                <a:latin typeface="Arial Narrow" panose="020B0606020202030204" pitchFamily="34" charset="0"/>
              </a:rPr>
              <a:t>Cr)</a:t>
            </a:r>
            <a:endParaRPr lang="ru-RU" sz="2000" dirty="0">
              <a:solidFill>
                <a:srgbClr val="960000"/>
              </a:solidFill>
              <a:latin typeface="Arial Narrow" panose="020B0606020202030204" pitchFamily="34" charset="0"/>
            </a:endParaRPr>
          </a:p>
        </p:txBody>
      </p:sp>
      <p:sp>
        <p:nvSpPr>
          <p:cNvPr id="4" name="Content Placeholder 3">
            <a:extLst>
              <a:ext uri="{FF2B5EF4-FFF2-40B4-BE49-F238E27FC236}">
                <a16:creationId xmlns:a16="http://schemas.microsoft.com/office/drawing/2014/main" xmlns="" id="{B4833D07-5F93-457A-868F-14A0A9E99BB7}"/>
              </a:ext>
            </a:extLst>
          </p:cNvPr>
          <p:cNvSpPr>
            <a:spLocks noGrp="1"/>
          </p:cNvSpPr>
          <p:nvPr>
            <p:ph sz="half" idx="2"/>
          </p:nvPr>
        </p:nvSpPr>
        <p:spPr>
          <a:xfrm>
            <a:off x="2097859" y="844227"/>
            <a:ext cx="7767708" cy="2010941"/>
          </a:xfrm>
        </p:spPr>
        <p:txBody>
          <a:bodyPr>
            <a:normAutofit lnSpcReduction="10000"/>
          </a:bodyPr>
          <a:lstStyle/>
          <a:p>
            <a:r>
              <a:rPr lang="ru-RU" dirty="0">
                <a:latin typeface="Arial Narrow" panose="020B0606020202030204" pitchFamily="34" charset="0"/>
              </a:rPr>
              <a:t>Главная роль в составе Фамвиталя – преодоление инсулинорезистентности и способность активизировать жировой метаболизм</a:t>
            </a:r>
          </a:p>
          <a:p>
            <a:r>
              <a:rPr lang="ru-RU" dirty="0">
                <a:latin typeface="Arial Narrow" panose="020B0606020202030204" pitchFamily="34" charset="0"/>
              </a:rPr>
              <a:t>Важно, что наряду со сжиганием жира хром способствует сохранению мышечной ткани</a:t>
            </a:r>
          </a:p>
          <a:p>
            <a:endParaRPr lang="ru-RU" dirty="0">
              <a:latin typeface="Arial Narrow" panose="020B0606020202030204" pitchFamily="34" charset="0"/>
            </a:endParaRPr>
          </a:p>
        </p:txBody>
      </p:sp>
      <p:sp>
        <p:nvSpPr>
          <p:cNvPr id="5" name="Text Placeholder 4">
            <a:extLst>
              <a:ext uri="{FF2B5EF4-FFF2-40B4-BE49-F238E27FC236}">
                <a16:creationId xmlns:a16="http://schemas.microsoft.com/office/drawing/2014/main" xmlns="" id="{994A1B69-CF78-42B0-B8E0-A2982C11AE43}"/>
              </a:ext>
            </a:extLst>
          </p:cNvPr>
          <p:cNvSpPr>
            <a:spLocks noGrp="1"/>
          </p:cNvSpPr>
          <p:nvPr>
            <p:ph type="body" sz="quarter" idx="3"/>
          </p:nvPr>
        </p:nvSpPr>
        <p:spPr>
          <a:xfrm>
            <a:off x="2097860" y="3251524"/>
            <a:ext cx="7805963" cy="508308"/>
          </a:xfrm>
        </p:spPr>
        <p:txBody>
          <a:bodyPr>
            <a:normAutofit/>
          </a:bodyPr>
          <a:lstStyle/>
          <a:p>
            <a:r>
              <a:rPr lang="ru-RU" sz="2000" dirty="0">
                <a:solidFill>
                  <a:srgbClr val="960000"/>
                </a:solidFill>
                <a:latin typeface="Arial Narrow" panose="020B0606020202030204" pitchFamily="34" charset="0"/>
              </a:rPr>
              <a:t>Витамин С – мультипотентный витамин</a:t>
            </a:r>
          </a:p>
        </p:txBody>
      </p:sp>
      <p:sp>
        <p:nvSpPr>
          <p:cNvPr id="6" name="Content Placeholder 5">
            <a:extLst>
              <a:ext uri="{FF2B5EF4-FFF2-40B4-BE49-F238E27FC236}">
                <a16:creationId xmlns:a16="http://schemas.microsoft.com/office/drawing/2014/main" xmlns="" id="{21F0055A-8052-4311-AA24-6EBC5B8EF4A3}"/>
              </a:ext>
            </a:extLst>
          </p:cNvPr>
          <p:cNvSpPr>
            <a:spLocks noGrp="1"/>
          </p:cNvSpPr>
          <p:nvPr>
            <p:ph sz="quarter" idx="4"/>
          </p:nvPr>
        </p:nvSpPr>
        <p:spPr>
          <a:xfrm>
            <a:off x="2059605" y="4010528"/>
            <a:ext cx="7805963" cy="2010941"/>
          </a:xfrm>
        </p:spPr>
        <p:txBody>
          <a:bodyPr>
            <a:normAutofit fontScale="77500" lnSpcReduction="20000"/>
          </a:bodyPr>
          <a:lstStyle/>
          <a:p>
            <a:r>
              <a:rPr lang="ru-RU" dirty="0">
                <a:latin typeface="Arial Narrow" panose="020B0606020202030204" pitchFamily="34" charset="0"/>
              </a:rPr>
              <a:t>Обладает сильными антиоксидантными свойствами</a:t>
            </a:r>
          </a:p>
          <a:p>
            <a:r>
              <a:rPr lang="ru-RU" dirty="0">
                <a:latin typeface="Arial Narrow" panose="020B0606020202030204" pitchFamily="34" charset="0"/>
              </a:rPr>
              <a:t>Участвует в синтезе коллагена, составляющего основу соединительной ткани</a:t>
            </a:r>
          </a:p>
          <a:p>
            <a:r>
              <a:rPr lang="ru-RU" dirty="0">
                <a:latin typeface="Arial Narrow" panose="020B0606020202030204" pitchFamily="34" charset="0"/>
              </a:rPr>
              <a:t>Участвует в кроветворении, способствуя усвоению железа и фолиевой кислоты</a:t>
            </a:r>
          </a:p>
          <a:p>
            <a:r>
              <a:rPr lang="ru-RU" dirty="0">
                <a:latin typeface="Arial Narrow" panose="020B0606020202030204" pitchFamily="34" charset="0"/>
              </a:rPr>
              <a:t>Иммунная защита, стрессоустойчивость – тоже важные свойства </a:t>
            </a:r>
          </a:p>
        </p:txBody>
      </p:sp>
      <p:grpSp>
        <p:nvGrpSpPr>
          <p:cNvPr id="2" name="Group 9">
            <a:extLst>
              <a:ext uri="{FF2B5EF4-FFF2-40B4-BE49-F238E27FC236}">
                <a16:creationId xmlns:a16="http://schemas.microsoft.com/office/drawing/2014/main" xmlns="" id="{5AA24ADF-7986-4DF1-9825-D6488E4C840E}"/>
              </a:ext>
            </a:extLst>
          </p:cNvPr>
          <p:cNvGrpSpPr/>
          <p:nvPr/>
        </p:nvGrpSpPr>
        <p:grpSpPr>
          <a:xfrm>
            <a:off x="1524001" y="5562132"/>
            <a:ext cx="1482301" cy="1213209"/>
            <a:chOff x="6532461" y="5355654"/>
            <a:chExt cx="1482301" cy="1213209"/>
          </a:xfrm>
        </p:grpSpPr>
        <p:pic>
          <p:nvPicPr>
            <p:cNvPr id="11" name="Picture 10">
              <a:extLst>
                <a:ext uri="{FF2B5EF4-FFF2-40B4-BE49-F238E27FC236}">
                  <a16:creationId xmlns:a16="http://schemas.microsoft.com/office/drawing/2014/main" xmlns="" id="{AC8876F2-058A-4324-86C3-906F0462C8E2}"/>
                </a:ext>
              </a:extLst>
            </p:cNvPr>
            <p:cNvPicPr>
              <a:picLocks noChangeAspect="1"/>
            </p:cNvPicPr>
            <p:nvPr/>
          </p:nvPicPr>
          <p:blipFill>
            <a:blip r:embed="rId3" cstate="print"/>
            <a:stretch>
              <a:fillRect/>
            </a:stretch>
          </p:blipFill>
          <p:spPr>
            <a:xfrm>
              <a:off x="6532461" y="5355654"/>
              <a:ext cx="1396105" cy="1213209"/>
            </a:xfrm>
            <a:prstGeom prst="rect">
              <a:avLst/>
            </a:prstGeom>
          </p:spPr>
        </p:pic>
        <p:pic>
          <p:nvPicPr>
            <p:cNvPr id="12" name="Picture 2" descr="https://upload.wikimedia.org/wikipedia/commons/f/f0/Ruby_gem.JPG">
              <a:extLst>
                <a:ext uri="{FF2B5EF4-FFF2-40B4-BE49-F238E27FC236}">
                  <a16:creationId xmlns:a16="http://schemas.microsoft.com/office/drawing/2014/main" xmlns="" id="{956E2A33-A851-4B6B-B33A-08ECE11C8A4B}"/>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7229729" y="5785669"/>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148010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9E655-DA4D-493F-A764-449242F07472}"/>
              </a:ext>
            </a:extLst>
          </p:cNvPr>
          <p:cNvSpPr>
            <a:spLocks noGrp="1"/>
          </p:cNvSpPr>
          <p:nvPr>
            <p:ph type="title"/>
          </p:nvPr>
        </p:nvSpPr>
        <p:spPr/>
        <p:txBody>
          <a:bodyPr>
            <a:normAutofit/>
          </a:bodyPr>
          <a:lstStyle/>
          <a:p>
            <a:r>
              <a:rPr lang="en-US" dirty="0"/>
              <a:t>Оксидативный стресс: </a:t>
            </a:r>
            <a:br>
              <a:rPr lang="en-US" dirty="0"/>
            </a:br>
            <a:r>
              <a:rPr lang="en-US" dirty="0"/>
              <a:t>мишень – митохондрии </a:t>
            </a:r>
            <a:endParaRPr lang="ru-RU" dirty="0"/>
          </a:p>
        </p:txBody>
      </p:sp>
      <p:sp>
        <p:nvSpPr>
          <p:cNvPr id="8" name="Объект 2">
            <a:extLst>
              <a:ext uri="{FF2B5EF4-FFF2-40B4-BE49-F238E27FC236}">
                <a16:creationId xmlns:a16="http://schemas.microsoft.com/office/drawing/2014/main" xmlns="" id="{1CC08441-B3B6-4C81-B514-0CDF3AE45EDA}"/>
              </a:ext>
            </a:extLst>
          </p:cNvPr>
          <p:cNvSpPr>
            <a:spLocks noGrp="1"/>
          </p:cNvSpPr>
          <p:nvPr>
            <p:ph sz="half" idx="1"/>
          </p:nvPr>
        </p:nvSpPr>
        <p:spPr>
          <a:xfrm>
            <a:off x="1995487" y="1825625"/>
            <a:ext cx="4365984" cy="4351338"/>
          </a:xfrm>
          <a:prstGeom prst="rect">
            <a:avLst/>
          </a:prstGeom>
        </p:spPr>
        <p:txBody>
          <a:bodyPr vert="horz" lIns="91440" tIns="45720" rIns="91440" bIns="45720" rtlCol="0" anchor="ctr">
            <a:normAutofit/>
          </a:bodyPr>
          <a:lstStyle/>
          <a:p>
            <a:r>
              <a:rPr lang="en-US" sz="2000" b="1" dirty="0" err="1"/>
              <a:t>Оксидативный</a:t>
            </a:r>
            <a:r>
              <a:rPr lang="en-US" sz="2000" b="1" dirty="0"/>
              <a:t> (</a:t>
            </a:r>
            <a:r>
              <a:rPr lang="en-US" sz="2000" b="1" dirty="0" err="1"/>
              <a:t>окислительный</a:t>
            </a:r>
            <a:r>
              <a:rPr lang="en-US" sz="2000" b="1" dirty="0"/>
              <a:t>) </a:t>
            </a:r>
            <a:r>
              <a:rPr lang="en-US" sz="2000" b="1" dirty="0" err="1"/>
              <a:t>стресс</a:t>
            </a:r>
            <a:r>
              <a:rPr lang="en-US" sz="2000" b="1" dirty="0"/>
              <a:t> </a:t>
            </a:r>
            <a:r>
              <a:rPr lang="en-US" sz="2000" dirty="0"/>
              <a:t>- </a:t>
            </a:r>
            <a:r>
              <a:rPr lang="en-US" sz="2000" dirty="0" err="1"/>
              <a:t>состояние</a:t>
            </a:r>
            <a:r>
              <a:rPr lang="en-US" sz="2000" dirty="0"/>
              <a:t>, </a:t>
            </a:r>
            <a:r>
              <a:rPr lang="en-US" sz="2000" dirty="0" err="1"/>
              <a:t>когда</a:t>
            </a:r>
            <a:r>
              <a:rPr lang="en-US" sz="2000" dirty="0"/>
              <a:t> </a:t>
            </a:r>
            <a:r>
              <a:rPr lang="ru-RU" sz="2000" dirty="0"/>
              <a:t>образование </a:t>
            </a:r>
            <a:r>
              <a:rPr lang="en-US" sz="2000" dirty="0" err="1"/>
              <a:t>свободных</a:t>
            </a:r>
            <a:r>
              <a:rPr lang="en-US" sz="2000" dirty="0"/>
              <a:t> </a:t>
            </a:r>
            <a:r>
              <a:rPr lang="en-US" sz="2000" dirty="0" err="1"/>
              <a:t>радикалов</a:t>
            </a:r>
            <a:r>
              <a:rPr lang="ru-RU" sz="2000" dirty="0"/>
              <a:t> выше</a:t>
            </a:r>
            <a:r>
              <a:rPr lang="en-US" sz="2000" dirty="0"/>
              <a:t>, </a:t>
            </a:r>
            <a:r>
              <a:rPr lang="en-US" sz="2000" dirty="0" err="1"/>
              <a:t>чем</a:t>
            </a:r>
            <a:r>
              <a:rPr lang="en-US" sz="2000" dirty="0"/>
              <a:t> </a:t>
            </a:r>
            <a:r>
              <a:rPr lang="en-US" sz="2000" dirty="0" err="1"/>
              <a:t>может</a:t>
            </a:r>
            <a:r>
              <a:rPr lang="en-US" sz="2000" dirty="0"/>
              <a:t> </a:t>
            </a:r>
            <a:r>
              <a:rPr lang="en-US" sz="2000" dirty="0" err="1"/>
              <a:t>быть</a:t>
            </a:r>
            <a:r>
              <a:rPr lang="en-US" sz="2000" dirty="0"/>
              <a:t> </a:t>
            </a:r>
            <a:r>
              <a:rPr lang="en-US" sz="2000" dirty="0" err="1"/>
              <a:t>нейтрализовано</a:t>
            </a:r>
            <a:r>
              <a:rPr lang="en-US" sz="2000" dirty="0"/>
              <a:t> </a:t>
            </a:r>
            <a:r>
              <a:rPr lang="en-US" sz="2000" dirty="0" err="1"/>
              <a:t>антиоксидантами</a:t>
            </a:r>
            <a:r>
              <a:rPr lang="en-US" sz="2000" dirty="0"/>
              <a:t>.</a:t>
            </a:r>
          </a:p>
          <a:p>
            <a:pPr marL="0"/>
            <a:endParaRPr lang="en-US" sz="2000" dirty="0"/>
          </a:p>
          <a:p>
            <a:r>
              <a:rPr lang="en-US" sz="2000" dirty="0"/>
              <a:t>В </a:t>
            </a:r>
            <a:r>
              <a:rPr lang="en-US" sz="2000" dirty="0" err="1"/>
              <a:t>результате</a:t>
            </a:r>
            <a:r>
              <a:rPr lang="en-US" sz="2000" dirty="0"/>
              <a:t> </a:t>
            </a:r>
            <a:r>
              <a:rPr lang="en-US" sz="2000" dirty="0" err="1"/>
              <a:t>запускается</a:t>
            </a:r>
            <a:r>
              <a:rPr lang="en-US" sz="2000" dirty="0"/>
              <a:t> </a:t>
            </a:r>
            <a:r>
              <a:rPr lang="en-US" sz="2000" dirty="0" err="1"/>
              <a:t>сложный</a:t>
            </a:r>
            <a:r>
              <a:rPr lang="en-US" sz="2000" dirty="0"/>
              <a:t> </a:t>
            </a:r>
            <a:r>
              <a:rPr lang="en-US" sz="2000" dirty="0" err="1"/>
              <a:t>каскад</a:t>
            </a:r>
            <a:r>
              <a:rPr lang="en-US" sz="2000" dirty="0"/>
              <a:t> </a:t>
            </a:r>
            <a:r>
              <a:rPr lang="en-US" sz="2000" dirty="0" err="1"/>
              <a:t>биохимических</a:t>
            </a:r>
            <a:r>
              <a:rPr lang="en-US" sz="2000" dirty="0"/>
              <a:t> </a:t>
            </a:r>
            <a:r>
              <a:rPr lang="en-US" sz="2000" dirty="0" err="1"/>
              <a:t>реакций</a:t>
            </a:r>
            <a:r>
              <a:rPr lang="en-US" sz="2000" dirty="0"/>
              <a:t>, </a:t>
            </a:r>
            <a:r>
              <a:rPr lang="en-US" sz="2000" dirty="0" err="1"/>
              <a:t>приводящих</a:t>
            </a:r>
            <a:r>
              <a:rPr lang="en-US" sz="2000" dirty="0"/>
              <a:t> к </a:t>
            </a:r>
            <a:r>
              <a:rPr lang="en-US" sz="2000" dirty="0" err="1"/>
              <a:t>развитию</a:t>
            </a:r>
            <a:r>
              <a:rPr lang="en-US" sz="2000" dirty="0"/>
              <a:t> </a:t>
            </a:r>
            <a:r>
              <a:rPr lang="en-US" sz="2000" b="1" dirty="0" err="1"/>
              <a:t>митохондриальной</a:t>
            </a:r>
            <a:r>
              <a:rPr lang="en-US" sz="2000" b="1" dirty="0"/>
              <a:t> </a:t>
            </a:r>
            <a:r>
              <a:rPr lang="en-US" sz="2000" b="1" dirty="0" err="1"/>
              <a:t>дисфункции</a:t>
            </a:r>
            <a:r>
              <a:rPr lang="en-US" sz="2000" dirty="0"/>
              <a:t>. </a:t>
            </a:r>
          </a:p>
        </p:txBody>
      </p:sp>
      <p:pic>
        <p:nvPicPr>
          <p:cNvPr id="9" name="Content Placeholder 8">
            <a:extLst>
              <a:ext uri="{FF2B5EF4-FFF2-40B4-BE49-F238E27FC236}">
                <a16:creationId xmlns:a16="http://schemas.microsoft.com/office/drawing/2014/main" xmlns="" id="{A1E78EDF-03E6-4D02-9766-B5E38F78C6DD}"/>
              </a:ext>
            </a:extLst>
          </p:cNvPr>
          <p:cNvPicPr>
            <a:picLocks noGrp="1" noChangeAspect="1"/>
          </p:cNvPicPr>
          <p:nvPr>
            <p:ph sz="half" idx="2"/>
          </p:nvPr>
        </p:nvPicPr>
        <p:blipFill rotWithShape="1">
          <a:blip r:embed="rId3" cstate="print"/>
          <a:stretch/>
        </p:blipFill>
        <p:spPr>
          <a:xfrm>
            <a:off x="6593145" y="2665335"/>
            <a:ext cx="2900363" cy="2298292"/>
          </a:xfrm>
          <a:prstGeom prst="rect">
            <a:avLst/>
          </a:prstGeom>
        </p:spPr>
      </p:pic>
      <p:sp>
        <p:nvSpPr>
          <p:cNvPr id="3" name="Rectangle 2">
            <a:extLst>
              <a:ext uri="{FF2B5EF4-FFF2-40B4-BE49-F238E27FC236}">
                <a16:creationId xmlns:a16="http://schemas.microsoft.com/office/drawing/2014/main" xmlns="" id="{B364C097-DC7E-412B-AC36-458BB7A446F3}"/>
              </a:ext>
            </a:extLst>
          </p:cNvPr>
          <p:cNvSpPr/>
          <p:nvPr/>
        </p:nvSpPr>
        <p:spPr>
          <a:xfrm>
            <a:off x="265471" y="6463397"/>
            <a:ext cx="6096000" cy="276999"/>
          </a:xfrm>
          <a:prstGeom prst="rect">
            <a:avLst/>
          </a:prstGeom>
        </p:spPr>
        <p:txBody>
          <a:bodyPr>
            <a:spAutoFit/>
          </a:bodyPr>
          <a:lstStyle/>
          <a:p>
            <a:r>
              <a:rPr lang="ru-RU" sz="1200" i="1" dirty="0"/>
              <a:t>А. Афанасьев МФТИ, Лаборатория функционального анализа генома, iBinom</a:t>
            </a:r>
          </a:p>
        </p:txBody>
      </p:sp>
    </p:spTree>
    <p:extLst>
      <p:ext uri="{BB962C8B-B14F-4D97-AF65-F5344CB8AC3E}">
        <p14:creationId xmlns:p14="http://schemas.microsoft.com/office/powerpoint/2010/main" xmlns="" val="1795681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62225-30DB-466A-8771-819D042A18F6}"/>
              </a:ext>
            </a:extLst>
          </p:cNvPr>
          <p:cNvSpPr>
            <a:spLocks noGrp="1"/>
          </p:cNvSpPr>
          <p:nvPr>
            <p:ph type="title"/>
          </p:nvPr>
        </p:nvSpPr>
        <p:spPr>
          <a:xfrm>
            <a:off x="1332657" y="332845"/>
            <a:ext cx="9681086" cy="732446"/>
          </a:xfrm>
          <a:solidFill>
            <a:schemeClr val="bg1"/>
          </a:solidFill>
        </p:spPr>
        <p:txBody>
          <a:bodyPr>
            <a:noAutofit/>
          </a:bodyPr>
          <a:lstStyle/>
          <a:p>
            <a:r>
              <a:rPr lang="ru-RU" sz="2700" dirty="0">
                <a:latin typeface="Arial Narrow" panose="020B0606020202030204" pitchFamily="34" charset="0"/>
              </a:rPr>
              <a:t>Совместимость витаминов и минералов в рубиновой капсуле</a:t>
            </a:r>
          </a:p>
        </p:txBody>
      </p:sp>
      <p:graphicFrame>
        <p:nvGraphicFramePr>
          <p:cNvPr id="5" name="Content Placeholder 4">
            <a:extLst>
              <a:ext uri="{FF2B5EF4-FFF2-40B4-BE49-F238E27FC236}">
                <a16:creationId xmlns:a16="http://schemas.microsoft.com/office/drawing/2014/main" xmlns="" id="{487A84E5-761C-4779-B2AF-60655F03DBAA}"/>
              </a:ext>
            </a:extLst>
          </p:cNvPr>
          <p:cNvGraphicFramePr>
            <a:graphicFrameLocks noGrp="1"/>
          </p:cNvGraphicFramePr>
          <p:nvPr>
            <p:ph idx="1"/>
            <p:extLst/>
          </p:nvPr>
        </p:nvGraphicFramePr>
        <p:xfrm>
          <a:off x="2222857" y="1351140"/>
          <a:ext cx="8306600" cy="3412080"/>
        </p:xfrm>
        <a:graphic>
          <a:graphicData uri="http://schemas.openxmlformats.org/drawingml/2006/table">
            <a:tbl>
              <a:tblPr firstRow="1" bandRow="1">
                <a:tableStyleId>{21E4AEA4-8DFA-4A89-87EB-49C32662AFE0}</a:tableStyleId>
              </a:tblPr>
              <a:tblGrid>
                <a:gridCol w="1116774">
                  <a:extLst>
                    <a:ext uri="{9D8B030D-6E8A-4147-A177-3AD203B41FA5}">
                      <a16:colId xmlns:a16="http://schemas.microsoft.com/office/drawing/2014/main" xmlns="" val="4228058788"/>
                    </a:ext>
                  </a:extLst>
                </a:gridCol>
                <a:gridCol w="1027118">
                  <a:extLst>
                    <a:ext uri="{9D8B030D-6E8A-4147-A177-3AD203B41FA5}">
                      <a16:colId xmlns:a16="http://schemas.microsoft.com/office/drawing/2014/main" xmlns="" val="1322670419"/>
                    </a:ext>
                  </a:extLst>
                </a:gridCol>
                <a:gridCol w="1027118">
                  <a:extLst>
                    <a:ext uri="{9D8B030D-6E8A-4147-A177-3AD203B41FA5}">
                      <a16:colId xmlns:a16="http://schemas.microsoft.com/office/drawing/2014/main" xmlns="" val="3792530668"/>
                    </a:ext>
                  </a:extLst>
                </a:gridCol>
                <a:gridCol w="1027118">
                  <a:extLst>
                    <a:ext uri="{9D8B030D-6E8A-4147-A177-3AD203B41FA5}">
                      <a16:colId xmlns:a16="http://schemas.microsoft.com/office/drawing/2014/main" xmlns="" val="2561194254"/>
                    </a:ext>
                  </a:extLst>
                </a:gridCol>
                <a:gridCol w="1027118">
                  <a:extLst>
                    <a:ext uri="{9D8B030D-6E8A-4147-A177-3AD203B41FA5}">
                      <a16:colId xmlns:a16="http://schemas.microsoft.com/office/drawing/2014/main" xmlns="" val="863163521"/>
                    </a:ext>
                  </a:extLst>
                </a:gridCol>
                <a:gridCol w="1027118">
                  <a:extLst>
                    <a:ext uri="{9D8B030D-6E8A-4147-A177-3AD203B41FA5}">
                      <a16:colId xmlns:a16="http://schemas.microsoft.com/office/drawing/2014/main" xmlns="" val="559861638"/>
                    </a:ext>
                  </a:extLst>
                </a:gridCol>
                <a:gridCol w="1027118">
                  <a:extLst>
                    <a:ext uri="{9D8B030D-6E8A-4147-A177-3AD203B41FA5}">
                      <a16:colId xmlns:a16="http://schemas.microsoft.com/office/drawing/2014/main" xmlns="" val="1932204509"/>
                    </a:ext>
                  </a:extLst>
                </a:gridCol>
                <a:gridCol w="1027118">
                  <a:extLst>
                    <a:ext uri="{9D8B030D-6E8A-4147-A177-3AD203B41FA5}">
                      <a16:colId xmlns:a16="http://schemas.microsoft.com/office/drawing/2014/main" xmlns="" val="1976035634"/>
                    </a:ext>
                  </a:extLst>
                </a:gridCol>
              </a:tblGrid>
              <a:tr h="494676">
                <a:tc>
                  <a:txBody>
                    <a:bodyPr/>
                    <a:lstStyle/>
                    <a:p>
                      <a:endParaRPr lang="ru-RU" dirty="0"/>
                    </a:p>
                  </a:txBody>
                  <a:tcPr>
                    <a:cell3D prstMaterial="dkEdge">
                      <a:bevel prst="slope"/>
                      <a:lightRig rig="flood" dir="t"/>
                    </a:cell3D>
                    <a:solidFill>
                      <a:srgbClr val="C00000"/>
                    </a:solidFill>
                  </a:tcPr>
                </a:tc>
                <a:tc>
                  <a:txBody>
                    <a:bodyPr/>
                    <a:lstStyle/>
                    <a:p>
                      <a:r>
                        <a:rPr lang="en-US" dirty="0" err="1">
                          <a:effectLst>
                            <a:outerShdw blurRad="38100" dist="38100" dir="2700000" algn="tl">
                              <a:srgbClr val="000000">
                                <a:alpha val="43137"/>
                              </a:srgbClr>
                            </a:outerShdw>
                          </a:effectLst>
                        </a:rPr>
                        <a:t>Vit</a:t>
                      </a:r>
                      <a:r>
                        <a:rPr lang="ru-RU" dirty="0">
                          <a:effectLst>
                            <a:outerShdw blurRad="38100" dist="38100" dir="2700000" algn="tl">
                              <a:srgbClr val="000000">
                                <a:alpha val="43137"/>
                              </a:srgbClr>
                            </a:outerShdw>
                          </a:effectLst>
                        </a:rPr>
                        <a:t> С</a:t>
                      </a:r>
                    </a:p>
                  </a:txBody>
                  <a:tcPr>
                    <a:cell3D prstMaterial="dkEdge">
                      <a:bevel prst="slope"/>
                      <a:lightRig rig="flood" dir="t"/>
                    </a:cell3D>
                    <a:solidFill>
                      <a:srgbClr val="C00000"/>
                    </a:solidFill>
                  </a:tcPr>
                </a:tc>
                <a:tc>
                  <a:txBody>
                    <a:bodyPr/>
                    <a:lstStyle/>
                    <a:p>
                      <a:r>
                        <a:rPr lang="el-GR" dirty="0">
                          <a:effectLst>
                            <a:outerShdw blurRad="38100" dist="38100" dir="2700000" algn="tl">
                              <a:srgbClr val="000000">
                                <a:alpha val="43137"/>
                              </a:srgbClr>
                            </a:outerShdw>
                          </a:effectLst>
                        </a:rPr>
                        <a:t>β</a:t>
                      </a: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carotin</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r>
                        <a:rPr lang="en-US" dirty="0">
                          <a:effectLst>
                            <a:outerShdw blurRad="38100" dist="38100" dir="2700000" algn="tl">
                              <a:srgbClr val="000000">
                                <a:alpha val="43137"/>
                              </a:srgbClr>
                            </a:outerShdw>
                          </a:effectLst>
                        </a:rPr>
                        <a:t>Zn</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r>
                        <a:rPr lang="en-US" dirty="0">
                          <a:effectLst>
                            <a:outerShdw blurRad="38100" dist="38100" dir="2700000" algn="tl">
                              <a:srgbClr val="000000">
                                <a:alpha val="43137"/>
                              </a:srgbClr>
                            </a:outerShdw>
                          </a:effectLst>
                        </a:rPr>
                        <a:t>Se</a:t>
                      </a:r>
                      <a:r>
                        <a:rPr lang="ru-RU" dirty="0">
                          <a:effectLst>
                            <a:outerShdw blurRad="38100" dist="38100" dir="2700000" algn="tl">
                              <a:srgbClr val="000000">
                                <a:alpha val="43137"/>
                              </a:srgbClr>
                            </a:outerShdw>
                          </a:effectLst>
                        </a:rPr>
                        <a:t> </a:t>
                      </a:r>
                    </a:p>
                  </a:txBody>
                  <a:tcPr>
                    <a:cell3D prstMaterial="dkEdge">
                      <a:bevel prst="slope"/>
                      <a:lightRig rig="flood" dir="t"/>
                    </a:cell3D>
                    <a:solidFill>
                      <a:srgbClr val="C00000"/>
                    </a:solidFill>
                  </a:tcPr>
                </a:tc>
                <a:tc>
                  <a:txBody>
                    <a:bodyPr/>
                    <a:lstStyle/>
                    <a:p>
                      <a:r>
                        <a:rPr lang="en-US" dirty="0">
                          <a:effectLst>
                            <a:outerShdw blurRad="38100" dist="38100" dir="2700000" algn="tl">
                              <a:srgbClr val="000000">
                                <a:alpha val="43137"/>
                              </a:srgbClr>
                            </a:outerShdw>
                          </a:effectLst>
                        </a:rPr>
                        <a:t>Cr</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r>
                        <a:rPr lang="en-US" dirty="0" err="1">
                          <a:effectLst>
                            <a:outerShdw blurRad="38100" dist="38100" dir="2700000" algn="tl">
                              <a:srgbClr val="000000">
                                <a:alpha val="43137"/>
                              </a:srgbClr>
                            </a:outerShdw>
                          </a:effectLst>
                        </a:rPr>
                        <a:t>Borago</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r>
                        <a:rPr lang="en-US" dirty="0">
                          <a:effectLst>
                            <a:outerShdw blurRad="38100" dist="38100" dir="2700000" algn="tl">
                              <a:srgbClr val="000000">
                                <a:alpha val="43137"/>
                              </a:srgbClr>
                            </a:outerShdw>
                          </a:effectLst>
                        </a:rPr>
                        <a:t>Green tea</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extLst>
                  <a:ext uri="{0D108BD9-81ED-4DB2-BD59-A6C34878D82A}">
                    <a16:rowId xmlns:a16="http://schemas.microsoft.com/office/drawing/2014/main" xmlns="" val="2769013742"/>
                  </a:ext>
                </a:extLst>
              </a:tr>
              <a:tr h="396000">
                <a:tc>
                  <a:txBody>
                    <a:bodyPr/>
                    <a:lstStyle/>
                    <a:p>
                      <a:r>
                        <a:rPr lang="en-US" b="1" dirty="0" err="1">
                          <a:solidFill>
                            <a:schemeClr val="bg1"/>
                          </a:solidFill>
                          <a:effectLst>
                            <a:outerShdw blurRad="38100" dist="38100" dir="2700000" algn="tl">
                              <a:srgbClr val="000000">
                                <a:alpha val="43137"/>
                              </a:srgbClr>
                            </a:outerShdw>
                          </a:effectLst>
                        </a:rPr>
                        <a:t>Vit</a:t>
                      </a:r>
                      <a:r>
                        <a:rPr lang="en-US" b="1" dirty="0">
                          <a:solidFill>
                            <a:schemeClr val="bg1"/>
                          </a:solidFill>
                          <a:effectLst>
                            <a:outerShdw blurRad="38100" dist="38100" dir="2700000" algn="tl">
                              <a:srgbClr val="000000">
                                <a:alpha val="43137"/>
                              </a:srgbClr>
                            </a:outerShdw>
                          </a:effectLst>
                        </a:rPr>
                        <a:t> C</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endParaRPr lang="ru-RU" dirty="0"/>
                    </a:p>
                  </a:txBody>
                  <a:tcPr>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solidFill>
                      <a:srgbClr val="FF3F3F"/>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1259306151"/>
                  </a:ext>
                </a:extLst>
              </a:tr>
              <a:tr h="396000">
                <a:tc>
                  <a:txBody>
                    <a:bodyPr/>
                    <a:lstStyle/>
                    <a:p>
                      <a:pPr marL="0" marR="0" lvl="0" indent="0" algn="l" defTabSz="861993" rtl="0" eaLnBrk="1" fontAlgn="auto" latinLnBrk="0" hangingPunct="1">
                        <a:lnSpc>
                          <a:spcPct val="100000"/>
                        </a:lnSpc>
                        <a:spcBef>
                          <a:spcPts val="0"/>
                        </a:spcBef>
                        <a:spcAft>
                          <a:spcPts val="0"/>
                        </a:spcAft>
                        <a:buClrTx/>
                        <a:buSzTx/>
                        <a:buFontTx/>
                        <a:buNone/>
                        <a:tabLst/>
                        <a:defRPr/>
                      </a:pPr>
                      <a:r>
                        <a:rPr lang="el-GR" b="1" dirty="0">
                          <a:solidFill>
                            <a:schemeClr val="bg1"/>
                          </a:solidFill>
                          <a:effectLst>
                            <a:outerShdw blurRad="38100" dist="38100" dir="2700000" algn="tl">
                              <a:srgbClr val="000000">
                                <a:alpha val="43137"/>
                              </a:srgbClr>
                            </a:outerShdw>
                          </a:effectLst>
                        </a:rPr>
                        <a:t>β</a:t>
                      </a:r>
                      <a:r>
                        <a:rPr lang="en-US" b="1" dirty="0">
                          <a:solidFill>
                            <a:schemeClr val="bg1"/>
                          </a:solidFill>
                          <a:effectLst>
                            <a:outerShdw blurRad="38100" dist="38100" dir="2700000" algn="tl">
                              <a:srgbClr val="000000">
                                <a:alpha val="43137"/>
                              </a:srgbClr>
                            </a:outerShdw>
                          </a:effectLst>
                        </a:rPr>
                        <a:t>-</a:t>
                      </a:r>
                      <a:r>
                        <a:rPr lang="en-US" b="1" dirty="0" err="1">
                          <a:solidFill>
                            <a:schemeClr val="bg1"/>
                          </a:solidFill>
                          <a:effectLst>
                            <a:outerShdw blurRad="38100" dist="38100" dir="2700000" algn="tl">
                              <a:srgbClr val="000000">
                                <a:alpha val="43137"/>
                              </a:srgbClr>
                            </a:outerShdw>
                          </a:effectLst>
                        </a:rPr>
                        <a:t>carotin</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rgbClr val="FF3F3F"/>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3385162433"/>
                  </a:ext>
                </a:extLst>
              </a:tr>
              <a:tr h="396000">
                <a:tc>
                  <a:txBody>
                    <a:bodyPr/>
                    <a:lstStyle/>
                    <a:p>
                      <a:r>
                        <a:rPr lang="en-US" b="1" dirty="0">
                          <a:solidFill>
                            <a:schemeClr val="bg1"/>
                          </a:solidFill>
                          <a:effectLst>
                            <a:outerShdw blurRad="38100" dist="38100" dir="2700000" algn="tl">
                              <a:srgbClr val="000000">
                                <a:alpha val="43137"/>
                              </a:srgbClr>
                            </a:outerShdw>
                          </a:effectLst>
                        </a:rPr>
                        <a:t>Zn</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rgbClr val="FF3F3F"/>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397065564"/>
                  </a:ext>
                </a:extLst>
              </a:tr>
              <a:tr h="396000">
                <a:tc>
                  <a:txBody>
                    <a:bodyPr/>
                    <a:lstStyle/>
                    <a:p>
                      <a:r>
                        <a:rPr lang="en-US" b="1" dirty="0">
                          <a:solidFill>
                            <a:schemeClr val="bg1"/>
                          </a:solidFill>
                          <a:effectLst>
                            <a:outerShdw blurRad="38100" dist="38100" dir="2700000" algn="tl">
                              <a:srgbClr val="000000">
                                <a:alpha val="43137"/>
                              </a:srgbClr>
                            </a:outerShdw>
                          </a:effectLst>
                        </a:rPr>
                        <a:t>Se</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rgbClr val="FF3F3F"/>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2781028916"/>
                  </a:ext>
                </a:extLst>
              </a:tr>
              <a:tr h="396000">
                <a:tc>
                  <a:txBody>
                    <a:bodyPr/>
                    <a:lstStyle/>
                    <a:p>
                      <a:r>
                        <a:rPr lang="en-US" b="1" dirty="0">
                          <a:solidFill>
                            <a:schemeClr val="bg1"/>
                          </a:solidFill>
                          <a:effectLst>
                            <a:outerShdw blurRad="38100" dist="38100" dir="2700000" algn="tl">
                              <a:srgbClr val="000000">
                                <a:alpha val="43137"/>
                              </a:srgbClr>
                            </a:outerShdw>
                          </a:effectLst>
                        </a:rPr>
                        <a:t>Cr</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rgbClr val="FF3F3F"/>
                    </a:solidFill>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975623912"/>
                  </a:ext>
                </a:extLst>
              </a:tr>
              <a:tr h="396000">
                <a:tc>
                  <a:txBody>
                    <a:bodyPr/>
                    <a:lstStyle/>
                    <a:p>
                      <a:r>
                        <a:rPr lang="en-US" dirty="0" err="1">
                          <a:solidFill>
                            <a:schemeClr val="bg1"/>
                          </a:solidFill>
                          <a:effectLst>
                            <a:outerShdw blurRad="38100" dist="38100" dir="2700000" algn="tl">
                              <a:srgbClr val="000000">
                                <a:alpha val="43137"/>
                              </a:srgbClr>
                            </a:outerShdw>
                          </a:effectLst>
                        </a:rPr>
                        <a:t>Borago</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rgbClr val="FF3F3F"/>
                    </a:solidFill>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929489518"/>
                  </a:ext>
                </a:extLst>
              </a:tr>
              <a:tr h="396000">
                <a:tc>
                  <a:txBody>
                    <a:bodyPr/>
                    <a:lstStyle/>
                    <a:p>
                      <a:pPr marL="0" marR="0" lvl="0" indent="0" algn="l" defTabSz="861993" rtl="0" eaLnBrk="1" fontAlgn="auto" latinLnBrk="0" hangingPunct="1">
                        <a:lnSpc>
                          <a:spcPct val="100000"/>
                        </a:lnSpc>
                        <a:spcBef>
                          <a:spcPts val="0"/>
                        </a:spcBef>
                        <a:spcAft>
                          <a:spcPts val="0"/>
                        </a:spcAft>
                        <a:buClrTx/>
                        <a:buSzTx/>
                        <a:buFontTx/>
                        <a:buNone/>
                        <a:tabLst/>
                        <a:defRPr/>
                      </a:pPr>
                      <a:r>
                        <a:rPr lang="en-US" dirty="0">
                          <a:solidFill>
                            <a:schemeClr val="bg1"/>
                          </a:solidFill>
                          <a:effectLst>
                            <a:outerShdw blurRad="38100" dist="38100" dir="2700000" algn="tl">
                              <a:srgbClr val="000000">
                                <a:alpha val="43137"/>
                              </a:srgbClr>
                            </a:outerShdw>
                          </a:effectLst>
                        </a:rPr>
                        <a:t>Green tea</a:t>
                      </a:r>
                      <a:endParaRPr lang="ru-RU"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rgbClr val="C00000"/>
                    </a:solidFill>
                  </a:tcPr>
                </a:tc>
                <a:tc>
                  <a:txBody>
                    <a:bodyPr/>
                    <a:lstStyle/>
                    <a:p>
                      <a:endParaRPr lang="ru-RU"/>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cell3D prstMaterial="dkEdge">
                      <a:bevel prst="slope"/>
                      <a:lightRig rig="flood" dir="t"/>
                    </a:cell3D>
                    <a:solidFill>
                      <a:srgbClr val="FF3F3F"/>
                    </a:solidFill>
                  </a:tcPr>
                </a:tc>
                <a:extLst>
                  <a:ext uri="{0D108BD9-81ED-4DB2-BD59-A6C34878D82A}">
                    <a16:rowId xmlns:a16="http://schemas.microsoft.com/office/drawing/2014/main" xmlns="" val="2256133651"/>
                  </a:ext>
                </a:extLst>
              </a:tr>
            </a:tbl>
          </a:graphicData>
        </a:graphic>
      </p:graphicFrame>
      <p:grpSp>
        <p:nvGrpSpPr>
          <p:cNvPr id="4" name="Group 17">
            <a:extLst>
              <a:ext uri="{FF2B5EF4-FFF2-40B4-BE49-F238E27FC236}">
                <a16:creationId xmlns:a16="http://schemas.microsoft.com/office/drawing/2014/main" xmlns="" id="{A30F8F1D-90C6-438E-A99F-648804FA9A01}"/>
              </a:ext>
            </a:extLst>
          </p:cNvPr>
          <p:cNvGrpSpPr/>
          <p:nvPr/>
        </p:nvGrpSpPr>
        <p:grpSpPr>
          <a:xfrm>
            <a:off x="3686112" y="1993371"/>
            <a:ext cx="4512040" cy="2442445"/>
            <a:chOff x="2023672" y="2023671"/>
            <a:chExt cx="4512040" cy="2442445"/>
          </a:xfrm>
        </p:grpSpPr>
        <p:sp>
          <p:nvSpPr>
            <p:cNvPr id="7" name="Oval 6">
              <a:extLst>
                <a:ext uri="{FF2B5EF4-FFF2-40B4-BE49-F238E27FC236}">
                  <a16:creationId xmlns:a16="http://schemas.microsoft.com/office/drawing/2014/main" xmlns="" id="{F59F1645-BBDD-4A5C-A63F-571FB782E62A}"/>
                </a:ext>
              </a:extLst>
            </p:cNvPr>
            <p:cNvSpPr/>
            <p:nvPr/>
          </p:nvSpPr>
          <p:spPr>
            <a:xfrm>
              <a:off x="4032355" y="2023671"/>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8" name="Oval 7">
              <a:extLst>
                <a:ext uri="{FF2B5EF4-FFF2-40B4-BE49-F238E27FC236}">
                  <a16:creationId xmlns:a16="http://schemas.microsoft.com/office/drawing/2014/main" xmlns="" id="{AB2579DC-9609-45FB-B08A-A561C4C9FA31}"/>
                </a:ext>
              </a:extLst>
            </p:cNvPr>
            <p:cNvSpPr/>
            <p:nvPr/>
          </p:nvSpPr>
          <p:spPr>
            <a:xfrm>
              <a:off x="5081666" y="2023671"/>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9" name="Oval 8">
              <a:extLst>
                <a:ext uri="{FF2B5EF4-FFF2-40B4-BE49-F238E27FC236}">
                  <a16:creationId xmlns:a16="http://schemas.microsoft.com/office/drawing/2014/main" xmlns="" id="{8AE94C1D-C2C6-4D26-805D-D04F80732E97}"/>
                </a:ext>
              </a:extLst>
            </p:cNvPr>
            <p:cNvSpPr/>
            <p:nvPr/>
          </p:nvSpPr>
          <p:spPr>
            <a:xfrm>
              <a:off x="6175948" y="3132944"/>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0" name="Oval 9">
              <a:extLst>
                <a:ext uri="{FF2B5EF4-FFF2-40B4-BE49-F238E27FC236}">
                  <a16:creationId xmlns:a16="http://schemas.microsoft.com/office/drawing/2014/main" xmlns="" id="{FA09E5E5-55A8-4445-8276-57F0D0F6696E}"/>
                </a:ext>
              </a:extLst>
            </p:cNvPr>
            <p:cNvSpPr/>
            <p:nvPr/>
          </p:nvSpPr>
          <p:spPr>
            <a:xfrm>
              <a:off x="2023672" y="3642610"/>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1" name="Oval 10">
              <a:extLst>
                <a:ext uri="{FF2B5EF4-FFF2-40B4-BE49-F238E27FC236}">
                  <a16:creationId xmlns:a16="http://schemas.microsoft.com/office/drawing/2014/main" xmlns="" id="{0C25A3AF-C9F0-42C5-A703-7B02EE8D179C}"/>
                </a:ext>
              </a:extLst>
            </p:cNvPr>
            <p:cNvSpPr/>
            <p:nvPr/>
          </p:nvSpPr>
          <p:spPr>
            <a:xfrm>
              <a:off x="4032355" y="3627620"/>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2" name="Oval 11">
              <a:extLst>
                <a:ext uri="{FF2B5EF4-FFF2-40B4-BE49-F238E27FC236}">
                  <a16:creationId xmlns:a16="http://schemas.microsoft.com/office/drawing/2014/main" xmlns="" id="{4EA2951E-4476-4F5A-95AB-81B3CB282B62}"/>
                </a:ext>
              </a:extLst>
            </p:cNvPr>
            <p:cNvSpPr/>
            <p:nvPr/>
          </p:nvSpPr>
          <p:spPr>
            <a:xfrm>
              <a:off x="4032355" y="4166312"/>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grpSp>
      <p:sp>
        <p:nvSpPr>
          <p:cNvPr id="19" name="Rectangle 18">
            <a:extLst>
              <a:ext uri="{FF2B5EF4-FFF2-40B4-BE49-F238E27FC236}">
                <a16:creationId xmlns:a16="http://schemas.microsoft.com/office/drawing/2014/main" xmlns="" id="{3CC5E861-796F-42B6-8640-99460F56E726}"/>
              </a:ext>
            </a:extLst>
          </p:cNvPr>
          <p:cNvSpPr/>
          <p:nvPr/>
        </p:nvSpPr>
        <p:spPr>
          <a:xfrm>
            <a:off x="3645934" y="5964776"/>
            <a:ext cx="5555218" cy="307777"/>
          </a:xfrm>
          <a:prstGeom prst="rect">
            <a:avLst/>
          </a:prstGeom>
        </p:spPr>
        <p:txBody>
          <a:bodyPr wrap="square">
            <a:spAutoFit/>
          </a:bodyPr>
          <a:lstStyle/>
          <a:p>
            <a:r>
              <a:rPr lang="en-US" sz="1400" dirty="0">
                <a:hlinkClick r:id="rId3"/>
              </a:rPr>
              <a:t>http://www.return2health.net/articles/vitamin-mineral-antagonists</a:t>
            </a:r>
            <a:r>
              <a:rPr lang="ru-RU" sz="1400" dirty="0"/>
              <a:t> </a:t>
            </a:r>
          </a:p>
        </p:txBody>
      </p:sp>
      <p:sp>
        <p:nvSpPr>
          <p:cNvPr id="3" name="Rectangle 2">
            <a:extLst>
              <a:ext uri="{FF2B5EF4-FFF2-40B4-BE49-F238E27FC236}">
                <a16:creationId xmlns:a16="http://schemas.microsoft.com/office/drawing/2014/main" xmlns="" id="{5C2D4ABE-1DF9-457F-B34A-23DBFD2F8641}"/>
              </a:ext>
            </a:extLst>
          </p:cNvPr>
          <p:cNvSpPr/>
          <p:nvPr/>
        </p:nvSpPr>
        <p:spPr>
          <a:xfrm>
            <a:off x="3337811" y="4881754"/>
            <a:ext cx="6997681" cy="694232"/>
          </a:xfrm>
          <a:prstGeom prst="rect">
            <a:avLst/>
          </a:prstGeom>
          <a:solidFill>
            <a:schemeClr val="bg1"/>
          </a:solidFill>
          <a:ln w="57150" cap="rnd" cmpd="sng">
            <a:solidFill>
              <a:srgbClr val="FF3F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960000"/>
                </a:solidFill>
                <a:latin typeface="Arial Narrow" panose="020B0606020202030204" pitchFamily="34" charset="0"/>
              </a:rPr>
              <a:t>Все компоненты в утренней капсуле совместимы</a:t>
            </a:r>
          </a:p>
        </p:txBody>
      </p:sp>
      <p:pic>
        <p:nvPicPr>
          <p:cNvPr id="6" name="Picture 5">
            <a:extLst>
              <a:ext uri="{FF2B5EF4-FFF2-40B4-BE49-F238E27FC236}">
                <a16:creationId xmlns:a16="http://schemas.microsoft.com/office/drawing/2014/main" xmlns="" id="{A525E794-658F-4A0D-8C0B-DE51ADB949F9}"/>
              </a:ext>
            </a:extLst>
          </p:cNvPr>
          <p:cNvPicPr>
            <a:picLocks noChangeAspect="1"/>
          </p:cNvPicPr>
          <p:nvPr/>
        </p:nvPicPr>
        <p:blipFill>
          <a:blip r:embed="rId4" cstate="print"/>
          <a:stretch>
            <a:fillRect/>
          </a:stretch>
        </p:blipFill>
        <p:spPr>
          <a:xfrm>
            <a:off x="1953634" y="4969382"/>
            <a:ext cx="1396105" cy="1213209"/>
          </a:xfrm>
          <a:prstGeom prst="rect">
            <a:avLst/>
          </a:prstGeom>
        </p:spPr>
      </p:pic>
      <p:pic>
        <p:nvPicPr>
          <p:cNvPr id="2050" name="Picture 2" descr="https://upload.wikimedia.org/wikipedia/commons/f/f0/Ruby_gem.JPG">
            <a:extLst>
              <a:ext uri="{FF2B5EF4-FFF2-40B4-BE49-F238E27FC236}">
                <a16:creationId xmlns:a16="http://schemas.microsoft.com/office/drawing/2014/main" xmlns="" id="{1861F362-763D-42A6-AB34-CD4F77A42071}"/>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2222858" y="4881755"/>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1483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C3F66C-9BBE-4438-8721-D5E745F1DE8F}"/>
              </a:ext>
            </a:extLst>
          </p:cNvPr>
          <p:cNvSpPr>
            <a:spLocks noGrp="1"/>
          </p:cNvSpPr>
          <p:nvPr>
            <p:ph type="title"/>
          </p:nvPr>
        </p:nvSpPr>
        <p:spPr/>
        <p:txBody>
          <a:bodyPr/>
          <a:lstStyle/>
          <a:p>
            <a:r>
              <a:rPr lang="ru-RU" dirty="0">
                <a:latin typeface="Arial Narrow" panose="020B0606020202030204" pitchFamily="34" charset="0"/>
              </a:rPr>
              <a:t>Резюме – рубиновые капсулы </a:t>
            </a:r>
          </a:p>
        </p:txBody>
      </p:sp>
      <p:sp>
        <p:nvSpPr>
          <p:cNvPr id="4" name="Content Placeholder 3">
            <a:extLst>
              <a:ext uri="{FF2B5EF4-FFF2-40B4-BE49-F238E27FC236}">
                <a16:creationId xmlns:a16="http://schemas.microsoft.com/office/drawing/2014/main" xmlns="" id="{2198627B-1324-4B87-95F3-E418A8E34CD6}"/>
              </a:ext>
            </a:extLst>
          </p:cNvPr>
          <p:cNvSpPr>
            <a:spLocks noGrp="1"/>
          </p:cNvSpPr>
          <p:nvPr>
            <p:ph sz="half" idx="2"/>
          </p:nvPr>
        </p:nvSpPr>
        <p:spPr>
          <a:xfrm>
            <a:off x="839787" y="1834714"/>
            <a:ext cx="10051125" cy="2642102"/>
          </a:xfrm>
        </p:spPr>
        <p:txBody>
          <a:bodyPr>
            <a:normAutofit fontScale="92500"/>
          </a:bodyPr>
          <a:lstStyle/>
          <a:p>
            <a:r>
              <a:rPr lang="ru-RU" dirty="0">
                <a:latin typeface="Arial Narrow" panose="020B0606020202030204" pitchFamily="34" charset="0"/>
              </a:rPr>
              <a:t>Состав утренних капсул рубинового цвета включает компоненты, каждый из которых обладает рядом положительных физиологических свойств. </a:t>
            </a:r>
            <a:endParaRPr lang="en-US" dirty="0">
              <a:latin typeface="Arial Narrow" panose="020B0606020202030204" pitchFamily="34" charset="0"/>
            </a:endParaRPr>
          </a:p>
          <a:p>
            <a:pPr marL="0" indent="0">
              <a:buNone/>
            </a:pPr>
            <a:endParaRPr lang="ru-RU" dirty="0">
              <a:latin typeface="Arial Narrow" panose="020B0606020202030204" pitchFamily="34" charset="0"/>
            </a:endParaRPr>
          </a:p>
          <a:p>
            <a:r>
              <a:rPr lang="ru-RU" dirty="0">
                <a:latin typeface="Arial Narrow" panose="020B0606020202030204" pitchFamily="34" charset="0"/>
              </a:rPr>
              <a:t>Главным из них является антиоксидантное действие, что обеспечивает влияние на один из ключевых факторов старения – оксидативный стресс.</a:t>
            </a:r>
          </a:p>
        </p:txBody>
      </p:sp>
      <p:grpSp>
        <p:nvGrpSpPr>
          <p:cNvPr id="3" name="Group 9">
            <a:extLst>
              <a:ext uri="{FF2B5EF4-FFF2-40B4-BE49-F238E27FC236}">
                <a16:creationId xmlns:a16="http://schemas.microsoft.com/office/drawing/2014/main" xmlns="" id="{CAC66CD0-CE4E-47B2-8994-06D7002425D5}"/>
              </a:ext>
            </a:extLst>
          </p:cNvPr>
          <p:cNvGrpSpPr/>
          <p:nvPr/>
        </p:nvGrpSpPr>
        <p:grpSpPr>
          <a:xfrm>
            <a:off x="4975123" y="5050855"/>
            <a:ext cx="1482301" cy="1213209"/>
            <a:chOff x="6532461" y="5355654"/>
            <a:chExt cx="1482301" cy="1213209"/>
          </a:xfrm>
        </p:grpSpPr>
        <p:pic>
          <p:nvPicPr>
            <p:cNvPr id="11" name="Picture 10">
              <a:extLst>
                <a:ext uri="{FF2B5EF4-FFF2-40B4-BE49-F238E27FC236}">
                  <a16:creationId xmlns:a16="http://schemas.microsoft.com/office/drawing/2014/main" xmlns="" id="{AAC32D6D-AB0C-40AE-AF22-FD131326A7E0}"/>
                </a:ext>
              </a:extLst>
            </p:cNvPr>
            <p:cNvPicPr>
              <a:picLocks noChangeAspect="1"/>
            </p:cNvPicPr>
            <p:nvPr/>
          </p:nvPicPr>
          <p:blipFill>
            <a:blip r:embed="rId2" cstate="print"/>
            <a:stretch>
              <a:fillRect/>
            </a:stretch>
          </p:blipFill>
          <p:spPr>
            <a:xfrm>
              <a:off x="6532461" y="5355654"/>
              <a:ext cx="1396105" cy="1213209"/>
            </a:xfrm>
            <a:prstGeom prst="rect">
              <a:avLst/>
            </a:prstGeom>
          </p:spPr>
        </p:pic>
        <p:pic>
          <p:nvPicPr>
            <p:cNvPr id="12" name="Picture 2" descr="https://upload.wikimedia.org/wikipedia/commons/f/f0/Ruby_gem.JPG">
              <a:extLst>
                <a:ext uri="{FF2B5EF4-FFF2-40B4-BE49-F238E27FC236}">
                  <a16:creationId xmlns:a16="http://schemas.microsoft.com/office/drawing/2014/main" xmlns="" id="{B3467944-508C-4776-A904-D1D5EA4091BC}"/>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Layer>
                  </a14:imgProps>
                </a:ext>
                <a:ext uri="{28A0092B-C50C-407E-A947-70E740481C1C}">
                  <a14:useLocalDpi xmlns:a14="http://schemas.microsoft.com/office/drawing/2010/main" xmlns="" val="0"/>
                </a:ext>
              </a:extLst>
            </a:blip>
            <a:srcRect l="5899" t="10217" r="17039" b="20839"/>
            <a:stretch/>
          </p:blipFill>
          <p:spPr bwMode="auto">
            <a:xfrm>
              <a:off x="7229729" y="5785669"/>
              <a:ext cx="785033" cy="604861"/>
            </a:xfrm>
            <a:prstGeom prst="rect">
              <a:avLst/>
            </a:prstGeom>
            <a:noFill/>
            <a:effectLst>
              <a:glow rad="304800">
                <a:schemeClr val="bg1">
                  <a:alpha val="44000"/>
                </a:schemeClr>
              </a:glo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226503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0ACBE48-002A-41E0-A914-A32F9320D3F9}"/>
              </a:ext>
            </a:extLst>
          </p:cNvPr>
          <p:cNvPicPr>
            <a:picLocks noChangeAspect="1"/>
          </p:cNvPicPr>
          <p:nvPr/>
        </p:nvPicPr>
        <p:blipFill rotWithShape="1">
          <a:blip r:embed="rId2" cstate="print"/>
          <a:srcRect l="5598" t="30846" r="31863" b="61592"/>
          <a:stretch/>
        </p:blipFill>
        <p:spPr>
          <a:xfrm>
            <a:off x="1228297" y="1276392"/>
            <a:ext cx="9526139" cy="647943"/>
          </a:xfrm>
          <a:prstGeom prst="rect">
            <a:avLst/>
          </a:prstGeom>
        </p:spPr>
      </p:pic>
      <p:pic>
        <p:nvPicPr>
          <p:cNvPr id="8" name="Picture 7">
            <a:extLst>
              <a:ext uri="{FF2B5EF4-FFF2-40B4-BE49-F238E27FC236}">
                <a16:creationId xmlns:a16="http://schemas.microsoft.com/office/drawing/2014/main" xmlns="" id="{18B4134A-ECFC-414A-A4FA-D847E2D31A85}"/>
              </a:ext>
            </a:extLst>
          </p:cNvPr>
          <p:cNvPicPr>
            <a:picLocks noChangeAspect="1"/>
          </p:cNvPicPr>
          <p:nvPr/>
        </p:nvPicPr>
        <p:blipFill rotWithShape="1">
          <a:blip r:embed="rId3" cstate="print"/>
          <a:srcRect l="5373" t="51940" r="32120" b="7463"/>
          <a:stretch/>
        </p:blipFill>
        <p:spPr>
          <a:xfrm>
            <a:off x="1228297" y="1924335"/>
            <a:ext cx="9526139" cy="3480179"/>
          </a:xfrm>
          <a:prstGeom prst="rect">
            <a:avLst/>
          </a:prstGeom>
        </p:spPr>
      </p:pic>
      <p:sp>
        <p:nvSpPr>
          <p:cNvPr id="9" name="Title 6">
            <a:extLst>
              <a:ext uri="{FF2B5EF4-FFF2-40B4-BE49-F238E27FC236}">
                <a16:creationId xmlns:a16="http://schemas.microsoft.com/office/drawing/2014/main" xmlns="" id="{34770434-D43D-4042-8B9B-DA79729FBBEB}"/>
              </a:ext>
            </a:extLst>
          </p:cNvPr>
          <p:cNvSpPr>
            <a:spLocks noGrp="1"/>
          </p:cNvSpPr>
          <p:nvPr>
            <p:ph type="title"/>
          </p:nvPr>
        </p:nvSpPr>
        <p:spPr>
          <a:xfrm>
            <a:off x="1050878" y="160411"/>
            <a:ext cx="9921922" cy="1325563"/>
          </a:xfrm>
        </p:spPr>
        <p:txBody>
          <a:bodyPr>
            <a:normAutofit/>
          </a:bodyPr>
          <a:lstStyle/>
          <a:p>
            <a:r>
              <a:rPr lang="ru-RU" sz="3600" dirty="0">
                <a:latin typeface="Arial Narrow" panose="020B0606020202030204" pitchFamily="34" charset="0"/>
              </a:rPr>
              <a:t>Состав и свойства компонентов в вечерних капсулах</a:t>
            </a:r>
          </a:p>
        </p:txBody>
      </p:sp>
      <p:pic>
        <p:nvPicPr>
          <p:cNvPr id="10" name="Picture 2" descr="https://upload.wikimedia.org/wikipedia/commons/f/f0/Ruby_gem.JPG">
            <a:extLst>
              <a:ext uri="{FF2B5EF4-FFF2-40B4-BE49-F238E27FC236}">
                <a16:creationId xmlns:a16="http://schemas.microsoft.com/office/drawing/2014/main" xmlns="" id="{BE63159F-AF98-459E-B9FA-55B55AF112B2}"/>
              </a:ext>
            </a:extLst>
          </p:cNvPr>
          <p:cNvPicPr>
            <a:picLocks noChangeAspect="1" noChangeArrowheads="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xmlns="">
                  <a14:imgLayer r:embed="rId5">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8926667" y="6070412"/>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6644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3FC5B1-CA17-4A75-B6D7-264DE4A9B220}"/>
              </a:ext>
            </a:extLst>
          </p:cNvPr>
          <p:cNvSpPr>
            <a:spLocks noGrp="1"/>
          </p:cNvSpPr>
          <p:nvPr>
            <p:ph type="title"/>
          </p:nvPr>
        </p:nvSpPr>
        <p:spPr>
          <a:xfrm>
            <a:off x="590414" y="87892"/>
            <a:ext cx="11092070" cy="1835718"/>
          </a:xfrm>
        </p:spPr>
        <p:txBody>
          <a:bodyPr>
            <a:noAutofit/>
          </a:bodyPr>
          <a:lstStyle/>
          <a:p>
            <a:r>
              <a:rPr lang="ru-RU" sz="2800" dirty="0">
                <a:latin typeface="Arial Narrow" panose="020B0606020202030204" pitchFamily="34" charset="0"/>
              </a:rPr>
              <a:t>Экстракт виноградных косточек – источник группы мощнейших антиоксидантов: антоцианов, ресвератрола, катехинов</a:t>
            </a:r>
          </a:p>
        </p:txBody>
      </p:sp>
      <p:sp>
        <p:nvSpPr>
          <p:cNvPr id="3" name="Content Placeholder 2">
            <a:extLst>
              <a:ext uri="{FF2B5EF4-FFF2-40B4-BE49-F238E27FC236}">
                <a16:creationId xmlns:a16="http://schemas.microsoft.com/office/drawing/2014/main" xmlns="" id="{71191265-47B8-42F6-B2CC-B934DD505F35}"/>
              </a:ext>
            </a:extLst>
          </p:cNvPr>
          <p:cNvSpPr>
            <a:spLocks noGrp="1"/>
          </p:cNvSpPr>
          <p:nvPr>
            <p:ph idx="1"/>
          </p:nvPr>
        </p:nvSpPr>
        <p:spPr>
          <a:xfrm>
            <a:off x="1857254" y="1923610"/>
            <a:ext cx="6979125" cy="4290578"/>
          </a:xfrm>
        </p:spPr>
        <p:txBody>
          <a:bodyPr anchor="t">
            <a:normAutofit/>
          </a:bodyPr>
          <a:lstStyle/>
          <a:p>
            <a:pPr marL="0" indent="0">
              <a:buNone/>
            </a:pPr>
            <a:r>
              <a:rPr lang="ru-RU" sz="1800" b="1" dirty="0">
                <a:solidFill>
                  <a:srgbClr val="C00000"/>
                </a:solidFill>
                <a:latin typeface="Arial Narrow" panose="020B0606020202030204" pitchFamily="34" charset="0"/>
              </a:rPr>
              <a:t>Антоцианы </a:t>
            </a:r>
          </a:p>
          <a:p>
            <a:r>
              <a:rPr lang="ru-RU" sz="1800" dirty="0">
                <a:latin typeface="Arial Narrow" panose="020B0606020202030204" pitchFamily="34" charset="0"/>
              </a:rPr>
              <a:t>Связывают свободные радикалы кислорода и препятствуют повреждению мембран клеток.</a:t>
            </a:r>
          </a:p>
          <a:p>
            <a:r>
              <a:rPr lang="ru-RU" sz="1800" dirty="0">
                <a:latin typeface="Arial Narrow" panose="020B0606020202030204" pitchFamily="34" charset="0"/>
              </a:rPr>
              <a:t>Стимулируют фазу роста волос</a:t>
            </a:r>
          </a:p>
          <a:p>
            <a:r>
              <a:rPr lang="ru-RU" sz="1800" dirty="0">
                <a:latin typeface="Arial Narrow" panose="020B0606020202030204" pitchFamily="34" charset="0"/>
              </a:rPr>
              <a:t>Улучшают  строение волокон и клеток соединительной ткани</a:t>
            </a:r>
          </a:p>
          <a:p>
            <a:pPr marL="0" indent="0">
              <a:buNone/>
            </a:pPr>
            <a:r>
              <a:rPr lang="ru-RU" sz="1800" b="1" dirty="0">
                <a:solidFill>
                  <a:srgbClr val="C00000"/>
                </a:solidFill>
                <a:latin typeface="Arial Narrow" panose="020B0606020202030204" pitchFamily="34" charset="0"/>
              </a:rPr>
              <a:t>Ресвератрол</a:t>
            </a:r>
          </a:p>
          <a:p>
            <a:r>
              <a:rPr lang="ru-RU" sz="1800" dirty="0">
                <a:latin typeface="Arial Narrow" panose="020B0606020202030204" pitchFamily="34" charset="0"/>
              </a:rPr>
              <a:t>У ресвератрола есть три главные активности – антиоксидантная, противовоспалительная и способность улучшать работу митохондрий, которые являются основными энергетическими центрами каждой клетки в организме. </a:t>
            </a:r>
          </a:p>
          <a:p>
            <a:r>
              <a:rPr lang="ru-RU" sz="1800" dirty="0">
                <a:latin typeface="Arial Narrow" panose="020B0606020202030204" pitchFamily="34" charset="0"/>
              </a:rPr>
              <a:t>Антиоксидантная активность 5-кратно превосходит даже бета-каротин. Поэтому даже его небольшое содержание способно оказывать протективный эффект</a:t>
            </a:r>
          </a:p>
          <a:p>
            <a:endParaRPr lang="ru-RU" sz="1800" dirty="0">
              <a:latin typeface="Arial Narrow" panose="020B0606020202030204" pitchFamily="34" charset="0"/>
            </a:endParaRPr>
          </a:p>
        </p:txBody>
      </p:sp>
      <p:pic>
        <p:nvPicPr>
          <p:cNvPr id="7" name="Picture 2" descr="https://upload.wikimedia.org/wikipedia/commons/f/f0/Ruby_gem.JPG">
            <a:extLst>
              <a:ext uri="{FF2B5EF4-FFF2-40B4-BE49-F238E27FC236}">
                <a16:creationId xmlns:a16="http://schemas.microsoft.com/office/drawing/2014/main" xmlns="" id="{AF46706E-6969-4B6F-BA6D-25CFFD6DB335}"/>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xmlns="">
                  <a14:imgLayer r:embed="rId4">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8926667" y="6070412"/>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7796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28C17-836D-43D4-841D-0EFFEECF0FA7}"/>
              </a:ext>
            </a:extLst>
          </p:cNvPr>
          <p:cNvSpPr>
            <a:spLocks noGrp="1"/>
          </p:cNvSpPr>
          <p:nvPr>
            <p:ph type="title"/>
          </p:nvPr>
        </p:nvSpPr>
        <p:spPr>
          <a:xfrm>
            <a:off x="752238" y="340962"/>
            <a:ext cx="10397983" cy="1325563"/>
          </a:xfrm>
        </p:spPr>
        <p:txBody>
          <a:bodyPr>
            <a:normAutofit/>
          </a:bodyPr>
          <a:lstStyle/>
          <a:p>
            <a:r>
              <a:rPr lang="ru-RU" sz="3600" dirty="0">
                <a:latin typeface="Arial Narrow" panose="020B0606020202030204" pitchFamily="34" charset="0"/>
              </a:rPr>
              <a:t>Рыбий хрящ – источник гликозаминогликаной</a:t>
            </a:r>
          </a:p>
        </p:txBody>
      </p:sp>
      <p:sp>
        <p:nvSpPr>
          <p:cNvPr id="3" name="Content Placeholder 2">
            <a:extLst>
              <a:ext uri="{FF2B5EF4-FFF2-40B4-BE49-F238E27FC236}">
                <a16:creationId xmlns:a16="http://schemas.microsoft.com/office/drawing/2014/main" xmlns="" id="{100A8A3B-A14A-41A9-9392-698528F73736}"/>
              </a:ext>
            </a:extLst>
          </p:cNvPr>
          <p:cNvSpPr>
            <a:spLocks noGrp="1"/>
          </p:cNvSpPr>
          <p:nvPr>
            <p:ph idx="1"/>
          </p:nvPr>
        </p:nvSpPr>
        <p:spPr>
          <a:xfrm>
            <a:off x="866446" y="1564422"/>
            <a:ext cx="10570378" cy="4608094"/>
          </a:xfrm>
        </p:spPr>
        <p:txBody>
          <a:bodyPr anchor="t">
            <a:normAutofit/>
          </a:bodyPr>
          <a:lstStyle/>
          <a:p>
            <a:r>
              <a:rPr lang="ru-RU" dirty="0">
                <a:latin typeface="Arial Narrow" panose="020B0606020202030204" pitchFamily="34" charset="0"/>
              </a:rPr>
              <a:t>Гликозаминогликаны входят в состав матрикса соединительной ткани вместе с коллагеном и эластином, </a:t>
            </a:r>
          </a:p>
          <a:p>
            <a:r>
              <a:rPr lang="ru-RU" dirty="0">
                <a:latin typeface="Arial Narrow" panose="020B0606020202030204" pitchFamily="34" charset="0"/>
              </a:rPr>
              <a:t>Обладают иммунными свойствами,</a:t>
            </a:r>
          </a:p>
          <a:p>
            <a:r>
              <a:rPr lang="ru-RU" dirty="0">
                <a:latin typeface="Arial Narrow" panose="020B0606020202030204" pitchFamily="34" charset="0"/>
              </a:rPr>
              <a:t>Необходимы  </a:t>
            </a:r>
            <a:r>
              <a:rPr lang="ru-RU" b="1" dirty="0">
                <a:latin typeface="Arial Narrow" panose="020B0606020202030204" pitchFamily="34" charset="0"/>
              </a:rPr>
              <a:t>для синтеза коллагена</a:t>
            </a:r>
            <a:r>
              <a:rPr lang="ru-RU" dirty="0">
                <a:latin typeface="Arial Narrow" panose="020B0606020202030204" pitchFamily="34" charset="0"/>
              </a:rPr>
              <a:t>, способствуя обновлению и регенерации кожи, волос и ногтей, хрящевой ткани</a:t>
            </a:r>
          </a:p>
          <a:p>
            <a:r>
              <a:rPr lang="ru-RU" dirty="0">
                <a:latin typeface="Arial Narrow" panose="020B0606020202030204" pitchFamily="34" charset="0"/>
              </a:rPr>
              <a:t>Самый известный представитель – гиалуроновая кислота, являющаяся универсальным средством увлажнения кожи. </a:t>
            </a:r>
          </a:p>
        </p:txBody>
      </p:sp>
      <p:pic>
        <p:nvPicPr>
          <p:cNvPr id="7" name="Picture 2" descr="https://upload.wikimedia.org/wikipedia/commons/f/f0/Ruby_gem.JPG">
            <a:extLst>
              <a:ext uri="{FF2B5EF4-FFF2-40B4-BE49-F238E27FC236}">
                <a16:creationId xmlns:a16="http://schemas.microsoft.com/office/drawing/2014/main" xmlns="" id="{BD695A2E-EE22-43BD-8BD0-BF82F07A4F23}"/>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xmlns="">
                  <a14:imgLayer r:embed="rId4">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8926667" y="6070412"/>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2283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28C17-836D-43D4-841D-0EFFEECF0FA7}"/>
              </a:ext>
            </a:extLst>
          </p:cNvPr>
          <p:cNvSpPr>
            <a:spLocks noGrp="1"/>
          </p:cNvSpPr>
          <p:nvPr>
            <p:ph type="title"/>
          </p:nvPr>
        </p:nvSpPr>
        <p:spPr>
          <a:xfrm>
            <a:off x="629409" y="368257"/>
            <a:ext cx="10507164" cy="1325563"/>
          </a:xfrm>
        </p:spPr>
        <p:txBody>
          <a:bodyPr>
            <a:normAutofit/>
          </a:bodyPr>
          <a:lstStyle/>
          <a:p>
            <a:r>
              <a:rPr lang="ru-RU" sz="4000" dirty="0">
                <a:latin typeface="Arial Narrow" panose="020B0606020202030204" pitchFamily="34" charset="0"/>
              </a:rPr>
              <a:t>Омега-3 полиненасыщенные жирные кислоты</a:t>
            </a:r>
            <a:endParaRPr lang="ru-RU" sz="3600" dirty="0">
              <a:latin typeface="Arial Narrow" panose="020B0606020202030204" pitchFamily="34" charset="0"/>
            </a:endParaRPr>
          </a:p>
        </p:txBody>
      </p:sp>
      <p:sp>
        <p:nvSpPr>
          <p:cNvPr id="3" name="Content Placeholder 2">
            <a:extLst>
              <a:ext uri="{FF2B5EF4-FFF2-40B4-BE49-F238E27FC236}">
                <a16:creationId xmlns:a16="http://schemas.microsoft.com/office/drawing/2014/main" xmlns="" id="{100A8A3B-A14A-41A9-9392-698528F73736}"/>
              </a:ext>
            </a:extLst>
          </p:cNvPr>
          <p:cNvSpPr>
            <a:spLocks noGrp="1"/>
          </p:cNvSpPr>
          <p:nvPr>
            <p:ph idx="1"/>
          </p:nvPr>
        </p:nvSpPr>
        <p:spPr>
          <a:xfrm>
            <a:off x="757264" y="1693820"/>
            <a:ext cx="10379309" cy="4608094"/>
          </a:xfrm>
        </p:spPr>
        <p:txBody>
          <a:bodyPr anchor="t">
            <a:normAutofit/>
          </a:bodyPr>
          <a:lstStyle/>
          <a:p>
            <a:r>
              <a:rPr lang="ru-RU" dirty="0">
                <a:latin typeface="Arial Narrow" panose="020B0606020202030204" pitchFamily="34" charset="0"/>
              </a:rPr>
              <a:t>Докозогексаеновая и эйкозопентаеновая жирные кислоты – структурный компонент клеточной мембраны.</a:t>
            </a:r>
          </a:p>
          <a:p>
            <a:r>
              <a:rPr lang="ru-RU" dirty="0">
                <a:latin typeface="Arial Narrow" panose="020B0606020202030204" pitchFamily="34" charset="0"/>
              </a:rPr>
              <a:t>Обеспечивают эластичность и гибкость мембраны, позволяя поступать достаточному количеству необходимых питательных веществ в клетку, и гарантирует также, что отходы будут быстро удалены из клетки.</a:t>
            </a:r>
          </a:p>
          <a:p>
            <a:r>
              <a:rPr lang="ru-RU" dirty="0">
                <a:latin typeface="Arial Narrow" panose="020B0606020202030204" pitchFamily="34" charset="0"/>
              </a:rPr>
              <a:t>Без этих компонентов клетки теряют гибкость, возможность получать питательные вещества и правильно функционировать </a:t>
            </a:r>
            <a:r>
              <a:rPr lang="en-US" dirty="0">
                <a:latin typeface="Arial Narrow" panose="020B0606020202030204" pitchFamily="34" charset="0"/>
              </a:rPr>
              <a:t>=&gt; </a:t>
            </a:r>
            <a:r>
              <a:rPr lang="ru-RU" dirty="0">
                <a:latin typeface="Arial Narrow" panose="020B0606020202030204" pitchFamily="34" charset="0"/>
              </a:rPr>
              <a:t>потеря физиологических функций.</a:t>
            </a:r>
          </a:p>
          <a:p>
            <a:r>
              <a:rPr lang="ru-RU" dirty="0">
                <a:latin typeface="Arial Narrow" panose="020B0606020202030204" pitchFamily="34" charset="0"/>
              </a:rPr>
              <a:t> Применительно к коже – потеря эластичнсти, сухость, морщины</a:t>
            </a:r>
          </a:p>
        </p:txBody>
      </p:sp>
      <p:pic>
        <p:nvPicPr>
          <p:cNvPr id="7" name="Picture 2" descr="https://upload.wikimedia.org/wikipedia/commons/f/f0/Ruby_gem.JPG">
            <a:extLst>
              <a:ext uri="{FF2B5EF4-FFF2-40B4-BE49-F238E27FC236}">
                <a16:creationId xmlns:a16="http://schemas.microsoft.com/office/drawing/2014/main" xmlns="" id="{EB9C1E49-C631-4143-9B02-1087A8140A00}"/>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xmlns="">
                  <a14:imgLayer r:embed="rId4">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8926667" y="6070412"/>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89162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28C17-836D-43D4-841D-0EFFEECF0FA7}"/>
              </a:ext>
            </a:extLst>
          </p:cNvPr>
          <p:cNvSpPr>
            <a:spLocks noGrp="1"/>
          </p:cNvSpPr>
          <p:nvPr>
            <p:ph type="title"/>
          </p:nvPr>
        </p:nvSpPr>
        <p:spPr>
          <a:xfrm>
            <a:off x="888716" y="254075"/>
            <a:ext cx="5605629" cy="1325563"/>
          </a:xfrm>
        </p:spPr>
        <p:txBody>
          <a:bodyPr>
            <a:normAutofit/>
          </a:bodyPr>
          <a:lstStyle/>
          <a:p>
            <a:r>
              <a:rPr lang="ru-RU" sz="4000" dirty="0">
                <a:latin typeface="Arial Narrow" panose="020B0606020202030204" pitchFamily="34" charset="0"/>
              </a:rPr>
              <a:t>Витамины группы В</a:t>
            </a:r>
            <a:endParaRPr lang="ru-RU" sz="3600" dirty="0">
              <a:latin typeface="Arial Narrow" panose="020B0606020202030204" pitchFamily="34" charset="0"/>
            </a:endParaRPr>
          </a:p>
        </p:txBody>
      </p:sp>
      <p:sp>
        <p:nvSpPr>
          <p:cNvPr id="7" name="Text Box 6">
            <a:extLst>
              <a:ext uri="{FF2B5EF4-FFF2-40B4-BE49-F238E27FC236}">
                <a16:creationId xmlns:a16="http://schemas.microsoft.com/office/drawing/2014/main" xmlns="" id="{970FFFAA-0D19-4268-A55B-CA9118530457}"/>
              </a:ext>
            </a:extLst>
          </p:cNvPr>
          <p:cNvSpPr txBox="1">
            <a:spLocks noChangeArrowheads="1"/>
          </p:cNvSpPr>
          <p:nvPr/>
        </p:nvSpPr>
        <p:spPr bwMode="auto">
          <a:xfrm>
            <a:off x="888716" y="1579638"/>
            <a:ext cx="10780120" cy="828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181" tIns="44591" rIns="89181" bIns="44591" rtlCol="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r>
              <a:rPr lang="ru" sz="2400" b="1" dirty="0">
                <a:solidFill>
                  <a:srgbClr val="960000"/>
                </a:solidFill>
                <a:latin typeface="Arial Narrow" panose="020B0606020202030204" pitchFamily="34" charset="0"/>
              </a:rPr>
              <a:t>Витамин B2</a:t>
            </a:r>
            <a:r>
              <a:rPr lang="ru" sz="2400" b="1" dirty="0">
                <a:solidFill>
                  <a:schemeClr val="bg2">
                    <a:lumMod val="25000"/>
                  </a:schemeClr>
                </a:solidFill>
                <a:latin typeface="Arial Narrow" panose="020B0606020202030204" pitchFamily="34" charset="0"/>
              </a:rPr>
              <a:t>: </a:t>
            </a:r>
            <a:r>
              <a:rPr lang="ru" sz="2400" dirty="0">
                <a:solidFill>
                  <a:srgbClr val="002060"/>
                </a:solidFill>
                <a:latin typeface="Arial Narrow" panose="020B0606020202030204" pitchFamily="34" charset="0"/>
              </a:rPr>
              <a:t>участвует во многих метаболических реакциях липидов и белков, связанных с </a:t>
            </a:r>
            <a:r>
              <a:rPr lang="ru" sz="2400" b="1" dirty="0">
                <a:solidFill>
                  <a:srgbClr val="002060"/>
                </a:solidFill>
                <a:latin typeface="Arial Narrow" panose="020B0606020202030204" pitchFamily="34" charset="0"/>
              </a:rPr>
              <a:t>выработкой энергии </a:t>
            </a:r>
            <a:r>
              <a:rPr lang="ru" sz="2400" dirty="0">
                <a:solidFill>
                  <a:srgbClr val="002060"/>
                </a:solidFill>
                <a:latin typeface="Arial Narrow" panose="020B0606020202030204" pitchFamily="34" charset="0"/>
              </a:rPr>
              <a:t>в клетке.</a:t>
            </a:r>
            <a:endParaRPr lang="fr-FR" altLang="fr-FR" sz="2400" dirty="0">
              <a:solidFill>
                <a:srgbClr val="002060"/>
              </a:solidFill>
              <a:latin typeface="Arial Narrow" panose="020B0606020202030204" pitchFamily="34" charset="0"/>
            </a:endParaRPr>
          </a:p>
        </p:txBody>
      </p:sp>
      <p:sp>
        <p:nvSpPr>
          <p:cNvPr id="8" name="Text Box 15">
            <a:extLst>
              <a:ext uri="{FF2B5EF4-FFF2-40B4-BE49-F238E27FC236}">
                <a16:creationId xmlns:a16="http://schemas.microsoft.com/office/drawing/2014/main" xmlns="" id="{7511689F-C6D8-459F-BD29-FF70C7CF7493}"/>
              </a:ext>
            </a:extLst>
          </p:cNvPr>
          <p:cNvSpPr txBox="1">
            <a:spLocks noChangeArrowheads="1"/>
          </p:cNvSpPr>
          <p:nvPr/>
        </p:nvSpPr>
        <p:spPr bwMode="auto">
          <a:xfrm>
            <a:off x="888717" y="2451319"/>
            <a:ext cx="10780119" cy="828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181" tIns="44591" rIns="89181" bIns="44591" rtlCol="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r>
              <a:rPr lang="ru" sz="2400" b="1" dirty="0">
                <a:solidFill>
                  <a:srgbClr val="960000"/>
                </a:solidFill>
                <a:latin typeface="Arial Narrow" panose="020B0606020202030204" pitchFamily="34" charset="0"/>
              </a:rPr>
              <a:t>Витамин B6: </a:t>
            </a:r>
            <a:r>
              <a:rPr lang="ru" sz="2400" dirty="0">
                <a:solidFill>
                  <a:srgbClr val="002060"/>
                </a:solidFill>
                <a:latin typeface="Arial Narrow" panose="020B0606020202030204" pitchFamily="34" charset="0"/>
              </a:rPr>
              <a:t>Необходим для метаболизма аминокислот и белков. Участвует в </a:t>
            </a:r>
            <a:r>
              <a:rPr lang="ru" sz="2400" b="1" dirty="0">
                <a:solidFill>
                  <a:srgbClr val="002060"/>
                </a:solidFill>
                <a:latin typeface="Arial Narrow" panose="020B0606020202030204" pitchFamily="34" charset="0"/>
              </a:rPr>
              <a:t>выработке кератина волос и ногтей</a:t>
            </a:r>
            <a:r>
              <a:rPr lang="ru" sz="2400" dirty="0">
                <a:solidFill>
                  <a:srgbClr val="002060"/>
                </a:solidFill>
                <a:latin typeface="Arial Narrow" panose="020B0606020202030204" pitchFamily="34" charset="0"/>
              </a:rPr>
              <a:t>, </a:t>
            </a:r>
            <a:r>
              <a:rPr lang="ru" sz="2400" b="1" dirty="0">
                <a:solidFill>
                  <a:srgbClr val="002060"/>
                </a:solidFill>
                <a:latin typeface="Arial Narrow" panose="020B0606020202030204" pitchFamily="34" charset="0"/>
              </a:rPr>
              <a:t>улучшая</a:t>
            </a:r>
            <a:r>
              <a:rPr lang="ru" sz="2400" dirty="0">
                <a:solidFill>
                  <a:srgbClr val="002060"/>
                </a:solidFill>
                <a:latin typeface="Arial Narrow" panose="020B0606020202030204" pitchFamily="34" charset="0"/>
              </a:rPr>
              <a:t> таким образом их </a:t>
            </a:r>
            <a:r>
              <a:rPr lang="ru" sz="2400" b="1" dirty="0">
                <a:solidFill>
                  <a:srgbClr val="002060"/>
                </a:solidFill>
                <a:latin typeface="Arial Narrow" panose="020B0606020202030204" pitchFamily="34" charset="0"/>
              </a:rPr>
              <a:t>рост</a:t>
            </a:r>
            <a:r>
              <a:rPr lang="ru" sz="2400" dirty="0">
                <a:solidFill>
                  <a:srgbClr val="808080"/>
                </a:solidFill>
                <a:latin typeface="Arial Narrow" panose="020B0606020202030204" pitchFamily="34" charset="0"/>
              </a:rPr>
              <a:t>.</a:t>
            </a:r>
            <a:endParaRPr lang="fr-FR" altLang="fr-FR" sz="2400" dirty="0">
              <a:solidFill>
                <a:srgbClr val="808080"/>
              </a:solidFill>
              <a:latin typeface="Arial Narrow" panose="020B0606020202030204" pitchFamily="34" charset="0"/>
            </a:endParaRPr>
          </a:p>
        </p:txBody>
      </p:sp>
      <p:sp>
        <p:nvSpPr>
          <p:cNvPr id="10" name="Text Box 7">
            <a:extLst>
              <a:ext uri="{FF2B5EF4-FFF2-40B4-BE49-F238E27FC236}">
                <a16:creationId xmlns:a16="http://schemas.microsoft.com/office/drawing/2014/main" xmlns="" id="{BB3A611C-B69D-4D93-A753-352D2146FC5A}"/>
              </a:ext>
            </a:extLst>
          </p:cNvPr>
          <p:cNvSpPr txBox="1">
            <a:spLocks noChangeArrowheads="1"/>
          </p:cNvSpPr>
          <p:nvPr/>
        </p:nvSpPr>
        <p:spPr bwMode="auto">
          <a:xfrm>
            <a:off x="903990" y="3888185"/>
            <a:ext cx="10887676" cy="193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181" tIns="44591" rIns="89181" bIns="44591" rtlCol="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r>
              <a:rPr lang="ru" sz="2400" b="1" dirty="0">
                <a:solidFill>
                  <a:srgbClr val="960000"/>
                </a:solidFill>
                <a:latin typeface="Arial Narrow" panose="020B0606020202030204" pitchFamily="34" charset="0"/>
              </a:rPr>
              <a:t>Витамин B5: </a:t>
            </a:r>
            <a:r>
              <a:rPr lang="ru" sz="2400" dirty="0">
                <a:solidFill>
                  <a:srgbClr val="002060"/>
                </a:solidFill>
                <a:latin typeface="Arial Narrow" panose="020B0606020202030204" pitchFamily="34" charset="0"/>
              </a:rPr>
              <a:t>Необходим для поддержания и восстановления целостности клеток, кожи и волос, </a:t>
            </a:r>
            <a:r>
              <a:rPr lang="ru" sz="2400" b="1" dirty="0">
                <a:solidFill>
                  <a:srgbClr val="002060"/>
                </a:solidFill>
                <a:latin typeface="Arial Narrow" panose="020B0606020202030204" pitchFamily="34" charset="0"/>
              </a:rPr>
              <a:t>помогает коже </a:t>
            </a:r>
            <a:r>
              <a:rPr lang="ru" sz="2400" dirty="0">
                <a:solidFill>
                  <a:srgbClr val="002060"/>
                </a:solidFill>
                <a:latin typeface="Arial Narrow" panose="020B0606020202030204" pitchFamily="34" charset="0"/>
              </a:rPr>
              <a:t>оставаться</a:t>
            </a:r>
            <a:r>
              <a:rPr lang="ru" sz="2400" b="1" dirty="0">
                <a:solidFill>
                  <a:srgbClr val="002060"/>
                </a:solidFill>
                <a:latin typeface="Arial Narrow" panose="020B0606020202030204" pitchFamily="34" charset="0"/>
              </a:rPr>
              <a:t> гладкой, поддерживает </a:t>
            </a:r>
            <a:r>
              <a:rPr lang="ru" sz="2400" dirty="0">
                <a:solidFill>
                  <a:srgbClr val="002060"/>
                </a:solidFill>
                <a:latin typeface="Arial Narrow" panose="020B0606020202030204" pitchFamily="34" charset="0"/>
              </a:rPr>
              <a:t>ее</a:t>
            </a:r>
            <a:r>
              <a:rPr lang="ru" sz="2400" b="1" dirty="0">
                <a:solidFill>
                  <a:srgbClr val="002060"/>
                </a:solidFill>
                <a:latin typeface="Arial Narrow" panose="020B0606020202030204" pitchFamily="34" charset="0"/>
              </a:rPr>
              <a:t> гидратацию, </a:t>
            </a:r>
            <a:r>
              <a:rPr lang="ru" sz="2400" dirty="0">
                <a:solidFill>
                  <a:srgbClr val="002060"/>
                </a:solidFill>
                <a:latin typeface="Arial Narrow" panose="020B0606020202030204" pitchFamily="34" charset="0"/>
              </a:rPr>
              <a:t>повышает</a:t>
            </a:r>
            <a:r>
              <a:rPr lang="ru" sz="2400" b="1" dirty="0">
                <a:solidFill>
                  <a:srgbClr val="002060"/>
                </a:solidFill>
                <a:latin typeface="Arial Narrow" panose="020B0606020202030204" pitchFamily="34" charset="0"/>
              </a:rPr>
              <a:t> крепость ногтей. </a:t>
            </a:r>
            <a:endParaRPr lang="en-US" sz="2400" b="1" dirty="0">
              <a:solidFill>
                <a:srgbClr val="002060"/>
              </a:solidFill>
              <a:latin typeface="Arial Narrow" panose="020B0606020202030204" pitchFamily="34" charset="0"/>
            </a:endParaRPr>
          </a:p>
          <a:p>
            <a:pPr marL="0" indent="0" eaLnBrk="1" hangingPunct="1"/>
            <a:r>
              <a:rPr lang="ru" sz="2400" dirty="0">
                <a:solidFill>
                  <a:srgbClr val="002060"/>
                </a:solidFill>
                <a:latin typeface="Arial Narrow" panose="020B0606020202030204" pitchFamily="34" charset="0"/>
              </a:rPr>
              <a:t>Предотвращает</a:t>
            </a:r>
            <a:r>
              <a:rPr lang="ru" sz="2400" b="1" dirty="0">
                <a:solidFill>
                  <a:srgbClr val="002060"/>
                </a:solidFill>
                <a:latin typeface="Arial Narrow" panose="020B0606020202030204" pitchFamily="34" charset="0"/>
              </a:rPr>
              <a:t> сухость волос, </a:t>
            </a:r>
            <a:r>
              <a:rPr lang="ru" sz="2400" dirty="0">
                <a:solidFill>
                  <a:srgbClr val="002060"/>
                </a:solidFill>
                <a:latin typeface="Arial Narrow" panose="020B0606020202030204" pitchFamily="34" charset="0"/>
              </a:rPr>
              <a:t>поддерживает их объем.</a:t>
            </a:r>
          </a:p>
          <a:p>
            <a:pPr marL="0" indent="0" eaLnBrk="1" hangingPunct="1"/>
            <a:r>
              <a:rPr lang="ru-RU" sz="2400" dirty="0">
                <a:solidFill>
                  <a:srgbClr val="002060"/>
                </a:solidFill>
                <a:latin typeface="Arial Narrow" panose="020B0606020202030204" pitchFamily="34" charset="0"/>
              </a:rPr>
              <a:t>А</a:t>
            </a:r>
            <a:r>
              <a:rPr lang="ru" sz="2400" dirty="0">
                <a:solidFill>
                  <a:srgbClr val="002060"/>
                </a:solidFill>
                <a:latin typeface="Arial Narrow" panose="020B0606020202030204" pitchFamily="34" charset="0"/>
              </a:rPr>
              <a:t>  также способствует сохранению когнитивных функций</a:t>
            </a:r>
          </a:p>
        </p:txBody>
      </p:sp>
      <p:pic>
        <p:nvPicPr>
          <p:cNvPr id="12" name="Picture 2" descr="https://upload.wikimedia.org/wikipedia/commons/f/f0/Ruby_gem.JPG">
            <a:extLst>
              <a:ext uri="{FF2B5EF4-FFF2-40B4-BE49-F238E27FC236}">
                <a16:creationId xmlns:a16="http://schemas.microsoft.com/office/drawing/2014/main" xmlns="" id="{D8BFD0D2-42CE-4232-88FF-FE47239904CA}"/>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xmlns="">
                  <a14:imgLayer r:embed="rId4">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8926667" y="6070412"/>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60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28C17-836D-43D4-841D-0EFFEECF0FA7}"/>
              </a:ext>
            </a:extLst>
          </p:cNvPr>
          <p:cNvSpPr>
            <a:spLocks noGrp="1"/>
          </p:cNvSpPr>
          <p:nvPr>
            <p:ph type="title"/>
          </p:nvPr>
        </p:nvSpPr>
        <p:spPr>
          <a:xfrm>
            <a:off x="806830" y="654861"/>
            <a:ext cx="5605629" cy="868512"/>
          </a:xfrm>
        </p:spPr>
        <p:txBody>
          <a:bodyPr>
            <a:normAutofit/>
          </a:bodyPr>
          <a:lstStyle/>
          <a:p>
            <a:r>
              <a:rPr lang="ru-RU" sz="4000" dirty="0">
                <a:latin typeface="Arial Narrow" panose="020B0606020202030204" pitchFamily="34" charset="0"/>
              </a:rPr>
              <a:t>Биотин</a:t>
            </a:r>
            <a:endParaRPr lang="ru-RU" sz="3600" dirty="0">
              <a:latin typeface="Arial Narrow" panose="020B0606020202030204" pitchFamily="34" charset="0"/>
            </a:endParaRPr>
          </a:p>
        </p:txBody>
      </p:sp>
      <p:sp>
        <p:nvSpPr>
          <p:cNvPr id="12" name="Text Box 7">
            <a:extLst>
              <a:ext uri="{FF2B5EF4-FFF2-40B4-BE49-F238E27FC236}">
                <a16:creationId xmlns:a16="http://schemas.microsoft.com/office/drawing/2014/main" xmlns="" id="{C4A6AEFD-8BFB-497B-A7AD-88DBA91B210F}"/>
              </a:ext>
            </a:extLst>
          </p:cNvPr>
          <p:cNvSpPr txBox="1">
            <a:spLocks noChangeArrowheads="1"/>
          </p:cNvSpPr>
          <p:nvPr/>
        </p:nvSpPr>
        <p:spPr bwMode="auto">
          <a:xfrm>
            <a:off x="806829" y="1847419"/>
            <a:ext cx="10889301" cy="3537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181" tIns="44591" rIns="89181" bIns="44591" rtlCol="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panose="020B0604020202020204" pitchFamily="34" charset="0"/>
              <a:buChar char="•"/>
            </a:pPr>
            <a:r>
              <a:rPr lang="ru-RU" sz="2800" dirty="0">
                <a:latin typeface="Arial Narrow" panose="020B0606020202030204" pitchFamily="34" charset="0"/>
              </a:rPr>
              <a:t>Играет ключевую роль в метаболизме белков, углеводов и липидов, входя в состав ферментов, регулирующих эти виды обмена.</a:t>
            </a:r>
          </a:p>
          <a:p>
            <a:pPr eaLnBrk="1" hangingPunct="1">
              <a:buFont typeface="Arial" panose="020B0604020202020204" pitchFamily="34" charset="0"/>
              <a:buChar char="•"/>
            </a:pPr>
            <a:r>
              <a:rPr lang="ru-RU" sz="2800" dirty="0">
                <a:latin typeface="Arial Narrow" panose="020B0606020202030204" pitchFamily="34" charset="0"/>
              </a:rPr>
              <a:t>Благодаря этому биотин способстсвует сжиганию жира и нормализации энергетических процессов, участвует в метаболизме нервной ткани </a:t>
            </a:r>
          </a:p>
          <a:p>
            <a:pPr eaLnBrk="1" hangingPunct="1">
              <a:buFont typeface="Arial" panose="020B0604020202020204" pitchFamily="34" charset="0"/>
              <a:buChar char="•"/>
            </a:pPr>
            <a:r>
              <a:rPr lang="en-US" sz="2800" dirty="0">
                <a:latin typeface="Arial Narrow" panose="020B0606020202030204" pitchFamily="34" charset="0"/>
              </a:rPr>
              <a:t>C</a:t>
            </a:r>
            <a:r>
              <a:rPr lang="ru-RU" sz="2800" dirty="0">
                <a:latin typeface="Arial Narrow" panose="020B0606020202030204" pitchFamily="34" charset="0"/>
              </a:rPr>
              <a:t>нижает выделение кожного сала, являющегося основной причиной выпадения волос</a:t>
            </a:r>
          </a:p>
          <a:p>
            <a:pPr eaLnBrk="1" hangingPunct="1">
              <a:buFont typeface="Arial" panose="020B0604020202020204" pitchFamily="34" charset="0"/>
              <a:buChar char="•"/>
            </a:pPr>
            <a:r>
              <a:rPr lang="ru-RU" sz="2800" dirty="0">
                <a:latin typeface="Arial Narrow" panose="020B0606020202030204" pitchFamily="34" charset="0"/>
              </a:rPr>
              <a:t>Применяется </a:t>
            </a:r>
            <a:r>
              <a:rPr lang="ru-RU" sz="2800" b="1" dirty="0">
                <a:latin typeface="Arial Narrow" panose="020B0606020202030204" pitchFamily="34" charset="0"/>
              </a:rPr>
              <a:t>при лечении выпадения волос в сочетании с витамином </a:t>
            </a:r>
            <a:r>
              <a:rPr lang="ru-RU" sz="2800" dirty="0">
                <a:latin typeface="Arial Narrow" panose="020B0606020202030204" pitchFamily="34" charset="0"/>
              </a:rPr>
              <a:t>B5, помогает при лечении ломких ногтей</a:t>
            </a:r>
            <a:endParaRPr lang="ru" sz="2800" dirty="0">
              <a:latin typeface="Arial Narrow" panose="020B0606020202030204" pitchFamily="34" charset="0"/>
            </a:endParaRPr>
          </a:p>
        </p:txBody>
      </p:sp>
      <p:pic>
        <p:nvPicPr>
          <p:cNvPr id="7" name="Picture 2" descr="https://upload.wikimedia.org/wikipedia/commons/f/f0/Ruby_gem.JPG">
            <a:extLst>
              <a:ext uri="{FF2B5EF4-FFF2-40B4-BE49-F238E27FC236}">
                <a16:creationId xmlns:a16="http://schemas.microsoft.com/office/drawing/2014/main" xmlns="" id="{D31347CF-DC27-4DA7-9E31-2055CF83C3B4}"/>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xmlns="">
                  <a14:imgLayer r:embed="rId4">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8926667" y="6070412"/>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251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28C17-836D-43D4-841D-0EFFEECF0FA7}"/>
              </a:ext>
            </a:extLst>
          </p:cNvPr>
          <p:cNvSpPr>
            <a:spLocks noGrp="1"/>
          </p:cNvSpPr>
          <p:nvPr>
            <p:ph type="title"/>
          </p:nvPr>
        </p:nvSpPr>
        <p:spPr>
          <a:xfrm>
            <a:off x="574817" y="405014"/>
            <a:ext cx="5605629" cy="868512"/>
          </a:xfrm>
        </p:spPr>
        <p:txBody>
          <a:bodyPr>
            <a:normAutofit/>
          </a:bodyPr>
          <a:lstStyle/>
          <a:p>
            <a:r>
              <a:rPr lang="ru-RU" dirty="0">
                <a:latin typeface="Arial Narrow" panose="020B0606020202030204" pitchFamily="34" charset="0"/>
              </a:rPr>
              <a:t>Микроэлементы </a:t>
            </a:r>
            <a:endParaRPr lang="ru-RU" sz="4000" dirty="0">
              <a:latin typeface="Arial Narrow" panose="020B0606020202030204" pitchFamily="34" charset="0"/>
            </a:endParaRPr>
          </a:p>
        </p:txBody>
      </p:sp>
      <p:sp>
        <p:nvSpPr>
          <p:cNvPr id="7" name="Text Box 7">
            <a:extLst>
              <a:ext uri="{FF2B5EF4-FFF2-40B4-BE49-F238E27FC236}">
                <a16:creationId xmlns:a16="http://schemas.microsoft.com/office/drawing/2014/main" xmlns="" id="{4B2A63BC-57BE-4D0D-815F-773C175D60A4}"/>
              </a:ext>
            </a:extLst>
          </p:cNvPr>
          <p:cNvSpPr txBox="1">
            <a:spLocks noChangeArrowheads="1"/>
          </p:cNvSpPr>
          <p:nvPr/>
        </p:nvSpPr>
        <p:spPr bwMode="auto">
          <a:xfrm>
            <a:off x="752556" y="1588383"/>
            <a:ext cx="10424959" cy="1875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181" tIns="44591" rIns="89181" bIns="44591" rtlCol="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r>
              <a:rPr lang="ru" sz="3200" b="1" dirty="0">
                <a:solidFill>
                  <a:srgbClr val="960000"/>
                </a:solidFill>
                <a:latin typeface="Arial Narrow" panose="020B0606020202030204" pitchFamily="34" charset="0"/>
              </a:rPr>
              <a:t>Железо: </a:t>
            </a:r>
            <a:r>
              <a:rPr lang="ru-RU" sz="2800" b="1" dirty="0">
                <a:solidFill>
                  <a:srgbClr val="002060"/>
                </a:solidFill>
                <a:latin typeface="Arial Narrow" panose="020B0606020202030204" pitchFamily="34" charset="0"/>
              </a:rPr>
              <a:t>участвует в регуляции термогенеза</a:t>
            </a:r>
            <a:r>
              <a:rPr lang="ru-RU" sz="2800" dirty="0">
                <a:solidFill>
                  <a:srgbClr val="002060"/>
                </a:solidFill>
                <a:latin typeface="Arial Narrow" panose="020B0606020202030204" pitchFamily="34" charset="0"/>
              </a:rPr>
              <a:t>, отвечая за гомеостаз гормонов щитовидной железы и чувствительность катехоламинов, </a:t>
            </a:r>
            <a:r>
              <a:rPr lang="ru-RU" sz="2800" b="1" dirty="0">
                <a:solidFill>
                  <a:srgbClr val="002060"/>
                </a:solidFill>
                <a:latin typeface="Arial Narrow" panose="020B0606020202030204" pitchFamily="34" charset="0"/>
              </a:rPr>
              <a:t>необходимо для роста волос</a:t>
            </a:r>
            <a:r>
              <a:rPr lang="ru-RU" sz="2800" dirty="0">
                <a:solidFill>
                  <a:srgbClr val="002060"/>
                </a:solidFill>
                <a:latin typeface="Arial Narrow" panose="020B0606020202030204" pitchFamily="34" charset="0"/>
              </a:rPr>
              <a:t>, а также входит в состав миоглобина и </a:t>
            </a:r>
            <a:r>
              <a:rPr lang="ru-RU" sz="2800" b="1" dirty="0">
                <a:solidFill>
                  <a:srgbClr val="002060"/>
                </a:solidFill>
                <a:latin typeface="Arial Narrow" panose="020B0606020202030204" pitchFamily="34" charset="0"/>
              </a:rPr>
              <a:t>гемоглобина крови</a:t>
            </a:r>
            <a:r>
              <a:rPr lang="ru" sz="2800" dirty="0">
                <a:solidFill>
                  <a:srgbClr val="002060"/>
                </a:solidFill>
                <a:latin typeface="Arial Narrow" panose="020B0606020202030204" pitchFamily="34" charset="0"/>
              </a:rPr>
              <a:t>.</a:t>
            </a:r>
            <a:endParaRPr lang="fr-FR" altLang="fr-FR" sz="2800" dirty="0">
              <a:solidFill>
                <a:srgbClr val="002060"/>
              </a:solidFill>
              <a:latin typeface="Arial Narrow" panose="020B0606020202030204" pitchFamily="34" charset="0"/>
            </a:endParaRPr>
          </a:p>
        </p:txBody>
      </p:sp>
      <p:sp>
        <p:nvSpPr>
          <p:cNvPr id="8" name="Text Box 9">
            <a:extLst>
              <a:ext uri="{FF2B5EF4-FFF2-40B4-BE49-F238E27FC236}">
                <a16:creationId xmlns:a16="http://schemas.microsoft.com/office/drawing/2014/main" xmlns="" id="{A8E687DB-CB90-4F7A-A14D-2E8BFF1A5555}"/>
              </a:ext>
            </a:extLst>
          </p:cNvPr>
          <p:cNvSpPr txBox="1">
            <a:spLocks noChangeArrowheads="1"/>
          </p:cNvSpPr>
          <p:nvPr/>
        </p:nvSpPr>
        <p:spPr bwMode="auto">
          <a:xfrm>
            <a:off x="752556" y="3901064"/>
            <a:ext cx="10670619" cy="1444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181" tIns="44591" rIns="89181" bIns="44591" rtlCol="0">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r>
              <a:rPr lang="ru" sz="3200" b="1" dirty="0">
                <a:solidFill>
                  <a:srgbClr val="960000"/>
                </a:solidFill>
                <a:latin typeface="Arial Narrow" panose="020B0606020202030204" pitchFamily="34" charset="0"/>
              </a:rPr>
              <a:t>Медь:  </a:t>
            </a:r>
            <a:r>
              <a:rPr lang="ru" sz="2800" dirty="0">
                <a:solidFill>
                  <a:srgbClr val="002060"/>
                </a:solidFill>
                <a:latin typeface="Arial Narrow" panose="020B0606020202030204" pitchFamily="34" charset="0"/>
              </a:rPr>
              <a:t>Облегчает всасывание содержащегося в пище железа, </a:t>
            </a:r>
            <a:r>
              <a:rPr lang="ru" sz="2800" b="1" dirty="0">
                <a:solidFill>
                  <a:srgbClr val="002060"/>
                </a:solidFill>
                <a:latin typeface="Arial Narrow" panose="020B0606020202030204" pitchFamily="34" charset="0"/>
              </a:rPr>
              <a:t>необходима для образования </a:t>
            </a:r>
            <a:r>
              <a:rPr lang="ru" sz="2800" dirty="0">
                <a:solidFill>
                  <a:srgbClr val="002060"/>
                </a:solidFill>
                <a:latin typeface="Arial Narrow" panose="020B0606020202030204" pitchFamily="34" charset="0"/>
              </a:rPr>
              <a:t>веществ соединительной ткани (</a:t>
            </a:r>
            <a:r>
              <a:rPr lang="ru" sz="2800" b="1" dirty="0">
                <a:solidFill>
                  <a:srgbClr val="002060"/>
                </a:solidFill>
                <a:latin typeface="Arial Narrow" panose="020B0606020202030204" pitchFamily="34" charset="0"/>
              </a:rPr>
              <a:t>коллаген, эластин</a:t>
            </a:r>
            <a:r>
              <a:rPr lang="ru" sz="2800" dirty="0">
                <a:solidFill>
                  <a:srgbClr val="002060"/>
                </a:solidFill>
                <a:latin typeface="Arial Narrow" panose="020B0606020202030204" pitchFamily="34" charset="0"/>
              </a:rPr>
              <a:t>), иммунных реакций, </a:t>
            </a:r>
            <a:r>
              <a:rPr lang="ru" sz="2800" b="1" dirty="0">
                <a:solidFill>
                  <a:srgbClr val="002060"/>
                </a:solidFill>
                <a:latin typeface="Arial Narrow" panose="020B0606020202030204" pitchFamily="34" charset="0"/>
              </a:rPr>
              <a:t>устраняет свободные радикалы</a:t>
            </a:r>
            <a:r>
              <a:rPr lang="ru" sz="2800" dirty="0">
                <a:solidFill>
                  <a:srgbClr val="002060"/>
                </a:solidFill>
                <a:latin typeface="Arial Narrow" panose="020B0606020202030204" pitchFamily="34" charset="0"/>
              </a:rPr>
              <a:t>.</a:t>
            </a:r>
            <a:endParaRPr lang="fr-FR" altLang="fr-FR" sz="2800" dirty="0">
              <a:solidFill>
                <a:srgbClr val="002060"/>
              </a:solidFill>
              <a:latin typeface="Arial Narrow" panose="020B0606020202030204" pitchFamily="34" charset="0"/>
            </a:endParaRPr>
          </a:p>
        </p:txBody>
      </p:sp>
      <p:pic>
        <p:nvPicPr>
          <p:cNvPr id="10" name="Picture 2" descr="https://upload.wikimedia.org/wikipedia/commons/f/f0/Ruby_gem.JPG">
            <a:extLst>
              <a:ext uri="{FF2B5EF4-FFF2-40B4-BE49-F238E27FC236}">
                <a16:creationId xmlns:a16="http://schemas.microsoft.com/office/drawing/2014/main" xmlns="" id="{EA519443-A892-41B2-9372-2CA8E241E82C}"/>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xmlns="">
                  <a14:imgLayer r:embed="rId4">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8926667" y="6070412"/>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406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62225-30DB-466A-8771-819D042A18F6}"/>
              </a:ext>
            </a:extLst>
          </p:cNvPr>
          <p:cNvSpPr>
            <a:spLocks noGrp="1"/>
          </p:cNvSpPr>
          <p:nvPr>
            <p:ph type="title"/>
          </p:nvPr>
        </p:nvSpPr>
        <p:spPr>
          <a:xfrm>
            <a:off x="617097" y="423657"/>
            <a:ext cx="10628658" cy="732446"/>
          </a:xfrm>
          <a:solidFill>
            <a:schemeClr val="bg1"/>
          </a:solidFill>
        </p:spPr>
        <p:txBody>
          <a:bodyPr>
            <a:noAutofit/>
          </a:bodyPr>
          <a:lstStyle/>
          <a:p>
            <a:r>
              <a:rPr lang="ru-RU" sz="3600" dirty="0">
                <a:latin typeface="Arial Narrow" panose="020B0606020202030204" pitchFamily="34" charset="0"/>
              </a:rPr>
              <a:t>Совместимость витаминов и минералов </a:t>
            </a:r>
            <a:br>
              <a:rPr lang="ru-RU" sz="3600" dirty="0">
                <a:latin typeface="Arial Narrow" panose="020B0606020202030204" pitchFamily="34" charset="0"/>
              </a:rPr>
            </a:br>
            <a:r>
              <a:rPr lang="ru-RU" sz="3600" dirty="0">
                <a:latin typeface="Arial Narrow" panose="020B0606020202030204" pitchFamily="34" charset="0"/>
              </a:rPr>
              <a:t>в платиновой капсуле</a:t>
            </a:r>
          </a:p>
        </p:txBody>
      </p:sp>
      <p:graphicFrame>
        <p:nvGraphicFramePr>
          <p:cNvPr id="5" name="Content Placeholder 4">
            <a:extLst>
              <a:ext uri="{FF2B5EF4-FFF2-40B4-BE49-F238E27FC236}">
                <a16:creationId xmlns:a16="http://schemas.microsoft.com/office/drawing/2014/main" xmlns="" id="{487A84E5-761C-4779-B2AF-60655F03DBAA}"/>
              </a:ext>
            </a:extLst>
          </p:cNvPr>
          <p:cNvGraphicFramePr>
            <a:graphicFrameLocks noGrp="1"/>
          </p:cNvGraphicFramePr>
          <p:nvPr>
            <p:ph idx="1"/>
            <p:extLst/>
          </p:nvPr>
        </p:nvGraphicFramePr>
        <p:xfrm>
          <a:off x="2129299" y="1472652"/>
          <a:ext cx="8369838" cy="4397544"/>
        </p:xfrm>
        <a:graphic>
          <a:graphicData uri="http://schemas.openxmlformats.org/drawingml/2006/table">
            <a:tbl>
              <a:tblPr firstRow="1" bandRow="1">
                <a:tableStyleId>{21E4AEA4-8DFA-4A89-87EB-49C32662AFE0}</a:tableStyleId>
              </a:tblPr>
              <a:tblGrid>
                <a:gridCol w="1306628">
                  <a:extLst>
                    <a:ext uri="{9D8B030D-6E8A-4147-A177-3AD203B41FA5}">
                      <a16:colId xmlns:a16="http://schemas.microsoft.com/office/drawing/2014/main" xmlns="" val="4228058788"/>
                    </a:ext>
                  </a:extLst>
                </a:gridCol>
                <a:gridCol w="743354">
                  <a:extLst>
                    <a:ext uri="{9D8B030D-6E8A-4147-A177-3AD203B41FA5}">
                      <a16:colId xmlns:a16="http://schemas.microsoft.com/office/drawing/2014/main" xmlns="" val="1322670419"/>
                    </a:ext>
                  </a:extLst>
                </a:gridCol>
                <a:gridCol w="789982">
                  <a:extLst>
                    <a:ext uri="{9D8B030D-6E8A-4147-A177-3AD203B41FA5}">
                      <a16:colId xmlns:a16="http://schemas.microsoft.com/office/drawing/2014/main" xmlns="" val="3792530668"/>
                    </a:ext>
                  </a:extLst>
                </a:gridCol>
                <a:gridCol w="789982">
                  <a:extLst>
                    <a:ext uri="{9D8B030D-6E8A-4147-A177-3AD203B41FA5}">
                      <a16:colId xmlns:a16="http://schemas.microsoft.com/office/drawing/2014/main" xmlns="" val="2561194254"/>
                    </a:ext>
                  </a:extLst>
                </a:gridCol>
                <a:gridCol w="789982">
                  <a:extLst>
                    <a:ext uri="{9D8B030D-6E8A-4147-A177-3AD203B41FA5}">
                      <a16:colId xmlns:a16="http://schemas.microsoft.com/office/drawing/2014/main" xmlns="" val="863163521"/>
                    </a:ext>
                  </a:extLst>
                </a:gridCol>
                <a:gridCol w="789982">
                  <a:extLst>
                    <a:ext uri="{9D8B030D-6E8A-4147-A177-3AD203B41FA5}">
                      <a16:colId xmlns:a16="http://schemas.microsoft.com/office/drawing/2014/main" xmlns="" val="559861638"/>
                    </a:ext>
                  </a:extLst>
                </a:gridCol>
                <a:gridCol w="789982">
                  <a:extLst>
                    <a:ext uri="{9D8B030D-6E8A-4147-A177-3AD203B41FA5}">
                      <a16:colId xmlns:a16="http://schemas.microsoft.com/office/drawing/2014/main" xmlns="" val="1932204509"/>
                    </a:ext>
                  </a:extLst>
                </a:gridCol>
                <a:gridCol w="789982">
                  <a:extLst>
                    <a:ext uri="{9D8B030D-6E8A-4147-A177-3AD203B41FA5}">
                      <a16:colId xmlns:a16="http://schemas.microsoft.com/office/drawing/2014/main" xmlns="" val="1976035634"/>
                    </a:ext>
                  </a:extLst>
                </a:gridCol>
                <a:gridCol w="789982">
                  <a:extLst>
                    <a:ext uri="{9D8B030D-6E8A-4147-A177-3AD203B41FA5}">
                      <a16:colId xmlns:a16="http://schemas.microsoft.com/office/drawing/2014/main" xmlns="" val="2146814521"/>
                    </a:ext>
                  </a:extLst>
                </a:gridCol>
                <a:gridCol w="789982">
                  <a:extLst>
                    <a:ext uri="{9D8B030D-6E8A-4147-A177-3AD203B41FA5}">
                      <a16:colId xmlns:a16="http://schemas.microsoft.com/office/drawing/2014/main" xmlns="" val="2620766445"/>
                    </a:ext>
                  </a:extLst>
                </a:gridCol>
              </a:tblGrid>
              <a:tr h="672943">
                <a:tc>
                  <a:txBody>
                    <a:bodyPr/>
                    <a:lstStyle/>
                    <a:p>
                      <a:endParaRPr lang="ru-RU" dirty="0"/>
                    </a:p>
                  </a:txBody>
                  <a:tcPr>
                    <a:cell3D prstMaterial="dkEdge">
                      <a:bevel prst="slope"/>
                      <a:lightRig rig="flood" dir="t"/>
                    </a:cell3D>
                    <a:solidFill>
                      <a:srgbClr val="F9D5BD"/>
                    </a:solidFill>
                  </a:tcPr>
                </a:tc>
                <a:tc>
                  <a:txBody>
                    <a:bodyPr/>
                    <a:lstStyle/>
                    <a:p>
                      <a:pPr algn="ctr"/>
                      <a:r>
                        <a:rPr lang="en-US" dirty="0" err="1">
                          <a:effectLst>
                            <a:outerShdw blurRad="38100" dist="38100" dir="2700000" algn="tl">
                              <a:srgbClr val="000000">
                                <a:alpha val="43137"/>
                              </a:srgbClr>
                            </a:outerShdw>
                          </a:effectLst>
                        </a:rPr>
                        <a:t>Vit</a:t>
                      </a:r>
                      <a:r>
                        <a:rPr lang="ru-RU"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B2</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Vit</a:t>
                      </a:r>
                      <a:r>
                        <a:rPr lang="ru-RU"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B5</a:t>
                      </a:r>
                      <a:endParaRPr lang="ru-RU" dirty="0">
                        <a:effectLst>
                          <a:outerShdw blurRad="38100" dist="38100" dir="2700000" algn="tl">
                            <a:srgbClr val="000000">
                              <a:alpha val="43137"/>
                            </a:srgbClr>
                          </a:outerShdw>
                        </a:effectLst>
                      </a:endParaRPr>
                    </a:p>
                    <a:p>
                      <a:pPr algn="ct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lang="en-US" dirty="0" err="1">
                          <a:effectLst>
                            <a:outerShdw blurRad="38100" dist="38100" dir="2700000" algn="tl">
                              <a:srgbClr val="000000">
                                <a:alpha val="43137"/>
                              </a:srgbClr>
                            </a:outerShdw>
                          </a:effectLst>
                        </a:rPr>
                        <a:t>Vit</a:t>
                      </a:r>
                      <a:r>
                        <a:rPr lang="ru-RU"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B6</a:t>
                      </a:r>
                      <a:endParaRPr lang="ru-RU" dirty="0">
                        <a:effectLst>
                          <a:outerShdw blurRad="38100" dist="38100" dir="2700000" algn="tl">
                            <a:srgbClr val="000000">
                              <a:alpha val="43137"/>
                            </a:srgbClr>
                          </a:outerShdw>
                        </a:effectLst>
                      </a:endParaRPr>
                    </a:p>
                    <a:p>
                      <a:pPr algn="ct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pPr algn="ctr"/>
                      <a:r>
                        <a:rPr lang="en-US" dirty="0">
                          <a:effectLst>
                            <a:outerShdw blurRad="38100" dist="38100" dir="2700000" algn="tl">
                              <a:srgbClr val="000000">
                                <a:alpha val="43137"/>
                              </a:srgbClr>
                            </a:outerShdw>
                          </a:effectLst>
                        </a:rPr>
                        <a:t>Biotin</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pPr algn="ctr"/>
                      <a:r>
                        <a:rPr lang="en-US" dirty="0">
                          <a:effectLst>
                            <a:outerShdw blurRad="38100" dist="38100" dir="2700000" algn="tl">
                              <a:srgbClr val="000000">
                                <a:alpha val="43137"/>
                              </a:srgbClr>
                            </a:outerShdw>
                          </a:effectLst>
                        </a:rPr>
                        <a:t>Cu</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pPr algn="ctr"/>
                      <a:r>
                        <a:rPr lang="en-US" dirty="0">
                          <a:effectLst>
                            <a:outerShdw blurRad="38100" dist="38100" dir="2700000" algn="tl">
                              <a:srgbClr val="000000">
                                <a:alpha val="43137"/>
                              </a:srgbClr>
                            </a:outerShdw>
                          </a:effectLst>
                        </a:rPr>
                        <a:t>Fe</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pPr algn="ctr"/>
                      <a:r>
                        <a:rPr lang="en-US" sz="1600" dirty="0">
                          <a:effectLst>
                            <a:outerShdw blurRad="38100" dist="38100" dir="2700000" algn="tl">
                              <a:srgbClr val="000000">
                                <a:alpha val="43137"/>
                              </a:srgbClr>
                            </a:outerShdw>
                          </a:effectLst>
                        </a:rPr>
                        <a:t>Omega </a:t>
                      </a:r>
                      <a:r>
                        <a:rPr lang="en-US" dirty="0">
                          <a:effectLst>
                            <a:outerShdw blurRad="38100" dist="38100" dir="2700000" algn="tl">
                              <a:srgbClr val="000000">
                                <a:alpha val="43137"/>
                              </a:srgbClr>
                            </a:outerShdw>
                          </a:effectLst>
                        </a:rPr>
                        <a:t>3</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pPr algn="ctr"/>
                      <a:r>
                        <a:rPr lang="en-US" dirty="0">
                          <a:effectLst>
                            <a:outerShdw blurRad="38100" dist="38100" dir="2700000" algn="tl">
                              <a:srgbClr val="000000">
                                <a:alpha val="43137"/>
                              </a:srgbClr>
                            </a:outerShdw>
                          </a:effectLst>
                        </a:rPr>
                        <a:t>Grape seed</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pPr algn="ctr"/>
                      <a:r>
                        <a:rPr lang="en-US" dirty="0" err="1">
                          <a:effectLst>
                            <a:outerShdw blurRad="38100" dist="38100" dir="2700000" algn="tl">
                              <a:srgbClr val="000000">
                                <a:alpha val="43137"/>
                              </a:srgbClr>
                            </a:outerShdw>
                          </a:effectLst>
                        </a:rPr>
                        <a:t>cartilago</a:t>
                      </a:r>
                      <a:endParaRPr lang="ru-RU" dirty="0">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extLst>
                  <a:ext uri="{0D108BD9-81ED-4DB2-BD59-A6C34878D82A}">
                    <a16:rowId xmlns:a16="http://schemas.microsoft.com/office/drawing/2014/main" xmlns="" val="2769013742"/>
                  </a:ext>
                </a:extLst>
              </a:tr>
              <a:tr h="387016">
                <a:tc>
                  <a:txBody>
                    <a:bodyPr/>
                    <a:lstStyle/>
                    <a:p>
                      <a:pPr algn="ctr"/>
                      <a:r>
                        <a:rPr lang="en-US" b="1" dirty="0" err="1">
                          <a:solidFill>
                            <a:schemeClr val="bg1"/>
                          </a:solidFill>
                          <a:effectLst>
                            <a:outerShdw blurRad="38100" dist="38100" dir="2700000" algn="tl">
                              <a:srgbClr val="000000">
                                <a:alpha val="43137"/>
                              </a:srgbClr>
                            </a:outerShdw>
                          </a:effectLst>
                        </a:rPr>
                        <a:t>Vit</a:t>
                      </a:r>
                      <a:r>
                        <a:rPr lang="en-US" b="1" dirty="0">
                          <a:solidFill>
                            <a:schemeClr val="bg1"/>
                          </a:solidFill>
                          <a:effectLst>
                            <a:outerShdw blurRad="38100" dist="38100" dir="2700000" algn="tl">
                              <a:srgbClr val="000000">
                                <a:alpha val="43137"/>
                              </a:srgbClr>
                            </a:outerShdw>
                          </a:effectLst>
                        </a:rPr>
                        <a:t>  B2</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dirty="0"/>
                    </a:p>
                  </a:txBody>
                  <a:tcPr>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solidFill>
                      <a:schemeClr val="bg1">
                        <a:lumMod val="85000"/>
                      </a:schemeClr>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1259306151"/>
                  </a:ext>
                </a:extLst>
              </a:tr>
              <a:tr h="387016">
                <a:tc>
                  <a:txBody>
                    <a:bodyPr/>
                    <a:lstStyle/>
                    <a:p>
                      <a:pPr marL="0" marR="0" lvl="0" indent="0" algn="ctr" defTabSz="861993" rtl="0" eaLnBrk="1" fontAlgn="auto" latinLnBrk="0" hangingPunct="1">
                        <a:lnSpc>
                          <a:spcPct val="100000"/>
                        </a:lnSpc>
                        <a:spcBef>
                          <a:spcPts val="0"/>
                        </a:spcBef>
                        <a:spcAft>
                          <a:spcPts val="0"/>
                        </a:spcAft>
                        <a:buClrTx/>
                        <a:buSzTx/>
                        <a:buFontTx/>
                        <a:buNone/>
                        <a:tabLst/>
                        <a:defRPr/>
                      </a:pPr>
                      <a:r>
                        <a:rPr lang="en-US" b="1" dirty="0" err="1">
                          <a:solidFill>
                            <a:schemeClr val="bg1"/>
                          </a:solidFill>
                          <a:effectLst>
                            <a:outerShdw blurRad="38100" dist="38100" dir="2700000" algn="tl">
                              <a:srgbClr val="000000">
                                <a:alpha val="43137"/>
                              </a:srgbClr>
                            </a:outerShdw>
                          </a:effectLst>
                        </a:rPr>
                        <a:t>Vit</a:t>
                      </a:r>
                      <a:r>
                        <a:rPr lang="ru-RU"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B5</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chemeClr val="bg1">
                        <a:lumMod val="85000"/>
                      </a:schemeClr>
                    </a:solidFill>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3385162433"/>
                  </a:ext>
                </a:extLst>
              </a:tr>
              <a:tr h="387016">
                <a:tc>
                  <a:txBody>
                    <a:bodyPr/>
                    <a:lstStyle/>
                    <a:p>
                      <a:pPr algn="ctr"/>
                      <a:r>
                        <a:rPr lang="en-US" b="1" dirty="0" err="1">
                          <a:solidFill>
                            <a:schemeClr val="bg1"/>
                          </a:solidFill>
                          <a:effectLst>
                            <a:outerShdw blurRad="38100" dist="38100" dir="2700000" algn="tl">
                              <a:srgbClr val="000000">
                                <a:alpha val="43137"/>
                              </a:srgbClr>
                            </a:outerShdw>
                          </a:effectLst>
                        </a:rPr>
                        <a:t>Vit</a:t>
                      </a:r>
                      <a:r>
                        <a:rPr lang="en-US" b="1" dirty="0">
                          <a:solidFill>
                            <a:schemeClr val="bg1"/>
                          </a:solidFill>
                          <a:effectLst>
                            <a:outerShdw blurRad="38100" dist="38100" dir="2700000" algn="tl">
                              <a:srgbClr val="000000">
                                <a:alpha val="43137"/>
                              </a:srgbClr>
                            </a:outerShdw>
                          </a:effectLst>
                        </a:rPr>
                        <a:t> B6</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chemeClr val="bg1">
                        <a:lumMod val="85000"/>
                      </a:schemeClr>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397065564"/>
                  </a:ext>
                </a:extLst>
              </a:tr>
              <a:tr h="387016">
                <a:tc>
                  <a:txBody>
                    <a:bodyPr/>
                    <a:lstStyle/>
                    <a:p>
                      <a:pPr algn="ctr"/>
                      <a:r>
                        <a:rPr lang="en-US" b="1" dirty="0">
                          <a:solidFill>
                            <a:schemeClr val="bg1"/>
                          </a:solidFill>
                          <a:effectLst>
                            <a:outerShdw blurRad="38100" dist="38100" dir="2700000" algn="tl">
                              <a:srgbClr val="000000">
                                <a:alpha val="43137"/>
                              </a:srgbClr>
                            </a:outerShdw>
                          </a:effectLst>
                        </a:rPr>
                        <a:t>Biotin</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chemeClr val="bg1">
                        <a:lumMod val="85000"/>
                      </a:schemeClr>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2781028916"/>
                  </a:ext>
                </a:extLst>
              </a:tr>
              <a:tr h="387016">
                <a:tc>
                  <a:txBody>
                    <a:bodyPr/>
                    <a:lstStyle/>
                    <a:p>
                      <a:pPr algn="ctr"/>
                      <a:r>
                        <a:rPr lang="en-US" b="1" dirty="0">
                          <a:solidFill>
                            <a:schemeClr val="bg1"/>
                          </a:solidFill>
                          <a:effectLst>
                            <a:outerShdw blurRad="38100" dist="38100" dir="2700000" algn="tl">
                              <a:srgbClr val="000000">
                                <a:alpha val="43137"/>
                              </a:srgbClr>
                            </a:outerShdw>
                          </a:effectLst>
                        </a:rPr>
                        <a:t>Cu</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chemeClr val="bg1">
                        <a:lumMod val="85000"/>
                      </a:schemeClr>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975623912"/>
                  </a:ext>
                </a:extLst>
              </a:tr>
              <a:tr h="387016">
                <a:tc>
                  <a:txBody>
                    <a:bodyPr/>
                    <a:lstStyle/>
                    <a:p>
                      <a:pPr algn="ctr"/>
                      <a:r>
                        <a:rPr lang="en-US" b="1" dirty="0">
                          <a:solidFill>
                            <a:schemeClr val="bg1"/>
                          </a:solidFill>
                          <a:effectLst>
                            <a:outerShdw blurRad="38100" dist="38100" dir="2700000" algn="tl">
                              <a:srgbClr val="000000">
                                <a:alpha val="43137"/>
                              </a:srgbClr>
                            </a:outerShdw>
                          </a:effectLst>
                        </a:rPr>
                        <a:t>Fe</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dirty="0"/>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chemeClr val="bg1">
                        <a:lumMod val="85000"/>
                      </a:schemeClr>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929489518"/>
                  </a:ext>
                </a:extLst>
              </a:tr>
              <a:tr h="387016">
                <a:tc>
                  <a:txBody>
                    <a:bodyPr/>
                    <a:lstStyle/>
                    <a:p>
                      <a:pPr marL="0" marR="0" lvl="0" indent="0" algn="l" defTabSz="861993"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outerShdw blurRad="38100" dist="38100" dir="2700000" algn="tl">
                              <a:srgbClr val="000000">
                                <a:alpha val="43137"/>
                              </a:srgbClr>
                            </a:outerShdw>
                          </a:effectLst>
                        </a:rPr>
                        <a:t>Omega </a:t>
                      </a:r>
                      <a:r>
                        <a:rPr lang="en-US" b="1" dirty="0">
                          <a:solidFill>
                            <a:schemeClr val="bg1"/>
                          </a:solidFill>
                          <a:effectLst>
                            <a:outerShdw blurRad="38100" dist="38100" dir="2700000" algn="tl">
                              <a:srgbClr val="000000">
                                <a:alpha val="43137"/>
                              </a:srgbClr>
                            </a:outerShdw>
                          </a:effectLst>
                        </a:rPr>
                        <a:t>3</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chemeClr val="bg1">
                        <a:lumMod val="85000"/>
                      </a:schemeClr>
                    </a:solidFill>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2256133651"/>
                  </a:ext>
                </a:extLst>
              </a:tr>
              <a:tr h="387016">
                <a:tc>
                  <a:txBody>
                    <a:bodyPr/>
                    <a:lstStyle/>
                    <a:p>
                      <a:pPr marL="0" marR="0" lvl="0" indent="0" algn="l" defTabSz="861993" rtl="0" eaLnBrk="1" fontAlgn="auto" latinLnBrk="0" hangingPunct="1">
                        <a:lnSpc>
                          <a:spcPct val="100000"/>
                        </a:lnSpc>
                        <a:spcBef>
                          <a:spcPts val="0"/>
                        </a:spcBef>
                        <a:spcAft>
                          <a:spcPts val="0"/>
                        </a:spcAft>
                        <a:buClrTx/>
                        <a:buSzTx/>
                        <a:buFontTx/>
                        <a:buNone/>
                        <a:tabLst/>
                        <a:defRPr/>
                      </a:pPr>
                      <a:r>
                        <a:rPr lang="en-US" b="1" dirty="0">
                          <a:solidFill>
                            <a:schemeClr val="bg1"/>
                          </a:solidFill>
                          <a:effectLst>
                            <a:outerShdw blurRad="38100" dist="38100" dir="2700000" algn="tl">
                              <a:srgbClr val="000000">
                                <a:alpha val="43137"/>
                              </a:srgbClr>
                            </a:outerShdw>
                          </a:effectLst>
                        </a:rPr>
                        <a:t>Grape seed</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solidFill>
                      <a:schemeClr val="bg1">
                        <a:lumMod val="85000"/>
                      </a:schemeClr>
                    </a:solidFill>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xmlns="" val="2417127252"/>
                  </a:ext>
                </a:extLst>
              </a:tr>
              <a:tr h="387016">
                <a:tc>
                  <a:txBody>
                    <a:bodyPr/>
                    <a:lstStyle/>
                    <a:p>
                      <a:pPr marL="0" marR="0" lvl="0" indent="0" algn="l" defTabSz="861993" rtl="0" eaLnBrk="1" fontAlgn="auto" latinLnBrk="0" hangingPunct="1">
                        <a:lnSpc>
                          <a:spcPct val="100000"/>
                        </a:lnSpc>
                        <a:spcBef>
                          <a:spcPts val="0"/>
                        </a:spcBef>
                        <a:spcAft>
                          <a:spcPts val="0"/>
                        </a:spcAft>
                        <a:buClrTx/>
                        <a:buSzTx/>
                        <a:buFontTx/>
                        <a:buNone/>
                        <a:tabLst/>
                        <a:defRPr/>
                      </a:pPr>
                      <a:r>
                        <a:rPr lang="en-US" b="1" dirty="0" err="1">
                          <a:solidFill>
                            <a:schemeClr val="bg1"/>
                          </a:solidFill>
                          <a:effectLst>
                            <a:outerShdw blurRad="38100" dist="38100" dir="2700000" algn="tl">
                              <a:srgbClr val="000000">
                                <a:alpha val="43137"/>
                              </a:srgbClr>
                            </a:outerShdw>
                          </a:effectLst>
                        </a:rPr>
                        <a:t>Cartilago</a:t>
                      </a:r>
                      <a:endParaRPr lang="ru-RU" b="1" dirty="0">
                        <a:solidFill>
                          <a:schemeClr val="bg1"/>
                        </a:solidFill>
                        <a:effectLst>
                          <a:outerShdw blurRad="38100" dist="38100" dir="2700000" algn="tl">
                            <a:srgbClr val="000000">
                              <a:alpha val="43137"/>
                            </a:srgbClr>
                          </a:outerShdw>
                        </a:effectLst>
                      </a:endParaRPr>
                    </a:p>
                  </a:txBody>
                  <a:tcPr>
                    <a:cell3D prstMaterial="dkEdge">
                      <a:bevel prst="slope"/>
                      <a:lightRig rig="flood" dir="t"/>
                    </a:cell3D>
                    <a:solidFill>
                      <a:schemeClr val="bg1">
                        <a:lumMod val="85000"/>
                      </a:schemeClr>
                    </a:solidFill>
                  </a:tcPr>
                </a:tc>
                <a:tc>
                  <a:txBody>
                    <a:bodyPr/>
                    <a:lstStyle/>
                    <a:p>
                      <a:endParaRPr lang="ru-RU"/>
                    </a:p>
                  </a:txBody>
                  <a:tcPr>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cell3D prstMaterial="dkEdge">
                      <a:bevel prst="slope"/>
                      <a:lightRig rig="flood" dir="t"/>
                    </a:cell3D>
                  </a:tcPr>
                </a:tc>
                <a:tc>
                  <a:txBody>
                    <a:bodyPr/>
                    <a:lstStyle/>
                    <a:p>
                      <a:endParaRPr lang="ru-RU" dirty="0"/>
                    </a:p>
                  </a:txBody>
                  <a:tcPr>
                    <a:lnL w="12700" cap="flat" cmpd="sng" algn="ctr">
                      <a:solidFill>
                        <a:srgbClr val="C00000"/>
                      </a:solidFill>
                      <a:prstDash val="solid"/>
                      <a:round/>
                      <a:headEnd type="none" w="med" len="med"/>
                      <a:tailEnd type="none" w="med" len="med"/>
                    </a:lnL>
                    <a:lnT w="12700" cap="flat" cmpd="sng" algn="ctr">
                      <a:solidFill>
                        <a:srgbClr val="C00000"/>
                      </a:solidFill>
                      <a:prstDash val="solid"/>
                      <a:round/>
                      <a:headEnd type="none" w="med" len="med"/>
                      <a:tailEnd type="none" w="med" len="med"/>
                    </a:lnT>
                    <a:cell3D prstMaterial="dkEdge">
                      <a:bevel prst="slope"/>
                      <a:lightRig rig="flood" dir="t"/>
                    </a:cell3D>
                    <a:solidFill>
                      <a:schemeClr val="bg1">
                        <a:lumMod val="85000"/>
                      </a:schemeClr>
                    </a:solidFill>
                  </a:tcPr>
                </a:tc>
                <a:extLst>
                  <a:ext uri="{0D108BD9-81ED-4DB2-BD59-A6C34878D82A}">
                    <a16:rowId xmlns:a16="http://schemas.microsoft.com/office/drawing/2014/main" xmlns="" val="3516531026"/>
                  </a:ext>
                </a:extLst>
              </a:tr>
            </a:tbl>
          </a:graphicData>
        </a:graphic>
      </p:graphicFrame>
      <p:pic>
        <p:nvPicPr>
          <p:cNvPr id="2050" name="Picture 2" descr="https://upload.wikimedia.org/wikipedia/commons/f/f0/Ruby_gem.JPG">
            <a:extLst>
              <a:ext uri="{FF2B5EF4-FFF2-40B4-BE49-F238E27FC236}">
                <a16:creationId xmlns:a16="http://schemas.microsoft.com/office/drawing/2014/main" xmlns="" id="{1861F362-763D-42A6-AB34-CD4F77A42071}"/>
              </a:ext>
            </a:extLst>
          </p:cNvPr>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xmlns="">
                  <a14:imgLayer r:embed="rId4">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2258290" y="1622247"/>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grpSp>
        <p:nvGrpSpPr>
          <p:cNvPr id="3" name="Group 2">
            <a:extLst>
              <a:ext uri="{FF2B5EF4-FFF2-40B4-BE49-F238E27FC236}">
                <a16:creationId xmlns:a16="http://schemas.microsoft.com/office/drawing/2014/main" xmlns="" id="{80801965-F03E-453F-AB5C-2E573CCAA1E0}"/>
              </a:ext>
            </a:extLst>
          </p:cNvPr>
          <p:cNvGrpSpPr/>
          <p:nvPr/>
        </p:nvGrpSpPr>
        <p:grpSpPr>
          <a:xfrm>
            <a:off x="3630574" y="2173574"/>
            <a:ext cx="4482492" cy="2254159"/>
            <a:chOff x="2106574" y="2173573"/>
            <a:chExt cx="4482492" cy="2254159"/>
          </a:xfrm>
        </p:grpSpPr>
        <p:sp>
          <p:nvSpPr>
            <p:cNvPr id="7" name="Oval 6">
              <a:extLst>
                <a:ext uri="{FF2B5EF4-FFF2-40B4-BE49-F238E27FC236}">
                  <a16:creationId xmlns:a16="http://schemas.microsoft.com/office/drawing/2014/main" xmlns="" id="{F59F1645-BBDD-4A5C-A63F-571FB782E62A}"/>
                </a:ext>
              </a:extLst>
            </p:cNvPr>
            <p:cNvSpPr/>
            <p:nvPr/>
          </p:nvSpPr>
          <p:spPr>
            <a:xfrm>
              <a:off x="2844326" y="2173573"/>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8" name="Oval 7">
              <a:extLst>
                <a:ext uri="{FF2B5EF4-FFF2-40B4-BE49-F238E27FC236}">
                  <a16:creationId xmlns:a16="http://schemas.microsoft.com/office/drawing/2014/main" xmlns="" id="{AB2579DC-9609-45FB-B08A-A561C4C9FA31}"/>
                </a:ext>
              </a:extLst>
            </p:cNvPr>
            <p:cNvSpPr/>
            <p:nvPr/>
          </p:nvSpPr>
          <p:spPr>
            <a:xfrm>
              <a:off x="3672591" y="2173573"/>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9" name="Oval 8">
              <a:extLst>
                <a:ext uri="{FF2B5EF4-FFF2-40B4-BE49-F238E27FC236}">
                  <a16:creationId xmlns:a16="http://schemas.microsoft.com/office/drawing/2014/main" xmlns="" id="{8AE94C1D-C2C6-4D26-805D-D04F80732E97}"/>
                </a:ext>
              </a:extLst>
            </p:cNvPr>
            <p:cNvSpPr/>
            <p:nvPr/>
          </p:nvSpPr>
          <p:spPr>
            <a:xfrm>
              <a:off x="5121862" y="2228993"/>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0" name="Oval 9">
              <a:extLst>
                <a:ext uri="{FF2B5EF4-FFF2-40B4-BE49-F238E27FC236}">
                  <a16:creationId xmlns:a16="http://schemas.microsoft.com/office/drawing/2014/main" xmlns="" id="{FA09E5E5-55A8-4445-8276-57F0D0F6696E}"/>
                </a:ext>
              </a:extLst>
            </p:cNvPr>
            <p:cNvSpPr/>
            <p:nvPr/>
          </p:nvSpPr>
          <p:spPr>
            <a:xfrm>
              <a:off x="5930654" y="2242848"/>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1" name="Oval 10">
              <a:extLst>
                <a:ext uri="{FF2B5EF4-FFF2-40B4-BE49-F238E27FC236}">
                  <a16:creationId xmlns:a16="http://schemas.microsoft.com/office/drawing/2014/main" xmlns="" id="{0C25A3AF-C9F0-42C5-A703-7B02EE8D179C}"/>
                </a:ext>
              </a:extLst>
            </p:cNvPr>
            <p:cNvSpPr/>
            <p:nvPr/>
          </p:nvSpPr>
          <p:spPr>
            <a:xfrm>
              <a:off x="5394048" y="2228993"/>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2" name="Oval 11">
              <a:extLst>
                <a:ext uri="{FF2B5EF4-FFF2-40B4-BE49-F238E27FC236}">
                  <a16:creationId xmlns:a16="http://schemas.microsoft.com/office/drawing/2014/main" xmlns="" id="{4EA2951E-4476-4F5A-95AB-81B3CB282B62}"/>
                </a:ext>
              </a:extLst>
            </p:cNvPr>
            <p:cNvSpPr/>
            <p:nvPr/>
          </p:nvSpPr>
          <p:spPr>
            <a:xfrm>
              <a:off x="2106574" y="3011076"/>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3" name="Oval 12">
              <a:extLst>
                <a:ext uri="{FF2B5EF4-FFF2-40B4-BE49-F238E27FC236}">
                  <a16:creationId xmlns:a16="http://schemas.microsoft.com/office/drawing/2014/main" xmlns="" id="{48C64452-D23F-439D-A336-97CD414B3F7D}"/>
                </a:ext>
              </a:extLst>
            </p:cNvPr>
            <p:cNvSpPr/>
            <p:nvPr/>
          </p:nvSpPr>
          <p:spPr>
            <a:xfrm>
              <a:off x="6211369" y="2242848"/>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4" name="Oval 13">
              <a:extLst>
                <a:ext uri="{FF2B5EF4-FFF2-40B4-BE49-F238E27FC236}">
                  <a16:creationId xmlns:a16="http://schemas.microsoft.com/office/drawing/2014/main" xmlns="" id="{80EBCF28-407A-4417-A00A-57F10B6DD9CD}"/>
                </a:ext>
              </a:extLst>
            </p:cNvPr>
            <p:cNvSpPr/>
            <p:nvPr/>
          </p:nvSpPr>
          <p:spPr>
            <a:xfrm>
              <a:off x="3672591" y="2635685"/>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5" name="Oval 14">
              <a:extLst>
                <a:ext uri="{FF2B5EF4-FFF2-40B4-BE49-F238E27FC236}">
                  <a16:creationId xmlns:a16="http://schemas.microsoft.com/office/drawing/2014/main" xmlns="" id="{24AEC52E-2E88-485E-A1C9-432ABEE6E25C}"/>
                </a:ext>
              </a:extLst>
            </p:cNvPr>
            <p:cNvSpPr/>
            <p:nvPr/>
          </p:nvSpPr>
          <p:spPr>
            <a:xfrm>
              <a:off x="2106574" y="2630733"/>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6" name="Oval 15">
              <a:extLst>
                <a:ext uri="{FF2B5EF4-FFF2-40B4-BE49-F238E27FC236}">
                  <a16:creationId xmlns:a16="http://schemas.microsoft.com/office/drawing/2014/main" xmlns="" id="{9E5EEA14-10B3-45CB-AEFF-55BED0E44B18}"/>
                </a:ext>
              </a:extLst>
            </p:cNvPr>
            <p:cNvSpPr/>
            <p:nvPr/>
          </p:nvSpPr>
          <p:spPr>
            <a:xfrm>
              <a:off x="5214166" y="2630733"/>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7" name="Oval 16">
              <a:extLst>
                <a:ext uri="{FF2B5EF4-FFF2-40B4-BE49-F238E27FC236}">
                  <a16:creationId xmlns:a16="http://schemas.microsoft.com/office/drawing/2014/main" xmlns="" id="{6089BF05-D184-4C53-8E9A-09C14BCC28EF}"/>
                </a:ext>
              </a:extLst>
            </p:cNvPr>
            <p:cNvSpPr/>
            <p:nvPr/>
          </p:nvSpPr>
          <p:spPr>
            <a:xfrm>
              <a:off x="2837601" y="3011076"/>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8" name="Oval 17">
              <a:extLst>
                <a:ext uri="{FF2B5EF4-FFF2-40B4-BE49-F238E27FC236}">
                  <a16:creationId xmlns:a16="http://schemas.microsoft.com/office/drawing/2014/main" xmlns="" id="{19D7240B-14AF-444B-B863-075971DA9F39}"/>
                </a:ext>
              </a:extLst>
            </p:cNvPr>
            <p:cNvSpPr/>
            <p:nvPr/>
          </p:nvSpPr>
          <p:spPr>
            <a:xfrm>
              <a:off x="5214166" y="3011076"/>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19" name="Oval 18">
              <a:extLst>
                <a:ext uri="{FF2B5EF4-FFF2-40B4-BE49-F238E27FC236}">
                  <a16:creationId xmlns:a16="http://schemas.microsoft.com/office/drawing/2014/main" xmlns="" id="{A7DDE376-EA4A-43A9-8AD0-53A68CFC4A60}"/>
                </a:ext>
              </a:extLst>
            </p:cNvPr>
            <p:cNvSpPr/>
            <p:nvPr/>
          </p:nvSpPr>
          <p:spPr>
            <a:xfrm>
              <a:off x="5958592" y="3011076"/>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0" name="Oval 19">
              <a:extLst>
                <a:ext uri="{FF2B5EF4-FFF2-40B4-BE49-F238E27FC236}">
                  <a16:creationId xmlns:a16="http://schemas.microsoft.com/office/drawing/2014/main" xmlns="" id="{58CFEBD0-DA75-49F7-9B81-18445BDA3B11}"/>
                </a:ext>
              </a:extLst>
            </p:cNvPr>
            <p:cNvSpPr/>
            <p:nvPr/>
          </p:nvSpPr>
          <p:spPr>
            <a:xfrm>
              <a:off x="5480342" y="3018304"/>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1" name="Oval 20">
              <a:extLst>
                <a:ext uri="{FF2B5EF4-FFF2-40B4-BE49-F238E27FC236}">
                  <a16:creationId xmlns:a16="http://schemas.microsoft.com/office/drawing/2014/main" xmlns="" id="{FF5C9A3C-2FE1-431E-BA69-96F17A0167DB}"/>
                </a:ext>
              </a:extLst>
            </p:cNvPr>
            <p:cNvSpPr/>
            <p:nvPr/>
          </p:nvSpPr>
          <p:spPr>
            <a:xfrm>
              <a:off x="6211369" y="3018304"/>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2" name="Oval 21">
              <a:extLst>
                <a:ext uri="{FF2B5EF4-FFF2-40B4-BE49-F238E27FC236}">
                  <a16:creationId xmlns:a16="http://schemas.microsoft.com/office/drawing/2014/main" xmlns="" id="{E3BF7E26-4453-4E1E-B828-B6C27791C27B}"/>
                </a:ext>
              </a:extLst>
            </p:cNvPr>
            <p:cNvSpPr/>
            <p:nvPr/>
          </p:nvSpPr>
          <p:spPr>
            <a:xfrm>
              <a:off x="2106574" y="3828124"/>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3" name="Oval 22">
              <a:extLst>
                <a:ext uri="{FF2B5EF4-FFF2-40B4-BE49-F238E27FC236}">
                  <a16:creationId xmlns:a16="http://schemas.microsoft.com/office/drawing/2014/main" xmlns="" id="{3C6DAE31-E6B6-4C52-9796-C4E0DFCF4FAB}"/>
                </a:ext>
              </a:extLst>
            </p:cNvPr>
            <p:cNvSpPr/>
            <p:nvPr/>
          </p:nvSpPr>
          <p:spPr>
            <a:xfrm>
              <a:off x="3672591" y="3685254"/>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4" name="Oval 23">
              <a:extLst>
                <a:ext uri="{FF2B5EF4-FFF2-40B4-BE49-F238E27FC236}">
                  <a16:creationId xmlns:a16="http://schemas.microsoft.com/office/drawing/2014/main" xmlns="" id="{E6D16E69-BE81-431B-8C69-D4705D47D557}"/>
                </a:ext>
              </a:extLst>
            </p:cNvPr>
            <p:cNvSpPr/>
            <p:nvPr/>
          </p:nvSpPr>
          <p:spPr>
            <a:xfrm>
              <a:off x="5930654" y="3679130"/>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5" name="Oval 24">
              <a:extLst>
                <a:ext uri="{FF2B5EF4-FFF2-40B4-BE49-F238E27FC236}">
                  <a16:creationId xmlns:a16="http://schemas.microsoft.com/office/drawing/2014/main" xmlns="" id="{9141C53C-051B-4E62-9295-49F59A005842}"/>
                </a:ext>
              </a:extLst>
            </p:cNvPr>
            <p:cNvSpPr/>
            <p:nvPr/>
          </p:nvSpPr>
          <p:spPr>
            <a:xfrm>
              <a:off x="3869290" y="3716835"/>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6" name="Oval 25">
              <a:extLst>
                <a:ext uri="{FF2B5EF4-FFF2-40B4-BE49-F238E27FC236}">
                  <a16:creationId xmlns:a16="http://schemas.microsoft.com/office/drawing/2014/main" xmlns="" id="{78DC3011-6DC6-49E9-A0B4-346B456594D9}"/>
                </a:ext>
              </a:extLst>
            </p:cNvPr>
            <p:cNvSpPr/>
            <p:nvPr/>
          </p:nvSpPr>
          <p:spPr>
            <a:xfrm>
              <a:off x="6229302" y="3716835"/>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7" name="Oval 26">
              <a:extLst>
                <a:ext uri="{FF2B5EF4-FFF2-40B4-BE49-F238E27FC236}">
                  <a16:creationId xmlns:a16="http://schemas.microsoft.com/office/drawing/2014/main" xmlns="" id="{56DB2468-F0D5-4127-BD02-D737E944FAB0}"/>
                </a:ext>
              </a:extLst>
            </p:cNvPr>
            <p:cNvSpPr/>
            <p:nvPr/>
          </p:nvSpPr>
          <p:spPr>
            <a:xfrm>
              <a:off x="2908213" y="3751199"/>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8" name="Oval 27">
              <a:extLst>
                <a:ext uri="{FF2B5EF4-FFF2-40B4-BE49-F238E27FC236}">
                  <a16:creationId xmlns:a16="http://schemas.microsoft.com/office/drawing/2014/main" xmlns="" id="{0423454F-B507-4627-A9FE-7489E29FEF2D}"/>
                </a:ext>
              </a:extLst>
            </p:cNvPr>
            <p:cNvSpPr/>
            <p:nvPr/>
          </p:nvSpPr>
          <p:spPr>
            <a:xfrm>
              <a:off x="5347710" y="4127928"/>
              <a:ext cx="359764" cy="299804"/>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29" name="Oval 28">
              <a:extLst>
                <a:ext uri="{FF2B5EF4-FFF2-40B4-BE49-F238E27FC236}">
                  <a16:creationId xmlns:a16="http://schemas.microsoft.com/office/drawing/2014/main" xmlns="" id="{C563FB11-166C-4D85-A789-036EBA89F5B8}"/>
                </a:ext>
              </a:extLst>
            </p:cNvPr>
            <p:cNvSpPr/>
            <p:nvPr/>
          </p:nvSpPr>
          <p:spPr>
            <a:xfrm>
              <a:off x="2123433" y="4127928"/>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sp>
          <p:nvSpPr>
            <p:cNvPr id="30" name="Oval 29">
              <a:extLst>
                <a:ext uri="{FF2B5EF4-FFF2-40B4-BE49-F238E27FC236}">
                  <a16:creationId xmlns:a16="http://schemas.microsoft.com/office/drawing/2014/main" xmlns="" id="{E76ECFF3-1197-4816-B0A6-23F5CFE93563}"/>
                </a:ext>
              </a:extLst>
            </p:cNvPr>
            <p:cNvSpPr/>
            <p:nvPr/>
          </p:nvSpPr>
          <p:spPr>
            <a:xfrm>
              <a:off x="5034284" y="4118501"/>
              <a:ext cx="359764" cy="299804"/>
            </a:xfrm>
            <a:prstGeom prst="ellipse">
              <a:avLst/>
            </a:prstGeom>
            <a:solidFill>
              <a:srgbClr val="33CC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00FF00"/>
                </a:highlight>
              </a:endParaRPr>
            </a:p>
          </p:txBody>
        </p:sp>
      </p:grpSp>
      <p:sp>
        <p:nvSpPr>
          <p:cNvPr id="36" name="Rectangle 35">
            <a:extLst>
              <a:ext uri="{FF2B5EF4-FFF2-40B4-BE49-F238E27FC236}">
                <a16:creationId xmlns:a16="http://schemas.microsoft.com/office/drawing/2014/main" xmlns="" id="{9565510C-5168-4552-8886-260061D520C8}"/>
              </a:ext>
            </a:extLst>
          </p:cNvPr>
          <p:cNvSpPr/>
          <p:nvPr/>
        </p:nvSpPr>
        <p:spPr>
          <a:xfrm>
            <a:off x="3645934" y="5964776"/>
            <a:ext cx="5555218" cy="307777"/>
          </a:xfrm>
          <a:prstGeom prst="rect">
            <a:avLst/>
          </a:prstGeom>
        </p:spPr>
        <p:txBody>
          <a:bodyPr wrap="square">
            <a:spAutoFit/>
          </a:bodyPr>
          <a:lstStyle/>
          <a:p>
            <a:r>
              <a:rPr lang="en-US" sz="1400" dirty="0">
                <a:hlinkClick r:id="rId5"/>
              </a:rPr>
              <a:t>http://www.return2health.net/articles/vitamin-mineral-antagonists</a:t>
            </a:r>
            <a:r>
              <a:rPr lang="ru-RU" sz="1400" dirty="0"/>
              <a:t> </a:t>
            </a:r>
          </a:p>
        </p:txBody>
      </p:sp>
    </p:spTree>
    <p:extLst>
      <p:ext uri="{BB962C8B-B14F-4D97-AF65-F5344CB8AC3E}">
        <p14:creationId xmlns:p14="http://schemas.microsoft.com/office/powerpoint/2010/main" xmlns="" val="1076566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1" y="2028826"/>
            <a:ext cx="6157913" cy="4429124"/>
          </a:xfrm>
        </p:spPr>
      </p:pic>
      <p:sp>
        <p:nvSpPr>
          <p:cNvPr id="3" name="Content Placeholder 2">
            <a:extLst>
              <a:ext uri="{FF2B5EF4-FFF2-40B4-BE49-F238E27FC236}">
                <a16:creationId xmlns:a16="http://schemas.microsoft.com/office/drawing/2014/main" xmlns="" id="{F7C192BD-91A4-412D-B2EA-91DBC0B5B5FE}"/>
              </a:ext>
            </a:extLst>
          </p:cNvPr>
          <p:cNvSpPr>
            <a:spLocks noGrp="1"/>
          </p:cNvSpPr>
          <p:nvPr>
            <p:ph sz="half" idx="2"/>
          </p:nvPr>
        </p:nvSpPr>
        <p:spPr>
          <a:xfrm>
            <a:off x="6467476" y="2868613"/>
            <a:ext cx="5300041" cy="3004792"/>
          </a:xfrm>
        </p:spPr>
        <p:txBody>
          <a:bodyPr>
            <a:normAutofit/>
          </a:bodyPr>
          <a:lstStyle/>
          <a:p>
            <a:pPr marL="0" indent="0">
              <a:buNone/>
            </a:pPr>
            <a:r>
              <a:rPr lang="ru-RU" sz="2400" dirty="0">
                <a:latin typeface="Arial Narrow" panose="020B0606020202030204" pitchFamily="34" charset="0"/>
              </a:rPr>
              <a:t>Нарушения клеточного метаболизма, в основе которых лежит митохондриальная дисфункция, ведут к широкому спектру </a:t>
            </a:r>
            <a:endParaRPr lang="ru-RU" sz="2400" dirty="0" smtClean="0">
              <a:latin typeface="Arial Narrow" panose="020B0606020202030204" pitchFamily="34" charset="0"/>
            </a:endParaRPr>
          </a:p>
          <a:p>
            <a:pPr marL="0" indent="0">
              <a:buNone/>
            </a:pPr>
            <a:r>
              <a:rPr lang="ru-RU" sz="2400" dirty="0" smtClean="0">
                <a:latin typeface="Arial Narrow" panose="020B0606020202030204" pitchFamily="34" charset="0"/>
              </a:rPr>
              <a:t>клинических </a:t>
            </a:r>
            <a:r>
              <a:rPr lang="ru-RU" sz="2400" dirty="0">
                <a:latin typeface="Arial Narrow" panose="020B0606020202030204" pitchFamily="34" charset="0"/>
              </a:rPr>
              <a:t>проявлений</a:t>
            </a:r>
            <a:r>
              <a:rPr lang="ru-RU" sz="2400" dirty="0" smtClean="0">
                <a:latin typeface="Arial Narrow" panose="020B0606020202030204" pitchFamily="34" charset="0"/>
              </a:rPr>
              <a:t>.</a:t>
            </a:r>
          </a:p>
          <a:p>
            <a:pPr marL="0" indent="0">
              <a:buNone/>
            </a:pPr>
            <a:r>
              <a:rPr lang="ru-RU" sz="2400" dirty="0" smtClean="0">
                <a:solidFill>
                  <a:srgbClr val="002060"/>
                </a:solidFill>
                <a:latin typeface="Arial Narrow" panose="020B0606020202030204" pitchFamily="34" charset="0"/>
                <a:cs typeface="Arial Black"/>
              </a:rPr>
              <a:t>Наиболее </a:t>
            </a:r>
            <a:r>
              <a:rPr lang="ru-RU" sz="2400" dirty="0" err="1" smtClean="0">
                <a:solidFill>
                  <a:srgbClr val="002060"/>
                </a:solidFill>
                <a:latin typeface="Arial Narrow" panose="020B0606020202030204" pitchFamily="34" charset="0"/>
                <a:cs typeface="Arial Black"/>
              </a:rPr>
              <a:t>энергопотребные</a:t>
            </a:r>
            <a:r>
              <a:rPr lang="ru-RU" sz="2400" dirty="0" smtClean="0">
                <a:solidFill>
                  <a:srgbClr val="002060"/>
                </a:solidFill>
                <a:latin typeface="Arial Narrow" panose="020B0606020202030204" pitchFamily="34" charset="0"/>
                <a:cs typeface="Arial Black"/>
              </a:rPr>
              <a:t> клетки и ткани начинают страдать раньше других</a:t>
            </a:r>
            <a:r>
              <a:rPr lang="ru-RU" sz="2400" dirty="0" smtClean="0">
                <a:latin typeface="Arial Narrow" panose="020B0606020202030204" pitchFamily="34" charset="0"/>
              </a:rPr>
              <a:t> </a:t>
            </a:r>
            <a:endParaRPr lang="ru-RU" sz="2400" dirty="0">
              <a:latin typeface="Arial Narrow" panose="020B0606020202030204" pitchFamily="34" charset="0"/>
            </a:endParaRPr>
          </a:p>
          <a:p>
            <a:pPr marL="0" indent="0">
              <a:buNone/>
            </a:pPr>
            <a:endParaRPr lang="ru-RU" sz="2400" dirty="0">
              <a:latin typeface="Arial Narrow" panose="020B0606020202030204" pitchFamily="34" charset="0"/>
            </a:endParaRPr>
          </a:p>
        </p:txBody>
      </p:sp>
      <p:sp>
        <p:nvSpPr>
          <p:cNvPr id="4" name="Прямоугольник 5"/>
          <p:cNvSpPr>
            <a:spLocks noChangeArrowheads="1"/>
          </p:cNvSpPr>
          <p:nvPr/>
        </p:nvSpPr>
        <p:spPr bwMode="auto">
          <a:xfrm>
            <a:off x="4881762" y="6527748"/>
            <a:ext cx="3943350" cy="261610"/>
          </a:xfrm>
          <a:prstGeom prst="rect">
            <a:avLst/>
          </a:prstGeom>
          <a:noFill/>
          <a:ln w="9525">
            <a:noFill/>
            <a:miter lim="800000"/>
            <a:headEnd/>
            <a:tailEnd/>
          </a:ln>
        </p:spPr>
        <p:txBody>
          <a:bodyPr wrap="square">
            <a:spAutoFit/>
          </a:bodyPr>
          <a:lstStyle/>
          <a:p>
            <a:r>
              <a:rPr lang="ru-RU" sz="1100" i="1" dirty="0" err="1">
                <a:latin typeface="Arial Narrow" panose="020B0606020202030204" pitchFamily="34" charset="0"/>
                <a:cs typeface="Arial"/>
              </a:rPr>
              <a:t>Иллариошкин</a:t>
            </a:r>
            <a:r>
              <a:rPr lang="ru-RU" sz="1100" i="1" dirty="0">
                <a:latin typeface="Arial Narrow" panose="020B0606020202030204" pitchFamily="34" charset="0"/>
                <a:cs typeface="Arial"/>
              </a:rPr>
              <a:t> С.Н. Нервные болезни. 2012;1:34-8.</a:t>
            </a:r>
          </a:p>
        </p:txBody>
      </p:sp>
      <p:sp>
        <p:nvSpPr>
          <p:cNvPr id="6" name="Блок-схема: данные 6">
            <a:extLst>
              <a:ext uri="{FF2B5EF4-FFF2-40B4-BE49-F238E27FC236}">
                <a16:creationId xmlns:a16="http://schemas.microsoft.com/office/drawing/2014/main" xmlns="" id="{3B7BFD5F-7D6B-47AE-A997-5B97718E3D9F}"/>
              </a:ext>
            </a:extLst>
          </p:cNvPr>
          <p:cNvSpPr/>
          <p:nvPr/>
        </p:nvSpPr>
        <p:spPr>
          <a:xfrm>
            <a:off x="3138386" y="2274811"/>
            <a:ext cx="1457626" cy="400773"/>
          </a:xfrm>
          <a:prstGeom prst="flowChartInputOutpu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50"/>
              <a:t>Кожа</a:t>
            </a:r>
            <a:endParaRPr lang="ru-RU" sz="1350" dirty="0"/>
          </a:p>
        </p:txBody>
      </p:sp>
      <p:pic>
        <p:nvPicPr>
          <p:cNvPr id="7" name="Изображение 10">
            <a:extLst>
              <a:ext uri="{FF2B5EF4-FFF2-40B4-BE49-F238E27FC236}">
                <a16:creationId xmlns:a16="http://schemas.microsoft.com/office/drawing/2014/main" xmlns="" id="{19F24C02-D93A-4FFD-A372-90EE9EDBDB3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61353" b="65999"/>
          <a:stretch/>
        </p:blipFill>
        <p:spPr>
          <a:xfrm>
            <a:off x="2536159" y="2189095"/>
            <a:ext cx="578907" cy="4293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 name="Group 9">
            <a:extLst>
              <a:ext uri="{FF2B5EF4-FFF2-40B4-BE49-F238E27FC236}">
                <a16:creationId xmlns:a16="http://schemas.microsoft.com/office/drawing/2014/main" xmlns="" id="{1D14CFE3-56D4-4B45-BC08-0E4774FA6FB2}"/>
              </a:ext>
            </a:extLst>
          </p:cNvPr>
          <p:cNvGrpSpPr/>
          <p:nvPr/>
        </p:nvGrpSpPr>
        <p:grpSpPr>
          <a:xfrm>
            <a:off x="796190" y="2243137"/>
            <a:ext cx="1272209" cy="4003499"/>
            <a:chOff x="6629398" y="2175082"/>
            <a:chExt cx="1272209" cy="4333272"/>
          </a:xfrm>
          <a:solidFill>
            <a:srgbClr val="C00000"/>
          </a:solidFill>
          <a:scene3d>
            <a:camera prst="orthographicFront">
              <a:rot lat="0" lon="0" rev="0"/>
            </a:camera>
            <a:lightRig rig="contrasting" dir="t">
              <a:rot lat="0" lon="0" rev="1500000"/>
            </a:lightRig>
          </a:scene3d>
        </p:grpSpPr>
        <p:sp>
          <p:nvSpPr>
            <p:cNvPr id="11" name="Trapezoid 10">
              <a:extLst>
                <a:ext uri="{FF2B5EF4-FFF2-40B4-BE49-F238E27FC236}">
                  <a16:creationId xmlns:a16="http://schemas.microsoft.com/office/drawing/2014/main" xmlns="" id="{47042725-E609-492E-A2A8-9FD2827F7E6E}"/>
                </a:ext>
              </a:extLst>
            </p:cNvPr>
            <p:cNvSpPr/>
            <p:nvPr/>
          </p:nvSpPr>
          <p:spPr>
            <a:xfrm rot="10800000">
              <a:off x="6877877" y="2175082"/>
              <a:ext cx="775253" cy="3652424"/>
            </a:xfrm>
            <a:prstGeom prst="trapezoid">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Isosceles Triangle 11">
              <a:extLst>
                <a:ext uri="{FF2B5EF4-FFF2-40B4-BE49-F238E27FC236}">
                  <a16:creationId xmlns:a16="http://schemas.microsoft.com/office/drawing/2014/main" xmlns="" id="{705B1B43-B939-4294-AE33-47EE0AF8599E}"/>
                </a:ext>
              </a:extLst>
            </p:cNvPr>
            <p:cNvSpPr/>
            <p:nvPr/>
          </p:nvSpPr>
          <p:spPr>
            <a:xfrm rot="10800000">
              <a:off x="6629398" y="5845572"/>
              <a:ext cx="1272209" cy="662782"/>
            </a:xfrm>
            <a:prstGeom prst="triangle">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Заголовок 1">
            <a:extLst>
              <a:ext uri="{FF2B5EF4-FFF2-40B4-BE49-F238E27FC236}">
                <a16:creationId xmlns:a16="http://schemas.microsoft.com/office/drawing/2014/main" xmlns="" id="{1DECEEAA-993D-4C16-97EC-246E29059057}"/>
              </a:ext>
            </a:extLst>
          </p:cNvPr>
          <p:cNvSpPr txBox="1">
            <a:spLocks/>
          </p:cNvSpPr>
          <p:nvPr/>
        </p:nvSpPr>
        <p:spPr>
          <a:xfrm>
            <a:off x="6429375" y="1612073"/>
            <a:ext cx="5411276" cy="1325563"/>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lang="ru-RU" sz="3200" b="1" kern="1200" spc="50" dirty="0">
                <a:ln w="11430"/>
                <a:solidFill>
                  <a:srgbClr val="960000"/>
                </a:solidFill>
                <a:effectLst/>
                <a:latin typeface="+mn-lt"/>
                <a:ea typeface="+mj-ea"/>
                <a:cs typeface="+mj-cs"/>
              </a:defRPr>
            </a:lvl1pPr>
          </a:lstStyle>
          <a:p>
            <a:r>
              <a:rPr lang="ru-RU" sz="2700" dirty="0">
                <a:latin typeface="Arial Narrow" panose="020B0606020202030204" pitchFamily="34" charset="0"/>
                <a:cs typeface="Arial Black"/>
              </a:rPr>
              <a:t>Оскидативный стресс – атака на здоровье</a:t>
            </a:r>
            <a:endParaRPr lang="ru-RU" sz="2700" dirty="0">
              <a:latin typeface="Arial Narrow" panose="020B0606020202030204" pitchFamily="34" charset="0"/>
            </a:endParaRPr>
          </a:p>
        </p:txBody>
      </p:sp>
      <p:sp>
        <p:nvSpPr>
          <p:cNvPr id="14" name="Содержимое 2"/>
          <p:cNvSpPr txBox="1">
            <a:spLocks/>
          </p:cNvSpPr>
          <p:nvPr/>
        </p:nvSpPr>
        <p:spPr>
          <a:xfrm>
            <a:off x="385763" y="257175"/>
            <a:ext cx="11415712" cy="1704975"/>
          </a:xfrm>
          <a:prstGeom prst="rect">
            <a:avLst/>
          </a:prstGeom>
        </p:spPr>
        <p:txBody>
          <a:bodyPr vert="horz" lIns="91440" tIns="45720" rIns="91440" bIns="45720" rtlCol="0">
            <a:normAutofit fontScale="850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Современная медицина вмешивается в процессы старения на стадии СТРУКТУРНЫХ ПОВРЕЖДЕНИЙ, когда патологические процессы</a:t>
            </a:r>
            <a:r>
              <a:rPr kumimoji="0" lang="ru-RU" sz="2800" b="0" i="0" u="none" strike="noStrike" kern="1200" cap="none" spc="0" normalizeH="0" noProof="0" dirty="0" smtClean="0">
                <a:ln>
                  <a:noFill/>
                </a:ln>
                <a:solidFill>
                  <a:schemeClr val="tx1"/>
                </a:solidFill>
                <a:effectLst/>
                <a:uLnTx/>
                <a:uFillTx/>
                <a:latin typeface="+mn-lt"/>
                <a:ea typeface="+mn-ea"/>
                <a:cs typeface="+mn-cs"/>
              </a:rPr>
              <a:t> уже сформировались </a:t>
            </a:r>
            <a:r>
              <a:rPr kumimoji="0" lang="ru-RU" sz="2800" b="0" i="0" u="none" strike="noStrike" kern="1200" cap="none" spc="0" normalizeH="0" baseline="0" noProof="0" dirty="0" smtClean="0">
                <a:ln>
                  <a:noFill/>
                </a:ln>
                <a:solidFill>
                  <a:schemeClr val="tx1"/>
                </a:solidFill>
                <a:effectLst/>
                <a:uLnTx/>
                <a:uFillTx/>
                <a:latin typeface="+mn-lt"/>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При этом, выявление и коррекция повреждений других, более ранних звеньев, ответственных за старение – КЛЕТОЧНОГО и МОЛЕКУЛЯРНОГО в нашей практике фактически отсутствуют. </a:t>
            </a: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2882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F3EC72-B9C2-4076-B366-92C3E135F3C5}"/>
              </a:ext>
            </a:extLst>
          </p:cNvPr>
          <p:cNvSpPr>
            <a:spLocks noGrp="1"/>
          </p:cNvSpPr>
          <p:nvPr>
            <p:ph type="title"/>
          </p:nvPr>
        </p:nvSpPr>
        <p:spPr>
          <a:xfrm>
            <a:off x="506576" y="204484"/>
            <a:ext cx="11366975" cy="1325563"/>
          </a:xfrm>
        </p:spPr>
        <p:txBody>
          <a:bodyPr>
            <a:normAutofit/>
          </a:bodyPr>
          <a:lstStyle/>
          <a:p>
            <a:r>
              <a:rPr lang="ru-RU" dirty="0">
                <a:latin typeface="Arial Narrow" panose="020B0606020202030204" pitchFamily="34" charset="0"/>
              </a:rPr>
              <a:t>Резюме – капсулы платинового цвета</a:t>
            </a:r>
          </a:p>
        </p:txBody>
      </p:sp>
      <p:sp>
        <p:nvSpPr>
          <p:cNvPr id="3" name="Content Placeholder 2">
            <a:extLst>
              <a:ext uri="{FF2B5EF4-FFF2-40B4-BE49-F238E27FC236}">
                <a16:creationId xmlns:a16="http://schemas.microsoft.com/office/drawing/2014/main" xmlns="" id="{D6E9DB41-2381-4BF3-956C-5D46F077A54C}"/>
              </a:ext>
            </a:extLst>
          </p:cNvPr>
          <p:cNvSpPr>
            <a:spLocks noGrp="1"/>
          </p:cNvSpPr>
          <p:nvPr>
            <p:ph idx="1"/>
          </p:nvPr>
        </p:nvSpPr>
        <p:spPr>
          <a:xfrm>
            <a:off x="731764" y="1530047"/>
            <a:ext cx="10916598" cy="4006521"/>
          </a:xfrm>
        </p:spPr>
        <p:txBody>
          <a:bodyPr anchor="t">
            <a:normAutofit/>
          </a:bodyPr>
          <a:lstStyle/>
          <a:p>
            <a:pPr>
              <a:buFont typeface="Wingdings" panose="05000000000000000000" pitchFamily="2" charset="2"/>
              <a:buChar char="ü"/>
            </a:pPr>
            <a:r>
              <a:rPr lang="ru-RU" dirty="0">
                <a:latin typeface="Arial Narrow" panose="020B0606020202030204" pitchFamily="34" charset="0"/>
              </a:rPr>
              <a:t>Сочетание  компонентов платиновой капсулы обеспечивает многостороннее воздействие на ключевые факторы старения кожи и ее придатков:</a:t>
            </a:r>
          </a:p>
          <a:p>
            <a:pPr lvl="1"/>
            <a:r>
              <a:rPr lang="ru-RU" dirty="0">
                <a:latin typeface="Arial Narrow" panose="020B0606020202030204" pitchFamily="34" charset="0"/>
              </a:rPr>
              <a:t>нейтрализация свободных радикалов</a:t>
            </a:r>
          </a:p>
          <a:p>
            <a:pPr lvl="1"/>
            <a:r>
              <a:rPr lang="ru-RU" dirty="0">
                <a:latin typeface="Arial Narrow" panose="020B0606020202030204" pitchFamily="34" charset="0"/>
              </a:rPr>
              <a:t>восстановление структурных элементов кожи – соединительнотканного матрикса</a:t>
            </a:r>
          </a:p>
          <a:p>
            <a:pPr lvl="1"/>
            <a:r>
              <a:rPr lang="ru-RU" dirty="0">
                <a:latin typeface="Arial Narrow" panose="020B0606020202030204" pitchFamily="34" charset="0"/>
              </a:rPr>
              <a:t>нормализация липидов клеточных мембран</a:t>
            </a:r>
          </a:p>
          <a:p>
            <a:pPr>
              <a:buFont typeface="Wingdings" panose="05000000000000000000" pitchFamily="2" charset="2"/>
              <a:buChar char="ü"/>
            </a:pPr>
            <a:r>
              <a:rPr lang="ru-RU" dirty="0">
                <a:latin typeface="Arial Narrow" panose="020B0606020202030204" pitchFamily="34" charset="0"/>
              </a:rPr>
              <a:t>Системное действие на субклеточном и клеточном уровне способствует не только</a:t>
            </a:r>
            <a:r>
              <a:rPr lang="en-US" dirty="0">
                <a:latin typeface="Arial Narrow" panose="020B0606020202030204" pitchFamily="34" charset="0"/>
              </a:rPr>
              <a:t> </a:t>
            </a:r>
            <a:r>
              <a:rPr lang="ru-RU" dirty="0">
                <a:latin typeface="Arial Narrow" panose="020B0606020202030204" pitchFamily="34" charset="0"/>
              </a:rPr>
              <a:t>влиянию на кожу и ее придатки, но и функционированию важнейших функций жизнедеятельности  организма в целом</a:t>
            </a:r>
          </a:p>
        </p:txBody>
      </p:sp>
      <p:pic>
        <p:nvPicPr>
          <p:cNvPr id="7" name="Picture 2" descr="https://upload.wikimedia.org/wikipedia/commons/f/f0/Ruby_gem.JPG">
            <a:extLst>
              <a:ext uri="{FF2B5EF4-FFF2-40B4-BE49-F238E27FC236}">
                <a16:creationId xmlns:a16="http://schemas.microsoft.com/office/drawing/2014/main" xmlns="" id="{753DF1C3-3253-4BD6-A619-8257957AA6DF}"/>
              </a:ext>
            </a:extLst>
          </p:cNvPr>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xmlns="">
                  <a14:imgLayer r:embed="rId3">
                    <a14:imgEffect>
                      <a14:backgroundRemoval t="9953" b="89810" l="7755" r="90000">
                        <a14:foregroundMark x1="29592" y1="24882" x2="29592" y2="24882"/>
                        <a14:foregroundMark x1="28367" y1="22038" x2="28367" y2="22038"/>
                        <a14:foregroundMark x1="28367" y1="25355" x2="28367" y2="25355"/>
                        <a14:foregroundMark x1="7755" y1="49763" x2="7755" y2="49763"/>
                        <a14:foregroundMark x1="7551" y1="45498" x2="7551" y2="45498"/>
                        <a14:foregroundMark x1="8776" y1="53081" x2="8776" y2="53081"/>
                        <a14:foregroundMark x1="28367" y1="27725" x2="28367" y2="27725"/>
                        <a14:foregroundMark x1="30816" y1="22749" x2="30816" y2="22749"/>
                        <a14:foregroundMark x1="28571" y1="27014" x2="28571" y2="27014"/>
                        <a14:backgroundMark x1="11224" y1="70616" x2="11224" y2="70616"/>
                        <a14:backgroundMark x1="13061" y1="75592" x2="13061" y2="75592"/>
                        <a14:backgroundMark x1="24286" y1="79621" x2="24286" y2="79621"/>
                        <a14:backgroundMark x1="32041" y1="80332" x2="35918" y2="80332"/>
                        <a14:backgroundMark x1="41224" y1="76303" x2="41224" y2="76303"/>
                        <a14:backgroundMark x1="27347" y1="77251" x2="30000" y2="77251"/>
                        <a14:backgroundMark x1="41837" y1="75829" x2="41837" y2="75829"/>
                        <a14:backgroundMark x1="42245" y1="74408" x2="42245" y2="74408"/>
                        <a14:backgroundMark x1="55510" y1="72512" x2="59592" y2="71801"/>
                        <a14:backgroundMark x1="65510" y1="67536" x2="68367" y2="67062"/>
                        <a14:backgroundMark x1="74694" y1="63507" x2="74694" y2="63507"/>
                        <a14:backgroundMark x1="77959" y1="58294" x2="77959" y2="58294"/>
                        <a14:backgroundMark x1="75714" y1="60190" x2="75714" y2="60190"/>
                        <a14:backgroundMark x1="80204" y1="55213" x2="80204" y2="55213"/>
                      </a14:backgroundRemoval>
                    </a14:imgEffect>
                    <a14:imgEffect>
                      <a14:saturation sat="144000"/>
                    </a14:imgEffect>
                    <a14:imgEffect>
                      <a14:brightnessContrast bright="40000" contrast="-20000"/>
                    </a14:imgEffect>
                  </a14:imgLayer>
                </a14:imgProps>
              </a:ext>
              <a:ext uri="{28A0092B-C50C-407E-A947-70E740481C1C}">
                <a14:useLocalDpi xmlns:a14="http://schemas.microsoft.com/office/drawing/2010/main" xmlns="" val="0"/>
              </a:ext>
            </a:extLst>
          </a:blip>
          <a:srcRect l="5899" t="10217" r="17039" b="20839"/>
          <a:stretch/>
        </p:blipFill>
        <p:spPr bwMode="auto">
          <a:xfrm>
            <a:off x="8926667" y="6070412"/>
            <a:ext cx="715551" cy="551326"/>
          </a:xfrm>
          <a:prstGeom prst="rect">
            <a:avLst/>
          </a:prstGeom>
          <a:noFill/>
          <a:effectLst>
            <a:glow rad="228600">
              <a:schemeClr val="bg1">
                <a:lumMod val="9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1670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527713" y="398327"/>
            <a:ext cx="4637238" cy="3603505"/>
          </a:xfrm>
          <a:prstGeom prst="rect">
            <a:avLst/>
          </a:prstGeom>
          <a:ln>
            <a:solidFill>
              <a:schemeClr val="bg1">
                <a:lumMod val="75000"/>
              </a:schemeClr>
            </a:solidFill>
          </a:ln>
        </p:spPr>
      </p:pic>
      <p:sp>
        <p:nvSpPr>
          <p:cNvPr id="2" name="Title 1"/>
          <p:cNvSpPr>
            <a:spLocks noGrp="1"/>
          </p:cNvSpPr>
          <p:nvPr>
            <p:ph type="title"/>
          </p:nvPr>
        </p:nvSpPr>
        <p:spPr>
          <a:xfrm>
            <a:off x="5322626" y="501567"/>
            <a:ext cx="6168789" cy="914400"/>
          </a:xfrm>
        </p:spPr>
        <p:txBody>
          <a:bodyPr>
            <a:normAutofit fontScale="90000"/>
          </a:bodyPr>
          <a:lstStyle/>
          <a:p>
            <a:r>
              <a:rPr lang="ru-RU" dirty="0">
                <a:latin typeface="Arial Narrow" panose="020B0606020202030204" pitchFamily="34" charset="0"/>
              </a:rPr>
              <a:t>Эффективность Фамвиталя доказана клинически</a:t>
            </a:r>
          </a:p>
        </p:txBody>
      </p:sp>
      <p:sp>
        <p:nvSpPr>
          <p:cNvPr id="4" name="Content Placeholder 3"/>
          <p:cNvSpPr>
            <a:spLocks noGrp="1"/>
          </p:cNvSpPr>
          <p:nvPr>
            <p:ph idx="1"/>
          </p:nvPr>
        </p:nvSpPr>
        <p:spPr>
          <a:xfrm>
            <a:off x="4357703" y="1890197"/>
            <a:ext cx="6760312" cy="4223270"/>
          </a:xfrm>
          <a:solidFill>
            <a:schemeClr val="bg1"/>
          </a:solidFill>
          <a:ln>
            <a:solidFill>
              <a:schemeClr val="bg1">
                <a:lumMod val="75000"/>
              </a:schemeClr>
            </a:solidFill>
          </a:ln>
        </p:spPr>
        <p:txBody>
          <a:bodyPr>
            <a:normAutofit/>
          </a:bodyPr>
          <a:lstStyle/>
          <a:p>
            <a:pPr>
              <a:buClr>
                <a:srgbClr val="C00000"/>
              </a:buClr>
              <a:buSzPct val="150000"/>
              <a:buFont typeface="Courier New" panose="02070309020205020404" pitchFamily="49" charset="0"/>
              <a:buChar char="o"/>
            </a:pPr>
            <a:endParaRPr lang="ru-RU" sz="1600" dirty="0">
              <a:latin typeface="Arial Narrow" panose="020B0606020202030204" pitchFamily="34" charset="0"/>
            </a:endParaRPr>
          </a:p>
          <a:p>
            <a:pPr marL="0" indent="0">
              <a:buClr>
                <a:srgbClr val="C00000"/>
              </a:buClr>
              <a:buSzPct val="150000"/>
              <a:buNone/>
            </a:pPr>
            <a:r>
              <a:rPr lang="ru-RU" sz="2000" b="1" dirty="0">
                <a:solidFill>
                  <a:srgbClr val="002060"/>
                </a:solidFill>
                <a:latin typeface="Arial Narrow" panose="020B0606020202030204" pitchFamily="34" charset="0"/>
              </a:rPr>
              <a:t>Цель:</a:t>
            </a:r>
          </a:p>
          <a:p>
            <a:pPr>
              <a:buClr>
                <a:srgbClr val="C00000"/>
              </a:buClr>
              <a:buSzPct val="150000"/>
              <a:buFont typeface="Courier New" panose="02070309020205020404" pitchFamily="49" charset="0"/>
              <a:buChar char="o"/>
            </a:pPr>
            <a:r>
              <a:rPr lang="ru-RU" sz="2000" dirty="0">
                <a:latin typeface="Arial Narrow" panose="020B0606020202030204" pitchFamily="34" charset="0"/>
              </a:rPr>
              <a:t>Оценить переносимость продукта в рутинной практике и влияние на</a:t>
            </a:r>
          </a:p>
          <a:p>
            <a:pPr>
              <a:buClr>
                <a:srgbClr val="C00000"/>
              </a:buClr>
              <a:buSzPct val="150000"/>
              <a:buFont typeface="Courier New" panose="02070309020205020404" pitchFamily="49" charset="0"/>
              <a:buChar char="o"/>
            </a:pPr>
            <a:r>
              <a:rPr lang="ru-RU" sz="2000" dirty="0">
                <a:latin typeface="Arial Narrow" panose="020B0606020202030204" pitchFamily="34" charset="0"/>
              </a:rPr>
              <a:t>выпадение волос,</a:t>
            </a:r>
          </a:p>
          <a:p>
            <a:pPr>
              <a:buClr>
                <a:srgbClr val="C00000"/>
              </a:buClr>
              <a:buSzPct val="150000"/>
              <a:buFont typeface="Courier New" panose="02070309020205020404" pitchFamily="49" charset="0"/>
              <a:buChar char="o"/>
            </a:pPr>
            <a:r>
              <a:rPr lang="ru-RU" sz="2000" dirty="0">
                <a:latin typeface="Arial Narrow" panose="020B0606020202030204" pitchFamily="34" charset="0"/>
              </a:rPr>
              <a:t>состояние ногтей,</a:t>
            </a:r>
          </a:p>
          <a:p>
            <a:pPr>
              <a:buClr>
                <a:srgbClr val="C00000"/>
              </a:buClr>
              <a:buSzPct val="150000"/>
              <a:buFont typeface="Courier New" panose="02070309020205020404" pitchFamily="49" charset="0"/>
              <a:buChar char="o"/>
            </a:pPr>
            <a:r>
              <a:rPr lang="ru-RU" sz="2000" dirty="0">
                <a:latin typeface="Arial Narrow" panose="020B0606020202030204" pitchFamily="34" charset="0"/>
              </a:rPr>
              <a:t>массу тела,</a:t>
            </a:r>
          </a:p>
          <a:p>
            <a:pPr>
              <a:buClr>
                <a:srgbClr val="C00000"/>
              </a:buClr>
              <a:buSzPct val="150000"/>
              <a:buFont typeface="Courier New" panose="02070309020205020404" pitchFamily="49" charset="0"/>
              <a:buChar char="o"/>
            </a:pPr>
            <a:r>
              <a:rPr lang="ru-RU" sz="2000" dirty="0">
                <a:latin typeface="Arial Narrow" panose="020B0606020202030204" pitchFamily="34" charset="0"/>
              </a:rPr>
              <a:t>состояние кожи (восполнение потери жидкости и морщины на лице).</a:t>
            </a:r>
          </a:p>
          <a:p>
            <a:pPr marL="0" indent="0">
              <a:buClr>
                <a:srgbClr val="C00000"/>
              </a:buClr>
              <a:buSzPct val="150000"/>
              <a:buNone/>
            </a:pPr>
            <a:r>
              <a:rPr lang="en-US" sz="2000" b="1" dirty="0">
                <a:solidFill>
                  <a:srgbClr val="002060"/>
                </a:solidFill>
                <a:latin typeface="Arial Narrow" panose="020B0606020202030204" pitchFamily="34" charset="0"/>
              </a:rPr>
              <a:t>N = 52</a:t>
            </a:r>
            <a:r>
              <a:rPr lang="ru-RU" sz="2000" b="1" dirty="0">
                <a:solidFill>
                  <a:srgbClr val="002060"/>
                </a:solidFill>
                <a:latin typeface="Arial Narrow" panose="020B0606020202030204" pitchFamily="34" charset="0"/>
              </a:rPr>
              <a:t>                   Возраст 38 – 65 лет</a:t>
            </a:r>
          </a:p>
          <a:p>
            <a:pPr marL="0" indent="0">
              <a:buClr>
                <a:srgbClr val="C00000"/>
              </a:buClr>
              <a:buSzPct val="150000"/>
              <a:buNone/>
            </a:pPr>
            <a:r>
              <a:rPr lang="ru-RU" sz="2000" b="1" dirty="0">
                <a:solidFill>
                  <a:srgbClr val="002060"/>
                </a:solidFill>
                <a:latin typeface="Arial Narrow" panose="020B0606020202030204" pitchFamily="34" charset="0"/>
              </a:rPr>
              <a:t>Длительность наблюдения: 8 недель</a:t>
            </a:r>
          </a:p>
          <a:p>
            <a:pPr>
              <a:buClr>
                <a:srgbClr val="C00000"/>
              </a:buClr>
              <a:buSzPct val="150000"/>
              <a:buFont typeface="Courier New" panose="02070309020205020404" pitchFamily="49" charset="0"/>
              <a:buChar char="o"/>
            </a:pPr>
            <a:endParaRPr lang="ru-RU" sz="1600" dirty="0">
              <a:latin typeface="Arial Narrow" panose="020B0606020202030204" pitchFamily="34" charset="0"/>
            </a:endParaRPr>
          </a:p>
        </p:txBody>
      </p:sp>
      <p:sp>
        <p:nvSpPr>
          <p:cNvPr id="5" name="TextBox 4"/>
          <p:cNvSpPr txBox="1"/>
          <p:nvPr/>
        </p:nvSpPr>
        <p:spPr>
          <a:xfrm>
            <a:off x="2232919" y="6379663"/>
            <a:ext cx="7856638" cy="600164"/>
          </a:xfrm>
          <a:prstGeom prst="rect">
            <a:avLst/>
          </a:prstGeom>
          <a:noFill/>
        </p:spPr>
        <p:txBody>
          <a:bodyPr wrap="none" rtlCol="0">
            <a:spAutoFit/>
          </a:bodyPr>
          <a:lstStyle/>
          <a:p>
            <a:r>
              <a:rPr lang="en-US" sz="1100" i="1" dirty="0"/>
              <a:t>Alain </a:t>
            </a:r>
            <a:r>
              <a:rPr lang="en-US" sz="1100" i="1" dirty="0" err="1"/>
              <a:t>Jacquet</a:t>
            </a:r>
            <a:r>
              <a:rPr lang="ru-RU" sz="1100" i="1" dirty="0"/>
              <a:t> </a:t>
            </a:r>
            <a:r>
              <a:rPr lang="en-US" sz="1100" i="1" dirty="0"/>
              <a:t>et al., Effect of Dietary Supplementation With INVERSION® Femme on Slimming, Hair Loss, and Skin and Nail Parameters </a:t>
            </a:r>
          </a:p>
          <a:p>
            <a:r>
              <a:rPr lang="en-US" sz="1100" i="1" dirty="0"/>
              <a:t>in </a:t>
            </a:r>
            <a:r>
              <a:rPr lang="en-US" sz="1100" i="1" dirty="0" err="1"/>
              <a:t>WomenAdvances</a:t>
            </a:r>
            <a:r>
              <a:rPr lang="ru-RU" sz="1100" i="1" dirty="0"/>
              <a:t> </a:t>
            </a:r>
            <a:r>
              <a:rPr lang="en-US" sz="1100" i="1" dirty="0"/>
              <a:t>In Therapy®</a:t>
            </a:r>
            <a:r>
              <a:rPr lang="ru-RU" sz="1100" i="1" dirty="0"/>
              <a:t> </a:t>
            </a:r>
            <a:r>
              <a:rPr lang="en-US" sz="1100" i="1" dirty="0"/>
              <a:t>Volume 24 No. 5</a:t>
            </a:r>
            <a:r>
              <a:rPr lang="ru-RU" sz="1100" i="1" dirty="0"/>
              <a:t> </a:t>
            </a:r>
            <a:r>
              <a:rPr lang="en-US" sz="1100" i="1" dirty="0"/>
              <a:t>September/October 2007</a:t>
            </a:r>
            <a:endParaRPr lang="ru-RU" sz="1100" i="1" dirty="0"/>
          </a:p>
          <a:p>
            <a:endParaRPr lang="ru-RU" sz="1100" i="1" dirty="0"/>
          </a:p>
        </p:txBody>
      </p:sp>
    </p:spTree>
    <p:extLst>
      <p:ext uri="{BB962C8B-B14F-4D97-AF65-F5344CB8AC3E}">
        <p14:creationId xmlns="" xmlns:p14="http://schemas.microsoft.com/office/powerpoint/2010/main" val="1552643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Отдалённые симптомы гормонального дефицита: </a:t>
            </a:r>
            <a:r>
              <a:rPr lang="ru-RU" dirty="0" err="1" smtClean="0"/>
              <a:t>менопаузальный</a:t>
            </a:r>
            <a:r>
              <a:rPr lang="ru-RU" dirty="0" smtClean="0"/>
              <a:t>  </a:t>
            </a:r>
            <a:r>
              <a:rPr lang="ru-RU" dirty="0" err="1" smtClean="0"/>
              <a:t>генито-уринарный</a:t>
            </a:r>
            <a:r>
              <a:rPr lang="ru-RU" dirty="0" smtClean="0"/>
              <a:t> синдром</a:t>
            </a:r>
            <a:endParaRPr lang="ru-RU"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170121"/>
            <a:ext cx="11052313" cy="1143000"/>
          </a:xfrm>
        </p:spPr>
        <p:txBody>
          <a:bodyPr>
            <a:noAutofit/>
          </a:bodyPr>
          <a:lstStyle/>
          <a:p>
            <a:pPr algn="l"/>
            <a:r>
              <a:rPr lang="ru-RU" sz="4000" dirty="0">
                <a:solidFill>
                  <a:schemeClr val="tx1"/>
                </a:solidFill>
                <a:latin typeface="Arial Narrow" panose="020B0606020202030204" pitchFamily="34" charset="0"/>
                <a:cs typeface="Arial"/>
              </a:rPr>
              <a:t>ГУМС. Новое название известного симптомокомплекса </a:t>
            </a:r>
          </a:p>
        </p:txBody>
      </p:sp>
      <p:sp>
        <p:nvSpPr>
          <p:cNvPr id="4" name="Прямоугольник 3"/>
          <p:cNvSpPr/>
          <p:nvPr/>
        </p:nvSpPr>
        <p:spPr>
          <a:xfrm>
            <a:off x="626766" y="5979715"/>
            <a:ext cx="11035146" cy="415498"/>
          </a:xfrm>
          <a:prstGeom prst="rect">
            <a:avLst/>
          </a:prstGeom>
        </p:spPr>
        <p:txBody>
          <a:bodyPr wrap="square">
            <a:spAutoFit/>
          </a:bodyPr>
          <a:lstStyle/>
          <a:p>
            <a:r>
              <a:rPr lang="en-US" sz="1050" i="1" dirty="0"/>
              <a:t>David J. Portman, MD,1 Margery L.S. </a:t>
            </a:r>
            <a:r>
              <a:rPr lang="en-US" sz="1050" i="1" dirty="0" err="1"/>
              <a:t>Gass</a:t>
            </a:r>
            <a:r>
              <a:rPr lang="en-US" sz="1050" i="1" dirty="0"/>
              <a:t>, MD, NCMP,2 on behalf of the </a:t>
            </a:r>
            <a:r>
              <a:rPr lang="en-US" sz="1050" i="1" dirty="0" err="1"/>
              <a:t>Vulvovaginal</a:t>
            </a:r>
            <a:r>
              <a:rPr lang="en-US" sz="1050" i="1" dirty="0"/>
              <a:t> Atrophy Terminology Consensus Conference Panel. Genitourinary syndrome of menopause: new terminology for </a:t>
            </a:r>
            <a:r>
              <a:rPr lang="en-US" sz="1050" i="1" dirty="0" err="1"/>
              <a:t>vulvovaginal</a:t>
            </a:r>
            <a:r>
              <a:rPr lang="en-US" sz="1050" i="1" dirty="0"/>
              <a:t> atrophy from the International Society for the Study of </a:t>
            </a:r>
            <a:r>
              <a:rPr lang="en-US" sz="1050" i="1" dirty="0" err="1"/>
              <a:t>Women_s</a:t>
            </a:r>
            <a:r>
              <a:rPr lang="en-US" sz="1050" i="1" dirty="0"/>
              <a:t> Sexual Health and The North American Menopause Society</a:t>
            </a:r>
          </a:p>
        </p:txBody>
      </p:sp>
      <p:sp>
        <p:nvSpPr>
          <p:cNvPr id="3" name="Rectangle 2">
            <a:extLst>
              <a:ext uri="{FF2B5EF4-FFF2-40B4-BE49-F238E27FC236}">
                <a16:creationId xmlns:a16="http://schemas.microsoft.com/office/drawing/2014/main" xmlns="" id="{D50F619B-4F27-49DF-ACA7-6DF293E611C7}"/>
              </a:ext>
            </a:extLst>
          </p:cNvPr>
          <p:cNvSpPr/>
          <p:nvPr/>
        </p:nvSpPr>
        <p:spPr>
          <a:xfrm>
            <a:off x="178136" y="1134705"/>
            <a:ext cx="11191009" cy="2246769"/>
          </a:xfrm>
          <a:prstGeom prst="rect">
            <a:avLst/>
          </a:prstGeom>
        </p:spPr>
        <p:txBody>
          <a:bodyPr wrap="square">
            <a:spAutoFit/>
          </a:bodyPr>
          <a:lstStyle/>
          <a:p>
            <a:pPr lvl="0"/>
            <a:endParaRPr lang="ru-RU" sz="2800" dirty="0">
              <a:latin typeface="Arial Narrow" panose="020B0606020202030204" pitchFamily="34" charset="0"/>
            </a:endParaRPr>
          </a:p>
          <a:p>
            <a:pPr lvl="1"/>
            <a:r>
              <a:rPr lang="ru-RU" sz="2800" dirty="0">
                <a:latin typeface="Arial Narrow" panose="020B0606020202030204" pitchFamily="34" charset="0"/>
              </a:rPr>
              <a:t>В 2014 году, Международное Общество  по Изучению Женского Сексуального Здоровья (ISSWSH) и Североамериканское Общество Менопаузы (NAMS) изменили терминологию, связанную с  проблемой менопаузы: </a:t>
            </a:r>
          </a:p>
        </p:txBody>
      </p:sp>
      <p:sp>
        <p:nvSpPr>
          <p:cNvPr id="5" name="Rectangle: Rounded Corners 4">
            <a:extLst>
              <a:ext uri="{FF2B5EF4-FFF2-40B4-BE49-F238E27FC236}">
                <a16:creationId xmlns:a16="http://schemas.microsoft.com/office/drawing/2014/main" xmlns="" id="{09EC7BF4-85B4-4907-91CA-932CA98BC289}"/>
              </a:ext>
            </a:extLst>
          </p:cNvPr>
          <p:cNvSpPr/>
          <p:nvPr/>
        </p:nvSpPr>
        <p:spPr>
          <a:xfrm>
            <a:off x="626766" y="3833735"/>
            <a:ext cx="4416136" cy="135081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ru-RU" sz="2800" dirty="0" err="1">
                <a:latin typeface="Arial Narrow" panose="020B0606020202030204" pitchFamily="34" charset="0"/>
              </a:rPr>
              <a:t>Вульвовагинальная</a:t>
            </a:r>
            <a:r>
              <a:rPr lang="ru-RU" sz="2800" dirty="0">
                <a:latin typeface="Arial Narrow" panose="020B0606020202030204" pitchFamily="34" charset="0"/>
              </a:rPr>
              <a:t> атрофия, атрофический вагинит </a:t>
            </a:r>
          </a:p>
        </p:txBody>
      </p:sp>
      <p:sp>
        <p:nvSpPr>
          <p:cNvPr id="7" name="Rectangle: Rounded Corners 6">
            <a:extLst>
              <a:ext uri="{FF2B5EF4-FFF2-40B4-BE49-F238E27FC236}">
                <a16:creationId xmlns:a16="http://schemas.microsoft.com/office/drawing/2014/main" xmlns="" id="{A0AAC894-E95F-43EA-BF35-30985B4550DD}"/>
              </a:ext>
            </a:extLst>
          </p:cNvPr>
          <p:cNvSpPr/>
          <p:nvPr/>
        </p:nvSpPr>
        <p:spPr>
          <a:xfrm>
            <a:off x="7245776" y="3833735"/>
            <a:ext cx="4416136" cy="1350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ru-RU" sz="2800" dirty="0">
                <a:latin typeface="Arial Narrow" panose="020B0606020202030204" pitchFamily="34" charset="0"/>
              </a:rPr>
              <a:t>Генитоуринарный </a:t>
            </a:r>
            <a:r>
              <a:rPr lang="ru-RU" sz="2800" dirty="0">
                <a:solidFill>
                  <a:schemeClr val="bg1"/>
                </a:solidFill>
                <a:latin typeface="Arial Narrow" panose="020B0606020202030204" pitchFamily="34" charset="0"/>
              </a:rPr>
              <a:t>менопаузальный</a:t>
            </a:r>
            <a:r>
              <a:rPr lang="ru-RU" sz="2800" dirty="0">
                <a:latin typeface="Arial Narrow" panose="020B0606020202030204" pitchFamily="34" charset="0"/>
              </a:rPr>
              <a:t>  синдром (ГУМС)</a:t>
            </a:r>
          </a:p>
        </p:txBody>
      </p:sp>
      <p:sp>
        <p:nvSpPr>
          <p:cNvPr id="8" name="Arrow: Right 7">
            <a:extLst>
              <a:ext uri="{FF2B5EF4-FFF2-40B4-BE49-F238E27FC236}">
                <a16:creationId xmlns:a16="http://schemas.microsoft.com/office/drawing/2014/main" xmlns="" id="{BE038A29-E15A-4976-B0B7-BBBC5FE00BB8}"/>
              </a:ext>
            </a:extLst>
          </p:cNvPr>
          <p:cNvSpPr/>
          <p:nvPr/>
        </p:nvSpPr>
        <p:spPr>
          <a:xfrm>
            <a:off x="5354630" y="4259762"/>
            <a:ext cx="1558636" cy="488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191802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D108F-2AB0-400E-AFF5-896EAEEB79D1}"/>
              </a:ext>
            </a:extLst>
          </p:cNvPr>
          <p:cNvSpPr>
            <a:spLocks noGrp="1"/>
          </p:cNvSpPr>
          <p:nvPr>
            <p:ph type="title"/>
          </p:nvPr>
        </p:nvSpPr>
        <p:spPr>
          <a:xfrm>
            <a:off x="914400" y="0"/>
            <a:ext cx="10363200" cy="1143000"/>
          </a:xfrm>
        </p:spPr>
        <p:txBody>
          <a:bodyPr/>
          <a:lstStyle/>
          <a:p>
            <a:r>
              <a:rPr lang="ru-RU" sz="3200" dirty="0">
                <a:solidFill>
                  <a:srgbClr val="000000"/>
                </a:solidFill>
                <a:latin typeface="Arial Narrow" panose="020B0606020202030204" pitchFamily="34" charset="0"/>
                <a:cs typeface="Calibri Light" panose="020F0302020204030204" pitchFamily="34" charset="0"/>
              </a:rPr>
              <a:t>Структура</a:t>
            </a:r>
            <a:r>
              <a:rPr lang="ru-RU" sz="3600" dirty="0">
                <a:solidFill>
                  <a:srgbClr val="000000"/>
                </a:solidFill>
                <a:latin typeface="Arial Narrow" panose="020B0606020202030204" pitchFamily="34" charset="0"/>
                <a:cs typeface="Calibri Light" panose="020F0302020204030204" pitchFamily="34" charset="0"/>
              </a:rPr>
              <a:t> симптомов ГУМС</a:t>
            </a:r>
          </a:p>
        </p:txBody>
      </p:sp>
      <p:graphicFrame>
        <p:nvGraphicFramePr>
          <p:cNvPr id="8" name="Chart 7">
            <a:extLst>
              <a:ext uri="{FF2B5EF4-FFF2-40B4-BE49-F238E27FC236}">
                <a16:creationId xmlns:a16="http://schemas.microsoft.com/office/drawing/2014/main" xmlns="" id="{7296B94B-C8E6-4E20-948C-332EBC538E54}"/>
              </a:ext>
            </a:extLst>
          </p:cNvPr>
          <p:cNvGraphicFramePr>
            <a:graphicFrameLocks/>
          </p:cNvGraphicFramePr>
          <p:nvPr>
            <p:extLst/>
          </p:nvPr>
        </p:nvGraphicFramePr>
        <p:xfrm>
          <a:off x="105724" y="815480"/>
          <a:ext cx="8577943" cy="369846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xmlns="" id="{980ABAE7-9677-49E1-98D0-61D184D6AFD1}"/>
              </a:ext>
            </a:extLst>
          </p:cNvPr>
          <p:cNvSpPr/>
          <p:nvPr/>
        </p:nvSpPr>
        <p:spPr bwMode="auto">
          <a:xfrm>
            <a:off x="8121237" y="1123684"/>
            <a:ext cx="3813134" cy="2473113"/>
          </a:xfrm>
          <a:prstGeom prst="roundRect">
            <a:avLst>
              <a:gd name="adj" fmla="val 34274"/>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ru-RU" sz="2000" b="1" dirty="0">
                <a:latin typeface="Arial" panose="020B0604020202020204" pitchFamily="34" charset="0"/>
                <a:cs typeface="Arial" panose="020B0604020202020204" pitchFamily="34" charset="0"/>
              </a:rPr>
              <a:t>Симптомы ГУМС крайне негативно влияют на здоровье и самочувствие, значительно ухудшая качество жизни</a:t>
            </a:r>
          </a:p>
        </p:txBody>
      </p:sp>
      <p:sp>
        <p:nvSpPr>
          <p:cNvPr id="10" name="Rectangle: Rounded Corners 9">
            <a:extLst>
              <a:ext uri="{FF2B5EF4-FFF2-40B4-BE49-F238E27FC236}">
                <a16:creationId xmlns:a16="http://schemas.microsoft.com/office/drawing/2014/main" xmlns="" id="{ED7833AF-03C3-484A-A72A-ECC25DA2CA93}"/>
              </a:ext>
            </a:extLst>
          </p:cNvPr>
          <p:cNvSpPr/>
          <p:nvPr/>
        </p:nvSpPr>
        <p:spPr bwMode="auto">
          <a:xfrm>
            <a:off x="228600" y="4513943"/>
            <a:ext cx="11734799" cy="1633048"/>
          </a:xfrm>
          <a:prstGeom prst="roundRect">
            <a:avLst>
              <a:gd name="adj" fmla="val 50000"/>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ru-RU" sz="2800" b="1" dirty="0">
                <a:solidFill>
                  <a:schemeClr val="bg1"/>
                </a:solidFill>
                <a:latin typeface="Arial" panose="020B0604020202020204" pitchFamily="34" charset="0"/>
                <a:cs typeface="Arial" panose="020B0604020202020204" pitchFamily="34" charset="0"/>
              </a:rPr>
              <a:t>Через 4 года после наступления постменопаузы более, чем у 60% пациенток наблюдается хотя бы одно из проявлений ГУМС </a:t>
            </a:r>
          </a:p>
        </p:txBody>
      </p:sp>
      <p:sp>
        <p:nvSpPr>
          <p:cNvPr id="11" name="Rectangle 10">
            <a:extLst>
              <a:ext uri="{FF2B5EF4-FFF2-40B4-BE49-F238E27FC236}">
                <a16:creationId xmlns:a16="http://schemas.microsoft.com/office/drawing/2014/main" xmlns="" id="{8CC9E361-4E96-4BB0-9746-8A7E15DE5598}"/>
              </a:ext>
            </a:extLst>
          </p:cNvPr>
          <p:cNvSpPr/>
          <p:nvPr/>
        </p:nvSpPr>
        <p:spPr>
          <a:xfrm>
            <a:off x="203200" y="6146991"/>
            <a:ext cx="9390743" cy="569387"/>
          </a:xfrm>
          <a:prstGeom prst="rect">
            <a:avLst/>
          </a:prstGeom>
        </p:spPr>
        <p:txBody>
          <a:bodyPr wrap="square">
            <a:spAutoFit/>
          </a:bodyPr>
          <a:lstStyle/>
          <a:p>
            <a:r>
              <a:rPr lang="en-US" sz="1000" dirty="0">
                <a:latin typeface="Calibri Light" panose="020F0302020204030204" pitchFamily="34" charset="0"/>
                <a:cs typeface="Calibri Light" panose="020F0302020204030204" pitchFamily="34" charset="0"/>
              </a:rPr>
              <a:t>David D. </a:t>
            </a:r>
            <a:r>
              <a:rPr lang="en-US" sz="1000" dirty="0" err="1">
                <a:latin typeface="Calibri Light" panose="020F0302020204030204" pitchFamily="34" charset="0"/>
                <a:cs typeface="Calibri Light" panose="020F0302020204030204" pitchFamily="34" charset="0"/>
              </a:rPr>
              <a:t>Rahn</a:t>
            </a:r>
            <a:r>
              <a:rPr lang="en-US" sz="1000" dirty="0">
                <a:latin typeface="Calibri Light" panose="020F0302020204030204" pitchFamily="34" charset="0"/>
                <a:cs typeface="Calibri Light" panose="020F0302020204030204" pitchFamily="34" charset="0"/>
              </a:rPr>
              <a:t> et al. Vaginal Estrogen for Genitourinary Syndrome of Menopause: A Systematic Review. </a:t>
            </a:r>
            <a:r>
              <a:rPr lang="en-US" sz="1000" dirty="0" err="1">
                <a:latin typeface="Calibri Light" panose="020F0302020204030204" pitchFamily="34" charset="0"/>
                <a:cs typeface="Calibri Light" panose="020F0302020204030204" pitchFamily="34" charset="0"/>
              </a:rPr>
              <a:t>Obstet</a:t>
            </a:r>
            <a:r>
              <a:rPr lang="en-US" sz="1000" dirty="0">
                <a:latin typeface="Calibri Light" panose="020F0302020204030204" pitchFamily="34" charset="0"/>
                <a:cs typeface="Calibri Light" panose="020F0302020204030204" pitchFamily="34" charset="0"/>
              </a:rPr>
              <a:t> Gynecol. Author manuscript; available in PMC 2016</a:t>
            </a:r>
          </a:p>
          <a:p>
            <a:r>
              <a:rPr lang="en-US" sz="1050" dirty="0">
                <a:latin typeface="Calibri Light" panose="020F0302020204030204" pitchFamily="34" charset="0"/>
                <a:cs typeface="Calibri Light" panose="020F0302020204030204" pitchFamily="34" charset="0"/>
              </a:rPr>
              <a:t>Goldstein, Brian Dicks, et al. Sex Med. 2013 Dec; 1(2): 44–53</a:t>
            </a:r>
          </a:p>
          <a:p>
            <a:r>
              <a:rPr lang="en-US" sz="1050" dirty="0">
                <a:latin typeface="Calibri Light" panose="020F0302020204030204" pitchFamily="34" charset="0"/>
                <a:cs typeface="Calibri Light" panose="020F0302020204030204" pitchFamily="34" charset="0"/>
              </a:rPr>
              <a:t>Nanette Santoro, et al. Endocrinol </a:t>
            </a:r>
            <a:r>
              <a:rPr lang="en-US" sz="1050" dirty="0" err="1">
                <a:latin typeface="Calibri Light" panose="020F0302020204030204" pitchFamily="34" charset="0"/>
                <a:cs typeface="Calibri Light" panose="020F0302020204030204" pitchFamily="34" charset="0"/>
              </a:rPr>
              <a:t>Metab</a:t>
            </a:r>
            <a:r>
              <a:rPr lang="en-US" sz="1050" dirty="0">
                <a:latin typeface="Calibri Light" panose="020F0302020204030204" pitchFamily="34" charset="0"/>
                <a:cs typeface="Calibri Light" panose="020F0302020204030204" pitchFamily="34" charset="0"/>
              </a:rPr>
              <a:t> </a:t>
            </a:r>
            <a:r>
              <a:rPr lang="en-US" sz="1050" dirty="0" err="1">
                <a:latin typeface="Calibri Light" panose="020F0302020204030204" pitchFamily="34" charset="0"/>
                <a:cs typeface="Calibri Light" panose="020F0302020204030204" pitchFamily="34" charset="0"/>
              </a:rPr>
              <a:t>Clin</a:t>
            </a:r>
            <a:r>
              <a:rPr lang="en-US" sz="1050" dirty="0">
                <a:latin typeface="Calibri Light" panose="020F0302020204030204" pitchFamily="34" charset="0"/>
                <a:cs typeface="Calibri Light" panose="020F0302020204030204" pitchFamily="34" charset="0"/>
              </a:rPr>
              <a:t> North Am. Author manuscript; available in PMC 2016</a:t>
            </a:r>
            <a:endParaRPr lang="ru-RU" sz="1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xmlns="" val="1853868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93774"/>
          </a:xfrm>
        </p:spPr>
        <p:txBody>
          <a:bodyPr>
            <a:normAutofit/>
          </a:bodyPr>
          <a:lstStyle/>
          <a:p>
            <a:pPr algn="ctr"/>
            <a:r>
              <a:rPr lang="ru-RU" sz="3200" dirty="0"/>
              <a:t>Дефицит эстрогенов и факторы, способствующие развитию воспаления</a:t>
            </a:r>
          </a:p>
        </p:txBody>
      </p:sp>
      <p:graphicFrame>
        <p:nvGraphicFramePr>
          <p:cNvPr id="4" name="Content Placeholder 3"/>
          <p:cNvGraphicFramePr>
            <a:graphicFrameLocks noGrp="1"/>
          </p:cNvGraphicFramePr>
          <p:nvPr>
            <p:ph idx="1"/>
            <p:extLst/>
          </p:nvPr>
        </p:nvGraphicFramePr>
        <p:xfrm>
          <a:off x="690034" y="1470025"/>
          <a:ext cx="1081193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13267" y="6154514"/>
            <a:ext cx="5238935" cy="430887"/>
          </a:xfrm>
          <a:prstGeom prst="rect">
            <a:avLst/>
          </a:prstGeom>
          <a:noFill/>
        </p:spPr>
        <p:txBody>
          <a:bodyPr wrap="none" rtlCol="0">
            <a:spAutoFit/>
          </a:bodyPr>
          <a:lstStyle/>
          <a:p>
            <a:r>
              <a:rPr lang="ru-RU" sz="1100" i="1" dirty="0"/>
              <a:t>По материалам Ю.Э. </a:t>
            </a:r>
            <a:r>
              <a:rPr lang="ru-RU" sz="1100" i="1" dirty="0" err="1"/>
              <a:t>Доброхотовой</a:t>
            </a:r>
            <a:r>
              <a:rPr lang="ru-RU" sz="1100" i="1" dirty="0"/>
              <a:t> и </a:t>
            </a:r>
            <a:r>
              <a:rPr lang="ru-RU" sz="1100" i="1" dirty="0" err="1"/>
              <a:t>соавт</a:t>
            </a:r>
            <a:r>
              <a:rPr lang="ru-RU" sz="1100" i="1" dirty="0"/>
              <a:t>. – М.:ГЭОТАР-</a:t>
            </a:r>
            <a:r>
              <a:rPr lang="ru-RU" sz="1100" i="1" dirty="0" err="1"/>
              <a:t>Медиаб</a:t>
            </a:r>
            <a:r>
              <a:rPr lang="ru-RU" sz="1100" i="1" dirty="0"/>
              <a:t> 2014. – с. 26-27</a:t>
            </a:r>
          </a:p>
          <a:p>
            <a:r>
              <a:rPr lang="ru-RU" sz="1100" i="1" dirty="0"/>
              <a:t>А.В. Глазунова, С.В. Юренева, Лечащий врач, № 3, </a:t>
            </a:r>
            <a:r>
              <a:rPr lang="ru-RU" sz="1100" i="1" dirty="0" smtClean="0"/>
              <a:t>2014</a:t>
            </a:r>
            <a:endParaRPr lang="ru-RU" sz="1100" i="1" dirty="0"/>
          </a:p>
        </p:txBody>
      </p:sp>
    </p:spTree>
    <p:extLst>
      <p:ext uri="{BB962C8B-B14F-4D97-AF65-F5344CB8AC3E}">
        <p14:creationId xmlns:p14="http://schemas.microsoft.com/office/powerpoint/2010/main" xmlns="" val="27820393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954306" y="5500978"/>
            <a:ext cx="8591652" cy="685800"/>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a:solidFill>
                  <a:schemeClr val="tx1"/>
                </a:solidFill>
              </a:rPr>
              <a:t>Снижение содержания лактобактерий вплоть до исчезновения</a:t>
            </a:r>
          </a:p>
        </p:txBody>
      </p:sp>
      <p:sp>
        <p:nvSpPr>
          <p:cNvPr id="9" name="Right Brace 8"/>
          <p:cNvSpPr/>
          <p:nvPr/>
        </p:nvSpPr>
        <p:spPr>
          <a:xfrm rot="5400000">
            <a:off x="5657240" y="819666"/>
            <a:ext cx="1060277" cy="8717157"/>
          </a:xfrm>
          <a:prstGeom prst="rightBrace">
            <a:avLst>
              <a:gd name="adj1" fmla="val 39590"/>
              <a:gd name="adj2" fmla="val 50823"/>
            </a:avLst>
          </a:prstGeom>
          <a:solidFill>
            <a:schemeClr val="accent6">
              <a:lumMod val="60000"/>
              <a:lumOff val="40000"/>
            </a:schemeClr>
          </a:solid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lvl="0" algn="ctr"/>
            <a:r>
              <a:rPr lang="ru-RU" sz="2000" dirty="0"/>
              <a:t>Снижение содержания гликогена </a:t>
            </a:r>
          </a:p>
        </p:txBody>
      </p:sp>
      <p:sp>
        <p:nvSpPr>
          <p:cNvPr id="7" name="Right Brace 6"/>
          <p:cNvSpPr/>
          <p:nvPr/>
        </p:nvSpPr>
        <p:spPr>
          <a:xfrm rot="5400000">
            <a:off x="5657240" y="-1471"/>
            <a:ext cx="1060277" cy="8717157"/>
          </a:xfrm>
          <a:prstGeom prst="rightBrace">
            <a:avLst>
              <a:gd name="adj1" fmla="val 39590"/>
              <a:gd name="adj2" fmla="val 50823"/>
            </a:avLst>
          </a:prstGeom>
          <a:solidFill>
            <a:schemeClr val="accent6">
              <a:lumMod val="60000"/>
              <a:lumOff val="40000"/>
            </a:schemeClr>
          </a:solid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lvl="0" algn="ctr"/>
            <a:r>
              <a:rPr lang="ru-RU" sz="2000" dirty="0"/>
              <a:t>Снижение пролиферации влагалищного эпителия</a:t>
            </a:r>
          </a:p>
        </p:txBody>
      </p:sp>
      <p:sp>
        <p:nvSpPr>
          <p:cNvPr id="2" name="Title 1"/>
          <p:cNvSpPr>
            <a:spLocks noGrp="1"/>
          </p:cNvSpPr>
          <p:nvPr>
            <p:ph type="title"/>
          </p:nvPr>
        </p:nvSpPr>
        <p:spPr>
          <a:xfrm>
            <a:off x="3589867" y="425452"/>
            <a:ext cx="7763933" cy="1325563"/>
          </a:xfrm>
        </p:spPr>
        <p:txBody>
          <a:bodyPr>
            <a:normAutofit/>
          </a:bodyPr>
          <a:lstStyle/>
          <a:p>
            <a:r>
              <a:rPr lang="ru-RU" dirty="0"/>
              <a:t>Дефицит эстрогенов – фактор изменения </a:t>
            </a:r>
            <a:r>
              <a:rPr lang="ru-RU" dirty="0" err="1"/>
              <a:t>микробиоты</a:t>
            </a:r>
            <a:r>
              <a:rPr lang="ru-RU" dirty="0"/>
              <a:t> влагалища</a:t>
            </a:r>
          </a:p>
        </p:txBody>
      </p:sp>
      <p:pic>
        <p:nvPicPr>
          <p:cNvPr id="5" name="Picture 4"/>
          <p:cNvPicPr>
            <a:picLocks noChangeAspect="1"/>
          </p:cNvPicPr>
          <p:nvPr/>
        </p:nvPicPr>
        <p:blipFill>
          <a:blip r:embed="rId2" cstate="print"/>
          <a:stretch>
            <a:fillRect/>
          </a:stretch>
        </p:blipFill>
        <p:spPr>
          <a:xfrm>
            <a:off x="191416" y="283775"/>
            <a:ext cx="2964161" cy="1402617"/>
          </a:xfrm>
          <a:prstGeom prst="rect">
            <a:avLst/>
          </a:prstGeom>
          <a:ln>
            <a:solidFill>
              <a:srgbClr val="92D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TextBox 5"/>
          <p:cNvSpPr txBox="1"/>
          <p:nvPr/>
        </p:nvSpPr>
        <p:spPr>
          <a:xfrm>
            <a:off x="4008742" y="6346780"/>
            <a:ext cx="5381794" cy="300082"/>
          </a:xfrm>
          <a:prstGeom prst="rect">
            <a:avLst/>
          </a:prstGeom>
          <a:noFill/>
        </p:spPr>
        <p:txBody>
          <a:bodyPr wrap="none" rtlCol="0">
            <a:spAutoFit/>
          </a:bodyPr>
          <a:lstStyle/>
          <a:p>
            <a:r>
              <a:rPr lang="en-US" sz="1350" i="1" dirty="0"/>
              <a:t>S. Palacios. Managing urogenital atrophy // </a:t>
            </a:r>
            <a:r>
              <a:rPr lang="en-US" sz="1350" i="1" dirty="0" err="1"/>
              <a:t>Maturitas</a:t>
            </a:r>
            <a:r>
              <a:rPr lang="en-US" sz="1350" i="1" dirty="0"/>
              <a:t>. </a:t>
            </a:r>
            <a:r>
              <a:rPr lang="ru-RU" sz="1350" i="1" dirty="0"/>
              <a:t>2009; 63: 315–318</a:t>
            </a:r>
            <a:endParaRPr lang="ru-RU" sz="1350" dirty="0"/>
          </a:p>
        </p:txBody>
      </p:sp>
      <p:sp>
        <p:nvSpPr>
          <p:cNvPr id="8" name="Right Brace 7"/>
          <p:cNvSpPr/>
          <p:nvPr/>
        </p:nvSpPr>
        <p:spPr>
          <a:xfrm rot="5400000">
            <a:off x="5456030" y="-845028"/>
            <a:ext cx="1462697" cy="8717157"/>
          </a:xfrm>
          <a:prstGeom prst="rightBrace">
            <a:avLst>
              <a:gd name="adj1" fmla="val 28558"/>
              <a:gd name="adj2" fmla="val 50412"/>
            </a:avLst>
          </a:prstGeom>
          <a:solidFill>
            <a:schemeClr val="accent6">
              <a:lumMod val="60000"/>
              <a:lumOff val="40000"/>
            </a:schemeClr>
          </a:solidFill>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lvl="0" algn="ctr"/>
            <a:r>
              <a:rPr lang="ru-RU" sz="2000" dirty="0"/>
              <a:t>Блокада митотической активности базального и </a:t>
            </a:r>
            <a:r>
              <a:rPr lang="ru-RU" sz="2000" dirty="0" err="1"/>
              <a:t>парабазального</a:t>
            </a:r>
            <a:r>
              <a:rPr lang="ru-RU" sz="2000" dirty="0"/>
              <a:t> слоев эпителия влагалищной стенки</a:t>
            </a:r>
          </a:p>
        </p:txBody>
      </p:sp>
      <p:sp>
        <p:nvSpPr>
          <p:cNvPr id="4" name="Right Brace 3"/>
          <p:cNvSpPr/>
          <p:nvPr/>
        </p:nvSpPr>
        <p:spPr>
          <a:xfrm rot="5400000">
            <a:off x="5422763" y="-984656"/>
            <a:ext cx="1206500" cy="6959600"/>
          </a:xfrm>
          <a:prstGeom prst="rightBrace">
            <a:avLst/>
          </a:prstGeom>
          <a:solidFill>
            <a:schemeClr val="accent6">
              <a:lumMod val="75000"/>
            </a:schemeClr>
          </a:solidFill>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algn="ctr"/>
            <a:r>
              <a:rPr lang="ru-RU" sz="2400" b="1" dirty="0" smtClean="0">
                <a:solidFill>
                  <a:srgbClr val="FFFF00"/>
                </a:solidFill>
                <a:effectLst>
                  <a:outerShdw blurRad="38100" dist="38100" dir="2700000" algn="tl">
                    <a:srgbClr val="000000">
                      <a:alpha val="43137"/>
                    </a:srgbClr>
                  </a:outerShdw>
                </a:effectLst>
              </a:rPr>
              <a:t>Дефицит эстрогенов</a:t>
            </a:r>
            <a:endParaRPr lang="ru-RU" sz="2400" b="1" dirty="0">
              <a:solidFill>
                <a:srgbClr val="FFFF00"/>
              </a:solidFill>
              <a:effectLst>
                <a:outerShdw blurRad="38100" dist="38100" dir="2700000" algn="tl">
                  <a:srgbClr val="000000">
                    <a:alpha val="43137"/>
                  </a:srgbClr>
                </a:outerShdw>
              </a:effectLst>
            </a:endParaRPr>
          </a:p>
        </p:txBody>
      </p:sp>
      <p:pic>
        <p:nvPicPr>
          <p:cNvPr id="10" name="Picture 9"/>
          <p:cNvPicPr>
            <a:picLocks noChangeAspect="1"/>
          </p:cNvPicPr>
          <p:nvPr/>
        </p:nvPicPr>
        <p:blipFill rotWithShape="1">
          <a:blip r:embed="rId3" cstate="print"/>
          <a:srcRect l="3429" t="30857" r="62928" b="21143"/>
          <a:stretch/>
        </p:blipFill>
        <p:spPr>
          <a:xfrm>
            <a:off x="382979" y="5336483"/>
            <a:ext cx="1445820" cy="116033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10"/>
          <p:cNvPicPr>
            <a:picLocks noChangeAspect="1"/>
          </p:cNvPicPr>
          <p:nvPr/>
        </p:nvPicPr>
        <p:blipFill>
          <a:blip r:embed="rId4" cstate="print"/>
          <a:stretch>
            <a:fillRect/>
          </a:stretch>
        </p:blipFill>
        <p:spPr>
          <a:xfrm>
            <a:off x="10633792" y="5273445"/>
            <a:ext cx="1450633" cy="114086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xmlns="" val="11320099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xmlns="" id="{9AF1900E-6142-4CAF-A709-03131D1CC806}"/>
              </a:ext>
            </a:extLst>
          </p:cNvPr>
          <p:cNvSpPr>
            <a:spLocks noGrp="1"/>
          </p:cNvSpPr>
          <p:nvPr>
            <p:ph type="title" idx="4294967295"/>
          </p:nvPr>
        </p:nvSpPr>
        <p:spPr>
          <a:xfrm>
            <a:off x="452202" y="300722"/>
            <a:ext cx="11527987" cy="1189348"/>
          </a:xfrm>
        </p:spPr>
        <p:txBody>
          <a:bodyPr anchor="t">
            <a:noAutofit/>
          </a:bodyPr>
          <a:lstStyle/>
          <a:p>
            <a:r>
              <a:rPr lang="ru-RU" altLang="ru-RU" sz="4000" dirty="0">
                <a:latin typeface="Arial Narrow" panose="020B0606020202030204" pitchFamily="34" charset="0"/>
              </a:rPr>
              <a:t>Локализация рецепторов к прогестерону</a:t>
            </a:r>
            <a:endParaRPr lang="en-GB" sz="4000" dirty="0">
              <a:latin typeface="Arial Narrow" panose="020B0606020202030204" pitchFamily="34" charset="0"/>
            </a:endParaRPr>
          </a:p>
        </p:txBody>
      </p:sp>
      <p:sp>
        <p:nvSpPr>
          <p:cNvPr id="12" name="Rectangle 11">
            <a:extLst>
              <a:ext uri="{FF2B5EF4-FFF2-40B4-BE49-F238E27FC236}">
                <a16:creationId xmlns:a16="http://schemas.microsoft.com/office/drawing/2014/main" xmlns="" id="{2A91FF3E-B517-4A6F-A8D2-9919D531EBFD}"/>
              </a:ext>
            </a:extLst>
          </p:cNvPr>
          <p:cNvSpPr/>
          <p:nvPr/>
        </p:nvSpPr>
        <p:spPr>
          <a:xfrm>
            <a:off x="2193691" y="6250465"/>
            <a:ext cx="4378520" cy="300082"/>
          </a:xfrm>
          <a:prstGeom prst="rect">
            <a:avLst/>
          </a:prstGeom>
        </p:spPr>
        <p:txBody>
          <a:bodyPr wrap="square">
            <a:spAutoFit/>
          </a:bodyPr>
          <a:lstStyle/>
          <a:p>
            <a:r>
              <a:rPr lang="en-US" sz="675" dirty="0" err="1">
                <a:latin typeface="Arial"/>
                <a:cs typeface="Arial"/>
              </a:rPr>
              <a:t>Sturdee</a:t>
            </a:r>
            <a:r>
              <a:rPr lang="en-US" sz="675" dirty="0">
                <a:latin typeface="Arial"/>
                <a:cs typeface="Arial"/>
              </a:rPr>
              <a:t> DW, Panay N. </a:t>
            </a:r>
            <a:r>
              <a:rPr lang="en-ZA" sz="675" dirty="0">
                <a:latin typeface="Arial"/>
                <a:cs typeface="Arial"/>
              </a:rPr>
              <a:t>Recommendations for the management of postmenopausal vaginal atrophy. Climacteric 2010; Early online: DOI: 10.3109/13697137.2010.522875</a:t>
            </a:r>
            <a:endParaRPr lang="en-US" sz="675" dirty="0">
              <a:latin typeface="Arial"/>
              <a:cs typeface="Arial"/>
            </a:endParaRPr>
          </a:p>
        </p:txBody>
      </p:sp>
      <p:sp>
        <p:nvSpPr>
          <p:cNvPr id="13" name="Rectangle 12">
            <a:extLst>
              <a:ext uri="{FF2B5EF4-FFF2-40B4-BE49-F238E27FC236}">
                <a16:creationId xmlns:a16="http://schemas.microsoft.com/office/drawing/2014/main" xmlns="" id="{D2085C7E-5D1E-4268-85ED-8E0D42C4EEED}"/>
              </a:ext>
            </a:extLst>
          </p:cNvPr>
          <p:cNvSpPr/>
          <p:nvPr/>
        </p:nvSpPr>
        <p:spPr>
          <a:xfrm>
            <a:off x="3851372" y="1185994"/>
            <a:ext cx="7710364" cy="2193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ru-RU" sz="2400" dirty="0">
              <a:solidFill>
                <a:schemeClr val="tx1"/>
              </a:solidFill>
              <a:latin typeface="Arial Narrow" panose="020B0606020202030204" pitchFamily="34" charset="0"/>
              <a:cs typeface="Arial" pitchFamily="34" charset="0"/>
            </a:endParaRPr>
          </a:p>
          <a:p>
            <a:pPr>
              <a:defRPr/>
            </a:pPr>
            <a:r>
              <a:rPr lang="ru-RU" sz="2400" dirty="0">
                <a:solidFill>
                  <a:schemeClr val="tx1"/>
                </a:solidFill>
                <a:latin typeface="Arial Narrow" panose="020B0606020202030204" pitchFamily="34" charset="0"/>
                <a:cs typeface="Arial" pitchFamily="34" charset="0"/>
              </a:rPr>
              <a:t>Прогестероновые рецепторы расположены во влагалище и эпителии вульвовагинального перехода </a:t>
            </a:r>
          </a:p>
          <a:p>
            <a:pPr>
              <a:defRPr/>
            </a:pPr>
            <a:endParaRPr lang="ru-RU" sz="2400" dirty="0">
              <a:solidFill>
                <a:schemeClr val="tx1"/>
              </a:solidFill>
              <a:latin typeface="Arial Narrow" panose="020B0606020202030204" pitchFamily="34" charset="0"/>
              <a:cs typeface="Arial" pitchFamily="34" charset="0"/>
            </a:endParaRPr>
          </a:p>
          <a:p>
            <a:pPr>
              <a:defRPr/>
            </a:pPr>
            <a:endParaRPr lang="ru-RU" sz="2400" dirty="0">
              <a:solidFill>
                <a:schemeClr val="tx1"/>
              </a:solidFill>
              <a:latin typeface="Arial Narrow" panose="020B0606020202030204" pitchFamily="34" charset="0"/>
            </a:endParaRPr>
          </a:p>
          <a:p>
            <a:pPr>
              <a:defRPr/>
            </a:pPr>
            <a:r>
              <a:rPr lang="ru-RU" sz="2400" dirty="0">
                <a:solidFill>
                  <a:schemeClr val="tx1"/>
                </a:solidFill>
                <a:latin typeface="Arial Narrow" panose="020B0606020202030204" pitchFamily="34" charset="0"/>
                <a:cs typeface="Arial" pitchFamily="34" charset="0"/>
              </a:rPr>
              <a:t>Рецепторы  - в базальном и парабазальном слоях эпителия, неспособного к пролиферации при дефиците гормонов</a:t>
            </a:r>
            <a:endParaRPr lang="ru-RU" sz="2400" dirty="0">
              <a:solidFill>
                <a:schemeClr val="tx1"/>
              </a:solidFill>
              <a:latin typeface="Arial Narrow" panose="020B0606020202030204" pitchFamily="34" charset="0"/>
            </a:endParaRPr>
          </a:p>
        </p:txBody>
      </p:sp>
      <p:sp>
        <p:nvSpPr>
          <p:cNvPr id="15" name="Text Placeholder 2">
            <a:extLst>
              <a:ext uri="{FF2B5EF4-FFF2-40B4-BE49-F238E27FC236}">
                <a16:creationId xmlns:a16="http://schemas.microsoft.com/office/drawing/2014/main" xmlns="" id="{858D5819-0CE4-458E-8E90-CB84481C6760}"/>
              </a:ext>
            </a:extLst>
          </p:cNvPr>
          <p:cNvSpPr txBox="1">
            <a:spLocks/>
          </p:cNvSpPr>
          <p:nvPr/>
        </p:nvSpPr>
        <p:spPr bwMode="auto">
          <a:xfrm>
            <a:off x="603768" y="4155419"/>
            <a:ext cx="10957968" cy="112514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altLang="ru-RU" sz="2400" dirty="0">
                <a:latin typeface="Arial Narrow" panose="020B0606020202030204" pitchFamily="34" charset="0"/>
              </a:rPr>
              <a:t>Терапия эстриолом обеспечивает восстановление пролиферации эпителия при дефиците эстрогенов</a:t>
            </a:r>
          </a:p>
          <a:p>
            <a:r>
              <a:rPr lang="ru-RU" altLang="ru-RU" sz="2400" b="1" dirty="0">
                <a:latin typeface="Arial Narrow" panose="020B0606020202030204" pitchFamily="34" charset="0"/>
              </a:rPr>
              <a:t>Однако, в условиях дефицита прогестерона дифференциация влагалищного эпителия и его секреторная функция неполноценны.</a:t>
            </a:r>
            <a:endParaRPr lang="ru-RU" sz="2400" dirty="0">
              <a:latin typeface="Arial Narrow" panose="020B0606020202030204" pitchFamily="34" charset="0"/>
            </a:endParaRPr>
          </a:p>
        </p:txBody>
      </p:sp>
      <p:grpSp>
        <p:nvGrpSpPr>
          <p:cNvPr id="16" name="Group 15">
            <a:extLst>
              <a:ext uri="{FF2B5EF4-FFF2-40B4-BE49-F238E27FC236}">
                <a16:creationId xmlns:a16="http://schemas.microsoft.com/office/drawing/2014/main" xmlns="" id="{39DFDEBC-F04A-4B3C-9BB1-CC1F03E4F156}"/>
              </a:ext>
            </a:extLst>
          </p:cNvPr>
          <p:cNvGrpSpPr/>
          <p:nvPr/>
        </p:nvGrpSpPr>
        <p:grpSpPr>
          <a:xfrm>
            <a:off x="452202" y="1227447"/>
            <a:ext cx="2966455" cy="2360843"/>
            <a:chOff x="776699" y="1235724"/>
            <a:chExt cx="4239179" cy="3750058"/>
          </a:xfrm>
        </p:grpSpPr>
        <p:pic>
          <p:nvPicPr>
            <p:cNvPr id="17" name="Picture 5">
              <a:extLst>
                <a:ext uri="{FF2B5EF4-FFF2-40B4-BE49-F238E27FC236}">
                  <a16:creationId xmlns:a16="http://schemas.microsoft.com/office/drawing/2014/main" xmlns="" id="{6454079F-BCA3-4EB0-882E-CBFCFD4C0FB1}"/>
                </a:ext>
              </a:extLst>
            </p:cNvPr>
            <p:cNvPicPr>
              <a:picLocks noChangeAspect="1" noChangeArrowheads="1"/>
            </p:cNvPicPr>
            <p:nvPr/>
          </p:nvPicPr>
          <p:blipFill>
            <a:blip r:embed="rId2" cstate="print"/>
            <a:srcRect/>
            <a:stretch>
              <a:fillRect/>
            </a:stretch>
          </p:blipFill>
          <p:spPr>
            <a:xfrm>
              <a:off x="776699" y="1235724"/>
              <a:ext cx="3833813" cy="3713162"/>
            </a:xfrm>
            <a:prstGeom prst="rect">
              <a:avLst/>
            </a:prstGeom>
            <a:noFill/>
          </p:spPr>
        </p:pic>
        <p:sp>
          <p:nvSpPr>
            <p:cNvPr id="18" name="Прямоугольник 1">
              <a:extLst>
                <a:ext uri="{FF2B5EF4-FFF2-40B4-BE49-F238E27FC236}">
                  <a16:creationId xmlns:a16="http://schemas.microsoft.com/office/drawing/2014/main" xmlns="" id="{F146F974-DDCA-4AA0-AA33-05FBD89C573F}"/>
                </a:ext>
              </a:extLst>
            </p:cNvPr>
            <p:cNvSpPr>
              <a:spLocks noChangeArrowheads="1"/>
            </p:cNvSpPr>
            <p:nvPr/>
          </p:nvSpPr>
          <p:spPr bwMode="auto">
            <a:xfrm rot="10800000" flipV="1">
              <a:off x="4151784" y="3447343"/>
              <a:ext cx="864094" cy="476662"/>
            </a:xfrm>
            <a:prstGeom prst="rect">
              <a:avLst/>
            </a:prstGeom>
            <a:noFill/>
            <a:ln w="9525">
              <a:noFill/>
              <a:miter lim="800000"/>
              <a:headEnd/>
              <a:tailEnd/>
            </a:ln>
          </p:spPr>
          <p:txBody>
            <a:bodyPr wrap="square">
              <a:spAutoFit/>
            </a:bodyPr>
            <a:lstStyle/>
            <a:p>
              <a:r>
                <a:rPr lang="en-US" altLang="ru-RU" sz="1350" dirty="0"/>
                <a:t>R</a:t>
              </a:r>
              <a:r>
                <a:rPr lang="el-GR" altLang="ru-RU" sz="1350" dirty="0"/>
                <a:t>α</a:t>
              </a:r>
              <a:r>
                <a:rPr lang="en-US" altLang="ru-RU" sz="1350" dirty="0"/>
                <a:t> E</a:t>
              </a:r>
              <a:endParaRPr lang="ru-RU" altLang="ru-RU" sz="1350" dirty="0"/>
            </a:p>
          </p:txBody>
        </p:sp>
        <p:sp>
          <p:nvSpPr>
            <p:cNvPr id="19" name="Прямоугольник 5">
              <a:extLst>
                <a:ext uri="{FF2B5EF4-FFF2-40B4-BE49-F238E27FC236}">
                  <a16:creationId xmlns:a16="http://schemas.microsoft.com/office/drawing/2014/main" xmlns="" id="{2C31E53B-C65B-49BC-B31C-BE5B90BCDF12}"/>
                </a:ext>
              </a:extLst>
            </p:cNvPr>
            <p:cNvSpPr>
              <a:spLocks noChangeArrowheads="1"/>
            </p:cNvSpPr>
            <p:nvPr/>
          </p:nvSpPr>
          <p:spPr bwMode="auto">
            <a:xfrm>
              <a:off x="4223793" y="4437113"/>
              <a:ext cx="527332" cy="476662"/>
            </a:xfrm>
            <a:prstGeom prst="rect">
              <a:avLst/>
            </a:prstGeom>
            <a:noFill/>
            <a:ln w="9525">
              <a:noFill/>
              <a:miter lim="800000"/>
              <a:headEnd/>
              <a:tailEnd/>
            </a:ln>
          </p:spPr>
          <p:txBody>
            <a:bodyPr wrap="none">
              <a:spAutoFit/>
            </a:bodyPr>
            <a:lstStyle/>
            <a:p>
              <a:r>
                <a:rPr lang="en-US" altLang="ru-RU" sz="1350" dirty="0"/>
                <a:t>RP</a:t>
              </a:r>
              <a:endParaRPr lang="ru-RU" altLang="ru-RU" sz="1350" dirty="0"/>
            </a:p>
          </p:txBody>
        </p:sp>
        <p:sp>
          <p:nvSpPr>
            <p:cNvPr id="20" name="Прямоугольник 4">
              <a:extLst>
                <a:ext uri="{FF2B5EF4-FFF2-40B4-BE49-F238E27FC236}">
                  <a16:creationId xmlns:a16="http://schemas.microsoft.com/office/drawing/2014/main" xmlns="" id="{40A9EA87-1BCC-4EC1-809B-AC8149DD6A7C}"/>
                </a:ext>
              </a:extLst>
            </p:cNvPr>
            <p:cNvSpPr>
              <a:spLocks noChangeArrowheads="1"/>
            </p:cNvSpPr>
            <p:nvPr/>
          </p:nvSpPr>
          <p:spPr bwMode="auto">
            <a:xfrm>
              <a:off x="2423592" y="4509120"/>
              <a:ext cx="755650" cy="476662"/>
            </a:xfrm>
            <a:prstGeom prst="rect">
              <a:avLst/>
            </a:prstGeom>
            <a:noFill/>
            <a:ln w="9525">
              <a:noFill/>
              <a:miter lim="800000"/>
              <a:headEnd/>
              <a:tailEnd/>
            </a:ln>
          </p:spPr>
          <p:txBody>
            <a:bodyPr>
              <a:spAutoFit/>
            </a:bodyPr>
            <a:lstStyle/>
            <a:p>
              <a:r>
                <a:rPr lang="en-US" altLang="ru-RU" sz="1350" dirty="0"/>
                <a:t>AR</a:t>
              </a:r>
              <a:endParaRPr lang="ru-RU" altLang="ru-RU" sz="1350" dirty="0"/>
            </a:p>
          </p:txBody>
        </p:sp>
        <p:sp>
          <p:nvSpPr>
            <p:cNvPr id="21" name="Прямоугольник 2">
              <a:extLst>
                <a:ext uri="{FF2B5EF4-FFF2-40B4-BE49-F238E27FC236}">
                  <a16:creationId xmlns:a16="http://schemas.microsoft.com/office/drawing/2014/main" xmlns="" id="{99CAAD11-A42C-4CEF-B308-F30409F4F6E4}"/>
                </a:ext>
              </a:extLst>
            </p:cNvPr>
            <p:cNvSpPr>
              <a:spLocks noChangeArrowheads="1"/>
            </p:cNvSpPr>
            <p:nvPr/>
          </p:nvSpPr>
          <p:spPr bwMode="auto">
            <a:xfrm>
              <a:off x="2351088" y="4005263"/>
              <a:ext cx="651033" cy="476662"/>
            </a:xfrm>
            <a:prstGeom prst="rect">
              <a:avLst/>
            </a:prstGeom>
            <a:noFill/>
            <a:ln w="9525">
              <a:noFill/>
              <a:miter lim="800000"/>
              <a:headEnd/>
              <a:tailEnd/>
            </a:ln>
          </p:spPr>
          <p:txBody>
            <a:bodyPr wrap="none">
              <a:spAutoFit/>
            </a:bodyPr>
            <a:lstStyle/>
            <a:p>
              <a:r>
                <a:rPr lang="en-US" altLang="ru-RU" sz="1350" dirty="0"/>
                <a:t>ER</a:t>
              </a:r>
              <a:r>
                <a:rPr lang="el-GR" altLang="ru-RU" sz="1350" dirty="0"/>
                <a:t>β</a:t>
              </a:r>
              <a:endParaRPr lang="ru-RU" altLang="ru-RU" sz="1350" dirty="0"/>
            </a:p>
          </p:txBody>
        </p:sp>
      </p:grpSp>
    </p:spTree>
    <p:extLst>
      <p:ext uri="{BB962C8B-B14F-4D97-AF65-F5344CB8AC3E}">
        <p14:creationId xmlns:p14="http://schemas.microsoft.com/office/powerpoint/2010/main" xmlns="" val="40726580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9114" y="194530"/>
            <a:ext cx="9683646" cy="924027"/>
          </a:xfrm>
          <a:ln w="28575">
            <a:noFill/>
          </a:ln>
        </p:spPr>
        <p:txBody>
          <a:bodyPr>
            <a:normAutofit fontScale="90000"/>
          </a:bodyPr>
          <a:lstStyle/>
          <a:p>
            <a:pPr algn="ctr"/>
            <a:r>
              <a:rPr lang="ru-RU" sz="3600" b="1" dirty="0">
                <a:latin typeface="Arial Narrow" panose="020B0606020202030204" pitchFamily="34" charset="0"/>
              </a:rPr>
              <a:t>Влияние прогестерона на урогенитальный эпителий</a:t>
            </a:r>
          </a:p>
        </p:txBody>
      </p:sp>
      <p:sp>
        <p:nvSpPr>
          <p:cNvPr id="3" name="Объект 2"/>
          <p:cNvSpPr>
            <a:spLocks noGrp="1"/>
          </p:cNvSpPr>
          <p:nvPr>
            <p:ph idx="1"/>
          </p:nvPr>
        </p:nvSpPr>
        <p:spPr>
          <a:xfrm>
            <a:off x="1765616" y="1374060"/>
            <a:ext cx="8158304" cy="2206728"/>
          </a:xfrm>
        </p:spPr>
        <p:txBody>
          <a:bodyPr>
            <a:normAutofit/>
          </a:bodyPr>
          <a:lstStyle/>
          <a:p>
            <a:r>
              <a:rPr lang="ru-RU" sz="2000" dirty="0">
                <a:latin typeface="Arial Narrow" panose="020B0606020202030204" pitchFamily="34" charset="0"/>
              </a:rPr>
              <a:t>Способствует пролиферации и дифференцировке (созреванию) клеток урогенитального эпителия</a:t>
            </a:r>
            <a:r>
              <a:rPr lang="en-US" sz="2000" dirty="0">
                <a:latin typeface="Arial Narrow" panose="020B0606020202030204" pitchFamily="34" charset="0"/>
              </a:rPr>
              <a:t>;</a:t>
            </a:r>
            <a:endParaRPr lang="ru-RU" sz="2000" dirty="0">
              <a:latin typeface="Arial Narrow" panose="020B0606020202030204" pitchFamily="34" charset="0"/>
            </a:endParaRPr>
          </a:p>
          <a:p>
            <a:r>
              <a:rPr lang="ru-RU" sz="2000" dirty="0">
                <a:latin typeface="Arial Narrow" panose="020B0606020202030204" pitchFamily="34" charset="0"/>
              </a:rPr>
              <a:t>Активирует процесс синтеза гликогена и его накоплению в цитоплазме клеток</a:t>
            </a:r>
            <a:r>
              <a:rPr lang="en-US" sz="2000" dirty="0">
                <a:latin typeface="Arial Narrow" panose="020B0606020202030204" pitchFamily="34" charset="0"/>
              </a:rPr>
              <a:t>;</a:t>
            </a:r>
            <a:endParaRPr lang="ru-RU" sz="2000" dirty="0">
              <a:latin typeface="Arial Narrow" panose="020B0606020202030204" pitchFamily="34" charset="0"/>
            </a:endParaRPr>
          </a:p>
          <a:p>
            <a:r>
              <a:rPr lang="ru-RU" sz="2000" dirty="0">
                <a:latin typeface="Arial Narrow" panose="020B0606020202030204" pitchFamily="34" charset="0"/>
              </a:rPr>
              <a:t>Влияет на запрограммированную гибель </a:t>
            </a:r>
            <a:r>
              <a:rPr lang="ru-RU" sz="2000" dirty="0" err="1">
                <a:latin typeface="Arial Narrow" panose="020B0606020202030204" pitchFamily="34" charset="0"/>
              </a:rPr>
              <a:t>эпителиоцитов</a:t>
            </a:r>
            <a:r>
              <a:rPr lang="ru-RU" sz="2000" dirty="0">
                <a:latin typeface="Arial Narrow" panose="020B0606020202030204" pitchFamily="34" charset="0"/>
              </a:rPr>
              <a:t> (</a:t>
            </a:r>
            <a:r>
              <a:rPr lang="ru-RU" sz="2000" dirty="0" err="1">
                <a:latin typeface="Arial Narrow" panose="020B0606020202030204" pitchFamily="34" charset="0"/>
              </a:rPr>
              <a:t>апоптоз</a:t>
            </a:r>
            <a:r>
              <a:rPr lang="ru-RU" sz="2000" dirty="0">
                <a:latin typeface="Arial Narrow" panose="020B0606020202030204" pitchFamily="34" charset="0"/>
              </a:rPr>
              <a:t>), что приводит к их отторжению (слущиванию)</a:t>
            </a:r>
            <a:r>
              <a:rPr lang="en-US" sz="2000" dirty="0">
                <a:latin typeface="Arial Narrow" panose="020B0606020202030204" pitchFamily="34" charset="0"/>
              </a:rPr>
              <a:t>;</a:t>
            </a:r>
            <a:endParaRPr lang="ru-RU" sz="2000" dirty="0">
              <a:latin typeface="Arial Narrow" panose="020B060602020203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65616" y="3836292"/>
            <a:ext cx="3876579" cy="2766055"/>
          </a:xfrm>
          <a:prstGeom prst="rect">
            <a:avLst/>
          </a:prstGeom>
        </p:spPr>
      </p:pic>
      <p:sp>
        <p:nvSpPr>
          <p:cNvPr id="5" name="Стрелка вверх 4"/>
          <p:cNvSpPr/>
          <p:nvPr/>
        </p:nvSpPr>
        <p:spPr>
          <a:xfrm>
            <a:off x="5386717" y="3947308"/>
            <a:ext cx="177108" cy="25440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6" name="TextBox 5"/>
          <p:cNvSpPr txBox="1"/>
          <p:nvPr/>
        </p:nvSpPr>
        <p:spPr>
          <a:xfrm rot="16200000">
            <a:off x="4189831" y="5065429"/>
            <a:ext cx="3055767" cy="307777"/>
          </a:xfrm>
          <a:prstGeom prst="rect">
            <a:avLst/>
          </a:prstGeom>
          <a:noFill/>
        </p:spPr>
        <p:txBody>
          <a:bodyPr wrap="square" rtlCol="0">
            <a:spAutoFit/>
          </a:bodyPr>
          <a:lstStyle/>
          <a:p>
            <a:pPr defTabSz="457200"/>
            <a:r>
              <a:rPr lang="ru-RU" sz="1400" i="1" dirty="0">
                <a:solidFill>
                  <a:prstClr val="black"/>
                </a:solidFill>
                <a:latin typeface="Calibri" panose="020F0502020204030204"/>
              </a:rPr>
              <a:t>Дифференцировка клеток эпителия</a:t>
            </a:r>
          </a:p>
        </p:txBody>
      </p:sp>
      <p:pic>
        <p:nvPicPr>
          <p:cNvPr id="9" name="Рисунок 8"/>
          <p:cNvPicPr>
            <a:picLocks noChangeAspect="1"/>
          </p:cNvPicPr>
          <p:nvPr/>
        </p:nvPicPr>
        <p:blipFill rotWithShape="1">
          <a:blip r:embed="rId4" cstate="print">
            <a:extLst>
              <a:ext uri="{28A0092B-C50C-407E-A947-70E740481C1C}">
                <a14:useLocalDpi xmlns:a14="http://schemas.microsoft.com/office/drawing/2010/main" xmlns="" val="0"/>
              </a:ext>
            </a:extLst>
          </a:blip>
          <a:srcRect t="12326" b="47655"/>
          <a:stretch/>
        </p:blipFill>
        <p:spPr>
          <a:xfrm>
            <a:off x="6333691" y="3836292"/>
            <a:ext cx="4020100" cy="1720159"/>
          </a:xfrm>
          <a:prstGeom prst="rect">
            <a:avLst/>
          </a:prstGeom>
        </p:spPr>
      </p:pic>
      <p:sp>
        <p:nvSpPr>
          <p:cNvPr id="10" name="TextBox 9"/>
          <p:cNvSpPr txBox="1"/>
          <p:nvPr/>
        </p:nvSpPr>
        <p:spPr>
          <a:xfrm>
            <a:off x="6333692" y="5556510"/>
            <a:ext cx="4139455" cy="738664"/>
          </a:xfrm>
          <a:prstGeom prst="rect">
            <a:avLst/>
          </a:prstGeom>
          <a:noFill/>
        </p:spPr>
        <p:txBody>
          <a:bodyPr wrap="square" rtlCol="0">
            <a:spAutoFit/>
          </a:bodyPr>
          <a:lstStyle/>
          <a:p>
            <a:pPr defTabSz="457200"/>
            <a:r>
              <a:rPr lang="ru-RU" sz="1400" i="1" dirty="0" err="1">
                <a:solidFill>
                  <a:prstClr val="black"/>
                </a:solidFill>
                <a:latin typeface="Calibri" panose="020F0502020204030204"/>
              </a:rPr>
              <a:t>Эпителиоциты</a:t>
            </a:r>
            <a:r>
              <a:rPr lang="ru-RU" sz="1400" i="1" dirty="0">
                <a:solidFill>
                  <a:prstClr val="black"/>
                </a:solidFill>
                <a:latin typeface="Calibri" panose="020F0502020204030204"/>
              </a:rPr>
              <a:t>, богатые гликогеном, являются питательным субстратом для лактобактерий влагалища</a:t>
            </a:r>
            <a:r>
              <a:rPr lang="en-US" sz="1400" i="1" dirty="0">
                <a:solidFill>
                  <a:prstClr val="black"/>
                </a:solidFill>
                <a:latin typeface="Calibri" panose="020F0502020204030204"/>
              </a:rPr>
              <a:t>;</a:t>
            </a:r>
            <a:endParaRPr lang="ru-RU" sz="1400" i="1" dirty="0">
              <a:solidFill>
                <a:prstClr val="black"/>
              </a:solidFill>
              <a:latin typeface="Calibri" panose="020F0502020204030204"/>
            </a:endParaRPr>
          </a:p>
        </p:txBody>
      </p:sp>
      <p:sp>
        <p:nvSpPr>
          <p:cNvPr id="12" name="Rectangle 11">
            <a:extLst>
              <a:ext uri="{FF2B5EF4-FFF2-40B4-BE49-F238E27FC236}">
                <a16:creationId xmlns:a16="http://schemas.microsoft.com/office/drawing/2014/main" xmlns="" id="{1AFA7E89-2B7B-4FD9-9052-4FB44B47BD07}"/>
              </a:ext>
            </a:extLst>
          </p:cNvPr>
          <p:cNvSpPr/>
          <p:nvPr/>
        </p:nvSpPr>
        <p:spPr>
          <a:xfrm>
            <a:off x="6738796" y="6612039"/>
            <a:ext cx="5701146" cy="245961"/>
          </a:xfrm>
          <a:prstGeom prst="rect">
            <a:avLst/>
          </a:prstGeom>
        </p:spPr>
        <p:txBody>
          <a:bodyPr wrap="square">
            <a:spAutoFit/>
          </a:bodyPr>
          <a:lstStyle/>
          <a:p>
            <a:r>
              <a:rPr lang="ru-RU" sz="1000" dirty="0" err="1"/>
              <a:t>Lieveaux</a:t>
            </a:r>
            <a:r>
              <a:rPr lang="ru-RU" sz="1000" dirty="0"/>
              <a:t> A. [</a:t>
            </a:r>
            <a:r>
              <a:rPr lang="ru-RU" sz="1000" dirty="0" err="1"/>
              <a:t>New</a:t>
            </a:r>
            <a:r>
              <a:rPr lang="ru-RU" sz="1000" dirty="0"/>
              <a:t> </a:t>
            </a:r>
            <a:r>
              <a:rPr lang="ru-RU" sz="1000" dirty="0" err="1"/>
              <a:t>local</a:t>
            </a:r>
            <a:r>
              <a:rPr lang="ru-RU" sz="1000" dirty="0"/>
              <a:t> </a:t>
            </a:r>
            <a:r>
              <a:rPr lang="ru-RU" sz="1000" dirty="0" err="1"/>
              <a:t>therapy</a:t>
            </a:r>
            <a:r>
              <a:rPr lang="ru-RU" sz="1000" dirty="0"/>
              <a:t> </a:t>
            </a:r>
            <a:r>
              <a:rPr lang="ru-RU" sz="1000" dirty="0" err="1"/>
              <a:t>of</a:t>
            </a:r>
            <a:r>
              <a:rPr lang="ru-RU" sz="1000" dirty="0"/>
              <a:t> </a:t>
            </a:r>
            <a:r>
              <a:rPr lang="ru-RU" sz="1000" dirty="0" err="1"/>
              <a:t>atrophic</a:t>
            </a:r>
            <a:r>
              <a:rPr lang="ru-RU" sz="1000" dirty="0"/>
              <a:t> </a:t>
            </a:r>
            <a:r>
              <a:rPr lang="ru-RU" sz="1000" dirty="0" err="1"/>
              <a:t>vaginitis</a:t>
            </a:r>
            <a:r>
              <a:rPr lang="ru-RU" sz="1000" dirty="0"/>
              <a:t>] </a:t>
            </a:r>
            <a:r>
              <a:rPr lang="ru-RU" sz="1000" dirty="0" err="1"/>
              <a:t>Gynecol</a:t>
            </a:r>
            <a:r>
              <a:rPr lang="ru-RU" sz="1000" dirty="0"/>
              <a:t> </a:t>
            </a:r>
            <a:r>
              <a:rPr lang="ru-RU" sz="1000" dirty="0" err="1"/>
              <a:t>Prat</a:t>
            </a:r>
            <a:r>
              <a:rPr lang="ru-RU" sz="1000" dirty="0"/>
              <a:t>. 1972;23(4) 193-195. PMID: 4197031.</a:t>
            </a:r>
          </a:p>
        </p:txBody>
      </p:sp>
    </p:spTree>
    <p:extLst>
      <p:ext uri="{BB962C8B-B14F-4D97-AF65-F5344CB8AC3E}">
        <p14:creationId xmlns:p14="http://schemas.microsoft.com/office/powerpoint/2010/main" xmlns="" val="38238660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64369"/>
            <a:ext cx="8229600" cy="1143000"/>
          </a:xfrm>
        </p:spPr>
        <p:txBody>
          <a:bodyPr>
            <a:noAutofit/>
          </a:bodyPr>
          <a:lstStyle/>
          <a:p>
            <a:pPr algn="ctr"/>
            <a:r>
              <a:rPr lang="ru-RU" sz="2400" b="1" dirty="0">
                <a:latin typeface="Arial Narrow" panose="020B0606020202030204" pitchFamily="34" charset="0"/>
              </a:rPr>
              <a:t>Влияние прогестерона на урогенитальный эпителий. Формирование микробиоценоза влагалища.</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38475" y="1245622"/>
            <a:ext cx="4254379" cy="2719796"/>
          </a:xfrm>
          <a:prstGeom prst="rect">
            <a:avLst/>
          </a:prstGeom>
        </p:spPr>
      </p:pic>
      <p:sp>
        <p:nvSpPr>
          <p:cNvPr id="5" name="TextBox 4"/>
          <p:cNvSpPr txBox="1"/>
          <p:nvPr/>
        </p:nvSpPr>
        <p:spPr>
          <a:xfrm>
            <a:off x="6490832" y="3933127"/>
            <a:ext cx="4177168" cy="2062103"/>
          </a:xfrm>
          <a:prstGeom prst="rect">
            <a:avLst/>
          </a:prstGeom>
          <a:noFill/>
        </p:spPr>
        <p:txBody>
          <a:bodyPr wrap="square" rtlCol="0">
            <a:spAutoFit/>
          </a:bodyPr>
          <a:lstStyle/>
          <a:p>
            <a:pPr defTabSz="457200"/>
            <a:r>
              <a:rPr lang="ru-RU" sz="1600" i="1" dirty="0">
                <a:solidFill>
                  <a:prstClr val="black"/>
                </a:solidFill>
                <a:latin typeface="Arial Narrow" panose="020B0606020202030204" pitchFamily="34" charset="0"/>
              </a:rPr>
              <a:t>Схема строения многослойного плоского эпителия слизистой оболочки влагалища:</a:t>
            </a:r>
            <a:endParaRPr lang="en-US" sz="1600" i="1" dirty="0">
              <a:solidFill>
                <a:prstClr val="black"/>
              </a:solidFill>
              <a:latin typeface="Arial Narrow" panose="020B0606020202030204" pitchFamily="34" charset="0"/>
            </a:endParaRPr>
          </a:p>
          <a:p>
            <a:pPr defTabSz="457200"/>
            <a:r>
              <a:rPr lang="ru-RU" sz="1600" i="1" dirty="0">
                <a:solidFill>
                  <a:prstClr val="black"/>
                </a:solidFill>
                <a:latin typeface="Arial Narrow" panose="020B0606020202030204" pitchFamily="34" charset="0"/>
              </a:rPr>
              <a:t> </a:t>
            </a:r>
          </a:p>
          <a:p>
            <a:pPr defTabSz="457200"/>
            <a:r>
              <a:rPr lang="ru-RU" sz="1600" dirty="0">
                <a:solidFill>
                  <a:prstClr val="black"/>
                </a:solidFill>
                <a:latin typeface="Arial Narrow" panose="020B0606020202030204" pitchFamily="34" charset="0"/>
              </a:rPr>
              <a:t>А — базальный слой </a:t>
            </a:r>
          </a:p>
          <a:p>
            <a:pPr defTabSz="457200"/>
            <a:r>
              <a:rPr lang="ru-RU" sz="1600" dirty="0">
                <a:solidFill>
                  <a:prstClr val="black"/>
                </a:solidFill>
                <a:latin typeface="Arial Narrow" panose="020B0606020202030204" pitchFamily="34" charset="0"/>
              </a:rPr>
              <a:t>        а — базальные клетки, </a:t>
            </a:r>
          </a:p>
          <a:p>
            <a:pPr defTabSz="457200"/>
            <a:r>
              <a:rPr lang="ru-RU" sz="1600" dirty="0">
                <a:solidFill>
                  <a:prstClr val="black"/>
                </a:solidFill>
                <a:latin typeface="Arial Narrow" panose="020B0606020202030204" pitchFamily="34" charset="0"/>
              </a:rPr>
              <a:t>        б — </a:t>
            </a:r>
            <a:r>
              <a:rPr lang="ru-RU" sz="1600" dirty="0" err="1">
                <a:solidFill>
                  <a:prstClr val="black"/>
                </a:solidFill>
                <a:latin typeface="Arial Narrow" panose="020B0606020202030204" pitchFamily="34" charset="0"/>
              </a:rPr>
              <a:t>парабазальные</a:t>
            </a:r>
            <a:r>
              <a:rPr lang="ru-RU" sz="1600" dirty="0">
                <a:solidFill>
                  <a:prstClr val="black"/>
                </a:solidFill>
                <a:latin typeface="Arial Narrow" panose="020B0606020202030204" pitchFamily="34" charset="0"/>
              </a:rPr>
              <a:t> клетки, </a:t>
            </a:r>
          </a:p>
          <a:p>
            <a:pPr defTabSz="457200"/>
            <a:r>
              <a:rPr lang="ru-RU" sz="1600" dirty="0">
                <a:solidFill>
                  <a:prstClr val="black"/>
                </a:solidFill>
                <a:latin typeface="Arial Narrow" panose="020B0606020202030204" pitchFamily="34" charset="0"/>
              </a:rPr>
              <a:t>Б — промежуточный слой, </a:t>
            </a:r>
          </a:p>
          <a:p>
            <a:pPr defTabSz="457200"/>
            <a:r>
              <a:rPr lang="ru-RU" sz="1600" dirty="0">
                <a:solidFill>
                  <a:prstClr val="black"/>
                </a:solidFill>
                <a:latin typeface="Arial Narrow" panose="020B0606020202030204" pitchFamily="34" charset="0"/>
              </a:rPr>
              <a:t>В — поверхностный слой; </a:t>
            </a:r>
          </a:p>
        </p:txBody>
      </p:sp>
      <p:sp>
        <p:nvSpPr>
          <p:cNvPr id="7" name="TextBox 6"/>
          <p:cNvSpPr txBox="1"/>
          <p:nvPr/>
        </p:nvSpPr>
        <p:spPr>
          <a:xfrm>
            <a:off x="3121766" y="1591889"/>
            <a:ext cx="2408222" cy="646331"/>
          </a:xfrm>
          <a:prstGeom prst="rect">
            <a:avLst/>
          </a:prstGeom>
          <a:solidFill>
            <a:schemeClr val="accent1">
              <a:lumMod val="20000"/>
              <a:lumOff val="8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a:r>
              <a:rPr lang="ru-RU" dirty="0">
                <a:solidFill>
                  <a:prstClr val="black"/>
                </a:solidFill>
                <a:latin typeface="Arial Narrow" panose="020B0606020202030204" pitchFamily="34" charset="0"/>
              </a:rPr>
              <a:t>Дифференцировка эпителиальных клеток</a:t>
            </a:r>
          </a:p>
        </p:txBody>
      </p:sp>
      <p:sp>
        <p:nvSpPr>
          <p:cNvPr id="11" name="TextBox 10"/>
          <p:cNvSpPr txBox="1"/>
          <p:nvPr/>
        </p:nvSpPr>
        <p:spPr>
          <a:xfrm>
            <a:off x="3116906" y="2404133"/>
            <a:ext cx="2408222" cy="646331"/>
          </a:xfrm>
          <a:prstGeom prst="rect">
            <a:avLst/>
          </a:prstGeom>
          <a:solidFill>
            <a:schemeClr val="accent1">
              <a:lumMod val="20000"/>
              <a:lumOff val="8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a:r>
              <a:rPr lang="ru-RU" dirty="0">
                <a:solidFill>
                  <a:prstClr val="black"/>
                </a:solidFill>
                <a:latin typeface="Arial Narrow" panose="020B0606020202030204" pitchFamily="34" charset="0"/>
              </a:rPr>
              <a:t>Синтез и накопление гликогена</a:t>
            </a:r>
          </a:p>
        </p:txBody>
      </p:sp>
      <p:sp>
        <p:nvSpPr>
          <p:cNvPr id="12" name="TextBox 11"/>
          <p:cNvSpPr txBox="1"/>
          <p:nvPr/>
        </p:nvSpPr>
        <p:spPr>
          <a:xfrm rot="16200000">
            <a:off x="1058445" y="2492184"/>
            <a:ext cx="2082297" cy="461665"/>
          </a:xfrm>
          <a:prstGeom prst="rect">
            <a:avLst/>
          </a:prstGeom>
          <a:solidFill>
            <a:schemeClr val="accent1">
              <a:lumMod val="20000"/>
              <a:lumOff val="80000"/>
            </a:schemeClr>
          </a:solidFill>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ru-RU" sz="2400" dirty="0">
                <a:solidFill>
                  <a:prstClr val="black"/>
                </a:solidFill>
                <a:latin typeface="Arial Narrow" panose="020B0606020202030204" pitchFamily="34" charset="0"/>
              </a:rPr>
              <a:t>Прогестерон</a:t>
            </a:r>
          </a:p>
        </p:txBody>
      </p:sp>
      <p:sp>
        <p:nvSpPr>
          <p:cNvPr id="13" name="Стрелка вправо 12"/>
          <p:cNvSpPr/>
          <p:nvPr/>
        </p:nvSpPr>
        <p:spPr>
          <a:xfrm>
            <a:off x="2568069" y="1826872"/>
            <a:ext cx="307818" cy="102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14" name="Стрелка вправо 13"/>
          <p:cNvSpPr/>
          <p:nvPr/>
        </p:nvSpPr>
        <p:spPr>
          <a:xfrm>
            <a:off x="2575977" y="2610018"/>
            <a:ext cx="307818" cy="102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16" name="TextBox 15"/>
          <p:cNvSpPr txBox="1"/>
          <p:nvPr/>
        </p:nvSpPr>
        <p:spPr>
          <a:xfrm>
            <a:off x="3116906" y="3251898"/>
            <a:ext cx="2408222" cy="646331"/>
          </a:xfrm>
          <a:prstGeom prst="rect">
            <a:avLst/>
          </a:prstGeom>
          <a:solidFill>
            <a:schemeClr val="accent1">
              <a:lumMod val="20000"/>
              <a:lumOff val="8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a:r>
              <a:rPr lang="ru-RU" dirty="0">
                <a:solidFill>
                  <a:prstClr val="black"/>
                </a:solidFill>
                <a:latin typeface="Arial Narrow" panose="020B0606020202030204" pitchFamily="34" charset="0"/>
              </a:rPr>
              <a:t>Отторжение эпителиальных клеток</a:t>
            </a:r>
          </a:p>
        </p:txBody>
      </p:sp>
      <p:sp>
        <p:nvSpPr>
          <p:cNvPr id="17" name="Стрелка вправо 16"/>
          <p:cNvSpPr/>
          <p:nvPr/>
        </p:nvSpPr>
        <p:spPr>
          <a:xfrm>
            <a:off x="2591483" y="3513767"/>
            <a:ext cx="307818" cy="87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19" name="Стрелка вниз 18"/>
          <p:cNvSpPr/>
          <p:nvPr/>
        </p:nvSpPr>
        <p:spPr>
          <a:xfrm>
            <a:off x="3660618" y="3933127"/>
            <a:ext cx="932507" cy="519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20" name="TextBox 19"/>
          <p:cNvSpPr txBox="1"/>
          <p:nvPr/>
        </p:nvSpPr>
        <p:spPr>
          <a:xfrm>
            <a:off x="2182639" y="4575360"/>
            <a:ext cx="3888463" cy="707886"/>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457200"/>
            <a:r>
              <a:rPr lang="ru-RU" sz="2000" b="1" dirty="0">
                <a:solidFill>
                  <a:prstClr val="black"/>
                </a:solidFill>
                <a:latin typeface="Arial Narrow" panose="020B0606020202030204" pitchFamily="34" charset="0"/>
              </a:rPr>
              <a:t>Условия (питательный субстрат) для лактобактерий влагалища</a:t>
            </a:r>
          </a:p>
        </p:txBody>
      </p:sp>
      <p:sp>
        <p:nvSpPr>
          <p:cNvPr id="3" name="TextBox 2"/>
          <p:cNvSpPr txBox="1"/>
          <p:nvPr/>
        </p:nvSpPr>
        <p:spPr>
          <a:xfrm>
            <a:off x="6020758" y="1677416"/>
            <a:ext cx="317716" cy="369332"/>
          </a:xfrm>
          <a:prstGeom prst="rect">
            <a:avLst/>
          </a:prstGeom>
          <a:noFill/>
        </p:spPr>
        <p:txBody>
          <a:bodyPr wrap="none" rtlCol="0">
            <a:spAutoFit/>
          </a:bodyPr>
          <a:lstStyle/>
          <a:p>
            <a:pPr defTabSz="457200"/>
            <a:r>
              <a:rPr lang="ru-RU" dirty="0">
                <a:solidFill>
                  <a:prstClr val="black"/>
                </a:solidFill>
                <a:latin typeface="Calibri" panose="020F0502020204030204"/>
              </a:rPr>
              <a:t>А</a:t>
            </a:r>
          </a:p>
        </p:txBody>
      </p:sp>
      <p:sp>
        <p:nvSpPr>
          <p:cNvPr id="22" name="TextBox 21"/>
          <p:cNvSpPr txBox="1"/>
          <p:nvPr/>
        </p:nvSpPr>
        <p:spPr>
          <a:xfrm>
            <a:off x="6015774" y="2420854"/>
            <a:ext cx="308098" cy="369332"/>
          </a:xfrm>
          <a:prstGeom prst="rect">
            <a:avLst/>
          </a:prstGeom>
          <a:noFill/>
        </p:spPr>
        <p:txBody>
          <a:bodyPr wrap="none" rtlCol="0">
            <a:spAutoFit/>
          </a:bodyPr>
          <a:lstStyle/>
          <a:p>
            <a:pPr defTabSz="457200"/>
            <a:r>
              <a:rPr lang="ru-RU" dirty="0">
                <a:solidFill>
                  <a:prstClr val="black"/>
                </a:solidFill>
                <a:latin typeface="Calibri" panose="020F0502020204030204"/>
              </a:rPr>
              <a:t>Б</a:t>
            </a:r>
          </a:p>
        </p:txBody>
      </p:sp>
      <p:sp>
        <p:nvSpPr>
          <p:cNvPr id="23" name="TextBox 22"/>
          <p:cNvSpPr txBox="1"/>
          <p:nvPr/>
        </p:nvSpPr>
        <p:spPr>
          <a:xfrm>
            <a:off x="6042873" y="3066338"/>
            <a:ext cx="309700" cy="369332"/>
          </a:xfrm>
          <a:prstGeom prst="rect">
            <a:avLst/>
          </a:prstGeom>
          <a:noFill/>
        </p:spPr>
        <p:txBody>
          <a:bodyPr wrap="none" rtlCol="0">
            <a:spAutoFit/>
          </a:bodyPr>
          <a:lstStyle/>
          <a:p>
            <a:pPr defTabSz="457200"/>
            <a:r>
              <a:rPr lang="ru-RU" dirty="0">
                <a:solidFill>
                  <a:prstClr val="black"/>
                </a:solidFill>
                <a:latin typeface="Calibri" panose="020F0502020204030204"/>
              </a:rPr>
              <a:t>В</a:t>
            </a:r>
          </a:p>
        </p:txBody>
      </p:sp>
      <p:sp>
        <p:nvSpPr>
          <p:cNvPr id="9" name="Выгнутая вправо стрелка 8"/>
          <p:cNvSpPr/>
          <p:nvPr/>
        </p:nvSpPr>
        <p:spPr>
          <a:xfrm rot="10800000" flipH="1" flipV="1">
            <a:off x="5596656" y="2869949"/>
            <a:ext cx="407406" cy="74574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black"/>
              </a:solidFill>
              <a:latin typeface="Calibri" panose="020F0502020204030204"/>
            </a:endParaRPr>
          </a:p>
        </p:txBody>
      </p:sp>
      <p:sp>
        <p:nvSpPr>
          <p:cNvPr id="24" name="Выгнутая вправо стрелка 23"/>
          <p:cNvSpPr/>
          <p:nvPr/>
        </p:nvSpPr>
        <p:spPr>
          <a:xfrm rot="10800000" flipH="1" flipV="1">
            <a:off x="5599546" y="1826871"/>
            <a:ext cx="407406" cy="69904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black"/>
              </a:solidFill>
              <a:latin typeface="Calibri" panose="020F0502020204030204"/>
            </a:endParaRPr>
          </a:p>
        </p:txBody>
      </p:sp>
      <p:sp>
        <p:nvSpPr>
          <p:cNvPr id="21" name="Стрелка вниз 20"/>
          <p:cNvSpPr/>
          <p:nvPr/>
        </p:nvSpPr>
        <p:spPr>
          <a:xfrm>
            <a:off x="3660616" y="5283246"/>
            <a:ext cx="932507" cy="519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25" name="TextBox 24"/>
          <p:cNvSpPr txBox="1"/>
          <p:nvPr/>
        </p:nvSpPr>
        <p:spPr>
          <a:xfrm>
            <a:off x="2052727" y="5871823"/>
            <a:ext cx="4018374" cy="92333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457200"/>
            <a:r>
              <a:rPr lang="ru-RU" dirty="0">
                <a:solidFill>
                  <a:prstClr val="black"/>
                </a:solidFill>
                <a:latin typeface="Arial Narrow" panose="020B0606020202030204" pitchFamily="34" charset="0"/>
              </a:rPr>
              <a:t>Кислая </a:t>
            </a:r>
            <a:r>
              <a:rPr lang="en-US" dirty="0">
                <a:solidFill>
                  <a:prstClr val="black"/>
                </a:solidFill>
                <a:latin typeface="Arial Narrow" panose="020B0606020202030204" pitchFamily="34" charset="0"/>
              </a:rPr>
              <a:t>pH </a:t>
            </a:r>
            <a:r>
              <a:rPr lang="ru-RU" dirty="0">
                <a:solidFill>
                  <a:prstClr val="black"/>
                </a:solidFill>
                <a:latin typeface="Arial Narrow" panose="020B0606020202030204" pitchFamily="34" charset="0"/>
              </a:rPr>
              <a:t>(</a:t>
            </a:r>
            <a:r>
              <a:rPr lang="en-US" dirty="0">
                <a:solidFill>
                  <a:prstClr val="black"/>
                </a:solidFill>
                <a:latin typeface="Arial Narrow" panose="020B0606020202030204" pitchFamily="34" charset="0"/>
              </a:rPr>
              <a:t>3,8-4,4</a:t>
            </a:r>
            <a:r>
              <a:rPr lang="ru-RU" dirty="0">
                <a:solidFill>
                  <a:prstClr val="black"/>
                </a:solidFill>
                <a:latin typeface="Arial Narrow" panose="020B0606020202030204" pitchFamily="34" charset="0"/>
              </a:rPr>
              <a:t>)</a:t>
            </a:r>
            <a:endParaRPr lang="en-US" dirty="0">
              <a:solidFill>
                <a:prstClr val="black"/>
              </a:solidFill>
              <a:latin typeface="Arial Narrow" panose="020B0606020202030204" pitchFamily="34" charset="0"/>
            </a:endParaRPr>
          </a:p>
          <a:p>
            <a:pPr algn="ctr" defTabSz="457200"/>
            <a:r>
              <a:rPr lang="ru-RU" dirty="0">
                <a:solidFill>
                  <a:prstClr val="black"/>
                </a:solidFill>
                <a:latin typeface="Arial Narrow" panose="020B0606020202030204" pitchFamily="34" charset="0"/>
              </a:rPr>
              <a:t>Конкурентное вытеснение условно-патогенной микрофлоры</a:t>
            </a:r>
          </a:p>
        </p:txBody>
      </p:sp>
      <p:sp>
        <p:nvSpPr>
          <p:cNvPr id="27" name="Rectangle 26">
            <a:extLst>
              <a:ext uri="{FF2B5EF4-FFF2-40B4-BE49-F238E27FC236}">
                <a16:creationId xmlns:a16="http://schemas.microsoft.com/office/drawing/2014/main" xmlns="" id="{0F0B32F7-46B4-44B3-B4E3-103B85F5CE1A}"/>
              </a:ext>
            </a:extLst>
          </p:cNvPr>
          <p:cNvSpPr/>
          <p:nvPr/>
        </p:nvSpPr>
        <p:spPr>
          <a:xfrm>
            <a:off x="6738796" y="6612039"/>
            <a:ext cx="5701146" cy="245961"/>
          </a:xfrm>
          <a:prstGeom prst="rect">
            <a:avLst/>
          </a:prstGeom>
        </p:spPr>
        <p:txBody>
          <a:bodyPr wrap="square">
            <a:spAutoFit/>
          </a:bodyPr>
          <a:lstStyle/>
          <a:p>
            <a:r>
              <a:rPr lang="ru-RU" sz="1000" dirty="0" err="1"/>
              <a:t>Lieveaux</a:t>
            </a:r>
            <a:r>
              <a:rPr lang="ru-RU" sz="1000" dirty="0"/>
              <a:t> A. [</a:t>
            </a:r>
            <a:r>
              <a:rPr lang="ru-RU" sz="1000" dirty="0" err="1"/>
              <a:t>New</a:t>
            </a:r>
            <a:r>
              <a:rPr lang="ru-RU" sz="1000" dirty="0"/>
              <a:t> </a:t>
            </a:r>
            <a:r>
              <a:rPr lang="ru-RU" sz="1000" dirty="0" err="1"/>
              <a:t>local</a:t>
            </a:r>
            <a:r>
              <a:rPr lang="ru-RU" sz="1000" dirty="0"/>
              <a:t> </a:t>
            </a:r>
            <a:r>
              <a:rPr lang="ru-RU" sz="1000" dirty="0" err="1"/>
              <a:t>therapy</a:t>
            </a:r>
            <a:r>
              <a:rPr lang="ru-RU" sz="1000" dirty="0"/>
              <a:t> </a:t>
            </a:r>
            <a:r>
              <a:rPr lang="ru-RU" sz="1000" dirty="0" err="1"/>
              <a:t>of</a:t>
            </a:r>
            <a:r>
              <a:rPr lang="ru-RU" sz="1000" dirty="0"/>
              <a:t> </a:t>
            </a:r>
            <a:r>
              <a:rPr lang="ru-RU" sz="1000" dirty="0" err="1"/>
              <a:t>atrophic</a:t>
            </a:r>
            <a:r>
              <a:rPr lang="ru-RU" sz="1000" dirty="0"/>
              <a:t> </a:t>
            </a:r>
            <a:r>
              <a:rPr lang="ru-RU" sz="1000" dirty="0" err="1"/>
              <a:t>vaginitis</a:t>
            </a:r>
            <a:r>
              <a:rPr lang="ru-RU" sz="1000" dirty="0"/>
              <a:t>] </a:t>
            </a:r>
            <a:r>
              <a:rPr lang="ru-RU" sz="1000" dirty="0" err="1"/>
              <a:t>Gynecol</a:t>
            </a:r>
            <a:r>
              <a:rPr lang="ru-RU" sz="1000" dirty="0"/>
              <a:t> </a:t>
            </a:r>
            <a:r>
              <a:rPr lang="ru-RU" sz="1000" dirty="0" err="1"/>
              <a:t>Prat</a:t>
            </a:r>
            <a:r>
              <a:rPr lang="ru-RU" sz="1000" dirty="0"/>
              <a:t>. 1972;23(4) 193-195. PMID: 4197031.</a:t>
            </a:r>
          </a:p>
        </p:txBody>
      </p:sp>
    </p:spTree>
    <p:extLst>
      <p:ext uri="{BB962C8B-B14F-4D97-AF65-F5344CB8AC3E}">
        <p14:creationId xmlns:p14="http://schemas.microsoft.com/office/powerpoint/2010/main" xmlns="" val="1264498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Генетическая программа функционирования репродуктивной системы.</a:t>
            </a:r>
          </a:p>
          <a:p>
            <a:r>
              <a:rPr lang="ru-RU" dirty="0" smtClean="0"/>
              <a:t>Классификация периодов жизни женщины</a:t>
            </a:r>
            <a:endParaRPr lang="ru-R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71954" y="783771"/>
            <a:ext cx="2952206" cy="369332"/>
          </a:xfrm>
          <a:prstGeom prst="rect">
            <a:avLst/>
          </a:prstGeom>
          <a:noFill/>
        </p:spPr>
        <p:txBody>
          <a:bodyPr wrap="square" rtlCol="0">
            <a:spAutoFit/>
          </a:bodyPr>
          <a:lstStyle/>
          <a:p>
            <a:pPr defTabSz="457200"/>
            <a:endParaRPr lang="ru-RU" dirty="0">
              <a:solidFill>
                <a:prstClr val="black"/>
              </a:solidFill>
              <a:latin typeface="Calibri" panose="020F0502020204030204"/>
            </a:endParaRPr>
          </a:p>
        </p:txBody>
      </p:sp>
      <p:pic>
        <p:nvPicPr>
          <p:cNvPr id="9" name="Рисунок 7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04744" y="4336610"/>
            <a:ext cx="3264466" cy="2299636"/>
          </a:xfrm>
          <a:prstGeom prst="rect">
            <a:avLst/>
          </a:prstGeom>
        </p:spPr>
      </p:pic>
      <p:sp>
        <p:nvSpPr>
          <p:cNvPr id="2" name="TextBox 1"/>
          <p:cNvSpPr txBox="1"/>
          <p:nvPr/>
        </p:nvSpPr>
        <p:spPr>
          <a:xfrm>
            <a:off x="924090" y="122106"/>
            <a:ext cx="9743910" cy="1077218"/>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00"/>
            <a:r>
              <a:rPr lang="ru-RU" sz="3200" dirty="0">
                <a:solidFill>
                  <a:prstClr val="black"/>
                </a:solidFill>
                <a:latin typeface="Arial Narrow" panose="020B0606020202030204" pitchFamily="34" charset="0"/>
              </a:rPr>
              <a:t>Монотерапия эстрогенами не решает проблему вторичного инфицирования мочевых путей в пери- и постменопаузе</a:t>
            </a:r>
          </a:p>
        </p:txBody>
      </p:sp>
      <p:pic>
        <p:nvPicPr>
          <p:cNvPr id="3" name="Рисунок 2"/>
          <p:cNvPicPr>
            <a:picLocks noChangeAspect="1"/>
          </p:cNvPicPr>
          <p:nvPr/>
        </p:nvPicPr>
        <p:blipFill rotWithShape="1">
          <a:blip r:embed="rId4" cstate="print">
            <a:extLst>
              <a:ext uri="{28A0092B-C50C-407E-A947-70E740481C1C}">
                <a14:useLocalDpi xmlns="" xmlns:a14="http://schemas.microsoft.com/office/drawing/2010/main" val="0"/>
              </a:ext>
            </a:extLst>
          </a:blip>
          <a:srcRect l="5259" t="41347" r="55027" b="18979"/>
          <a:stretch/>
        </p:blipFill>
        <p:spPr>
          <a:xfrm>
            <a:off x="2104745" y="1259647"/>
            <a:ext cx="3258135" cy="2441496"/>
          </a:xfrm>
          <a:prstGeom prst="rect">
            <a:avLst/>
          </a:prstGeom>
        </p:spPr>
      </p:pic>
      <p:sp>
        <p:nvSpPr>
          <p:cNvPr id="7" name="TextBox 6"/>
          <p:cNvSpPr txBox="1"/>
          <p:nvPr/>
        </p:nvSpPr>
        <p:spPr>
          <a:xfrm>
            <a:off x="5712290" y="1273749"/>
            <a:ext cx="4955710" cy="646331"/>
          </a:xfrm>
          <a:prstGeom prst="rect">
            <a:avLst/>
          </a:prstGeom>
          <a:noFill/>
        </p:spPr>
        <p:txBody>
          <a:bodyPr wrap="square" rtlCol="0">
            <a:spAutoFit/>
          </a:bodyPr>
          <a:lstStyle/>
          <a:p>
            <a:pPr defTabSz="457200"/>
            <a:r>
              <a:rPr lang="ru-RU" dirty="0">
                <a:solidFill>
                  <a:prstClr val="black"/>
                </a:solidFill>
                <a:latin typeface="Arial Narrow" panose="020B0606020202030204" pitchFamily="34" charset="0"/>
              </a:rPr>
              <a:t>Одного эстриола недостаточно для восстановления микробиоценоза влагалища</a:t>
            </a:r>
            <a:r>
              <a:rPr lang="en-US" dirty="0">
                <a:solidFill>
                  <a:prstClr val="black"/>
                </a:solidFill>
                <a:latin typeface="Arial Narrow" panose="020B0606020202030204" pitchFamily="34" charset="0"/>
              </a:rPr>
              <a:t>;</a:t>
            </a:r>
            <a:r>
              <a:rPr lang="ru-RU" dirty="0">
                <a:solidFill>
                  <a:prstClr val="black"/>
                </a:solidFill>
                <a:latin typeface="Arial Narrow" panose="020B0606020202030204" pitchFamily="34" charset="0"/>
              </a:rPr>
              <a:t> </a:t>
            </a:r>
          </a:p>
        </p:txBody>
      </p:sp>
      <p:sp>
        <p:nvSpPr>
          <p:cNvPr id="11" name="Прямоугольная выноска 10"/>
          <p:cNvSpPr/>
          <p:nvPr/>
        </p:nvSpPr>
        <p:spPr>
          <a:xfrm>
            <a:off x="5826818" y="2114193"/>
            <a:ext cx="4394864" cy="1155169"/>
          </a:xfrm>
          <a:prstGeom prst="wedgeRectCallout">
            <a:avLst>
              <a:gd name="adj1" fmla="val -59018"/>
              <a:gd name="adj2" fmla="val 70650"/>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600" i="1" dirty="0" err="1">
                <a:solidFill>
                  <a:prstClr val="black"/>
                </a:solidFill>
                <a:latin typeface="Arial Narrow" panose="020B0606020202030204" pitchFamily="34" charset="0"/>
              </a:rPr>
              <a:t>Raz</a:t>
            </a:r>
            <a:r>
              <a:rPr lang="en-US" sz="1600" i="1" dirty="0">
                <a:solidFill>
                  <a:prstClr val="black"/>
                </a:solidFill>
                <a:latin typeface="Arial Narrow" panose="020B0606020202030204" pitchFamily="34" charset="0"/>
              </a:rPr>
              <a:t> R, </a:t>
            </a:r>
            <a:r>
              <a:rPr lang="en-US" sz="1600" i="1" dirty="0" err="1">
                <a:solidFill>
                  <a:prstClr val="black"/>
                </a:solidFill>
                <a:latin typeface="Arial Narrow" panose="020B0606020202030204" pitchFamily="34" charset="0"/>
              </a:rPr>
              <a:t>Stamm</a:t>
            </a:r>
            <a:r>
              <a:rPr lang="en-US" sz="1600" i="1" dirty="0">
                <a:solidFill>
                  <a:prstClr val="black"/>
                </a:solidFill>
                <a:latin typeface="Arial Narrow" panose="020B0606020202030204" pitchFamily="34" charset="0"/>
              </a:rPr>
              <a:t> WE. A controlled trial of intravaginal </a:t>
            </a:r>
            <a:r>
              <a:rPr lang="en-US" sz="1600" i="1" dirty="0" err="1">
                <a:solidFill>
                  <a:prstClr val="black"/>
                </a:solidFill>
                <a:latin typeface="Arial Narrow" panose="020B0606020202030204" pitchFamily="34" charset="0"/>
              </a:rPr>
              <a:t>estriol</a:t>
            </a:r>
            <a:r>
              <a:rPr lang="ru-RU" sz="1600" i="1" dirty="0">
                <a:solidFill>
                  <a:prstClr val="black"/>
                </a:solidFill>
                <a:latin typeface="Arial Narrow" panose="020B0606020202030204" pitchFamily="34" charset="0"/>
              </a:rPr>
              <a:t> </a:t>
            </a:r>
            <a:r>
              <a:rPr lang="en-US" sz="1600" i="1" dirty="0">
                <a:solidFill>
                  <a:prstClr val="black"/>
                </a:solidFill>
                <a:latin typeface="Arial Narrow" panose="020B0606020202030204" pitchFamily="34" charset="0"/>
              </a:rPr>
              <a:t>in postmenopausal women with recurrent urinary tract</a:t>
            </a:r>
            <a:r>
              <a:rPr lang="ru-RU" sz="1600" i="1" dirty="0">
                <a:solidFill>
                  <a:prstClr val="black"/>
                </a:solidFill>
                <a:latin typeface="Arial Narrow" panose="020B0606020202030204" pitchFamily="34" charset="0"/>
              </a:rPr>
              <a:t> </a:t>
            </a:r>
            <a:r>
              <a:rPr lang="en-US" sz="1600" i="1" dirty="0">
                <a:solidFill>
                  <a:prstClr val="black"/>
                </a:solidFill>
                <a:latin typeface="Arial Narrow" panose="020B0606020202030204" pitchFamily="34" charset="0"/>
              </a:rPr>
              <a:t>infections. New England Journal of Medicine 1993;</a:t>
            </a:r>
            <a:r>
              <a:rPr lang="en-US" sz="1600" b="1" i="1" dirty="0">
                <a:solidFill>
                  <a:prstClr val="black"/>
                </a:solidFill>
                <a:latin typeface="Arial Narrow" panose="020B0606020202030204" pitchFamily="34" charset="0"/>
              </a:rPr>
              <a:t>329</a:t>
            </a:r>
            <a:r>
              <a:rPr lang="en-US" sz="1600" i="1" dirty="0">
                <a:solidFill>
                  <a:prstClr val="black"/>
                </a:solidFill>
                <a:latin typeface="Arial Narrow" panose="020B0606020202030204" pitchFamily="34" charset="0"/>
              </a:rPr>
              <a:t>(11):</a:t>
            </a:r>
            <a:r>
              <a:rPr lang="ru-RU" sz="1600" i="1" dirty="0">
                <a:solidFill>
                  <a:prstClr val="black"/>
                </a:solidFill>
                <a:latin typeface="Arial Narrow" panose="020B0606020202030204" pitchFamily="34" charset="0"/>
              </a:rPr>
              <a:t> </a:t>
            </a:r>
            <a:r>
              <a:rPr lang="en-US" sz="1600" i="1" dirty="0">
                <a:solidFill>
                  <a:prstClr val="black"/>
                </a:solidFill>
                <a:latin typeface="Arial Narrow" panose="020B0606020202030204" pitchFamily="34" charset="0"/>
              </a:rPr>
              <a:t>753–56.</a:t>
            </a:r>
            <a:endParaRPr lang="ru-RU" sz="1600" i="1" dirty="0">
              <a:solidFill>
                <a:prstClr val="black"/>
              </a:solidFill>
              <a:latin typeface="Arial Narrow" panose="020B0606020202030204" pitchFamily="34" charset="0"/>
            </a:endParaRPr>
          </a:p>
        </p:txBody>
      </p:sp>
      <p:sp>
        <p:nvSpPr>
          <p:cNvPr id="12" name="Прямоугольник 11"/>
          <p:cNvSpPr/>
          <p:nvPr/>
        </p:nvSpPr>
        <p:spPr>
          <a:xfrm>
            <a:off x="5611549" y="3610383"/>
            <a:ext cx="4686996" cy="570369"/>
          </a:xfrm>
          <a:prstGeom prst="rect">
            <a:avLst/>
          </a:prstGeom>
          <a:solidFill>
            <a:schemeClr val="accent3">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a:solidFill>
                  <a:srgbClr val="FF0000"/>
                </a:solidFill>
                <a:latin typeface="Arial Narrow" panose="020B0606020202030204" pitchFamily="34" charset="0"/>
              </a:rPr>
              <a:t>Необходимо восполнение нормальной </a:t>
            </a:r>
            <a:r>
              <a:rPr lang="ru-RU" dirty="0" err="1">
                <a:solidFill>
                  <a:srgbClr val="FF0000"/>
                </a:solidFill>
                <a:latin typeface="Arial Narrow" panose="020B0606020202030204" pitchFamily="34" charset="0"/>
              </a:rPr>
              <a:t>лактофлоры</a:t>
            </a:r>
            <a:r>
              <a:rPr lang="ru-RU" dirty="0">
                <a:solidFill>
                  <a:srgbClr val="FF0000"/>
                </a:solidFill>
                <a:latin typeface="Arial Narrow" panose="020B0606020202030204" pitchFamily="34" charset="0"/>
              </a:rPr>
              <a:t> влагалища</a:t>
            </a:r>
          </a:p>
        </p:txBody>
      </p:sp>
      <p:sp>
        <p:nvSpPr>
          <p:cNvPr id="13" name="TextBox 12"/>
          <p:cNvSpPr txBox="1"/>
          <p:nvPr/>
        </p:nvSpPr>
        <p:spPr>
          <a:xfrm>
            <a:off x="5539074" y="4521773"/>
            <a:ext cx="4970353" cy="646331"/>
          </a:xfrm>
          <a:prstGeom prst="rect">
            <a:avLst/>
          </a:prstGeom>
          <a:noFill/>
        </p:spPr>
        <p:txBody>
          <a:bodyPr wrap="square" rtlCol="0">
            <a:spAutoFit/>
          </a:bodyPr>
          <a:lstStyle/>
          <a:p>
            <a:pPr defTabSz="457200"/>
            <a:r>
              <a:rPr lang="ru-RU" dirty="0">
                <a:solidFill>
                  <a:prstClr val="black"/>
                </a:solidFill>
                <a:latin typeface="Arial Narrow" panose="020B0606020202030204" pitchFamily="34" charset="0"/>
              </a:rPr>
              <a:t>При старении уровень прогестерона снижается существенно быстрее, чем эстриола</a:t>
            </a:r>
            <a:r>
              <a:rPr lang="en-US" dirty="0">
                <a:solidFill>
                  <a:prstClr val="black"/>
                </a:solidFill>
                <a:latin typeface="Arial Narrow" panose="020B0606020202030204" pitchFamily="34" charset="0"/>
              </a:rPr>
              <a:t>;</a:t>
            </a:r>
            <a:endParaRPr lang="ru-RU" dirty="0">
              <a:solidFill>
                <a:prstClr val="black"/>
              </a:solidFill>
              <a:latin typeface="Arial Narrow" panose="020B0606020202030204" pitchFamily="34" charset="0"/>
            </a:endParaRPr>
          </a:p>
        </p:txBody>
      </p:sp>
      <p:sp>
        <p:nvSpPr>
          <p:cNvPr id="14" name="Прямоугольник 13"/>
          <p:cNvSpPr/>
          <p:nvPr/>
        </p:nvSpPr>
        <p:spPr>
          <a:xfrm>
            <a:off x="5611549" y="5732468"/>
            <a:ext cx="4686996" cy="570369"/>
          </a:xfrm>
          <a:prstGeom prst="rect">
            <a:avLst/>
          </a:prstGeom>
          <a:solidFill>
            <a:schemeClr val="accent3">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a:solidFill>
                  <a:srgbClr val="FF0000"/>
                </a:solidFill>
                <a:latin typeface="Arial Narrow" panose="020B0606020202030204" pitchFamily="34" charset="0"/>
              </a:rPr>
              <a:t>Необходимо возмещение утраченного прогестерона</a:t>
            </a:r>
          </a:p>
        </p:txBody>
      </p:sp>
      <p:sp>
        <p:nvSpPr>
          <p:cNvPr id="16" name="Rechteck 5">
            <a:extLst>
              <a:ext uri="{FF2B5EF4-FFF2-40B4-BE49-F238E27FC236}">
                <a16:creationId xmlns="" xmlns:a16="http://schemas.microsoft.com/office/drawing/2014/main" id="{BBAE0B70-10DC-4C61-A09C-F370929AE550}"/>
              </a:ext>
            </a:extLst>
          </p:cNvPr>
          <p:cNvSpPr/>
          <p:nvPr/>
        </p:nvSpPr>
        <p:spPr>
          <a:xfrm>
            <a:off x="5025042" y="6588696"/>
            <a:ext cx="7166958" cy="269304"/>
          </a:xfrm>
          <a:prstGeom prst="rect">
            <a:avLst/>
          </a:prstGeom>
        </p:spPr>
        <p:txBody>
          <a:bodyPr wrap="square">
            <a:spAutoFit/>
          </a:bodyPr>
          <a:lstStyle/>
          <a:p>
            <a:pPr algn="ctr">
              <a:defRPr/>
            </a:pPr>
            <a:r>
              <a:rPr lang="de-DE" sz="1150" dirty="0" err="1">
                <a:solidFill>
                  <a:prstClr val="black"/>
                </a:solidFill>
                <a:latin typeface="Calibri" panose="020F0502020204030204"/>
              </a:rPr>
              <a:t>Sturdee</a:t>
            </a:r>
            <a:r>
              <a:rPr lang="de-DE" sz="1150" dirty="0">
                <a:solidFill>
                  <a:prstClr val="black"/>
                </a:solidFill>
                <a:latin typeface="Calibri" panose="020F0502020204030204"/>
              </a:rPr>
              <a:t> DW.  </a:t>
            </a:r>
            <a:r>
              <a:rPr lang="en-US" sz="1150" dirty="0">
                <a:solidFill>
                  <a:prstClr val="black"/>
                </a:solidFill>
                <a:latin typeface="Calibri" panose="020F0502020204030204"/>
              </a:rPr>
              <a:t>The facts of hormone therapy for menopausal women.  </a:t>
            </a:r>
            <a:r>
              <a:rPr lang="de-DE" sz="1150" dirty="0">
                <a:solidFill>
                  <a:prstClr val="black"/>
                </a:solidFill>
                <a:latin typeface="Calibri" panose="020F0502020204030204"/>
              </a:rPr>
              <a:t>2004  </a:t>
            </a:r>
            <a:r>
              <a:rPr lang="en-US" sz="1150" dirty="0">
                <a:solidFill>
                  <a:prstClr val="black"/>
                </a:solidFill>
                <a:latin typeface="Calibri" panose="020F0502020204030204"/>
              </a:rPr>
              <a:t>The Parthenon Publishing Group Limited</a:t>
            </a:r>
          </a:p>
        </p:txBody>
      </p:sp>
    </p:spTree>
    <p:extLst>
      <p:ext uri="{BB962C8B-B14F-4D97-AF65-F5344CB8AC3E}">
        <p14:creationId xmlns="" xmlns:p14="http://schemas.microsoft.com/office/powerpoint/2010/main" val="3906593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562492A-7E2A-4864-BDE8-08013E77D3D8}"/>
              </a:ext>
            </a:extLst>
          </p:cNvPr>
          <p:cNvPicPr>
            <a:picLocks noChangeAspect="1"/>
          </p:cNvPicPr>
          <p:nvPr/>
        </p:nvPicPr>
        <p:blipFill rotWithShape="1">
          <a:blip r:embed="rId3" cstate="print"/>
          <a:srcRect l="11442" t="33164" r="37203" b="11638"/>
          <a:stretch/>
        </p:blipFill>
        <p:spPr>
          <a:xfrm>
            <a:off x="6701905" y="3006672"/>
            <a:ext cx="5490095" cy="3319175"/>
          </a:xfrm>
          <a:prstGeom prst="rect">
            <a:avLst/>
          </a:prstGeom>
        </p:spPr>
      </p:pic>
      <p:sp>
        <p:nvSpPr>
          <p:cNvPr id="5" name="Rectangle 4">
            <a:extLst>
              <a:ext uri="{FF2B5EF4-FFF2-40B4-BE49-F238E27FC236}">
                <a16:creationId xmlns="" xmlns:a16="http://schemas.microsoft.com/office/drawing/2014/main" id="{E6B59FF1-49C8-4EA1-8B8B-6969412AED69}"/>
              </a:ext>
            </a:extLst>
          </p:cNvPr>
          <p:cNvSpPr/>
          <p:nvPr/>
        </p:nvSpPr>
        <p:spPr>
          <a:xfrm>
            <a:off x="254833" y="5971904"/>
            <a:ext cx="11771852" cy="707886"/>
          </a:xfrm>
          <a:prstGeom prst="rect">
            <a:avLst/>
          </a:prstGeom>
        </p:spPr>
        <p:txBody>
          <a:bodyPr wrap="square">
            <a:spAutoFit/>
          </a:bodyPr>
          <a:lstStyle/>
          <a:p>
            <a:r>
              <a:rPr lang="en-US" sz="1000" dirty="0" err="1"/>
              <a:t>Csapo</a:t>
            </a:r>
            <a:r>
              <a:rPr lang="en-US" sz="1000" dirty="0"/>
              <a:t>, A., 1956. Progesterone “block”. Developmental Dynamics, 98(2), pp.273-291.</a:t>
            </a:r>
          </a:p>
          <a:p>
            <a:r>
              <a:rPr lang="ru-RU" sz="1000" dirty="0" err="1"/>
              <a:t>Lieveaux</a:t>
            </a:r>
            <a:r>
              <a:rPr lang="ru-RU" sz="1000" dirty="0"/>
              <a:t> A. [</a:t>
            </a:r>
            <a:r>
              <a:rPr lang="ru-RU" sz="1000" dirty="0" err="1"/>
              <a:t>New</a:t>
            </a:r>
            <a:r>
              <a:rPr lang="ru-RU" sz="1000" dirty="0"/>
              <a:t> </a:t>
            </a:r>
            <a:r>
              <a:rPr lang="ru-RU" sz="1000" dirty="0" err="1"/>
              <a:t>local</a:t>
            </a:r>
            <a:r>
              <a:rPr lang="ru-RU" sz="1000" dirty="0"/>
              <a:t> </a:t>
            </a:r>
            <a:r>
              <a:rPr lang="ru-RU" sz="1000" dirty="0" err="1"/>
              <a:t>therapy</a:t>
            </a:r>
            <a:r>
              <a:rPr lang="ru-RU" sz="1000" dirty="0"/>
              <a:t> </a:t>
            </a:r>
            <a:r>
              <a:rPr lang="ru-RU" sz="1000" dirty="0" err="1"/>
              <a:t>of</a:t>
            </a:r>
            <a:r>
              <a:rPr lang="ru-RU" sz="1000" dirty="0"/>
              <a:t> </a:t>
            </a:r>
            <a:r>
              <a:rPr lang="ru-RU" sz="1000" dirty="0" err="1"/>
              <a:t>atrophic</a:t>
            </a:r>
            <a:r>
              <a:rPr lang="ru-RU" sz="1000" dirty="0"/>
              <a:t> </a:t>
            </a:r>
            <a:r>
              <a:rPr lang="ru-RU" sz="1000" dirty="0" err="1"/>
              <a:t>vaginitis</a:t>
            </a:r>
            <a:r>
              <a:rPr lang="ru-RU" sz="1000" dirty="0"/>
              <a:t>] </a:t>
            </a:r>
            <a:r>
              <a:rPr lang="ru-RU" sz="1000" dirty="0" err="1"/>
              <a:t>Gynecol</a:t>
            </a:r>
            <a:r>
              <a:rPr lang="ru-RU" sz="1000" dirty="0"/>
              <a:t> </a:t>
            </a:r>
            <a:r>
              <a:rPr lang="ru-RU" sz="1000" dirty="0" err="1"/>
              <a:t>Prat</a:t>
            </a:r>
            <a:r>
              <a:rPr lang="ru-RU" sz="1000" dirty="0"/>
              <a:t>. 1972;23(4) 193-195. PMID: 4197031.</a:t>
            </a:r>
          </a:p>
          <a:p>
            <a:r>
              <a:rPr lang="ru-RU" sz="1000" dirty="0"/>
              <a:t>Hi+Med Высокие технологии в медицине. Выпуск №4 (46), 2017: 13–17.</a:t>
            </a:r>
          </a:p>
          <a:p>
            <a:r>
              <a:rPr lang="ru-RU" sz="1000" dirty="0"/>
              <a:t>Инструкция по применению лекарственного препарата для медицинского применения Триожиналь®.</a:t>
            </a:r>
          </a:p>
        </p:txBody>
      </p:sp>
      <p:pic>
        <p:nvPicPr>
          <p:cNvPr id="4" name="Picture 3">
            <a:extLst>
              <a:ext uri="{FF2B5EF4-FFF2-40B4-BE49-F238E27FC236}">
                <a16:creationId xmlns="" xmlns:a16="http://schemas.microsoft.com/office/drawing/2014/main" id="{691ECDD1-5D57-4DB8-B81D-64BCF6FA5A69}"/>
              </a:ext>
            </a:extLst>
          </p:cNvPr>
          <p:cNvPicPr>
            <a:picLocks noChangeAspect="1"/>
          </p:cNvPicPr>
          <p:nvPr/>
        </p:nvPicPr>
        <p:blipFill rotWithShape="1">
          <a:blip r:embed="rId4" cstate="print"/>
          <a:srcRect l="9025" t="31413" r="33771" b="11638"/>
          <a:stretch/>
        </p:blipFill>
        <p:spPr>
          <a:xfrm>
            <a:off x="588936" y="1802862"/>
            <a:ext cx="6139469" cy="3438103"/>
          </a:xfrm>
          <a:prstGeom prst="rect">
            <a:avLst/>
          </a:prstGeom>
        </p:spPr>
      </p:pic>
      <p:sp>
        <p:nvSpPr>
          <p:cNvPr id="7" name="Rectangle 14">
            <a:extLst>
              <a:ext uri="{FF2B5EF4-FFF2-40B4-BE49-F238E27FC236}">
                <a16:creationId xmlns="" xmlns:a16="http://schemas.microsoft.com/office/drawing/2014/main" id="{6833EE19-2E6C-449C-9945-279298FFD83E}"/>
              </a:ext>
            </a:extLst>
          </p:cNvPr>
          <p:cNvSpPr>
            <a:spLocks noChangeArrowheads="1"/>
          </p:cNvSpPr>
          <p:nvPr/>
        </p:nvSpPr>
        <p:spPr bwMode="auto">
          <a:xfrm>
            <a:off x="254833" y="148263"/>
            <a:ext cx="11771852" cy="1384995"/>
          </a:xfrm>
          <a:prstGeom prst="rect">
            <a:avLst/>
          </a:prstGeom>
          <a:ln w="28575">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457200">
              <a:defRPr/>
            </a:pPr>
            <a:r>
              <a:rPr lang="ru-RU" sz="2800" dirty="0">
                <a:solidFill>
                  <a:prstClr val="black"/>
                </a:solidFill>
                <a:latin typeface="Arial Narrow" panose="020B0606020202030204" pitchFamily="34" charset="0"/>
              </a:rPr>
              <a:t>Триожиналь</a:t>
            </a:r>
            <a:r>
              <a:rPr lang="ru-RU" sz="2800" baseline="30000" dirty="0">
                <a:solidFill>
                  <a:prstClr val="black"/>
                </a:solidFill>
                <a:latin typeface="Arial Narrow" panose="020B0606020202030204" pitchFamily="34" charset="0"/>
              </a:rPr>
              <a:t>®</a:t>
            </a:r>
            <a:r>
              <a:rPr lang="ru-RU" sz="2800" dirty="0">
                <a:solidFill>
                  <a:prstClr val="black"/>
                </a:solidFill>
                <a:latin typeface="Arial Narrow" panose="020B0606020202030204" pitchFamily="34" charset="0"/>
              </a:rPr>
              <a:t> – единственный в мире комбинированный препарат </a:t>
            </a:r>
          </a:p>
          <a:p>
            <a:pPr algn="ctr" defTabSz="457200">
              <a:defRPr/>
            </a:pPr>
            <a:r>
              <a:rPr lang="ru-RU" sz="2800" dirty="0">
                <a:solidFill>
                  <a:prstClr val="black"/>
                </a:solidFill>
                <a:latin typeface="Arial Narrow" panose="020B0606020202030204" pitchFamily="34" charset="0"/>
              </a:rPr>
              <a:t>для локальной эстроген-гестагенной терапии </a:t>
            </a:r>
          </a:p>
          <a:p>
            <a:pPr algn="ctr" defTabSz="457200">
              <a:defRPr/>
            </a:pPr>
            <a:r>
              <a:rPr lang="ru-RU" sz="2800" dirty="0">
                <a:solidFill>
                  <a:prstClr val="black"/>
                </a:solidFill>
                <a:latin typeface="Arial Narrow" panose="020B0606020202030204" pitchFamily="34" charset="0"/>
              </a:rPr>
              <a:t>с пробиотической поддержкой</a:t>
            </a:r>
          </a:p>
        </p:txBody>
      </p:sp>
      <p:sp>
        <p:nvSpPr>
          <p:cNvPr id="9" name="Rectangle 14">
            <a:extLst>
              <a:ext uri="{FF2B5EF4-FFF2-40B4-BE49-F238E27FC236}">
                <a16:creationId xmlns="" xmlns:a16="http://schemas.microsoft.com/office/drawing/2014/main" id="{EF6A9FE5-CE32-4A6F-AB6B-750598ABE94B}"/>
              </a:ext>
            </a:extLst>
          </p:cNvPr>
          <p:cNvSpPr>
            <a:spLocks noChangeArrowheads="1"/>
          </p:cNvSpPr>
          <p:nvPr/>
        </p:nvSpPr>
        <p:spPr bwMode="auto">
          <a:xfrm>
            <a:off x="6865748" y="1929454"/>
            <a:ext cx="4301119" cy="1077218"/>
          </a:xfrm>
          <a:prstGeom prst="rect">
            <a:avLst/>
          </a:prstGeom>
          <a:ln w="28575">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457200">
              <a:defRPr/>
            </a:pPr>
            <a:r>
              <a:rPr lang="ru-RU" sz="3200" dirty="0">
                <a:solidFill>
                  <a:prstClr val="black"/>
                </a:solidFill>
                <a:latin typeface="Arial Narrow" panose="020B0606020202030204" pitchFamily="34" charset="0"/>
              </a:rPr>
              <a:t>Альянс двух гормонов и лактобактерий</a:t>
            </a:r>
          </a:p>
        </p:txBody>
      </p:sp>
    </p:spTree>
    <p:extLst>
      <p:ext uri="{BB962C8B-B14F-4D97-AF65-F5344CB8AC3E}">
        <p14:creationId xmlns="" xmlns:p14="http://schemas.microsoft.com/office/powerpoint/2010/main" val="17615601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 xmlns:a16="http://schemas.microsoft.com/office/drawing/2014/main" id="{ED5E3C68-9FC2-4D17-9320-5FB1007EF8E3}"/>
              </a:ext>
            </a:extLst>
          </p:cNvPr>
          <p:cNvSpPr/>
          <p:nvPr/>
        </p:nvSpPr>
        <p:spPr>
          <a:xfrm>
            <a:off x="393585" y="1992657"/>
            <a:ext cx="2560118" cy="2878898"/>
          </a:xfrm>
          <a:prstGeom prst="ellipse">
            <a:avLst/>
          </a:prstGeom>
          <a:blipFill>
            <a:blip r:embed="rId2" cstate="print">
              <a:extLst>
                <a:ext uri="{28A0092B-C50C-407E-A947-70E740481C1C}">
                  <a14:useLocalDpi xmlns=""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ru-RU" dirty="0"/>
          </a:p>
        </p:txBody>
      </p:sp>
      <p:sp>
        <p:nvSpPr>
          <p:cNvPr id="4" name="Title 3"/>
          <p:cNvSpPr>
            <a:spLocks noGrp="1"/>
          </p:cNvSpPr>
          <p:nvPr>
            <p:ph type="title"/>
          </p:nvPr>
        </p:nvSpPr>
        <p:spPr/>
        <p:txBody>
          <a:bodyPr>
            <a:noAutofit/>
          </a:bodyPr>
          <a:lstStyle/>
          <a:p>
            <a:r>
              <a:rPr lang="ru-RU" sz="4000" dirty="0">
                <a:latin typeface="Arial Narrow" panose="020B0606020202030204" pitchFamily="34" charset="0"/>
              </a:rPr>
              <a:t>Схема применения препарата </a:t>
            </a:r>
            <a:r>
              <a:rPr lang="ru-RU" sz="4000" dirty="0" err="1">
                <a:latin typeface="Arial Narrow" panose="020B0606020202030204" pitchFamily="34" charset="0"/>
              </a:rPr>
              <a:t>Триожиналь</a:t>
            </a:r>
            <a:r>
              <a:rPr lang="en-US" sz="4000" baseline="30000" dirty="0">
                <a:latin typeface="Arial Narrow" panose="020B0606020202030204" pitchFamily="34" charset="0"/>
              </a:rPr>
              <a:t>®</a:t>
            </a:r>
            <a:endParaRPr lang="ru-RU" sz="4000" baseline="30000" dirty="0">
              <a:latin typeface="Arial Narrow" panose="020B0606020202030204" pitchFamily="34" charset="0"/>
            </a:endParaRPr>
          </a:p>
        </p:txBody>
      </p:sp>
      <p:graphicFrame>
        <p:nvGraphicFramePr>
          <p:cNvPr id="5" name="Diagram 4"/>
          <p:cNvGraphicFramePr/>
          <p:nvPr>
            <p:extLst>
              <p:ext uri="{D42A27DB-BD31-4B8C-83A1-F6EECF244321}">
                <p14:modId xmlns="" xmlns:p14="http://schemas.microsoft.com/office/powerpoint/2010/main" val="3803957090"/>
              </p:ext>
            </p:extLst>
          </p:nvPr>
        </p:nvGraphicFramePr>
        <p:xfrm>
          <a:off x="2509088" y="1506682"/>
          <a:ext cx="7320712" cy="4620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 xmlns:a16="http://schemas.microsoft.com/office/drawing/2014/main" id="{DC2FCF5B-E6F3-4C27-AD0F-3D12F1D2437F}"/>
              </a:ext>
            </a:extLst>
          </p:cNvPr>
          <p:cNvSpPr txBox="1"/>
          <p:nvPr/>
        </p:nvSpPr>
        <p:spPr>
          <a:xfrm>
            <a:off x="6286501" y="6495236"/>
            <a:ext cx="6556374" cy="246221"/>
          </a:xfrm>
          <a:prstGeom prst="rect">
            <a:avLst/>
          </a:prstGeom>
          <a:noFill/>
        </p:spPr>
        <p:txBody>
          <a:bodyPr wrap="square" rtlCol="0">
            <a:spAutoFit/>
          </a:bodyPr>
          <a:lstStyle/>
          <a:p>
            <a:r>
              <a:rPr lang="ru-RU" sz="1000" dirty="0"/>
              <a:t>Инструкция </a:t>
            </a:r>
            <a:r>
              <a:rPr lang="en-US" sz="1000" dirty="0"/>
              <a:t> </a:t>
            </a:r>
            <a:r>
              <a:rPr lang="ru-RU" sz="1000" dirty="0"/>
              <a:t>по применению лекарственного препарата для медицинского применения</a:t>
            </a:r>
            <a:r>
              <a:rPr lang="en-US" sz="1000" dirty="0"/>
              <a:t> </a:t>
            </a:r>
            <a:r>
              <a:rPr lang="ru-RU" sz="1000" dirty="0"/>
              <a:t>ТРИОЖИНАЛЬ®</a:t>
            </a:r>
          </a:p>
        </p:txBody>
      </p:sp>
    </p:spTree>
    <p:extLst>
      <p:ext uri="{BB962C8B-B14F-4D97-AF65-F5344CB8AC3E}">
        <p14:creationId xmlns="" xmlns:p14="http://schemas.microsoft.com/office/powerpoint/2010/main" val="2076999149"/>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05395" y="3904752"/>
            <a:ext cx="4663439" cy="2387600"/>
          </a:xfrm>
        </p:spPr>
        <p:txBody>
          <a:bodyPr>
            <a:normAutofit fontScale="90000"/>
          </a:bodyPr>
          <a:lstStyle/>
          <a:p>
            <a:r>
              <a:rPr lang="ru-RU" dirty="0" smtClean="0"/>
              <a:t>Благодарю </a:t>
            </a:r>
            <a:br>
              <a:rPr lang="ru-RU" dirty="0" smtClean="0"/>
            </a:br>
            <a:r>
              <a:rPr lang="ru-RU" dirty="0" smtClean="0"/>
              <a:t>за ваше внимание!</a:t>
            </a:r>
            <a:br>
              <a:rPr lang="ru-RU" dirty="0" smtClean="0"/>
            </a:br>
            <a:r>
              <a:rPr lang="ru-RU" dirty="0" smtClean="0"/>
              <a:t/>
            </a:r>
            <a:br>
              <a:rPr lang="ru-RU" dirty="0" smtClean="0"/>
            </a:br>
            <a:endParaRPr lang="ru-RU" dirty="0"/>
          </a:p>
        </p:txBody>
      </p:sp>
      <p:pic>
        <p:nvPicPr>
          <p:cNvPr id="51202" name="Picture 2"/>
          <p:cNvPicPr>
            <a:picLocks noChangeAspect="1" noChangeArrowheads="1"/>
          </p:cNvPicPr>
          <p:nvPr/>
        </p:nvPicPr>
        <p:blipFill>
          <a:blip r:embed="rId2" cstate="print"/>
          <a:srcRect/>
          <a:stretch>
            <a:fillRect/>
          </a:stretch>
        </p:blipFill>
        <p:spPr bwMode="auto">
          <a:xfrm>
            <a:off x="5760720" y="1084217"/>
            <a:ext cx="5675948" cy="4792844"/>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3B1EC7FB665142AE2CF90F1D31B6A8" ma:contentTypeVersion="8" ma:contentTypeDescription="Create a new document." ma:contentTypeScope="" ma:versionID="5d8dde4668eef6d33f9371ce6dae0db3">
  <xsd:schema xmlns:xsd="http://www.w3.org/2001/XMLSchema" xmlns:xs="http://www.w3.org/2001/XMLSchema" xmlns:p="http://schemas.microsoft.com/office/2006/metadata/properties" xmlns:ns2="e6bf786d-372a-4208-92b2-b1dd6597113f" xmlns:ns3="6d65a575-7d0b-4ede-99c7-8463b15b1e3c" xmlns:ns4="60fffce7-aa07-4a0b-947e-5b391c0ca55c" targetNamespace="http://schemas.microsoft.com/office/2006/metadata/properties" ma:root="true" ma:fieldsID="70bb784f8fc318a5fb1e6e5783062eac" ns2:_="" ns3:_="" ns4:_="">
    <xsd:import namespace="e6bf786d-372a-4208-92b2-b1dd6597113f"/>
    <xsd:import namespace="6d65a575-7d0b-4ede-99c7-8463b15b1e3c"/>
    <xsd:import namespace="60fffce7-aa07-4a0b-947e-5b391c0ca55c"/>
    <xsd:element name="properties">
      <xsd:complexType>
        <xsd:sequence>
          <xsd:element name="documentManagement">
            <xsd:complexType>
              <xsd:all>
                <xsd:element ref="ns2:SharedWithUsers" minOccurs="0"/>
                <xsd:element ref="ns2:SharingHintHash" minOccurs="0"/>
                <xsd:element ref="ns3:SharedWithDetails" minOccurs="0"/>
                <xsd:element ref="ns2:LastSharedByUser" minOccurs="0"/>
                <xsd:element ref="ns2:LastSharedByTime" minOccurs="0"/>
                <xsd:element ref="ns4:MediaServiceMetadata" minOccurs="0"/>
                <xsd:element ref="ns4:MediaServiceFastMetadata"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bf786d-372a-4208-92b2-b1dd6597113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d65a575-7d0b-4ede-99c7-8463b15b1e3c" elementFormDefault="qualified">
    <xsd:import namespace="http://schemas.microsoft.com/office/2006/documentManagement/types"/>
    <xsd:import namespace="http://schemas.microsoft.com/office/infopath/2007/PartnerControls"/>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fffce7-aa07-4a0b-947e-5b391c0ca55c"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10533E-6682-4921-A401-65CCC343FB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bf786d-372a-4208-92b2-b1dd6597113f"/>
    <ds:schemaRef ds:uri="6d65a575-7d0b-4ede-99c7-8463b15b1e3c"/>
    <ds:schemaRef ds:uri="60fffce7-aa07-4a0b-947e-5b391c0ca5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E6245E-CE57-4837-A07A-EE4E3311B43C}">
  <ds:schemaRefs>
    <ds:schemaRef ds:uri="http://schemas.microsoft.com/sharepoint/v3/contenttype/forms"/>
  </ds:schemaRefs>
</ds:datastoreItem>
</file>

<file path=customXml/itemProps3.xml><?xml version="1.0" encoding="utf-8"?>
<ds:datastoreItem xmlns:ds="http://schemas.openxmlformats.org/officeDocument/2006/customXml" ds:itemID="{9D2BACA9-FFBD-40BB-9E6D-41E1E9924579}">
  <ds:schemaRefs>
    <ds:schemaRef ds:uri="http://schemas.microsoft.com/office/infopath/2007/PartnerControls"/>
    <ds:schemaRef ds:uri="http://purl.org/dc/elements/1.1/"/>
    <ds:schemaRef ds:uri="http://schemas.microsoft.com/office/2006/metadata/properties"/>
    <ds:schemaRef ds:uri="http://purl.org/dc/terms/"/>
    <ds:schemaRef ds:uri="6d65a575-7d0b-4ede-99c7-8463b15b1e3c"/>
    <ds:schemaRef ds:uri="http://schemas.microsoft.com/office/2006/documentManagement/types"/>
    <ds:schemaRef ds:uri="http://schemas.openxmlformats.org/package/2006/metadata/core-properties"/>
    <ds:schemaRef ds:uri="e6bf786d-372a-4208-92b2-b1dd6597113f"/>
    <ds:schemaRef ds:uri="60fffce7-aa07-4a0b-947e-5b391c0ca55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8751</TotalTime>
  <Words>10144</Words>
  <Application>Microsoft Office PowerPoint</Application>
  <PresentationFormat>Произвольный</PresentationFormat>
  <Paragraphs>1107</Paragraphs>
  <Slides>93</Slides>
  <Notes>49</Notes>
  <HiddenSlides>0</HiddenSlides>
  <MMClips>0</MMClips>
  <ScaleCrop>false</ScaleCrop>
  <HeadingPairs>
    <vt:vector size="6" baseType="variant">
      <vt:variant>
        <vt:lpstr>Тема</vt:lpstr>
      </vt:variant>
      <vt:variant>
        <vt:i4>2</vt:i4>
      </vt:variant>
      <vt:variant>
        <vt:lpstr>Внедренные серверы OLE</vt:lpstr>
      </vt:variant>
      <vt:variant>
        <vt:i4>1</vt:i4>
      </vt:variant>
      <vt:variant>
        <vt:lpstr>Заголовки слайдов</vt:lpstr>
      </vt:variant>
      <vt:variant>
        <vt:i4>93</vt:i4>
      </vt:variant>
    </vt:vector>
  </HeadingPairs>
  <TitlesOfParts>
    <vt:vector size="96" baseType="lpstr">
      <vt:lpstr>Тема Office</vt:lpstr>
      <vt:lpstr>3_Office Theme</vt:lpstr>
      <vt:lpstr>Chart</vt:lpstr>
      <vt:lpstr>Концепция современной ANTI-AGE терапии </vt:lpstr>
      <vt:lpstr>Слайд 2</vt:lpstr>
      <vt:lpstr>Систематизация процессов старения</vt:lpstr>
      <vt:lpstr>Свободные радикалы </vt:lpstr>
      <vt:lpstr>Физиологическая роль свободных радикалов</vt:lpstr>
      <vt:lpstr>Митохондриальная дисфункция – ключевой фактор развития патологических процессов</vt:lpstr>
      <vt:lpstr>Оксидативный стресс:  мишень – митохондрии </vt:lpstr>
      <vt:lpstr>Слайд 8</vt:lpstr>
      <vt:lpstr>Слайд 9</vt:lpstr>
      <vt:lpstr>Слайд 10</vt:lpstr>
      <vt:lpstr>STRAW+10</vt:lpstr>
      <vt:lpstr>Как снижается уровень гормонов с годами </vt:lpstr>
      <vt:lpstr>Слайд 13</vt:lpstr>
      <vt:lpstr>Слайд 14</vt:lpstr>
      <vt:lpstr>Частота симптомов у женщин среднего возраста (%) n= 2 991</vt:lpstr>
      <vt:lpstr>Роль эстрогенов в функционировании ЦНС</vt:lpstr>
      <vt:lpstr>Нейропротективное действие эстрогенов</vt:lpstr>
      <vt:lpstr>Приливы повышают риск развития ССЗ за счет следующих механизмов</vt:lpstr>
      <vt:lpstr>Эффекты прогестерона и его метаболитов  в головном мозге</vt:lpstr>
      <vt:lpstr>Роль прогестерона и его метаболитов  в регуляции сна</vt:lpstr>
      <vt:lpstr>Андрогены и ЦНС </vt:lpstr>
      <vt:lpstr>Слайд 22</vt:lpstr>
      <vt:lpstr>Цель МГТ </vt:lpstr>
      <vt:lpstr>Современные показания к гормональной терапии в пери- и постменопаузе </vt:lpstr>
      <vt:lpstr>Индивидуализация МГТ</vt:lpstr>
      <vt:lpstr>Индивидуализация МГТ</vt:lpstr>
      <vt:lpstr> Глобальное консенсусное заключение по вопросам МГТ  (2016г!) </vt:lpstr>
      <vt:lpstr>МГТ и когнитивная функция </vt:lpstr>
      <vt:lpstr>Слайд 29</vt:lpstr>
      <vt:lpstr>Влияние МГТ на когнитивную функцию</vt:lpstr>
      <vt:lpstr>Реальная частота приливов является прогностическим фактором ухудшения вербальной памяти</vt:lpstr>
      <vt:lpstr>Когда начинать МГТ? Окно терапевтических возможностей</vt:lpstr>
      <vt:lpstr>Слайд 33</vt:lpstr>
      <vt:lpstr>Слайд 34</vt:lpstr>
      <vt:lpstr>Трансдермальное применение эстрадиола повторяет физиологический путь диффузии гормона в кровеносное русло,  минуя печёночный барьер</vt:lpstr>
      <vt:lpstr>Прогнозируемый фармакокинетический профиль эстрадиола в форме геля обеспечивает стабильность дозы эстрогенов </vt:lpstr>
      <vt:lpstr>Трансдермальное введение эстрогенов более физиологично по фармакокинетике </vt:lpstr>
      <vt:lpstr>Эстрожель® (трансдермальный гель 17-β эстрадиола)  эффективно купирует основные симптомы климактерия </vt:lpstr>
      <vt:lpstr>Дозировка и способ применения препарата Эстрожель®   </vt:lpstr>
      <vt:lpstr>Слайд 40</vt:lpstr>
      <vt:lpstr>Слайд 41</vt:lpstr>
      <vt:lpstr>Слайд 42</vt:lpstr>
      <vt:lpstr>Дополнительные преимущества трансдермальных форм эстрогенов </vt:lpstr>
      <vt:lpstr>Какой гестаген выбрать – «натуральный» или синтетический?</vt:lpstr>
      <vt:lpstr>Прогестерон и ЦНС</vt:lpstr>
      <vt:lpstr>Слайд 46</vt:lpstr>
      <vt:lpstr>Прогестерон – «физиологический» регулятор сна</vt:lpstr>
      <vt:lpstr>В эксперименте введение прогестерона уменьшает зону ишемии головного мозга</vt:lpstr>
      <vt:lpstr>Метаболит прогестерона аллопрегнанолон улучшает жизнеспособность нейронов</vt:lpstr>
      <vt:lpstr>Слайд 50</vt:lpstr>
      <vt:lpstr>Слайд 51</vt:lpstr>
      <vt:lpstr>E3N study:  Риск венозной тромбоэмболии на фоне МГТ зависит от типа прогестагена</vt:lpstr>
      <vt:lpstr>Слайд 53</vt:lpstr>
      <vt:lpstr>Слайд 54</vt:lpstr>
      <vt:lpstr>Слайд 55</vt:lpstr>
      <vt:lpstr>Слайд 56</vt:lpstr>
      <vt:lpstr>Слайд 57</vt:lpstr>
      <vt:lpstr>Слайд 58</vt:lpstr>
      <vt:lpstr>Как долго можно назначать МГТ?</vt:lpstr>
      <vt:lpstr>Слайд 60</vt:lpstr>
      <vt:lpstr>Внутренние и внешние антиоксиданты</vt:lpstr>
      <vt:lpstr>Синергия 4 аспектов действия – уникальное преимущество Фамвиталя</vt:lpstr>
      <vt:lpstr>Состав и свойства компонентов в утренних капсулах</vt:lpstr>
      <vt:lpstr>Экстракт зеленого чая – мощный источник антиоксидантов</vt:lpstr>
      <vt:lpstr>Экстракт зеленого чая: источник мощных антиоксидантов – полифенолов, катехинов  и  кофеина</vt:lpstr>
      <vt:lpstr>Экстракт водоросли Dunaliella salina – богатый источник β- каротина</vt:lpstr>
      <vt:lpstr>Масло Borago – источник γ-линоленовой кислоты</vt:lpstr>
      <vt:lpstr>Слайд 68</vt:lpstr>
      <vt:lpstr>Слайд 69</vt:lpstr>
      <vt:lpstr>Совместимость витаминов и минералов в рубиновой капсуле</vt:lpstr>
      <vt:lpstr>Резюме – рубиновые капсулы </vt:lpstr>
      <vt:lpstr>Состав и свойства компонентов в вечерних капсулах</vt:lpstr>
      <vt:lpstr>Экстракт виноградных косточек – источник группы мощнейших антиоксидантов: антоцианов, ресвератрола, катехинов</vt:lpstr>
      <vt:lpstr>Рыбий хрящ – источник гликозаминогликаной</vt:lpstr>
      <vt:lpstr>Омега-3 полиненасыщенные жирные кислоты</vt:lpstr>
      <vt:lpstr>Витамины группы В</vt:lpstr>
      <vt:lpstr>Биотин</vt:lpstr>
      <vt:lpstr>Микроэлементы </vt:lpstr>
      <vt:lpstr>Совместимость витаминов и минералов  в платиновой капсуле</vt:lpstr>
      <vt:lpstr>Резюме – капсулы платинового цвета</vt:lpstr>
      <vt:lpstr>Эффективность Фамвиталя доказана клинически</vt:lpstr>
      <vt:lpstr>Слайд 82</vt:lpstr>
      <vt:lpstr>ГУМС. Новое название известного симптомокомплекса </vt:lpstr>
      <vt:lpstr>Структура симптомов ГУМС</vt:lpstr>
      <vt:lpstr>Дефицит эстрогенов и факторы, способствующие развитию воспаления</vt:lpstr>
      <vt:lpstr>Дефицит эстрогенов – фактор изменения микробиоты влагалища</vt:lpstr>
      <vt:lpstr>Локализация рецепторов к прогестерону</vt:lpstr>
      <vt:lpstr>Влияние прогестерона на урогенитальный эпителий</vt:lpstr>
      <vt:lpstr>Влияние прогестерона на урогенитальный эпителий. Формирование микробиоценоза влагалища.</vt:lpstr>
      <vt:lpstr>Слайд 90</vt:lpstr>
      <vt:lpstr>Слайд 91</vt:lpstr>
      <vt:lpstr>Схема применения препарата Триожиналь®</vt:lpstr>
      <vt:lpstr>Благодарю  за ваше внимание!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Астения</dc:title>
  <dc:creator>KOKOVIN Leonid</dc:creator>
  <cp:lastModifiedBy>1</cp:lastModifiedBy>
  <cp:revision>262</cp:revision>
  <dcterms:created xsi:type="dcterms:W3CDTF">2018-02-01T07:21:11Z</dcterms:created>
  <dcterms:modified xsi:type="dcterms:W3CDTF">2018-09-05T17:22:20Z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0x010100013B1EC7FB665142AE2CF90F1D31B6A8</vt:lpwstr>
  </property>
</Properties>
</file>