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6" r:id="rId3"/>
    <p:sldId id="263" r:id="rId4"/>
    <p:sldId id="268" r:id="rId5"/>
    <p:sldId id="267" r:id="rId6"/>
    <p:sldId id="303" r:id="rId7"/>
    <p:sldId id="265" r:id="rId8"/>
    <p:sldId id="269" r:id="rId9"/>
    <p:sldId id="323" r:id="rId10"/>
    <p:sldId id="297" r:id="rId11"/>
    <p:sldId id="298" r:id="rId12"/>
    <p:sldId id="271" r:id="rId13"/>
    <p:sldId id="273" r:id="rId14"/>
    <p:sldId id="277" r:id="rId15"/>
    <p:sldId id="279" r:id="rId16"/>
    <p:sldId id="283" r:id="rId17"/>
    <p:sldId id="324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308" r:id="rId26"/>
    <p:sldId id="261" r:id="rId27"/>
    <p:sldId id="262" r:id="rId28"/>
    <p:sldId id="304" r:id="rId29"/>
    <p:sldId id="305" r:id="rId30"/>
    <p:sldId id="306" r:id="rId31"/>
    <p:sldId id="307" r:id="rId32"/>
    <p:sldId id="310" r:id="rId33"/>
    <p:sldId id="317" r:id="rId34"/>
    <p:sldId id="318" r:id="rId35"/>
    <p:sldId id="319" r:id="rId36"/>
    <p:sldId id="322" r:id="rId37"/>
    <p:sldId id="320" r:id="rId38"/>
    <p:sldId id="309" r:id="rId39"/>
    <p:sldId id="301" r:id="rId40"/>
    <p:sldId id="258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8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65581-A5E4-4A91-82FA-E291BC7638A7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BC813-A4DC-40F5-B03E-E7AB1ECF6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91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Согласно данному документу, 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дидрогестерон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– рекомендованная эффективная  терапия угрожающего и привычного выкидыша в дозировках, соответствующих инструкции по медицинскому применению.</a:t>
            </a:r>
            <a:endParaRPr lang="ru-RU" sz="1200" kern="120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В протоколе указано, что эффективность назначения гестагенов  с лечебной целью при угрожающем и начавшемся спорадическом спонтанном выкидыше в настоящее время убедительно не доказана, однако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в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метаанализе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 проф. Карпа 2012  года показано, что при использовании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дидрогестерона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риск самопроизвольного аборта снижается на 47%.</a:t>
            </a:r>
            <a:r>
              <a:rPr lang="ru-RU" sz="1200" b="1" kern="1200" baseline="30000" dirty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6</a:t>
            </a:r>
            <a:endParaRPr lang="ru-RU" sz="1200" kern="120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AABD-8EA3-4C33-B44B-702E4FEF8000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222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Литература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Schweppe</a:t>
            </a:r>
            <a:r>
              <a:rPr lang="ru-RU" dirty="0"/>
              <a:t> KW.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place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dydrogesterone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treatment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endometriosis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adenomyosis</a:t>
            </a:r>
            <a:r>
              <a:rPr lang="ru-RU" dirty="0"/>
              <a:t>. </a:t>
            </a:r>
            <a:r>
              <a:rPr lang="ru-RU" i="1" dirty="0"/>
              <a:t>Maturitas</a:t>
            </a:r>
            <a:r>
              <a:rPr lang="ru-RU" dirty="0"/>
              <a:t>, 2009; 65 (</a:t>
            </a:r>
            <a:r>
              <a:rPr lang="ru-RU" dirty="0" err="1"/>
              <a:t>Suppl</a:t>
            </a:r>
            <a:r>
              <a:rPr lang="ru-RU" dirty="0"/>
              <a:t> 1): S23–S27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Tariverdian</a:t>
            </a:r>
            <a:r>
              <a:rPr lang="ru-RU" dirty="0"/>
              <a:t> N, </a:t>
            </a:r>
            <a:r>
              <a:rPr lang="ru-RU" dirty="0" err="1"/>
              <a:t>Rücke</a:t>
            </a:r>
            <a:r>
              <a:rPr lang="ru-RU" dirty="0"/>
              <a:t> M, </a:t>
            </a:r>
            <a:r>
              <a:rPr lang="ru-RU" dirty="0" err="1"/>
              <a:t>Szekeres-Bartho</a:t>
            </a:r>
            <a:r>
              <a:rPr lang="ru-RU" dirty="0"/>
              <a:t> J, </a:t>
            </a:r>
            <a:r>
              <a:rPr lang="ru-RU" i="1" dirty="0"/>
              <a:t>et al</a:t>
            </a:r>
            <a:r>
              <a:rPr lang="ru-RU" dirty="0"/>
              <a:t>. </a:t>
            </a:r>
            <a:r>
              <a:rPr lang="ru-RU" dirty="0" err="1"/>
              <a:t>Neuroendocrine</a:t>
            </a:r>
            <a:r>
              <a:rPr lang="ru-RU" dirty="0"/>
              <a:t> </a:t>
            </a:r>
            <a:r>
              <a:rPr lang="ru-RU" dirty="0" err="1"/>
              <a:t>circuitry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endometriosis</a:t>
            </a:r>
            <a:r>
              <a:rPr lang="ru-RU" dirty="0"/>
              <a:t>: </a:t>
            </a:r>
            <a:r>
              <a:rPr lang="ru-RU" dirty="0" err="1"/>
              <a:t>progesterone</a:t>
            </a:r>
            <a:r>
              <a:rPr lang="ru-RU" dirty="0"/>
              <a:t> </a:t>
            </a:r>
            <a:r>
              <a:rPr lang="ru-RU" dirty="0" err="1"/>
              <a:t>derivative</a:t>
            </a:r>
            <a:r>
              <a:rPr lang="ru-RU" dirty="0"/>
              <a:t> </a:t>
            </a:r>
            <a:r>
              <a:rPr lang="ru-RU" dirty="0" err="1"/>
              <a:t>dampens</a:t>
            </a:r>
            <a:r>
              <a:rPr lang="ru-RU" dirty="0"/>
              <a:t> </a:t>
            </a:r>
            <a:r>
              <a:rPr lang="ru-RU" dirty="0" err="1"/>
              <a:t>corticotropin-releasing</a:t>
            </a:r>
            <a:r>
              <a:rPr lang="ru-RU" dirty="0"/>
              <a:t> </a:t>
            </a:r>
            <a:r>
              <a:rPr lang="ru-RU" dirty="0" err="1"/>
              <a:t>hormone-induced</a:t>
            </a:r>
            <a:r>
              <a:rPr lang="ru-RU" dirty="0"/>
              <a:t> </a:t>
            </a:r>
            <a:r>
              <a:rPr lang="ru-RU" dirty="0" err="1"/>
              <a:t>inflammation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peritoneal</a:t>
            </a:r>
            <a:r>
              <a:rPr lang="ru-RU" dirty="0"/>
              <a:t> </a:t>
            </a:r>
            <a:r>
              <a:rPr lang="ru-RU" dirty="0" err="1"/>
              <a:t>cells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. </a:t>
            </a:r>
            <a:r>
              <a:rPr lang="ru-RU" i="1" dirty="0"/>
              <a:t>J Mol Med (Berl)</a:t>
            </a:r>
            <a:r>
              <a:rPr lang="ru-RU" dirty="0"/>
              <a:t>, 2010; 88 (3): 267–278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Trivedi</a:t>
            </a:r>
            <a:r>
              <a:rPr lang="ru-RU" dirty="0"/>
              <a:t> P, </a:t>
            </a:r>
            <a:r>
              <a:rPr lang="ru-RU" dirty="0" err="1"/>
              <a:t>Selvaraj</a:t>
            </a:r>
            <a:r>
              <a:rPr lang="ru-RU" dirty="0"/>
              <a:t> K, </a:t>
            </a:r>
            <a:r>
              <a:rPr lang="ru-RU" dirty="0" err="1"/>
              <a:t>Mahapatra</a:t>
            </a:r>
            <a:r>
              <a:rPr lang="ru-RU" dirty="0"/>
              <a:t> PD, </a:t>
            </a:r>
            <a:r>
              <a:rPr lang="ru-RU" i="1" baseline="0" dirty="0"/>
              <a:t>et al</a:t>
            </a:r>
            <a:r>
              <a:rPr lang="ru-RU" dirty="0"/>
              <a:t>. </a:t>
            </a:r>
            <a:r>
              <a:rPr lang="ru-RU" dirty="0" err="1"/>
              <a:t>Effective</a:t>
            </a:r>
            <a:r>
              <a:rPr lang="ru-RU" dirty="0"/>
              <a:t> </a:t>
            </a:r>
            <a:r>
              <a:rPr lang="ru-RU" dirty="0" err="1"/>
              <a:t>post-laparoscopic</a:t>
            </a:r>
            <a:r>
              <a:rPr lang="ru-RU" dirty="0"/>
              <a:t> </a:t>
            </a:r>
            <a:r>
              <a:rPr lang="ru-RU" dirty="0" err="1"/>
              <a:t>treatment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endometriosis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dydrogesterone. </a:t>
            </a:r>
            <a:r>
              <a:rPr lang="ru-RU" i="1" baseline="0" dirty="0"/>
              <a:t>Gynecol Endocrinol</a:t>
            </a:r>
            <a:r>
              <a:rPr lang="ru-RU" dirty="0"/>
              <a:t>, 2007; 23 (</a:t>
            </a:r>
            <a:r>
              <a:rPr lang="ru-RU" dirty="0" err="1"/>
              <a:t>Suppl</a:t>
            </a:r>
            <a:r>
              <a:rPr lang="ru-RU" dirty="0"/>
              <a:t> 1): S73–S76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Schindler</a:t>
            </a:r>
            <a:r>
              <a:rPr lang="ru-RU" dirty="0"/>
              <a:t> AE. </a:t>
            </a:r>
            <a:r>
              <a:rPr lang="ru-RU" dirty="0" err="1"/>
              <a:t>Progestational</a:t>
            </a:r>
            <a:r>
              <a:rPr lang="ru-RU" dirty="0"/>
              <a:t> </a:t>
            </a:r>
            <a:r>
              <a:rPr lang="ru-RU" dirty="0" err="1"/>
              <a:t>effects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dydrogesterone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,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vivo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human</a:t>
            </a:r>
            <a:r>
              <a:rPr lang="ru-RU" dirty="0"/>
              <a:t> </a:t>
            </a:r>
            <a:r>
              <a:rPr lang="ru-RU" dirty="0" err="1"/>
              <a:t>endometrium</a:t>
            </a:r>
            <a:r>
              <a:rPr lang="ru-RU" dirty="0"/>
              <a:t>. </a:t>
            </a:r>
            <a:r>
              <a:rPr lang="ru-RU" i="1" baseline="0" dirty="0"/>
              <a:t>Maturitas</a:t>
            </a:r>
            <a:r>
              <a:rPr lang="ru-RU" dirty="0"/>
              <a:t>, 2009; 65 (</a:t>
            </a:r>
            <a:r>
              <a:rPr lang="ru-RU" dirty="0" err="1"/>
              <a:t>Suppl</a:t>
            </a:r>
            <a:r>
              <a:rPr lang="ru-RU" dirty="0"/>
              <a:t> 1): S3–S11</a:t>
            </a:r>
          </a:p>
          <a:p>
            <a:r>
              <a:rPr lang="ru-RU" dirty="0"/>
              <a:t>5. </a:t>
            </a:r>
            <a:r>
              <a:rPr lang="ru-RU" dirty="0" err="1"/>
              <a:t>Bishop</a:t>
            </a:r>
            <a:r>
              <a:rPr lang="ru-RU" dirty="0"/>
              <a:t> PM, </a:t>
            </a:r>
            <a:r>
              <a:rPr lang="ru-RU" dirty="0" err="1"/>
              <a:t>Borell</a:t>
            </a:r>
            <a:r>
              <a:rPr lang="ru-RU" dirty="0"/>
              <a:t> U, </a:t>
            </a:r>
            <a:r>
              <a:rPr lang="ru-RU" dirty="0" err="1"/>
              <a:t>Diczfalusy</a:t>
            </a:r>
            <a:r>
              <a:rPr lang="ru-RU" dirty="0"/>
              <a:t> E, </a:t>
            </a:r>
            <a:r>
              <a:rPr lang="ru-RU" dirty="0" err="1"/>
              <a:t>Tillinger</a:t>
            </a:r>
            <a:r>
              <a:rPr lang="ru-RU" dirty="0"/>
              <a:t> KG. </a:t>
            </a:r>
            <a:r>
              <a:rPr lang="ru-RU" dirty="0" err="1"/>
              <a:t>Effect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dydrogesterone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human</a:t>
            </a:r>
            <a:r>
              <a:rPr lang="ru-RU" dirty="0"/>
              <a:t> </a:t>
            </a:r>
            <a:r>
              <a:rPr lang="ru-RU" dirty="0" err="1"/>
              <a:t>endometrium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ovarian</a:t>
            </a:r>
            <a:r>
              <a:rPr lang="ru-RU" dirty="0"/>
              <a:t> </a:t>
            </a:r>
            <a:r>
              <a:rPr lang="ru-RU" dirty="0" err="1"/>
              <a:t>activity</a:t>
            </a:r>
            <a:r>
              <a:rPr lang="ru-RU" dirty="0"/>
              <a:t>. </a:t>
            </a:r>
            <a:r>
              <a:rPr lang="ru-RU" i="1" dirty="0"/>
              <a:t>Acta Endocrinol (Copenh)</a:t>
            </a:r>
            <a:r>
              <a:rPr lang="ru-RU" dirty="0"/>
              <a:t>, 1962; 40: 203–216</a:t>
            </a:r>
          </a:p>
          <a:p>
            <a:r>
              <a:rPr lang="ru-RU" dirty="0"/>
              <a:t>6. </a:t>
            </a:r>
            <a:r>
              <a:rPr lang="ru-RU" dirty="0" err="1"/>
              <a:t>Makhmudova</a:t>
            </a:r>
            <a:r>
              <a:rPr lang="ru-RU" dirty="0"/>
              <a:t> GM, </a:t>
            </a:r>
            <a:r>
              <a:rPr lang="ru-RU" dirty="0" err="1"/>
              <a:t>Nazhmutdinova</a:t>
            </a:r>
            <a:r>
              <a:rPr lang="ru-RU" dirty="0"/>
              <a:t> DK, </a:t>
            </a:r>
            <a:r>
              <a:rPr lang="ru-RU" dirty="0" err="1"/>
              <a:t>Gafarova</a:t>
            </a:r>
            <a:r>
              <a:rPr lang="ru-RU" dirty="0"/>
              <a:t> </a:t>
            </a:r>
            <a:r>
              <a:rPr lang="ru-RU" dirty="0" err="1"/>
              <a:t>DKh</a:t>
            </a:r>
            <a:r>
              <a:rPr lang="ru-RU" dirty="0"/>
              <a:t>, </a:t>
            </a:r>
            <a:r>
              <a:rPr lang="ru-RU" dirty="0" err="1"/>
              <a:t>Lukmanova</a:t>
            </a:r>
            <a:r>
              <a:rPr lang="ru-RU" dirty="0"/>
              <a:t> </a:t>
            </a:r>
            <a:r>
              <a:rPr lang="ru-RU" dirty="0" err="1"/>
              <a:t>IuD</a:t>
            </a:r>
            <a:r>
              <a:rPr lang="ru-RU" dirty="0"/>
              <a:t>. </a:t>
            </a:r>
            <a:r>
              <a:rPr lang="ru-RU" dirty="0" err="1"/>
              <a:t>Efficacy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duphaston</a:t>
            </a:r>
            <a:r>
              <a:rPr lang="ru-RU" dirty="0"/>
              <a:t> </a:t>
            </a:r>
            <a:r>
              <a:rPr lang="ru-RU" dirty="0" err="1"/>
              <a:t>treatment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women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endometriosis</a:t>
            </a:r>
            <a:r>
              <a:rPr lang="ru-RU" dirty="0"/>
              <a:t> </a:t>
            </a:r>
            <a:r>
              <a:rPr lang="ru-RU" dirty="0" err="1"/>
              <a:t>after</a:t>
            </a:r>
            <a:r>
              <a:rPr lang="ru-RU" dirty="0"/>
              <a:t> </a:t>
            </a:r>
            <a:r>
              <a:rPr lang="ru-RU" dirty="0" err="1"/>
              <a:t>reconstructive</a:t>
            </a:r>
            <a:r>
              <a:rPr lang="ru-RU" dirty="0"/>
              <a:t> </a:t>
            </a:r>
            <a:r>
              <a:rPr lang="ru-RU" dirty="0" err="1"/>
              <a:t>surgery</a:t>
            </a:r>
            <a:r>
              <a:rPr lang="ru-RU" dirty="0"/>
              <a:t>. </a:t>
            </a:r>
            <a:r>
              <a:rPr dirty="0"/>
              <a:t/>
            </a:r>
            <a:br>
              <a:rPr dirty="0"/>
            </a:br>
            <a:r>
              <a:rPr lang="ru-RU" dirty="0"/>
              <a:t>[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Bulgarian</a:t>
            </a:r>
            <a:r>
              <a:rPr lang="ru-RU" dirty="0"/>
              <a:t>] </a:t>
            </a:r>
            <a:r>
              <a:rPr lang="ru-RU" i="1" dirty="0"/>
              <a:t>Akush Ginekol (Sofiia)</a:t>
            </a:r>
            <a:r>
              <a:rPr lang="ru-RU" dirty="0"/>
              <a:t>, 2003; 42 (4): 42–46</a:t>
            </a:r>
          </a:p>
          <a:p>
            <a:r>
              <a:rPr lang="ru-RU" dirty="0"/>
              <a:t>7. </a:t>
            </a:r>
            <a:r>
              <a:rPr lang="ru-RU" dirty="0" err="1"/>
              <a:t>Tumasian</a:t>
            </a:r>
            <a:r>
              <a:rPr lang="ru-RU" dirty="0"/>
              <a:t> KP, </a:t>
            </a:r>
            <a:r>
              <a:rPr lang="ru-RU" dirty="0" err="1"/>
              <a:t>Bespoiasnaia</a:t>
            </a:r>
            <a:r>
              <a:rPr lang="ru-RU" dirty="0"/>
              <a:t> VV, </a:t>
            </a:r>
            <a:r>
              <a:rPr lang="ru-RU" dirty="0" err="1"/>
              <a:t>Voronovskaia</a:t>
            </a:r>
            <a:r>
              <a:rPr lang="ru-RU" dirty="0"/>
              <a:t> IV. </a:t>
            </a:r>
            <a:r>
              <a:rPr lang="ru-RU" dirty="0" err="1"/>
              <a:t>Treatment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endometriosis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female</a:t>
            </a:r>
            <a:r>
              <a:rPr lang="ru-RU" dirty="0"/>
              <a:t> </a:t>
            </a:r>
            <a:r>
              <a:rPr lang="ru-RU" dirty="0" err="1"/>
              <a:t>infertility</a:t>
            </a:r>
            <a:r>
              <a:rPr lang="ru-RU" dirty="0"/>
              <a:t>. [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Russian</a:t>
            </a:r>
            <a:r>
              <a:rPr lang="ru-RU" dirty="0"/>
              <a:t>] </a:t>
            </a:r>
            <a:r>
              <a:rPr lang="ru-RU" i="1" dirty="0"/>
              <a:t>Lik Sprava</a:t>
            </a:r>
            <a:r>
              <a:rPr lang="ru-RU" dirty="0"/>
              <a:t>, 2001; (3): 103–105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E7C9C-3652-4CC5-A4B3-A8319A1F7B1C}" type="slidenum">
              <a:rPr lang="en-US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19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ряде исследований была продемонстрирована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зави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симость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децидуальном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уровне между повышением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коа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гуляции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децидуальных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сосудах и отторжением эмбриона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нормальными хромосомами. Этот патогенетический меха-</a:t>
            </a:r>
          </a:p>
          <a:p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низм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субхорионической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гематомы регулируется цитокинами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Т-хелперов 1-го типа (Th-1) [4]. Эндотелиальные клетки,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результате активации интерлейкином1 (ИЛ1), α-фактором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некроза опухоли (ФНО-α) и интерфероном γ (ИФН-γ),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высвобождают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протромбиназу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которая превращает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неак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тивный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протромбин в активный фермент тромбин. Далее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тромбин стимулирует синтез ИЛ8 в эндотелиальных клетках,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способствует привлечению в эту область полиморфно-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ядерных лимфоцитов (ПЯЛ). Лимфоциты разрушают эндо-</a:t>
            </a:r>
          </a:p>
          <a:p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телиальные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клетки, активированные ИЛ1, ФНО-α и ИФ-γ,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приводит к запуску коагуляции в сосудах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децидуальной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оболочки. В норме эта коагуляция предотвращается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действи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ем ИЛ4 и ИЛ10, которые подавляют активность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эндотели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альной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протромбиназы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стимулированной цитокинами [5].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Патогенетический механизм развития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субхорионической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гематомы связан с активностью Th-1, тогда как механизм,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защищающий от внутрисосудистой коагуляции и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ампута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ции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децидуальных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сосудов, регулируется Th-2.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E910-2E61-44B9-835C-8DF3A9AB8B2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1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E910-2E61-44B9-835C-8DF3A9AB8B2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78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rtl="0"/>
            <a:endParaRPr lang="en-US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rtl="0" eaLnBrk="1" hangingPunct="1"/>
            <a:fld id="{3FFA0E7E-BB35-AC4F-8139-4DCC4E901B18}" type="slidenum">
              <a:rPr lang="en-GB" sz="1200">
                <a:solidFill>
                  <a:prstClr val="black"/>
                </a:solidFill>
              </a:rPr>
              <a:pPr rtl="0" eaLnBrk="1" hangingPunct="1"/>
              <a:t>32</a:t>
            </a:fld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8061-986F-4562-B336-7EEF79BF51C2}" type="datetime1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5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ADFB-8035-4B14-96CA-69D4179E5CE1}" type="datetime1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8A52-7127-4BCB-80F6-2047ED6D92E7}" type="datetime1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7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" y="465138"/>
            <a:ext cx="109728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462088"/>
            <a:ext cx="10972800" cy="4754880"/>
          </a:xfrm>
        </p:spPr>
        <p:txBody>
          <a:bodyPr/>
          <a:lstStyle>
            <a:lvl1pPr>
              <a:buClr>
                <a:srgbClr val="AA0061"/>
              </a:buClr>
              <a:defRPr/>
            </a:lvl1pPr>
            <a:lvl2pPr>
              <a:buClr>
                <a:srgbClr val="AA0061"/>
              </a:buClr>
              <a:defRPr/>
            </a:lvl2pPr>
            <a:lvl3pPr>
              <a:buClr>
                <a:srgbClr val="AA0061"/>
              </a:buClr>
              <a:defRPr/>
            </a:lvl3pPr>
            <a:lvl4pPr>
              <a:buClr>
                <a:srgbClr val="AA0061"/>
              </a:buClr>
              <a:defRPr/>
            </a:lvl4pPr>
            <a:lvl5pPr>
              <a:buClr>
                <a:srgbClr val="AA006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000" y="6408000"/>
            <a:ext cx="390144" cy="283464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0560" y="250825"/>
            <a:ext cx="5730240" cy="153888"/>
          </a:xfrm>
        </p:spPr>
        <p:txBody>
          <a:bodyPr rIns="0" bIns="0" anchor="ctr" anchorCtr="0">
            <a:noAutofit/>
          </a:bodyPr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0" name="Line 28"/>
          <p:cNvSpPr>
            <a:spLocks noChangeShapeType="1"/>
          </p:cNvSpPr>
          <p:nvPr userDrawn="1"/>
        </p:nvSpPr>
        <p:spPr bwMode="auto">
          <a:xfrm flipH="1">
            <a:off x="609600" y="6248400"/>
            <a:ext cx="1158240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pic>
        <p:nvPicPr>
          <p:cNvPr id="11" name="Picture 10" descr="a_sig_vert_2c_bk_p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346" y="6228715"/>
            <a:ext cx="780383" cy="6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4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4554-54D4-46BB-9F65-C5529EF1DC2E}" type="datetime1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7D2C-9430-4D30-BB9F-BDC4D807DBF4}" type="datetime1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7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077-319C-463A-BEBB-60AFC10166F8}" type="datetime1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2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8F00-E6A0-4D34-A4F3-013E5167512B}" type="datetime1">
              <a:rPr lang="ru-RU" smtClean="0"/>
              <a:t>06.09.2018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03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8C86-848F-4B46-82DD-B341AC6A77E3}" type="datetime1">
              <a:rPr lang="ru-RU" smtClean="0"/>
              <a:t>06.09.2018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1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BCEB-0059-4603-B614-45B31409D225}" type="datetime1">
              <a:rPr lang="ru-RU" smtClean="0"/>
              <a:t>06.09.2018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8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63F4-D82D-447D-9734-3F44001A7E08}" type="datetime1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1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8B22-1BE9-4926-AA32-ACDD9790B41B}" type="datetime1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3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B96C-F2A6-45CB-8E99-266359E30C63}" type="datetime1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00DDB-60F2-46CB-8C86-262662599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4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bmjopen.bmj.com/content/7/8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spontaneous-abortion-risk-factors-etiology-clinical-manifestations-and-diagnostic-evaluation/abstract/2" TargetMode="External"/><Relationship Id="rId2" Type="http://schemas.openxmlformats.org/officeDocument/2006/relationships/hyperlink" Target="https://www.uptodate.com/contents/spontaneous-abortion-risk-factors-etiology-clinical-manifestations-and-diagnostic-evaluation/abstract/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662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mbria" panose="02040503050406030204" pitchFamily="18" charset="0"/>
              </a:rPr>
              <a:t>Беременность ранних сроков: стратегии сохранения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0304" y="4227195"/>
            <a:ext cx="9144000" cy="1655762"/>
          </a:xfrm>
        </p:spPr>
        <p:txBody>
          <a:bodyPr/>
          <a:lstStyle/>
          <a:p>
            <a:r>
              <a:rPr lang="ru-RU" dirty="0">
                <a:latin typeface="Cambria" panose="02040503050406030204" pitchFamily="18" charset="0"/>
              </a:rPr>
              <a:t>Доц. Прохорова Ольга Валентиновна</a:t>
            </a:r>
          </a:p>
          <a:p>
            <a:r>
              <a:rPr lang="ru-RU" dirty="0">
                <a:latin typeface="Cambria" panose="02040503050406030204" pitchFamily="18" charset="0"/>
              </a:rPr>
              <a:t>Уральский государственный медицинский университет</a:t>
            </a:r>
          </a:p>
          <a:p>
            <a:r>
              <a:rPr lang="ru-RU" dirty="0">
                <a:latin typeface="Cambria" panose="02040503050406030204" pitchFamily="18" charset="0"/>
              </a:rPr>
              <a:t>2018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956871B-8647-4C6E-8E4A-2DDE559D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FE0646-AFF7-4E70-AE06-3203E6309953}"/>
              </a:ext>
            </a:extLst>
          </p:cNvPr>
          <p:cNvSpPr/>
          <p:nvPr/>
        </p:nvSpPr>
        <p:spPr>
          <a:xfrm>
            <a:off x="243840" y="571755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0"/>
              </a:rPr>
              <a:t>Информация исключительно для медицинских и фармацевтических работников. Подлежит распространению только в рамках мероприятий, связанных с повышением профессионального уровня медицинских и фармацевтических работников, включая специализированные выставки, конференции, симпозиумы и т.п.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0"/>
              </a:rPr>
              <a:t>Презентация подготовлена при поддержке компании Эбботт</a:t>
            </a:r>
            <a:endParaRPr lang="ru-RU" sz="1200" dirty="0">
              <a:solidFill>
                <a:prstClr val="white">
                  <a:tint val="75000"/>
                </a:prstClr>
              </a:solidFill>
              <a:latin typeface="Cambria" panose="02040503050406030204" pitchFamily="18" charset="0"/>
              <a:ea typeface="ＭＳ Ｐゴシック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CBBE06-3F82-4174-816D-A1C980EE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6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0336" y="1558834"/>
            <a:ext cx="10622281" cy="4580709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9959"/>
            <a:ext cx="9986554" cy="115887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Cambria" panose="02040503050406030204" pitchFamily="18" charset="0"/>
              </a:rPr>
              <a:t>Ранний повторный выкидыш : оценка и управление: тактика для ранних повторных выкидышей (≥3 выкидыша до 14 недель аменореи)</a:t>
            </a:r>
            <a:r>
              <a:rPr lang="ru-RU" b="1" dirty="0">
                <a:latin typeface="Cambria" panose="02040503050406030204" pitchFamily="18" charset="0"/>
              </a:rPr>
              <a:t/>
            </a:r>
            <a:br>
              <a:rPr lang="ru-RU" b="1" dirty="0">
                <a:latin typeface="Cambria" panose="02040503050406030204" pitchFamily="18" charset="0"/>
              </a:rPr>
            </a:b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447" y="185578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Cambria" panose="02040503050406030204" pitchFamily="18" charset="0"/>
              </a:rPr>
              <a:t>Диагностика СД (A), АФС (A), дисфункции щитовидной железы (A), </a:t>
            </a:r>
            <a:r>
              <a:rPr lang="ru-RU" dirty="0" err="1" smtClean="0">
                <a:latin typeface="Cambria" panose="02040503050406030204" pitchFamily="18" charset="0"/>
              </a:rPr>
              <a:t>гиперпролактинемии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(B), </a:t>
            </a:r>
            <a:r>
              <a:rPr lang="ru-RU" dirty="0" err="1" smtClean="0">
                <a:latin typeface="Cambria" panose="02040503050406030204" pitchFamily="18" charset="0"/>
              </a:rPr>
              <a:t>гипергомоцистеинемии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(C), аномалии матки (C), измененный запас яичника (C) и анализ хромосом пары (A). </a:t>
            </a:r>
          </a:p>
          <a:p>
            <a:r>
              <a:rPr lang="ru-RU" dirty="0">
                <a:latin typeface="Cambria" panose="02040503050406030204" pitchFamily="18" charset="0"/>
              </a:rPr>
              <a:t>Рекомендуется назначать: 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</a:rPr>
              <a:t>комбинацию аспирина и низкомолекулярного гепарина при AФС (A)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</a:rPr>
              <a:t>гликемический контроль при СД (A)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</a:rPr>
              <a:t>L-тироксин при гипотиреозе (A) или наличии антител к щитовидной железе (B) </a:t>
            </a:r>
          </a:p>
          <a:p>
            <a:pPr marL="0" indent="0">
              <a:buNone/>
            </a:pPr>
            <a:r>
              <a:rPr lang="ru-RU" dirty="0" err="1">
                <a:latin typeface="Cambria" panose="02040503050406030204" pitchFamily="18" charset="0"/>
              </a:rPr>
              <a:t>Бромокриптин</a:t>
            </a:r>
            <a:r>
              <a:rPr lang="ru-RU" dirty="0">
                <a:latin typeface="Cambria" panose="02040503050406030204" pitchFamily="18" charset="0"/>
              </a:rPr>
              <a:t> при </a:t>
            </a:r>
            <a:r>
              <a:rPr lang="ru-RU" dirty="0" err="1">
                <a:latin typeface="Cambria" panose="02040503050406030204" pitchFamily="18" charset="0"/>
              </a:rPr>
              <a:t>гиперпролактинемии</a:t>
            </a:r>
            <a:r>
              <a:rPr lang="ru-RU" dirty="0">
                <a:latin typeface="Cambria" panose="02040503050406030204" pitchFamily="18" charset="0"/>
              </a:rPr>
              <a:t> (B)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6207125"/>
            <a:ext cx="5457825" cy="542925"/>
          </a:xfrm>
          <a:prstGeom prst="rect">
            <a:avLst/>
          </a:prstGeom>
        </p:spPr>
      </p:pic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1C3293-0476-4DC3-80DE-DF66CF04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2696" y="6384925"/>
            <a:ext cx="4114800" cy="365125"/>
          </a:xfrm>
        </p:spPr>
        <p:txBody>
          <a:bodyPr/>
          <a:lstStyle/>
          <a:p>
            <a:r>
              <a:rPr lang="en-US" dirty="0"/>
              <a:t>RUDFS182739  02.09.2018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33CD6B0-1AF4-4325-8730-6ABB3E82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7753" y="1939672"/>
            <a:ext cx="10622281" cy="36609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17" y="704759"/>
            <a:ext cx="9986554" cy="115887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Cambria" panose="02040503050406030204" pitchFamily="18" charset="0"/>
              </a:rPr>
              <a:t>Ранний повторный выкидыш : оценка и управление: тактика для ранних повторных выкидышей (≥3 выкидыша до 14 недель аменореи)</a:t>
            </a:r>
            <a:r>
              <a:rPr lang="ru-RU" b="1" dirty="0">
                <a:latin typeface="Cambria" panose="02040503050406030204" pitchFamily="18" charset="0"/>
              </a:rPr>
              <a:t/>
            </a:r>
            <a:br>
              <a:rPr lang="ru-RU" b="1" dirty="0">
                <a:latin typeface="Cambria" panose="02040503050406030204" pitchFamily="18" charset="0"/>
              </a:rPr>
            </a:b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864" y="2607718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Для необъяснимых ранних повторных выкидышей лечение включает добавление фолиевой кислоты и </a:t>
            </a:r>
            <a:r>
              <a:rPr lang="ru-RU" b="1" dirty="0">
                <a:latin typeface="Cambria" panose="02040503050406030204" pitchFamily="18" charset="0"/>
              </a:rPr>
              <a:t>прогестерона в первом триместре</a:t>
            </a:r>
            <a:r>
              <a:rPr lang="ru-RU" dirty="0">
                <a:latin typeface="Cambria" panose="02040503050406030204" pitchFamily="18" charset="0"/>
              </a:rPr>
              <a:t> (C).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6207125"/>
            <a:ext cx="5457825" cy="542925"/>
          </a:xfrm>
          <a:prstGeom prst="rect">
            <a:avLst/>
          </a:prstGeom>
        </p:spPr>
      </p:pic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88B4950-60E1-4DAF-A90C-60828DDE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6664" y="6296024"/>
            <a:ext cx="4114800" cy="365125"/>
          </a:xfrm>
        </p:spPr>
        <p:txBody>
          <a:bodyPr/>
          <a:lstStyle/>
          <a:p>
            <a:r>
              <a:rPr lang="en-US" dirty="0"/>
              <a:t>RUDFS182739  02.09.2018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3B959FD-5221-4B4D-86A5-73D32C7F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6515872"/>
            <a:ext cx="2743200" cy="365125"/>
          </a:xfrm>
        </p:spPr>
        <p:txBody>
          <a:bodyPr/>
          <a:lstStyle/>
          <a:p>
            <a:fld id="{2F900DDB-60F2-46CB-8C86-26266259992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0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" y="163523"/>
            <a:ext cx="4392488" cy="669447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303559" y="3057842"/>
            <a:ext cx="4536504" cy="566311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36" y="551564"/>
            <a:ext cx="3335384" cy="5178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B2E2F590-41B7-4794-825B-00FA833A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01DAA267-6B79-4487-AF61-951ED862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63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14" y="-285750"/>
            <a:ext cx="6048672" cy="71437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34006" y="3286125"/>
            <a:ext cx="6192688" cy="566311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02285" y="5359974"/>
            <a:ext cx="4328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Cambria" panose="02040503050406030204" pitchFamily="18" charset="0"/>
              </a:rPr>
              <a:t>Клинические рекомендации (протокол лечения) </a:t>
            </a:r>
          </a:p>
          <a:p>
            <a:pPr algn="r"/>
            <a:r>
              <a:rPr lang="ru-RU" sz="1400" dirty="0">
                <a:latin typeface="Cambria" panose="02040503050406030204" pitchFamily="18" charset="0"/>
              </a:rPr>
              <a:t>«Выкидыш в ранние сроки беременности: диагностика и тактика ведения», Москва, 2016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227DAFF6-D55E-49B1-A858-0B456C21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07568" y="6243808"/>
            <a:ext cx="3089031" cy="365125"/>
          </a:xfrm>
        </p:spPr>
        <p:txBody>
          <a:bodyPr/>
          <a:lstStyle/>
          <a:p>
            <a:r>
              <a:rPr lang="en-US"/>
              <a:t>RUDFS182739  02.09.2018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FF67DE8-5CF8-467B-8D99-818AD57A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7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1277" y="1325563"/>
            <a:ext cx="10622281" cy="5296637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Диагностика выкидыша в ранние сроки беременности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9917"/>
            <a:ext cx="8136904" cy="5202283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690056" y="6516499"/>
            <a:ext cx="5404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>
                <a:latin typeface="Cambria" panose="02040503050406030204" pitchFamily="18" charset="0"/>
              </a:rPr>
              <a:t>Клинические рекомендации (протокол лечения) </a:t>
            </a:r>
          </a:p>
          <a:p>
            <a:pPr algn="r"/>
            <a:r>
              <a:rPr lang="ru-RU" sz="1000" dirty="0">
                <a:latin typeface="Cambria" panose="02040503050406030204" pitchFamily="18" charset="0"/>
              </a:rPr>
              <a:t>«Выкидыш в ранние сроки беременности: диагностика и тактика ведения», Москва, 2016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D47D6CF-EFD8-45C3-9013-19D517D5F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9252" y="6516499"/>
            <a:ext cx="4114800" cy="365125"/>
          </a:xfrm>
        </p:spPr>
        <p:txBody>
          <a:bodyPr/>
          <a:lstStyle/>
          <a:p>
            <a:r>
              <a:rPr lang="en-US"/>
              <a:t>RUDFS182739  02.09.2018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0A420E-A02C-4E22-8FD7-A27D89C5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14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0200" y="4987636"/>
            <a:ext cx="6359236" cy="924791"/>
          </a:xfrm>
          <a:prstGeom prst="roundRect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31519" y="1472454"/>
            <a:ext cx="10622281" cy="4580709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5" y="1988840"/>
            <a:ext cx="9184941" cy="2515146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Диагностика выкидыша в ранние сроки беременности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7280" y="6334780"/>
            <a:ext cx="750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latin typeface="Cambria" panose="02040503050406030204" pitchFamily="18" charset="0"/>
              </a:rPr>
              <a:t>Клинические рекомендации (протокол лечения) </a:t>
            </a:r>
          </a:p>
          <a:p>
            <a:pPr algn="r"/>
            <a:r>
              <a:rPr lang="ru-RU" sz="1400" dirty="0">
                <a:latin typeface="Cambria" panose="02040503050406030204" pitchFamily="18" charset="0"/>
              </a:rPr>
              <a:t>«Выкидыш в ранние сроки беременности: диагностика и тактика ведения», Москва, 2016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82B3BE92-1759-46AE-90F4-97BAE762D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256" y="6280064"/>
            <a:ext cx="4114800" cy="365125"/>
          </a:xfrm>
        </p:spPr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94FB722-096C-42C2-99BC-E6601E7D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15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732" y="2725783"/>
            <a:ext cx="8884674" cy="1079864"/>
          </a:xfrm>
          <a:prstGeom prst="roundRect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8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32032" y="1138645"/>
            <a:ext cx="10622281" cy="5118313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296" y="421"/>
            <a:ext cx="10515600" cy="1325563"/>
          </a:xfrm>
        </p:spPr>
        <p:txBody>
          <a:bodyPr/>
          <a:lstStyle/>
          <a:p>
            <a:r>
              <a:rPr lang="ru-RU" dirty="0">
                <a:latin typeface="Cambria" panose="02040503050406030204" pitchFamily="18" charset="0"/>
              </a:rPr>
              <a:t>Когда повторять УЗИ?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68" y="1417638"/>
            <a:ext cx="9024057" cy="4747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3212" y="6256958"/>
            <a:ext cx="750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latin typeface="Cambria" panose="02040503050406030204" pitchFamily="18" charset="0"/>
              </a:rPr>
              <a:t>Клинические рекомендации (протокол лечения) </a:t>
            </a:r>
          </a:p>
          <a:p>
            <a:pPr algn="r"/>
            <a:r>
              <a:rPr lang="ru-RU" sz="1400" dirty="0">
                <a:latin typeface="Cambria" panose="02040503050406030204" pitchFamily="18" charset="0"/>
              </a:rPr>
              <a:t>«Выкидыш в ранние сроки беременности: диагностика и тактика ведения», Москва, 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0442628-A8A3-42BF-93C9-1BA2A030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222" y="6370793"/>
            <a:ext cx="4114800" cy="365125"/>
          </a:xfrm>
        </p:spPr>
        <p:txBody>
          <a:bodyPr/>
          <a:lstStyle/>
          <a:p>
            <a:r>
              <a:rPr lang="en-US"/>
              <a:t>RUDFS182739  02.09.2018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171A4D-3159-4AA5-9D94-4F2F179A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5189" y="1560701"/>
            <a:ext cx="10622281" cy="4838972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87" y="1446848"/>
            <a:ext cx="8765483" cy="475945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8531" y="12128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Диагностика выкидыша в ранние сроки беременности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4624" y="6377168"/>
            <a:ext cx="750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latin typeface="Cambria" panose="02040503050406030204" pitchFamily="18" charset="0"/>
              </a:rPr>
              <a:t>Клинические рекомендации (протокол лечения) </a:t>
            </a:r>
          </a:p>
          <a:p>
            <a:pPr algn="r"/>
            <a:r>
              <a:rPr lang="ru-RU" sz="1400" dirty="0">
                <a:latin typeface="Cambria" panose="02040503050406030204" pitchFamily="18" charset="0"/>
              </a:rPr>
              <a:t>«Выкидыш в ранние сроки беременности: диагностика и тактика ведения», Москва, 2016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9F4B7859-D442-4439-AF4B-ED803BBF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1D1249A-68B6-4414-B006-D86AE3B9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17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13164" y="4125190"/>
            <a:ext cx="9289472" cy="1059874"/>
          </a:xfrm>
          <a:prstGeom prst="roundRect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2879" y="731188"/>
            <a:ext cx="7163897" cy="5983808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-243408"/>
            <a:ext cx="8229600" cy="1143000"/>
          </a:xfrm>
        </p:spPr>
        <p:txBody>
          <a:bodyPr/>
          <a:lstStyle/>
          <a:p>
            <a:r>
              <a:rPr lang="ru-RU" dirty="0">
                <a:latin typeface="Cambria" panose="02040503050406030204" pitchFamily="18" charset="0"/>
              </a:rPr>
              <a:t>Гормональная диагностика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52" y="815390"/>
            <a:ext cx="6768752" cy="5815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46776" y="4933255"/>
            <a:ext cx="4703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Cambria" panose="02040503050406030204" pitchFamily="18" charset="0"/>
              </a:rPr>
              <a:t>Клинические рекомендации (протокол лечения) </a:t>
            </a:r>
          </a:p>
          <a:p>
            <a:pPr algn="r"/>
            <a:r>
              <a:rPr lang="ru-RU" sz="1400" dirty="0">
                <a:latin typeface="Cambria" panose="02040503050406030204" pitchFamily="18" charset="0"/>
              </a:rPr>
              <a:t>«Выкидыш в ранние сроки беременности: диагностика и тактика ведения», Москва, 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2FC255-C334-4D72-A6B5-170D833C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63" y="6349871"/>
            <a:ext cx="4114800" cy="365125"/>
          </a:xfrm>
        </p:spPr>
        <p:txBody>
          <a:bodyPr/>
          <a:lstStyle/>
          <a:p>
            <a:r>
              <a:rPr lang="en-US"/>
              <a:t>RUDFS182739  02.09.2018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724CFAC-FC2C-43B0-8E33-F942DC44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2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92868" y="1789347"/>
            <a:ext cx="9716303" cy="413019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62" y="2313506"/>
            <a:ext cx="8966476" cy="2592288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anose="02040503050406030204" pitchFamily="18" charset="0"/>
              </a:rPr>
              <a:t>Гормональная диагностика при </a:t>
            </a:r>
            <a:r>
              <a:rPr lang="ru-RU" dirty="0" err="1">
                <a:latin typeface="Cambria" panose="02040503050406030204" pitchFamily="18" charset="0"/>
              </a:rPr>
              <a:t>невынашивании</a:t>
            </a:r>
            <a:r>
              <a:rPr lang="ru-RU" dirty="0">
                <a:latin typeface="Cambria" panose="02040503050406030204" pitchFamily="18" charset="0"/>
              </a:rPr>
              <a:t> беременности?..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3212" y="6256958"/>
            <a:ext cx="750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latin typeface="Cambria" panose="02040503050406030204" pitchFamily="18" charset="0"/>
              </a:rPr>
              <a:t>Клинические рекомендации (протокол лечения) </a:t>
            </a:r>
          </a:p>
          <a:p>
            <a:pPr algn="r"/>
            <a:r>
              <a:rPr lang="ru-RU" sz="1400" dirty="0">
                <a:latin typeface="Cambria" panose="02040503050406030204" pitchFamily="18" charset="0"/>
              </a:rPr>
              <a:t>«Выкидыш в ранние сроки беременности: диагностика и тактика ведения», Москва, 2016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8C1BC984-F13D-4838-B031-1AC71B75E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97522"/>
            <a:ext cx="4114800" cy="365125"/>
          </a:xfrm>
        </p:spPr>
        <p:txBody>
          <a:bodyPr/>
          <a:lstStyle/>
          <a:p>
            <a:r>
              <a:rPr lang="en-US"/>
              <a:t>RUDFS182739  02.09.2018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88683F-D23B-4959-84E6-443B2BE4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19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480621" y="3074126"/>
            <a:ext cx="7664865" cy="7997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770872" y="3360108"/>
            <a:ext cx="8374614" cy="20361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63712" y="3717890"/>
            <a:ext cx="7476082" cy="24696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70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897" y="530588"/>
            <a:ext cx="10515600" cy="1325563"/>
          </a:xfrm>
        </p:spPr>
        <p:txBody>
          <a:bodyPr/>
          <a:lstStyle/>
          <a:p>
            <a:r>
              <a:rPr lang="ru-RU" dirty="0">
                <a:latin typeface="Cambria" panose="02040503050406030204" pitchFamily="18" charset="0"/>
              </a:rPr>
              <a:t>Проблемы беременности </a:t>
            </a:r>
            <a:br>
              <a:rPr lang="ru-RU" dirty="0">
                <a:latin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</a:rPr>
              <a:t>ранних сроков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760" y="305751"/>
            <a:ext cx="4560478" cy="1663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5867400"/>
            <a:ext cx="3467100" cy="99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97" y="2477997"/>
            <a:ext cx="7764437" cy="3496084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69C988C-9C02-4787-AA36-C1753E27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FB8E63E-AE97-4BE9-9FEE-16D0C00D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44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31519" y="1683469"/>
            <a:ext cx="10622281" cy="4580709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anose="02040503050406030204" pitchFamily="18" charset="0"/>
              </a:rPr>
              <a:t>Тактика ведения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72817"/>
            <a:ext cx="8928992" cy="2614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534" y="4509120"/>
            <a:ext cx="8422839" cy="17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3212" y="6256958"/>
            <a:ext cx="750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latin typeface="Cambria" panose="02040503050406030204" pitchFamily="18" charset="0"/>
              </a:rPr>
              <a:t>Клинические рекомендации (протокол лечения) </a:t>
            </a:r>
          </a:p>
          <a:p>
            <a:pPr algn="r"/>
            <a:r>
              <a:rPr lang="ru-RU" sz="1400" dirty="0">
                <a:latin typeface="Cambria" panose="02040503050406030204" pitchFamily="18" charset="0"/>
              </a:rPr>
              <a:t>«Выкидыш в ранние сроки беременности: диагностика и тактика ведения», Москва, 2016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84B73B8-B74E-4FB2-92FB-86E44A8B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19" y="6454727"/>
            <a:ext cx="4114800" cy="365125"/>
          </a:xfrm>
        </p:spPr>
        <p:txBody>
          <a:bodyPr/>
          <a:lstStyle/>
          <a:p>
            <a:r>
              <a:rPr lang="en-US"/>
              <a:t>RUDFS182739  02.09.2018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4FC7CA9-2285-48A0-8026-C784AEA2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20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35746" y="4475962"/>
            <a:ext cx="9014936" cy="1415683"/>
          </a:xfrm>
          <a:prstGeom prst="roundRect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31519" y="1683469"/>
            <a:ext cx="10622281" cy="4580709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ambria" panose="02040503050406030204" pitchFamily="18" charset="0"/>
              </a:rPr>
              <a:t>Медикаментозная терапия, направленная на </a:t>
            </a:r>
            <a:r>
              <a:rPr lang="ru-RU" dirty="0" err="1">
                <a:latin typeface="Cambria" panose="02040503050406030204" pitchFamily="18" charset="0"/>
              </a:rPr>
              <a:t>пролонгирование</a:t>
            </a:r>
            <a:r>
              <a:rPr lang="ru-RU" dirty="0">
                <a:latin typeface="Cambria" panose="02040503050406030204" pitchFamily="18" charset="0"/>
              </a:rPr>
              <a:t> беременности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48" y="2564904"/>
            <a:ext cx="8568952" cy="2411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4624" y="6334780"/>
            <a:ext cx="750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latin typeface="Cambria" panose="02040503050406030204" pitchFamily="18" charset="0"/>
              </a:rPr>
              <a:t>Клинические рекомендации (протокол лечения) </a:t>
            </a:r>
          </a:p>
          <a:p>
            <a:pPr algn="r"/>
            <a:r>
              <a:rPr lang="ru-RU" sz="1400" dirty="0">
                <a:latin typeface="Cambria" panose="02040503050406030204" pitchFamily="18" charset="0"/>
              </a:rPr>
              <a:t>«Выкидыш в ранние сроки беременности: диагностика и тактика ведения», Москва, 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E320063-7FD5-4B36-9F22-44982792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13827"/>
            <a:ext cx="4114800" cy="365125"/>
          </a:xfrm>
        </p:spPr>
        <p:txBody>
          <a:bodyPr/>
          <a:lstStyle/>
          <a:p>
            <a:r>
              <a:rPr lang="en-US"/>
              <a:t>RUDFS182739  02.09.2018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2D54508-F484-4279-B3E4-118B0094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21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335482" y="3886200"/>
            <a:ext cx="6650181" cy="31173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25784" y="4225637"/>
            <a:ext cx="6650181" cy="31173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73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31519" y="1683469"/>
            <a:ext cx="10622281" cy="4580709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766" y="259713"/>
            <a:ext cx="9745391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ambria" panose="02040503050406030204" pitchFamily="18" charset="0"/>
              </a:rPr>
              <a:t>Медикаментозная терапия, направленная на </a:t>
            </a:r>
            <a:r>
              <a:rPr lang="ru-RU" sz="3600" dirty="0" err="1">
                <a:latin typeface="Cambria" panose="02040503050406030204" pitchFamily="18" charset="0"/>
              </a:rPr>
              <a:t>пролонгирование</a:t>
            </a:r>
            <a:r>
              <a:rPr lang="ru-RU" sz="3600" dirty="0">
                <a:latin typeface="Cambria" panose="02040503050406030204" pitchFamily="18" charset="0"/>
              </a:rPr>
              <a:t> беременности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679" y="1844825"/>
            <a:ext cx="9516642" cy="1178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7728" y="3450431"/>
            <a:ext cx="463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CC0066"/>
                </a:solidFill>
                <a:latin typeface="Cambria" panose="02040503050406030204" pitchFamily="18" charset="0"/>
              </a:rPr>
              <a:t>Дротаверина</a:t>
            </a:r>
            <a:r>
              <a:rPr lang="ru-RU" b="1" dirty="0">
                <a:solidFill>
                  <a:srgbClr val="CC0066"/>
                </a:solidFill>
                <a:latin typeface="Cambria" panose="02040503050406030204" pitchFamily="18" charset="0"/>
              </a:rPr>
              <a:t> гидрохлорид 40-80 мг в/м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5" y="4077072"/>
            <a:ext cx="8820577" cy="20030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3212" y="6256958"/>
            <a:ext cx="750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latin typeface="Cambria" panose="02040503050406030204" pitchFamily="18" charset="0"/>
              </a:rPr>
              <a:t>Клинические рекомендации (протокол лечения) </a:t>
            </a:r>
          </a:p>
          <a:p>
            <a:pPr algn="r"/>
            <a:r>
              <a:rPr lang="ru-RU" sz="1400" dirty="0">
                <a:latin typeface="Cambria" panose="02040503050406030204" pitchFamily="18" charset="0"/>
              </a:rPr>
              <a:t>«Выкидыш в ранние сроки беременности: диагностика и тактика ведения», Москва, 2016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A13FB9AE-CE4B-4A85-8340-FBE42D0DF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66" y="6387419"/>
            <a:ext cx="4114800" cy="365125"/>
          </a:xfrm>
        </p:spPr>
        <p:txBody>
          <a:bodyPr/>
          <a:lstStyle/>
          <a:p>
            <a:r>
              <a:rPr lang="en-US"/>
              <a:t>RUDFS182739  02.09.2018</a:t>
            </a:r>
            <a:endParaRPr lang="ru-RU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7B4E4571-E477-4FD9-9590-55DC1064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22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908693" y="4643733"/>
            <a:ext cx="8374614" cy="20361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47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31519" y="1683469"/>
            <a:ext cx="10622281" cy="4580709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11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mbria" panose="02040503050406030204" pitchFamily="18" charset="0"/>
              </a:rPr>
              <a:t>Медикаментозная терапия, направленная на </a:t>
            </a:r>
            <a:r>
              <a:rPr lang="ru-RU" dirty="0" err="1">
                <a:latin typeface="Cambria" panose="02040503050406030204" pitchFamily="18" charset="0"/>
              </a:rPr>
              <a:t>пролонгирование</a:t>
            </a:r>
            <a:r>
              <a:rPr lang="ru-RU" dirty="0">
                <a:latin typeface="Cambria" panose="02040503050406030204" pitchFamily="18" charset="0"/>
              </a:rPr>
              <a:t> беременности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745" y="1844824"/>
            <a:ext cx="8888509" cy="316835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965659" y="1988840"/>
            <a:ext cx="62646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63212" y="6256958"/>
            <a:ext cx="750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latin typeface="Cambria" panose="02040503050406030204" pitchFamily="18" charset="0"/>
              </a:rPr>
              <a:t>Клинические рекомендации (протокол лечения) </a:t>
            </a:r>
          </a:p>
          <a:p>
            <a:pPr algn="r"/>
            <a:r>
              <a:rPr lang="ru-RU" sz="1400" dirty="0">
                <a:latin typeface="Cambria" panose="02040503050406030204" pitchFamily="18" charset="0"/>
              </a:rPr>
              <a:t>«Выкидыш в ранние сроки беременности: диагностика и тактика ведения», Москва, 2016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CEDADF59-783E-455B-8EA3-5CDA1342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80F0C35C-77A3-46E0-9B11-CD901B60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8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0993" y="856998"/>
            <a:ext cx="9422727" cy="5601554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986" y="0"/>
            <a:ext cx="8229600" cy="1143000"/>
          </a:xfrm>
        </p:spPr>
        <p:txBody>
          <a:bodyPr/>
          <a:lstStyle/>
          <a:p>
            <a:r>
              <a:rPr lang="ru-RU" dirty="0">
                <a:latin typeface="Cambria" panose="02040503050406030204" pitchFamily="18" charset="0"/>
              </a:rPr>
              <a:t>НЕЛЬЗЯ!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986" y="856998"/>
            <a:ext cx="7959224" cy="6001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4624" y="6334780"/>
            <a:ext cx="750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latin typeface="Cambria" panose="02040503050406030204" pitchFamily="18" charset="0"/>
              </a:rPr>
              <a:t>Клинические рекомендации (протокол лечения) </a:t>
            </a:r>
          </a:p>
          <a:p>
            <a:pPr algn="r"/>
            <a:r>
              <a:rPr lang="ru-RU" sz="1400" dirty="0">
                <a:latin typeface="Cambria" panose="02040503050406030204" pitchFamily="18" charset="0"/>
              </a:rPr>
              <a:t>«Выкидыш в ранние сроки беременности: диагностика и тактика ведения», Москва, 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D22416-A0CF-4970-BE44-BAE6FAED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1476" y="6413827"/>
            <a:ext cx="4114800" cy="365125"/>
          </a:xfrm>
        </p:spPr>
        <p:txBody>
          <a:bodyPr/>
          <a:lstStyle/>
          <a:p>
            <a:r>
              <a:rPr lang="en-US"/>
              <a:t>RUDFS182739  02.09.2018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2F73A4-068D-40FB-B785-03341FA0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24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141185" y="1258875"/>
            <a:ext cx="7501579" cy="13151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206808" y="1587920"/>
            <a:ext cx="7501579" cy="13151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206807" y="1916965"/>
            <a:ext cx="4374654" cy="1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174029" y="5141611"/>
            <a:ext cx="7501579" cy="13151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7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2879" y="1370888"/>
            <a:ext cx="8595361" cy="3788253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019" y="481462"/>
            <a:ext cx="6300192" cy="50405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ambria" panose="02040503050406030204" pitchFamily="18" charset="0"/>
              </a:rPr>
              <a:t>Выкидыш в ранние сроки беременности</a:t>
            </a:r>
            <a:br>
              <a:rPr lang="ru-RU" sz="2400" b="1" dirty="0">
                <a:latin typeface="Cambria" panose="02040503050406030204" pitchFamily="18" charset="0"/>
              </a:rPr>
            </a:br>
            <a:r>
              <a:rPr lang="ru-RU" sz="2400" b="1" dirty="0">
                <a:latin typeface="Cambria" panose="02040503050406030204" pitchFamily="18" charset="0"/>
              </a:rPr>
              <a:t>(Протокол лечения)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2973" y="1795024"/>
            <a:ext cx="7736924" cy="2592288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Cambria" panose="02040503050406030204" pitchFamily="18" charset="0"/>
              </a:rPr>
              <a:t>Эффективность назначения гестагенов с лечебной целью </a:t>
            </a:r>
            <a:r>
              <a:rPr lang="ru-RU" sz="1800" dirty="0">
                <a:latin typeface="Cambria" panose="02040503050406030204" pitchFamily="18" charset="0"/>
              </a:rPr>
              <a:t>при угрожающем и начавшимся спорадическом спонтанном выкидыше в настоящее время </a:t>
            </a:r>
            <a:r>
              <a:rPr lang="ru-RU" sz="1800" b="1" dirty="0">
                <a:latin typeface="Cambria" panose="02040503050406030204" pitchFamily="18" charset="0"/>
              </a:rPr>
              <a:t>убедительно не доказана</a:t>
            </a:r>
            <a:r>
              <a:rPr lang="ru-RU" sz="1800" dirty="0">
                <a:latin typeface="Cambria" panose="02040503050406030204" pitchFamily="18" charset="0"/>
              </a:rPr>
              <a:t>.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692973" y="3309282"/>
            <a:ext cx="73537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</a:rPr>
              <a:t>Однако в систематизированном обзоре 2012 года показано, что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при использовании </a:t>
            </a:r>
            <a:r>
              <a:rPr lang="ru-RU" sz="2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дидрогестерона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 риск самопроизвольного аборта снижается на 47%</a:t>
            </a:r>
          </a:p>
          <a:p>
            <a:r>
              <a:rPr lang="en-US" sz="1100" dirty="0">
                <a:latin typeface="Cambria" panose="02040503050406030204" pitchFamily="18" charset="0"/>
              </a:rPr>
              <a:t>Carp H.A systematic review of </a:t>
            </a:r>
            <a:r>
              <a:rPr lang="en-US" sz="1100" dirty="0" err="1">
                <a:latin typeface="Cambria" panose="02040503050406030204" pitchFamily="18" charset="0"/>
              </a:rPr>
              <a:t>dydrogesterone</a:t>
            </a:r>
            <a:r>
              <a:rPr lang="en-US" sz="1100" dirty="0">
                <a:latin typeface="Cambria" panose="02040503050406030204" pitchFamily="18" charset="0"/>
              </a:rPr>
              <a:t> for the treatment of threatened miscarriage. </a:t>
            </a:r>
            <a:r>
              <a:rPr lang="en-US" sz="1100" dirty="0" err="1">
                <a:latin typeface="Cambria" panose="02040503050406030204" pitchFamily="18" charset="0"/>
              </a:rPr>
              <a:t>Gynecol</a:t>
            </a:r>
            <a:r>
              <a:rPr lang="en-US" sz="1100" dirty="0">
                <a:latin typeface="Cambria" panose="020405030504060302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</a:rPr>
              <a:t>Endocrinol</a:t>
            </a:r>
            <a:r>
              <a:rPr lang="en-US" sz="1100" dirty="0">
                <a:latin typeface="Cambria" panose="02040503050406030204" pitchFamily="18" charset="0"/>
              </a:rPr>
              <a:t>. 2012 Dec;28(12):983-90.</a:t>
            </a:r>
            <a:endParaRPr lang="ru-RU" sz="1100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2939" y="5750004"/>
            <a:ext cx="97339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latin typeface="Cambria" panose="02040503050406030204" pitchFamily="18" charset="0"/>
              </a:rPr>
              <a:t>1.</a:t>
            </a:r>
            <a:r>
              <a:rPr lang="en-US" sz="1100" dirty="0">
                <a:latin typeface="Cambria" panose="02040503050406030204" pitchFamily="18" charset="0"/>
              </a:rPr>
              <a:t>The American College of Obstetricians and Gynecologists Practice Bulletin no. 150. Early pregnancy loss.</a:t>
            </a:r>
            <a:endParaRPr lang="ru-RU" sz="1100" dirty="0">
              <a:latin typeface="Cambria" panose="02040503050406030204" pitchFamily="18" charset="0"/>
            </a:endParaRPr>
          </a:p>
          <a:p>
            <a:pPr algn="r"/>
            <a:r>
              <a:rPr lang="en-US" sz="1100" dirty="0">
                <a:latin typeface="Cambria" panose="02040503050406030204" pitchFamily="18" charset="0"/>
              </a:rPr>
              <a:t>Committee on Practice Bulletins—Gynecology</a:t>
            </a:r>
            <a:r>
              <a:rPr lang="ru-RU" sz="1100" dirty="0">
                <a:latin typeface="Cambria" panose="02040503050406030204" pitchFamily="18" charset="0"/>
              </a:rPr>
              <a:t>.</a:t>
            </a:r>
            <a:r>
              <a:rPr lang="en-US" sz="1100" dirty="0">
                <a:latin typeface="Cambria" panose="020405030504060302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</a:rPr>
              <a:t>Obstet</a:t>
            </a:r>
            <a:r>
              <a:rPr lang="en-US" sz="1100" dirty="0">
                <a:latin typeface="Cambria" panose="02040503050406030204" pitchFamily="18" charset="0"/>
              </a:rPr>
              <a:t> Gynecol.</a:t>
            </a:r>
            <a:r>
              <a:rPr lang="ru-RU" sz="1100" dirty="0">
                <a:latin typeface="Cambria" panose="02040503050406030204" pitchFamily="18" charset="0"/>
              </a:rPr>
              <a:t>2015 May;125(5):1258-67. </a:t>
            </a:r>
          </a:p>
          <a:p>
            <a:pPr algn="r"/>
            <a:r>
              <a:rPr lang="ru-RU" sz="1100" dirty="0">
                <a:latin typeface="Cambria" panose="02040503050406030204" pitchFamily="18" charset="0"/>
              </a:rPr>
              <a:t>2.</a:t>
            </a:r>
            <a:r>
              <a:rPr lang="en-US" sz="1100" dirty="0">
                <a:latin typeface="Cambria" panose="02040503050406030204" pitchFamily="18" charset="0"/>
              </a:rPr>
              <a:t>Haas DM1, Ramsey PS.</a:t>
            </a:r>
            <a:r>
              <a:rPr lang="ru-RU" sz="1100" dirty="0">
                <a:latin typeface="Cambria" panose="020405030504060302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</a:rPr>
              <a:t>Progestogen</a:t>
            </a:r>
            <a:r>
              <a:rPr lang="en-US" sz="1100" dirty="0">
                <a:latin typeface="Cambria" panose="02040503050406030204" pitchFamily="18" charset="0"/>
              </a:rPr>
              <a:t> for preventing miscarriage. Cochrane Database </a:t>
            </a:r>
            <a:r>
              <a:rPr lang="en-US" sz="1100" dirty="0" err="1">
                <a:latin typeface="Cambria" panose="02040503050406030204" pitchFamily="18" charset="0"/>
              </a:rPr>
              <a:t>Syst</a:t>
            </a:r>
            <a:r>
              <a:rPr lang="en-US" sz="1100" dirty="0">
                <a:latin typeface="Cambria" panose="02040503050406030204" pitchFamily="18" charset="0"/>
              </a:rPr>
              <a:t> Rev.</a:t>
            </a:r>
            <a:r>
              <a:rPr lang="ru-RU" sz="1100" dirty="0">
                <a:latin typeface="Cambria" panose="02040503050406030204" pitchFamily="18" charset="0"/>
              </a:rPr>
              <a:t> 2008 </a:t>
            </a:r>
            <a:r>
              <a:rPr lang="ru-RU" sz="1100" dirty="0" err="1">
                <a:latin typeface="Cambria" panose="02040503050406030204" pitchFamily="18" charset="0"/>
              </a:rPr>
              <a:t>Apr</a:t>
            </a:r>
            <a:r>
              <a:rPr lang="ru-RU" sz="1100" dirty="0">
                <a:latin typeface="Cambria" panose="02040503050406030204" pitchFamily="18" charset="0"/>
              </a:rPr>
              <a:t> 16;(2):CD003511. </a:t>
            </a:r>
          </a:p>
          <a:p>
            <a:pPr algn="r"/>
            <a:r>
              <a:rPr lang="ru-RU" sz="1100" dirty="0">
                <a:latin typeface="Cambria" panose="02040503050406030204" pitchFamily="18" charset="0"/>
              </a:rPr>
              <a:t>3.</a:t>
            </a:r>
            <a:r>
              <a:rPr lang="en-US" sz="1100" dirty="0">
                <a:latin typeface="Cambria" panose="02040503050406030204" pitchFamily="18" charset="0"/>
              </a:rPr>
              <a:t>Haas DM1, Ramsey PS. </a:t>
            </a:r>
            <a:r>
              <a:rPr lang="en-US" sz="1100" dirty="0" err="1">
                <a:latin typeface="Cambria" panose="02040503050406030204" pitchFamily="18" charset="0"/>
              </a:rPr>
              <a:t>Progestogen</a:t>
            </a:r>
            <a:r>
              <a:rPr lang="en-US" sz="1100" dirty="0">
                <a:latin typeface="Cambria" panose="02040503050406030204" pitchFamily="18" charset="0"/>
              </a:rPr>
              <a:t> for preventing miscarriage. Cochrane Database </a:t>
            </a:r>
            <a:r>
              <a:rPr lang="en-US" sz="1100" dirty="0" err="1">
                <a:latin typeface="Cambria" panose="02040503050406030204" pitchFamily="18" charset="0"/>
              </a:rPr>
              <a:t>Syst</a:t>
            </a:r>
            <a:r>
              <a:rPr lang="en-US" sz="1100" dirty="0">
                <a:latin typeface="Cambria" panose="02040503050406030204" pitchFamily="18" charset="0"/>
              </a:rPr>
              <a:t> Rev. 2013 Oct 31;(10):CD003511.</a:t>
            </a:r>
            <a:endParaRPr lang="ru-RU" sz="1100" dirty="0">
              <a:latin typeface="Cambria" panose="02040503050406030204" pitchFamily="18" charset="0"/>
            </a:endParaRPr>
          </a:p>
          <a:p>
            <a:pPr algn="r"/>
            <a:r>
              <a:rPr lang="ru-RU" sz="1100" dirty="0">
                <a:latin typeface="Cambria" panose="02040503050406030204" pitchFamily="18" charset="0"/>
              </a:rPr>
              <a:t>4.Кокрановское руководство Беременность и роды. Г.Т. Сухих. Пер. с англ. В.И. </a:t>
            </a:r>
            <a:r>
              <a:rPr lang="ru-RU" sz="1100" dirty="0" err="1">
                <a:latin typeface="Cambria" panose="02040503050406030204" pitchFamily="18" charset="0"/>
              </a:rPr>
              <a:t>Кандрора</a:t>
            </a:r>
            <a:r>
              <a:rPr lang="ru-RU" sz="1100" dirty="0">
                <a:latin typeface="Cambria" panose="02040503050406030204" pitchFamily="18" charset="0"/>
              </a:rPr>
              <a:t>, О.В. </a:t>
            </a:r>
            <a:r>
              <a:rPr lang="ru-RU" sz="1100" dirty="0" err="1">
                <a:latin typeface="Cambria" panose="02040503050406030204" pitchFamily="18" charset="0"/>
              </a:rPr>
              <a:t>Ереминой</a:t>
            </a:r>
            <a:r>
              <a:rPr lang="ru-RU" sz="1100" dirty="0">
                <a:latin typeface="Cambria" panose="02040503050406030204" pitchFamily="18" charset="0"/>
              </a:rPr>
              <a:t>. — М.: </a:t>
            </a:r>
            <a:r>
              <a:rPr lang="ru-RU" sz="1100" dirty="0" err="1">
                <a:latin typeface="Cambria" panose="02040503050406030204" pitchFamily="18" charset="0"/>
              </a:rPr>
              <a:t>Логосфера</a:t>
            </a:r>
            <a:r>
              <a:rPr lang="ru-RU" sz="1100" dirty="0">
                <a:latin typeface="Cambria" panose="02040503050406030204" pitchFamily="18" charset="0"/>
              </a:rPr>
              <a:t>, </a:t>
            </a:r>
            <a:r>
              <a:rPr lang="ru-RU" sz="1100" b="1" dirty="0">
                <a:latin typeface="Cambria" panose="02040503050406030204" pitchFamily="18" charset="0"/>
              </a:rPr>
              <a:t>2010</a:t>
            </a:r>
            <a:r>
              <a:rPr lang="ru-RU" sz="1100" dirty="0">
                <a:latin typeface="Cambria" panose="02040503050406030204" pitchFamily="18" charset="0"/>
              </a:rPr>
              <a:t>. — 440 с.</a:t>
            </a:r>
          </a:p>
          <a:p>
            <a:pPr algn="r"/>
            <a:endParaRPr lang="ru-RU" sz="11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389" y="139758"/>
            <a:ext cx="1918018" cy="2978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929559D1-694E-43B7-AA09-5061FF7E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89631"/>
            <a:ext cx="4114800" cy="365125"/>
          </a:xfrm>
        </p:spPr>
        <p:txBody>
          <a:bodyPr/>
          <a:lstStyle/>
          <a:p>
            <a:r>
              <a:rPr lang="en-US"/>
              <a:t>RUDFS182739  02.09.2018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D19D920-8A25-4254-868D-2837DF48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850" y="2649971"/>
            <a:ext cx="10010275" cy="3668177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223" y="1430088"/>
            <a:ext cx="9736183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Использование </a:t>
            </a:r>
            <a:r>
              <a:rPr lang="ru-RU" b="1" dirty="0" err="1">
                <a:latin typeface="Cambria" panose="02040503050406030204" pitchFamily="18" charset="0"/>
              </a:rPr>
              <a:t>дидрогестерона</a:t>
            </a:r>
            <a:r>
              <a:rPr lang="ru-RU" b="1" dirty="0">
                <a:latin typeface="Cambria" panose="02040503050406030204" pitchFamily="18" charset="0"/>
              </a:rPr>
              <a:t> на ранних сроках беременности</a:t>
            </a:r>
            <a:br>
              <a:rPr lang="ru-RU" b="1" dirty="0">
                <a:latin typeface="Cambria" panose="02040503050406030204" pitchFamily="18" charset="0"/>
              </a:rPr>
            </a:b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227705"/>
            <a:ext cx="10515600" cy="4351338"/>
          </a:xfrm>
        </p:spPr>
        <p:txBody>
          <a:bodyPr/>
          <a:lstStyle/>
          <a:p>
            <a:r>
              <a:rPr lang="ru-RU" dirty="0">
                <a:latin typeface="Cambria" panose="02040503050406030204" pitchFamily="18" charset="0"/>
              </a:rPr>
              <a:t>Значимая </a:t>
            </a:r>
            <a:r>
              <a:rPr lang="ru-RU" dirty="0" err="1">
                <a:latin typeface="Cambria" panose="02040503050406030204" pitchFamily="18" charset="0"/>
              </a:rPr>
              <a:t>биодоступность</a:t>
            </a:r>
            <a:r>
              <a:rPr lang="ru-RU" dirty="0">
                <a:latin typeface="Cambria" panose="02040503050406030204" pitchFamily="18" charset="0"/>
              </a:rPr>
              <a:t> и высокая селективность для рецепторов прогестерона</a:t>
            </a:r>
          </a:p>
          <a:p>
            <a:r>
              <a:rPr lang="ru-RU" dirty="0">
                <a:latin typeface="Cambria" panose="02040503050406030204" pitchFamily="18" charset="0"/>
              </a:rPr>
              <a:t>Успешная имплантация ооцитов и благоприятный исход беременности 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Высокая эффективность </a:t>
            </a:r>
            <a:r>
              <a:rPr lang="ru-RU" dirty="0" err="1">
                <a:latin typeface="Cambria" panose="02040503050406030204" pitchFamily="18" charset="0"/>
              </a:rPr>
              <a:t>дидрогестерона</a:t>
            </a:r>
            <a:r>
              <a:rPr lang="ru-RU" dirty="0">
                <a:latin typeface="Cambria" panose="02040503050406030204" pitchFamily="18" charset="0"/>
              </a:rPr>
              <a:t> для лечения угрожаемого и рецидивирующего выкидыша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72209"/>
            <a:ext cx="6610350" cy="885825"/>
          </a:xfrm>
          <a:prstGeom prst="rect">
            <a:avLst/>
          </a:prstGeom>
        </p:spPr>
      </p:pic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859F17-7C53-49F0-A4BC-D7A9A7A1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1DDE7DE-AD9F-4B78-A2B2-F55648EF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4291" y="2157053"/>
            <a:ext cx="10622281" cy="2101218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1042803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Систематический обзор эффективности </a:t>
            </a:r>
            <a:r>
              <a:rPr lang="ru-RU" sz="3200" b="1" dirty="0" err="1">
                <a:latin typeface="Cambria" panose="02040503050406030204" pitchFamily="18" charset="0"/>
              </a:rPr>
              <a:t>дидрогестерона</a:t>
            </a:r>
            <a:r>
              <a:rPr lang="ru-RU" sz="3200" b="1" dirty="0">
                <a:latin typeface="Cambria" panose="02040503050406030204" pitchFamily="18" charset="0"/>
              </a:rPr>
              <a:t> </a:t>
            </a:r>
            <a:r>
              <a:rPr lang="ru-RU" sz="3200" dirty="0">
                <a:latin typeface="Cambria" panose="02040503050406030204" pitchFamily="18" charset="0"/>
              </a:rPr>
              <a:t>для лечения угрожаемого выкидыша</a:t>
            </a:r>
            <a:br>
              <a:rPr lang="ru-RU" sz="3200" dirty="0">
                <a:latin typeface="Cambria" panose="02040503050406030204" pitchFamily="18" charset="0"/>
              </a:rPr>
            </a:b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291" y="2269761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5 </a:t>
            </a:r>
            <a:r>
              <a:rPr lang="ru-RU" sz="2400" dirty="0" err="1">
                <a:latin typeface="Cambria" panose="02040503050406030204" pitchFamily="18" charset="0"/>
              </a:rPr>
              <a:t>рандомизированных</a:t>
            </a:r>
            <a:r>
              <a:rPr lang="ru-RU" sz="2400" dirty="0">
                <a:latin typeface="Cambria" panose="02040503050406030204" pitchFamily="18" charset="0"/>
              </a:rPr>
              <a:t> исследований</a:t>
            </a:r>
          </a:p>
          <a:p>
            <a:r>
              <a:rPr lang="ru-RU" sz="2400" dirty="0">
                <a:latin typeface="Cambria" panose="02040503050406030204" pitchFamily="18" charset="0"/>
              </a:rPr>
              <a:t>При назначении </a:t>
            </a:r>
            <a:r>
              <a:rPr lang="ru-RU" sz="2400" b="1" dirty="0" err="1">
                <a:latin typeface="Cambria" panose="02040503050406030204" pitchFamily="18" charset="0"/>
              </a:rPr>
              <a:t>дидрогестерона</a:t>
            </a:r>
            <a:r>
              <a:rPr lang="ru-RU" sz="2400" b="1" dirty="0">
                <a:latin typeface="Cambria" panose="02040503050406030204" pitchFamily="18" charset="0"/>
              </a:rPr>
              <a:t> наблюдался </a:t>
            </a:r>
            <a:r>
              <a:rPr lang="ru-RU" sz="2400" b="1" dirty="0" smtClean="0">
                <a:latin typeface="Cambria" panose="02040503050406030204" pitchFamily="18" charset="0"/>
              </a:rPr>
              <a:t>13% </a:t>
            </a:r>
            <a:r>
              <a:rPr lang="ru-RU" sz="2400" dirty="0">
                <a:latin typeface="Cambria" panose="02040503050406030204" pitchFamily="18" charset="0"/>
              </a:rPr>
              <a:t>(44/335) уровень выкидыша по </a:t>
            </a:r>
            <a:r>
              <a:rPr lang="ru-RU" sz="2400" b="1" dirty="0">
                <a:latin typeface="Cambria" panose="02040503050406030204" pitchFamily="18" charset="0"/>
              </a:rPr>
              <a:t>сравнению с 24% у </a:t>
            </a:r>
            <a:r>
              <a:rPr lang="ru-RU" sz="2400" b="1" dirty="0" smtClean="0">
                <a:latin typeface="Cambria" panose="02040503050406030204" pitchFamily="18" charset="0"/>
              </a:rPr>
              <a:t>женщин контрольной группы</a:t>
            </a:r>
            <a:r>
              <a:rPr lang="ru-RU" sz="2400" dirty="0" smtClean="0">
                <a:latin typeface="Cambria" panose="02040503050406030204" pitchFamily="18" charset="0"/>
              </a:rPr>
              <a:t>[ОШ </a:t>
            </a:r>
            <a:r>
              <a:rPr lang="ru-RU" sz="2400" dirty="0">
                <a:latin typeface="Cambria" panose="02040503050406030204" pitchFamily="18" charset="0"/>
              </a:rPr>
              <a:t>при выкидыше 0,47, (ДИ = 0,31-0,7), абсолютное снижение частоты выкидыша на 11%].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26" y="91304"/>
            <a:ext cx="4287789" cy="762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799" y="4610484"/>
            <a:ext cx="5924550" cy="2143125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23BCA9-8590-483D-B116-528C02D3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255974"/>
            <a:ext cx="4114800" cy="365125"/>
          </a:xfrm>
        </p:spPr>
        <p:txBody>
          <a:bodyPr/>
          <a:lstStyle/>
          <a:p>
            <a:r>
              <a:rPr lang="en-US"/>
              <a:t>RUDFS182739  02.09.2018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E6EE095-91B0-4A0C-BA6D-A764EC57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7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39633" y="1394882"/>
            <a:ext cx="8659987" cy="3716134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5628" y="289689"/>
            <a:ext cx="8229600" cy="9144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Применение </a:t>
            </a:r>
            <a:r>
              <a:rPr lang="ru-RU" sz="3200" dirty="0" err="1">
                <a:latin typeface="Cambria" panose="02040503050406030204" pitchFamily="18" charset="0"/>
              </a:rPr>
              <a:t>дидрогестерона</a:t>
            </a:r>
            <a:r>
              <a:rPr lang="ru-RU" sz="3200" dirty="0">
                <a:latin typeface="Cambria" panose="02040503050406030204" pitchFamily="18" charset="0"/>
              </a:rPr>
              <a:t> при угрожающем и привычном выкидыше</a:t>
            </a:r>
            <a:r>
              <a:rPr lang="ru-RU" sz="3200" baseline="30000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9988608" y="6305266"/>
            <a:ext cx="570210" cy="552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Rectangle 16"/>
          <p:cNvSpPr/>
          <p:nvPr/>
        </p:nvSpPr>
        <p:spPr>
          <a:xfrm>
            <a:off x="48474" y="5712439"/>
            <a:ext cx="77768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ambria" panose="02040503050406030204" pitchFamily="18" charset="0"/>
              </a:rPr>
              <a:t>1. Подзолкова Н.М., Скворцова М.Ю., Денисова Т.В. Самопроизвольное прерывание беременности. Современные подходы к диагностике, лечению и профилактике. Руководство. — М.: ГЭОТАР-Медиа, 2018. ― 224 с.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9633" y="1550386"/>
            <a:ext cx="8119433" cy="4754880"/>
          </a:xfrm>
        </p:spPr>
        <p:txBody>
          <a:bodyPr>
            <a:normAutofit/>
          </a:bodyPr>
          <a:lstStyle/>
          <a:p>
            <a:pPr marL="342900" indent="-342900"/>
            <a:r>
              <a:rPr lang="ru-RU" dirty="0">
                <a:latin typeface="Cambria" panose="02040503050406030204" pitchFamily="18" charset="0"/>
              </a:rPr>
              <a:t>Приказ 572н: при лечении самопроизвольного выкидыша в возможный объем лечебных мероприятий </a:t>
            </a:r>
            <a:r>
              <a:rPr lang="ru-RU" b="1" dirty="0">
                <a:latin typeface="Cambria" panose="02040503050406030204" pitchFamily="18" charset="0"/>
              </a:rPr>
              <a:t>должны быть включены производные </a:t>
            </a:r>
            <a:r>
              <a:rPr lang="ru-RU" b="1" dirty="0" err="1">
                <a:latin typeface="Cambria" panose="02040503050406030204" pitchFamily="18" charset="0"/>
              </a:rPr>
              <a:t>прегнена</a:t>
            </a:r>
            <a:r>
              <a:rPr lang="ru-RU" b="1" dirty="0">
                <a:latin typeface="Cambria" panose="02040503050406030204" pitchFamily="18" charset="0"/>
              </a:rPr>
              <a:t>/производные </a:t>
            </a:r>
            <a:r>
              <a:rPr lang="ru-RU" b="1" dirty="0" err="1">
                <a:latin typeface="Cambria" panose="02040503050406030204" pitchFamily="18" charset="0"/>
              </a:rPr>
              <a:t>прегнандиена</a:t>
            </a:r>
            <a:r>
              <a:rPr lang="ru-RU" dirty="0">
                <a:latin typeface="Cambria" panose="02040503050406030204" pitchFamily="18" charset="0"/>
              </a:rPr>
              <a:t>. </a:t>
            </a:r>
          </a:p>
          <a:p>
            <a:pPr marL="342900" indent="-342900"/>
            <a:r>
              <a:rPr lang="ru-RU" dirty="0">
                <a:latin typeface="Cambria" panose="02040503050406030204" pitchFamily="18" charset="0"/>
              </a:rPr>
              <a:t>При привычной потере беременности целесообразно </a:t>
            </a:r>
            <a:r>
              <a:rPr lang="ru-RU" b="1" dirty="0">
                <a:latin typeface="Cambria" panose="02040503050406030204" pitchFamily="18" charset="0"/>
              </a:rPr>
              <a:t>превентивное использование </a:t>
            </a:r>
            <a:r>
              <a:rPr lang="ru-RU" b="1" dirty="0" err="1">
                <a:latin typeface="Cambria" panose="02040503050406030204" pitchFamily="18" charset="0"/>
              </a:rPr>
              <a:t>прогестиновой</a:t>
            </a:r>
            <a:r>
              <a:rPr lang="ru-RU" b="1" dirty="0">
                <a:latin typeface="Cambria" panose="02040503050406030204" pitchFamily="18" charset="0"/>
              </a:rPr>
              <a:t> поддержки</a:t>
            </a:r>
            <a:r>
              <a:rPr lang="ru-RU" dirty="0">
                <a:latin typeface="Cambria" panose="02040503050406030204" pitchFamily="18" charset="0"/>
              </a:rPr>
              <a:t> (желательно — в цикле зачатия)</a:t>
            </a:r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10" name="Picture 9" descr="http://www.medknigaservis.ru/cgi-bin/unishell?usr_data=gd-image(lots,NF0009311,,1,popup_image,00000000,)&amp;hide_Cookie=y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88" y="214513"/>
            <a:ext cx="2081792" cy="305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096964" y="3762965"/>
            <a:ext cx="1875624" cy="4314447"/>
          </a:xfrm>
          <a:prstGeom prst="rect">
            <a:avLst/>
          </a:prstGeom>
        </p:spPr>
      </p:pic>
      <p:sp>
        <p:nvSpPr>
          <p:cNvPr id="12" name="Нижний колонтитул 4">
            <a:extLst>
              <a:ext uri="{FF2B5EF4-FFF2-40B4-BE49-F238E27FC236}">
                <a16:creationId xmlns="" xmlns:a16="http://schemas.microsoft.com/office/drawing/2014/main" id="{5B266F80-C74D-4F14-9DDF-8F5652C6CA84}"/>
              </a:ext>
            </a:extLst>
          </p:cNvPr>
          <p:cNvSpPr txBox="1">
            <a:spLocks/>
          </p:cNvSpPr>
          <p:nvPr/>
        </p:nvSpPr>
        <p:spPr>
          <a:xfrm>
            <a:off x="3710538" y="639531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RUDFS182739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86AE395-07AB-45BD-82C7-B6F579E1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0"/>
            <a:ext cx="7704856" cy="792088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atin typeface="Cambria" panose="02040503050406030204" pitchFamily="18" charset="0"/>
              </a:rPr>
              <a:t>Субхорионическая</a:t>
            </a:r>
            <a:r>
              <a:rPr lang="ru-RU" sz="2800" b="1" dirty="0">
                <a:latin typeface="Cambria" panose="02040503050406030204" pitchFamily="18" charset="0"/>
              </a:rPr>
              <a:t> гематома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19536" y="692696"/>
            <a:ext cx="8388424" cy="202665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Причиной </a:t>
            </a:r>
            <a:r>
              <a:rPr lang="ru-RU" dirty="0" err="1">
                <a:latin typeface="Cambria" panose="02040503050406030204" pitchFamily="18" charset="0"/>
              </a:rPr>
              <a:t>субхорионической</a:t>
            </a:r>
            <a:r>
              <a:rPr lang="ru-RU" dirty="0">
                <a:latin typeface="Cambria" panose="02040503050406030204" pitchFamily="18" charset="0"/>
              </a:rPr>
              <a:t> гематомы является иммунологический конфликт матери и плода, связанный с активацией иммуномодулирующих механизмов, которые опосредуются прогестероном. </a:t>
            </a:r>
          </a:p>
          <a:p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Механизмы, противодействующие внутрисосудистой коагуляции крови в </a:t>
            </a:r>
            <a:r>
              <a:rPr lang="ru-RU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децидуальных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 сосудах, регулируются 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активностью Th2</a:t>
            </a:r>
            <a:r>
              <a:rPr lang="en-US" b="1" baseline="30000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9536" y="4534455"/>
            <a:ext cx="5119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  <a:p>
            <a:endParaRPr lang="ru-RU" b="1" dirty="0"/>
          </a:p>
          <a:p>
            <a:endParaRPr lang="ru-RU" sz="1600" dirty="0"/>
          </a:p>
        </p:txBody>
      </p:sp>
      <p:sp>
        <p:nvSpPr>
          <p:cNvPr id="6" name="Rectangle 5"/>
          <p:cNvSpPr/>
          <p:nvPr/>
        </p:nvSpPr>
        <p:spPr>
          <a:xfrm>
            <a:off x="2778696" y="6582975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altLang="ru-RU" sz="1200" dirty="0" err="1">
                <a:latin typeface="Cambria" panose="02040503050406030204" pitchFamily="18" charset="0"/>
              </a:rPr>
              <a:t>Pelinescu-Onciul</a:t>
            </a:r>
            <a:r>
              <a:rPr lang="en-US" altLang="ru-RU" sz="1200" dirty="0">
                <a:latin typeface="Cambria" panose="02040503050406030204" pitchFamily="18" charset="0"/>
              </a:rPr>
              <a:t> D. </a:t>
            </a:r>
            <a:r>
              <a:rPr lang="en-US" altLang="ru-RU" sz="1200" dirty="0" err="1">
                <a:latin typeface="Cambria" panose="02040503050406030204" pitchFamily="18" charset="0"/>
              </a:rPr>
              <a:t>Subchorionic</a:t>
            </a:r>
            <a:r>
              <a:rPr lang="en-US" altLang="ru-RU" sz="1200" dirty="0">
                <a:latin typeface="Cambria" panose="02040503050406030204" pitchFamily="18" charset="0"/>
              </a:rPr>
              <a:t> hemorrhage treatment with </a:t>
            </a:r>
            <a:r>
              <a:rPr lang="en-US" altLang="ru-RU" sz="1200" dirty="0" err="1">
                <a:latin typeface="Cambria" panose="02040503050406030204" pitchFamily="18" charset="0"/>
              </a:rPr>
              <a:t>dydrogesterone</a:t>
            </a:r>
            <a:r>
              <a:rPr lang="en-US" altLang="ru-RU" sz="1200" dirty="0">
                <a:latin typeface="Cambria" panose="02040503050406030204" pitchFamily="18" charset="0"/>
              </a:rPr>
              <a:t>. </a:t>
            </a:r>
            <a:r>
              <a:rPr lang="en-US" altLang="ru-RU" sz="1200" dirty="0" err="1">
                <a:latin typeface="Cambria" panose="02040503050406030204" pitchFamily="18" charset="0"/>
              </a:rPr>
              <a:t>Gynecol</a:t>
            </a:r>
            <a:r>
              <a:rPr lang="en-US" altLang="ru-RU" sz="1200" dirty="0">
                <a:latin typeface="Cambria" panose="02040503050406030204" pitchFamily="18" charset="0"/>
              </a:rPr>
              <a:t> </a:t>
            </a:r>
            <a:r>
              <a:rPr lang="en-US" altLang="ru-RU" sz="1200" dirty="0" err="1">
                <a:latin typeface="Cambria" panose="02040503050406030204" pitchFamily="18" charset="0"/>
              </a:rPr>
              <a:t>Endocrinol</a:t>
            </a:r>
            <a:r>
              <a:rPr lang="en-US" altLang="ru-RU" sz="1200" dirty="0">
                <a:latin typeface="Cambria" panose="02040503050406030204" pitchFamily="18" charset="0"/>
              </a:rPr>
              <a:t>. 2007</a:t>
            </a:r>
            <a:r>
              <a:rPr lang="ru-RU" altLang="ru-RU" sz="1200" dirty="0">
                <a:latin typeface="Cambria" panose="02040503050406030204" pitchFamily="18" charset="0"/>
              </a:rPr>
              <a:t>;</a:t>
            </a:r>
            <a:r>
              <a:rPr lang="en-US" altLang="ru-RU" sz="1200" dirty="0">
                <a:latin typeface="Cambria" panose="02040503050406030204" pitchFamily="18" charset="0"/>
              </a:rPr>
              <a:t>1:77-81.</a:t>
            </a:r>
            <a:endParaRPr lang="ru-RU" altLang="ru-RU" sz="1200" dirty="0">
              <a:latin typeface="Cambria" panose="02040503050406030204" pitchFamily="18" charset="0"/>
            </a:endParaRPr>
          </a:p>
        </p:txBody>
      </p:sp>
      <p:pic>
        <p:nvPicPr>
          <p:cNvPr id="14340" name="Picture 4" descr="http://mypreg.ru/img/retrogemato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216" y="4465161"/>
            <a:ext cx="276225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95" y="4510152"/>
            <a:ext cx="73570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err="1">
                <a:latin typeface="Cambria" panose="02040503050406030204" pitchFamily="18" charset="0"/>
              </a:rPr>
              <a:t>Субхорионическая</a:t>
            </a:r>
            <a:r>
              <a:rPr lang="ru-RU" sz="1600" i="1" dirty="0">
                <a:latin typeface="Cambria" panose="02040503050406030204" pitchFamily="18" charset="0"/>
              </a:rPr>
              <a:t> гематома составляет </a:t>
            </a:r>
            <a:r>
              <a:rPr lang="ru-RU" sz="1600" b="1" i="1" dirty="0">
                <a:latin typeface="Cambria" panose="02040503050406030204" pitchFamily="18" charset="0"/>
              </a:rPr>
              <a:t>около 18% всех случаев кровотечения в I триместре </a:t>
            </a:r>
            <a:r>
              <a:rPr lang="ru-RU" sz="1600" i="1" dirty="0">
                <a:latin typeface="Cambria" panose="02040503050406030204" pitchFamily="18" charset="0"/>
              </a:rPr>
              <a:t>беременности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latin typeface="Cambria" panose="02040503050406030204" pitchFamily="18" charset="0"/>
              </a:rPr>
              <a:t>Прогноз благоприятен, </a:t>
            </a:r>
            <a:r>
              <a:rPr lang="ru-RU" sz="1600" b="1" i="1" dirty="0">
                <a:latin typeface="Cambria" panose="02040503050406030204" pitchFamily="18" charset="0"/>
              </a:rPr>
              <a:t>если размеры гематомы не превышают ¼ площади </a:t>
            </a:r>
            <a:r>
              <a:rPr lang="ru-RU" sz="1600" i="1" dirty="0">
                <a:latin typeface="Cambria" panose="02040503050406030204" pitchFamily="18" charset="0"/>
              </a:rPr>
              <a:t>поверхности </a:t>
            </a:r>
            <a:r>
              <a:rPr lang="ru-RU" sz="1600" i="1" dirty="0" err="1">
                <a:latin typeface="Cambria" panose="02040503050406030204" pitchFamily="18" charset="0"/>
              </a:rPr>
              <a:t>гестационного</a:t>
            </a:r>
            <a:r>
              <a:rPr lang="ru-RU" sz="1600" i="1" dirty="0">
                <a:latin typeface="Cambria" panose="02040503050406030204" pitchFamily="18" charset="0"/>
              </a:rPr>
              <a:t> мешка.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latin typeface="Cambria" panose="02040503050406030204" pitchFamily="18" charset="0"/>
              </a:rPr>
              <a:t>Крупные </a:t>
            </a:r>
            <a:r>
              <a:rPr lang="ru-RU" sz="1600" i="1" dirty="0" err="1">
                <a:latin typeface="Cambria" panose="02040503050406030204" pitchFamily="18" charset="0"/>
              </a:rPr>
              <a:t>субхорионические</a:t>
            </a:r>
            <a:r>
              <a:rPr lang="ru-RU" sz="1600" i="1" dirty="0">
                <a:latin typeface="Cambria" panose="02040503050406030204" pitchFamily="18" charset="0"/>
              </a:rPr>
              <a:t> гематомы ( с площадью поверхности более двух третей окружности плодного яйца) увеличивают частоту спонтанных абортов на 49%.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5276" y="2778243"/>
            <a:ext cx="3135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Cambria" panose="02040503050406030204" pitchFamily="18" charset="0"/>
              </a:rPr>
              <a:t>Повышение активности  </a:t>
            </a:r>
            <a:r>
              <a:rPr lang="en-US" b="1" dirty="0">
                <a:latin typeface="Cambria" panose="02040503050406030204" pitchFamily="18" charset="0"/>
              </a:rPr>
              <a:t>Th1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Cambria" panose="02040503050406030204" pitchFamily="18" charset="0"/>
              </a:rPr>
              <a:t>Коагуляция в сосудах </a:t>
            </a:r>
            <a:r>
              <a:rPr lang="ru-RU" b="1" dirty="0" err="1">
                <a:latin typeface="Cambria" panose="02040503050406030204" pitchFamily="18" charset="0"/>
              </a:rPr>
              <a:t>децидуальной</a:t>
            </a:r>
            <a:r>
              <a:rPr lang="ru-RU" b="1" dirty="0">
                <a:latin typeface="Cambria" panose="02040503050406030204" pitchFamily="18" charset="0"/>
              </a:rPr>
              <a:t> оболочки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444524" y="32613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592536" y="2778242"/>
            <a:ext cx="36671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Развитие воспалительной реакции с повышением сократительной активности </a:t>
            </a:r>
            <a:r>
              <a:rPr lang="ru-RU" b="1" dirty="0" err="1">
                <a:latin typeface="Cambria" panose="02040503050406030204" pitchFamily="18" charset="0"/>
              </a:rPr>
              <a:t>миометрия</a:t>
            </a:r>
            <a:r>
              <a:rPr lang="ru-RU" b="1" dirty="0">
                <a:latin typeface="Cambria" panose="02040503050406030204" pitchFamily="18" charset="0"/>
              </a:rPr>
              <a:t>,  ампутацией </a:t>
            </a:r>
            <a:r>
              <a:rPr lang="ru-RU" b="1" dirty="0" err="1">
                <a:latin typeface="Cambria" panose="02040503050406030204" pitchFamily="18" charset="0"/>
              </a:rPr>
              <a:t>децидуальных</a:t>
            </a:r>
            <a:r>
              <a:rPr lang="ru-RU" b="1" dirty="0">
                <a:latin typeface="Cambria" panose="02040503050406030204" pitchFamily="18" charset="0"/>
              </a:rPr>
              <a:t> сосудов, кровотечением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4836" y="630932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Th1 – </a:t>
            </a:r>
            <a:r>
              <a:rPr lang="ru-RU" sz="900" dirty="0"/>
              <a:t>Т-хелперы  1 типа</a:t>
            </a:r>
          </a:p>
          <a:p>
            <a:r>
              <a:rPr lang="en-US" sz="900" dirty="0" err="1"/>
              <a:t>Th</a:t>
            </a:r>
            <a:r>
              <a:rPr lang="ru-RU" sz="900" dirty="0"/>
              <a:t>2</a:t>
            </a:r>
            <a:r>
              <a:rPr lang="en-US" sz="900" dirty="0"/>
              <a:t> – </a:t>
            </a:r>
            <a:r>
              <a:rPr lang="ru-RU" sz="900" dirty="0"/>
              <a:t>Т-хелперы  2 типа</a:t>
            </a:r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="" xmlns:a16="http://schemas.microsoft.com/office/drawing/2014/main" id="{B3879E5A-AC26-4702-A29C-0FF716FC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37864" y="6398088"/>
            <a:ext cx="4114800" cy="365125"/>
          </a:xfrm>
        </p:spPr>
        <p:txBody>
          <a:bodyPr/>
          <a:lstStyle/>
          <a:p>
            <a:r>
              <a:rPr lang="en-US"/>
              <a:t>RUDFS182739  02.09.2018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A0B100B-924C-4426-91C4-71A9B622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1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91497" y="624614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Ankum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WM,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Wieringa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-de Ward M,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Bindels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PJE. BMJ, 2001; 322:1343-1346.</a:t>
            </a: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picture of  The natural course of miscarri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06" y="1542112"/>
            <a:ext cx="7492011" cy="47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0492" y="97022"/>
            <a:ext cx="8473440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Естественный ход самопроизвольной </a:t>
            </a:r>
            <a:b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</a:b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потери беременности </a:t>
            </a: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EDE5D81F-7226-454E-97E1-C3E278F6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F024D12-C127-40BA-9B8A-0983FD65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10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70263" y="1251493"/>
            <a:ext cx="7282258" cy="1510958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116632"/>
            <a:ext cx="7940097" cy="7780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err="1">
                <a:latin typeface="Cambria" panose="02040503050406030204" pitchFamily="18" charset="0"/>
              </a:rPr>
              <a:t>Дидрогестерон</a:t>
            </a:r>
            <a:r>
              <a:rPr lang="ru-RU" sz="3200" b="1" dirty="0">
                <a:latin typeface="Cambria" panose="02040503050406030204" pitchFamily="18" charset="0"/>
              </a:rPr>
              <a:t> при кровотечении и  </a:t>
            </a:r>
            <a:r>
              <a:rPr lang="ru-RU" sz="3200" b="1" dirty="0" err="1">
                <a:latin typeface="Cambria" panose="02040503050406030204" pitchFamily="18" charset="0"/>
              </a:rPr>
              <a:t>субхорионической</a:t>
            </a:r>
            <a:r>
              <a:rPr lang="ru-RU" sz="3200" b="1" dirty="0">
                <a:latin typeface="Cambria" panose="02040503050406030204" pitchFamily="18" charset="0"/>
              </a:rPr>
              <a:t> гематоме</a:t>
            </a:r>
          </a:p>
        </p:txBody>
      </p:sp>
      <p:sp>
        <p:nvSpPr>
          <p:cNvPr id="5" name="Rectangle 4"/>
          <p:cNvSpPr/>
          <p:nvPr/>
        </p:nvSpPr>
        <p:spPr>
          <a:xfrm>
            <a:off x="5167437" y="6128999"/>
            <a:ext cx="828405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050" dirty="0"/>
              <a:t> </a:t>
            </a:r>
            <a:r>
              <a:rPr lang="en-US" altLang="ru-RU" sz="1050" dirty="0" err="1">
                <a:latin typeface="Cambria" panose="02040503050406030204" pitchFamily="18" charset="0"/>
              </a:rPr>
              <a:t>Pelinescu-Onciul</a:t>
            </a:r>
            <a:r>
              <a:rPr lang="ru-RU" altLang="ru-RU" sz="1050" dirty="0">
                <a:latin typeface="Cambria" panose="02040503050406030204" pitchFamily="18" charset="0"/>
              </a:rPr>
              <a:t> </a:t>
            </a:r>
            <a:r>
              <a:rPr lang="en-US" altLang="ru-RU" sz="1050" dirty="0">
                <a:latin typeface="Cambria" panose="02040503050406030204" pitchFamily="18" charset="0"/>
              </a:rPr>
              <a:t>D. </a:t>
            </a:r>
            <a:r>
              <a:rPr lang="en-US" altLang="ru-RU" sz="1050" dirty="0" err="1">
                <a:latin typeface="Cambria" panose="02040503050406030204" pitchFamily="18" charset="0"/>
              </a:rPr>
              <a:t>Subchorionic</a:t>
            </a:r>
            <a:r>
              <a:rPr lang="en-US" altLang="ru-RU" sz="1050" dirty="0">
                <a:latin typeface="Cambria" panose="02040503050406030204" pitchFamily="18" charset="0"/>
              </a:rPr>
              <a:t> hemorrhage treatment with </a:t>
            </a:r>
            <a:r>
              <a:rPr lang="en-US" altLang="ru-RU" sz="1050" dirty="0" err="1">
                <a:latin typeface="Cambria" panose="02040503050406030204" pitchFamily="18" charset="0"/>
              </a:rPr>
              <a:t>dydrogesterone</a:t>
            </a:r>
            <a:r>
              <a:rPr lang="en-US" altLang="ru-RU" sz="1050" dirty="0">
                <a:latin typeface="Cambria" panose="02040503050406030204" pitchFamily="18" charset="0"/>
              </a:rPr>
              <a:t>. </a:t>
            </a:r>
            <a:r>
              <a:rPr lang="en-US" altLang="ru-RU" sz="1050" dirty="0" err="1">
                <a:latin typeface="Cambria" panose="02040503050406030204" pitchFamily="18" charset="0"/>
              </a:rPr>
              <a:t>Gynecol</a:t>
            </a:r>
            <a:r>
              <a:rPr lang="en-US" altLang="ru-RU" sz="1050" dirty="0">
                <a:latin typeface="Cambria" panose="02040503050406030204" pitchFamily="18" charset="0"/>
              </a:rPr>
              <a:t> </a:t>
            </a:r>
            <a:r>
              <a:rPr lang="en-US" altLang="ru-RU" sz="1050" dirty="0" err="1">
                <a:latin typeface="Cambria" panose="02040503050406030204" pitchFamily="18" charset="0"/>
              </a:rPr>
              <a:t>Endocrinol</a:t>
            </a:r>
            <a:r>
              <a:rPr lang="en-US" altLang="ru-RU" sz="1050" dirty="0">
                <a:latin typeface="Cambria" panose="02040503050406030204" pitchFamily="18" charset="0"/>
              </a:rPr>
              <a:t>. 2007</a:t>
            </a:r>
            <a:r>
              <a:rPr lang="ru-RU" altLang="ru-RU" sz="1050" dirty="0">
                <a:latin typeface="Cambria" panose="02040503050406030204" pitchFamily="18" charset="0"/>
              </a:rPr>
              <a:t>;</a:t>
            </a:r>
            <a:r>
              <a:rPr lang="en-US" altLang="ru-RU" sz="1050" dirty="0">
                <a:latin typeface="Cambria" panose="02040503050406030204" pitchFamily="18" charset="0"/>
              </a:rPr>
              <a:t>1:77-81.</a:t>
            </a:r>
            <a:endParaRPr lang="ru-RU" altLang="ru-RU" sz="1050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578" y="1073828"/>
            <a:ext cx="3366197" cy="270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8640" y="1340768"/>
            <a:ext cx="6119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" panose="02040503050406030204" pitchFamily="18" charset="0"/>
              </a:rPr>
              <a:t>Частота самопроизвольных выкидышей на фоне лечения </a:t>
            </a:r>
            <a:r>
              <a:rPr lang="ru-RU" sz="1600" b="1" dirty="0" err="1">
                <a:latin typeface="Cambria" panose="02040503050406030204" pitchFamily="18" charset="0"/>
              </a:rPr>
              <a:t>дидрогестероном</a:t>
            </a:r>
            <a:r>
              <a:rPr lang="ru-RU" sz="1600" b="1" dirty="0">
                <a:latin typeface="Cambria" panose="02040503050406030204" pitchFamily="18" charset="0"/>
              </a:rPr>
              <a:t>  составила всего 7%, по сравнению с 18,7% женщин с </a:t>
            </a:r>
            <a:r>
              <a:rPr lang="ru-RU" sz="1600" b="1" dirty="0" err="1">
                <a:latin typeface="Cambria" panose="02040503050406030204" pitchFamily="18" charset="0"/>
              </a:rPr>
              <a:t>субхорионической</a:t>
            </a:r>
            <a:r>
              <a:rPr lang="ru-RU" sz="1600" b="1" dirty="0">
                <a:latin typeface="Cambria" panose="02040503050406030204" pitchFamily="18" charset="0"/>
              </a:rPr>
              <a:t> гематомой, которые получали </a:t>
            </a:r>
            <a:r>
              <a:rPr lang="ru-RU" sz="1600" b="1" dirty="0" err="1">
                <a:latin typeface="Cambria" panose="02040503050406030204" pitchFamily="18" charset="0"/>
              </a:rPr>
              <a:t>микронизированный</a:t>
            </a:r>
            <a:r>
              <a:rPr lang="ru-RU" sz="1600" b="1" dirty="0">
                <a:latin typeface="Cambria" panose="02040503050406030204" pitchFamily="18" charset="0"/>
              </a:rPr>
              <a:t> прогестерон.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1889404" y="3679355"/>
            <a:ext cx="708691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Cambria" panose="02040503050406030204" pitchFamily="18" charset="0"/>
              </a:rPr>
              <a:t>Прерывание иммунного процесса связанного с ампутацией </a:t>
            </a:r>
            <a:r>
              <a:rPr lang="ru-RU" sz="1600" b="1" dirty="0" err="1">
                <a:latin typeface="Cambria" panose="02040503050406030204" pitchFamily="18" charset="0"/>
              </a:rPr>
              <a:t>децидуальных</a:t>
            </a:r>
            <a:r>
              <a:rPr lang="ru-RU" sz="1600" b="1" dirty="0">
                <a:latin typeface="Cambria" panose="02040503050406030204" pitchFamily="18" charset="0"/>
              </a:rPr>
              <a:t> сосудов: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снижение уровней </a:t>
            </a:r>
            <a:r>
              <a:rPr lang="ru-RU" sz="1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провоспалительных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 цитокинов и 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активация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противовоспалительных цитокинов, которые противодействуют </a:t>
            </a:r>
            <a:r>
              <a:rPr lang="ru-RU" sz="1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тромбообразованию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 и разрушению </a:t>
            </a:r>
            <a:r>
              <a:rPr lang="ru-RU" sz="1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децидуальных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 эндотелиальных клеток.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Cambria" panose="02040503050406030204" pitchFamily="18" charset="0"/>
              </a:rPr>
              <a:t>Восстанавливающее действие на сосуды - </a:t>
            </a:r>
            <a:r>
              <a:rPr lang="ru-RU" sz="1600" b="1" dirty="0" err="1">
                <a:latin typeface="Cambria" panose="02040503050406030204" pitchFamily="18" charset="0"/>
              </a:rPr>
              <a:t>реваскуляризация</a:t>
            </a:r>
            <a:r>
              <a:rPr lang="ru-RU" sz="1600" b="1" dirty="0">
                <a:latin typeface="Cambria" panose="02040503050406030204" pitchFamily="18" charset="0"/>
              </a:rPr>
              <a:t>  пораженных участков.</a:t>
            </a:r>
            <a:endParaRPr lang="ru-RU" sz="1600" b="1" baseline="300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263" y="2952552"/>
            <a:ext cx="6143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Cambria" panose="02040503050406030204" pitchFamily="18" charset="0"/>
              </a:rPr>
              <a:t>Дидрогестерон</a:t>
            </a:r>
            <a:r>
              <a:rPr lang="ru-RU" b="1" dirty="0">
                <a:latin typeface="Cambria" panose="02040503050406030204" pitchFamily="18" charset="0"/>
              </a:rPr>
              <a:t>  при кровотечении и </a:t>
            </a:r>
            <a:r>
              <a:rPr lang="ru-RU" b="1" dirty="0" err="1">
                <a:latin typeface="Cambria" panose="02040503050406030204" pitchFamily="18" charset="0"/>
              </a:rPr>
              <a:t>субхорионической</a:t>
            </a:r>
            <a:r>
              <a:rPr lang="ru-RU" b="1" dirty="0">
                <a:latin typeface="Cambria" panose="02040503050406030204" pitchFamily="18" charset="0"/>
              </a:rPr>
              <a:t> гематоме обеспечивает: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23535" y="5129761"/>
            <a:ext cx="7585928" cy="642474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3C1F08-4F99-45B1-8717-1CA32CFB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9BDC5E8-A7A4-4501-84AD-0C71D004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375707"/>
            <a:ext cx="10622281" cy="36609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</a:rPr>
              <a:t>Эффективно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Применение гестагенов при привычном выкидыше : </a:t>
            </a:r>
            <a:endParaRPr lang="en-US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r>
              <a:rPr lang="ru-RU" sz="2000" b="1" dirty="0">
                <a:latin typeface="Cambria" panose="02040503050406030204" pitchFamily="18" charset="0"/>
              </a:rPr>
              <a:t>Снижается частота выкидыша </a:t>
            </a:r>
            <a:r>
              <a:rPr lang="ru-RU" sz="2000" dirty="0">
                <a:latin typeface="Cambria" panose="02040503050406030204" pitchFamily="18" charset="0"/>
              </a:rPr>
              <a:t>по сравнению с плацебо или отсутствием лечения (</a:t>
            </a:r>
            <a:r>
              <a:rPr lang="en-US" sz="2000" dirty="0">
                <a:latin typeface="Cambria" panose="02040503050406030204" pitchFamily="18" charset="0"/>
              </a:rPr>
              <a:t>OP=0,53; 95% </a:t>
            </a:r>
            <a:r>
              <a:rPr lang="ru-RU" sz="2000" dirty="0">
                <a:latin typeface="Cambria" panose="02040503050406030204" pitchFamily="18" charset="0"/>
              </a:rPr>
              <a:t>ДИ 0,35-0,79) </a:t>
            </a:r>
          </a:p>
          <a:p>
            <a:r>
              <a:rPr lang="ru-RU" sz="2000" dirty="0">
                <a:latin typeface="Cambria" panose="02040503050406030204" pitchFamily="18" charset="0"/>
              </a:rPr>
              <a:t>Не увеличивается частота послеродовых кровотечений  </a:t>
            </a:r>
          </a:p>
          <a:p>
            <a:pPr marL="0" indent="0">
              <a:buNone/>
            </a:pPr>
            <a:r>
              <a:rPr lang="ru-RU" sz="2000" dirty="0">
                <a:latin typeface="Cambria" panose="02040503050406030204" pitchFamily="18" charset="0"/>
              </a:rPr>
              <a:t>   (ОР=0,76; 95% ДИ 0,30-1,94)</a:t>
            </a:r>
          </a:p>
          <a:p>
            <a:r>
              <a:rPr lang="ru-RU" sz="2000" dirty="0">
                <a:latin typeface="Cambria" panose="02040503050406030204" pitchFamily="18" charset="0"/>
              </a:rPr>
              <a:t>Не увеличивается вызванная  беременностью гипертензия у матери</a:t>
            </a:r>
          </a:p>
          <a:p>
            <a:pPr marL="0" indent="0">
              <a:buNone/>
            </a:pPr>
            <a:r>
              <a:rPr lang="ru-RU" sz="2000" dirty="0">
                <a:latin typeface="Cambria" panose="02040503050406030204" pitchFamily="18" charset="0"/>
              </a:rPr>
              <a:t>   (ОР=1,00; 95% ДИ 0,54-1,88) </a:t>
            </a:r>
          </a:p>
          <a:p>
            <a:r>
              <a:rPr lang="ru-RU" sz="2000" dirty="0">
                <a:latin typeface="Cambria" panose="02040503050406030204" pitchFamily="18" charset="0"/>
              </a:rPr>
              <a:t>Не увеличивается  частота врожденных аномалий у плода (ОР=0,70; 95% ДИ 0,10-4,82)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9909" y="6104151"/>
            <a:ext cx="6840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050" dirty="0">
                <a:solidFill>
                  <a:srgbClr val="000000"/>
                </a:solidFill>
                <a:latin typeface="Cambria" panose="02040503050406030204" pitchFamily="18" charset="0"/>
              </a:rPr>
              <a:t>Выкидыш в ранние сроки беременности: диагностика и тактика ведения. Клинические рекомендации (Протокол лечения). </a:t>
            </a:r>
            <a:r>
              <a:rPr lang="ru-RU" sz="1050" dirty="0">
                <a:solidFill>
                  <a:srgbClr val="000000"/>
                </a:solidFill>
                <a:latin typeface="Cambria" panose="02040503050406030204" pitchFamily="18" charset="0"/>
              </a:rPr>
              <a:t>Письмо МЗ от  №15-4/10/2-3482 от 07 июня 2016г</a:t>
            </a:r>
            <a:endParaRPr lang="ru-RU" altLang="ru-RU" sz="105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56441" y="6525344"/>
            <a:ext cx="457671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22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05BBD65-5735-42CC-B57E-2B600FBA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EEFE67F5-C440-4A32-8D4F-9734F87B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0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icture 6"/>
          <p:cNvSpPr>
            <a:spLocks noChangeAspect="1" noChangeArrowheads="1"/>
          </p:cNvSpPr>
          <p:nvPr/>
        </p:nvSpPr>
        <p:spPr bwMode="auto">
          <a:xfrm>
            <a:off x="152400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7970" y="4529452"/>
            <a:ext cx="8054030" cy="1847417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ru-RU" sz="3200" b="1" dirty="0">
                <a:latin typeface="Cambria" panose="02040503050406030204" pitchFamily="18" charset="0"/>
              </a:rPr>
              <a:t>Новые рекомендации </a:t>
            </a:r>
            <a:r>
              <a:rPr lang="ru-RU" sz="3200" dirty="0">
                <a:latin typeface="Cambria" panose="02040503050406030204" pitchFamily="18" charset="0"/>
              </a:rPr>
              <a:t>Европейского общества </a:t>
            </a:r>
            <a:r>
              <a:rPr lang="ru-RU" sz="3200" b="1" dirty="0">
                <a:latin typeface="Cambria" panose="02040503050406030204" pitchFamily="18" charset="0"/>
              </a:rPr>
              <a:t>репродукции человека и эмбриологии</a:t>
            </a:r>
            <a:endParaRPr lang="ru-RU" sz="32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sz="3200" b="1" dirty="0">
                <a:latin typeface="Cambria" panose="02040503050406030204" pitchFamily="18" charset="0"/>
              </a:rPr>
              <a:t>(</a:t>
            </a:r>
            <a:r>
              <a:rPr lang="en-US" sz="3200" b="1" dirty="0">
                <a:latin typeface="Cambria" panose="02040503050406030204" pitchFamily="18" charset="0"/>
              </a:rPr>
              <a:t>ESHRE</a:t>
            </a:r>
            <a:r>
              <a:rPr lang="ru-RU" sz="3200" b="1" dirty="0">
                <a:latin typeface="Cambria" panose="02040503050406030204" pitchFamily="18" charset="0"/>
              </a:rPr>
              <a:t>), </a:t>
            </a:r>
          </a:p>
          <a:p>
            <a:pPr>
              <a:defRPr/>
            </a:pPr>
            <a:r>
              <a:rPr lang="ru-RU" sz="3200" b="1" dirty="0">
                <a:latin typeface="Cambria" panose="02040503050406030204" pitchFamily="18" charset="0"/>
              </a:rPr>
              <a:t>Барселона, 1-4 июля 2018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664" y="162742"/>
            <a:ext cx="4457700" cy="2247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82" y="472254"/>
            <a:ext cx="3631201" cy="4596135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C70670-5509-489F-A676-3C8DFEB3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8234AE-4353-4B1A-958D-0F6A14CF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30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1329" y="1911849"/>
            <a:ext cx="4826728" cy="388806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54" y="-166098"/>
            <a:ext cx="10515600" cy="1325563"/>
          </a:xfrm>
        </p:spPr>
        <p:txBody>
          <a:bodyPr/>
          <a:lstStyle/>
          <a:p>
            <a:r>
              <a:rPr lang="ru-RU" dirty="0" err="1">
                <a:latin typeface="Cambria" panose="02040503050406030204" pitchFamily="18" charset="0"/>
              </a:rPr>
              <a:t>Пациентоориентированность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2525" y="1130480"/>
            <a:ext cx="5987651" cy="5093972"/>
          </a:xfrm>
        </p:spPr>
      </p:pic>
      <p:sp>
        <p:nvSpPr>
          <p:cNvPr id="3" name="Прямоугольник 2"/>
          <p:cNvSpPr/>
          <p:nvPr/>
        </p:nvSpPr>
        <p:spPr>
          <a:xfrm>
            <a:off x="10317369" y="6327169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ESHRE</a:t>
            </a:r>
            <a:r>
              <a:rPr lang="ru-RU" b="1" dirty="0">
                <a:latin typeface="Cambria" panose="02040503050406030204" pitchFamily="18" charset="0"/>
              </a:rPr>
              <a:t>,2018</a:t>
            </a:r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9707" y="2103437"/>
            <a:ext cx="4487093" cy="3426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Уважение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Честность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Качественное выслушивание пациентки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Совместное планирование беременности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Все виды поддержки в время беременности</a:t>
            </a:r>
          </a:p>
          <a:p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812" y="162742"/>
            <a:ext cx="1976552" cy="996723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AB4216D-767E-4584-92C9-878DBBB8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99CC90D-ADC8-4713-A049-161A81A6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2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8254"/>
            <a:ext cx="10515600" cy="1325563"/>
          </a:xfrm>
        </p:spPr>
        <p:txBody>
          <a:bodyPr/>
          <a:lstStyle/>
          <a:p>
            <a:r>
              <a:rPr lang="ru-RU" dirty="0">
                <a:latin typeface="Cambria" panose="02040503050406030204" pitchFamily="18" charset="0"/>
              </a:rPr>
              <a:t>Диагноз – </a:t>
            </a:r>
            <a:br>
              <a:rPr lang="ru-RU" dirty="0">
                <a:latin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</a:rPr>
              <a:t>уже после 2 выкидышей!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2502" y="2471001"/>
            <a:ext cx="4654138" cy="3938117"/>
          </a:xfrm>
        </p:spPr>
      </p:pic>
      <p:sp>
        <p:nvSpPr>
          <p:cNvPr id="4" name="Прямоугольник 3"/>
          <p:cNvSpPr/>
          <p:nvPr/>
        </p:nvSpPr>
        <p:spPr>
          <a:xfrm>
            <a:off x="10317369" y="6039786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ESHRE</a:t>
            </a:r>
            <a:r>
              <a:rPr lang="ru-RU" b="1" dirty="0">
                <a:latin typeface="Cambria" panose="02040503050406030204" pitchFamily="18" charset="0"/>
              </a:rPr>
              <a:t>,2018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140" y="162742"/>
            <a:ext cx="2406224" cy="1213395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056D144-CE52-4557-8F07-698F7E07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950C7A4-F3E3-4B44-A11F-3D9C7B60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42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8011"/>
            <a:ext cx="10515600" cy="1325563"/>
          </a:xfrm>
        </p:spPr>
        <p:txBody>
          <a:bodyPr/>
          <a:lstStyle/>
          <a:p>
            <a:r>
              <a:rPr lang="ru-RU" dirty="0">
                <a:latin typeface="Cambria" panose="02040503050406030204" pitchFamily="18" charset="0"/>
              </a:rPr>
              <a:t>Скрининг при </a:t>
            </a:r>
            <a:br>
              <a:rPr lang="ru-RU" dirty="0">
                <a:latin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</a:rPr>
              <a:t>привычном выкидыше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7703" y="2002696"/>
            <a:ext cx="5582966" cy="4733384"/>
          </a:xfrm>
        </p:spPr>
      </p:pic>
      <p:sp>
        <p:nvSpPr>
          <p:cNvPr id="4" name="Прямоугольник 3"/>
          <p:cNvSpPr/>
          <p:nvPr/>
        </p:nvSpPr>
        <p:spPr>
          <a:xfrm>
            <a:off x="10317369" y="6039786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ESHRE</a:t>
            </a:r>
            <a:r>
              <a:rPr lang="ru-RU" b="1" dirty="0">
                <a:latin typeface="Cambria" panose="02040503050406030204" pitchFamily="18" charset="0"/>
              </a:rPr>
              <a:t>,2018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747" y="197576"/>
            <a:ext cx="2751253" cy="1387384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008FEC5-0A38-43BA-93D2-8EAC026C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71024" y="6370955"/>
            <a:ext cx="4114800" cy="365125"/>
          </a:xfrm>
        </p:spPr>
        <p:txBody>
          <a:bodyPr/>
          <a:lstStyle/>
          <a:p>
            <a:r>
              <a:rPr lang="en-US"/>
              <a:t>RUDFS182739  02.09.2018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E503FFA-0B9A-4195-A6DE-143EAF62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2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75312" y="1825625"/>
            <a:ext cx="10501673" cy="388806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anose="02040503050406030204" pitchFamily="18" charset="0"/>
              </a:rPr>
              <a:t>Ранние сроки беременности – комплексный подход с самого начала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8200" y="2048484"/>
            <a:ext cx="10406567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Для женщин с лабораторными критериями APS и историей 3 или более потерь беременности,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мы предлагаем введение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низких доз аспирина (от 75 до 100 мг /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сут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) начиная с зачатия,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и профилактической дозы гепарина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(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Нефракционированный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гепарин или низкомолекулярный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Гепарин),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начиная с даты положительного теста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на беременность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38200" y="3700884"/>
            <a:ext cx="9895786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Если женщины с субклиническим гипотиреозом и привычным выкидышем беременна снова,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уровень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ТТГ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следует проверять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в сроке беременности 7-9 недель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и лечить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левотироксином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4531881"/>
            <a:ext cx="9133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212121"/>
                </a:solidFill>
                <a:latin typeface="Cambria" panose="02040503050406030204" pitchFamily="18" charset="0"/>
              </a:rPr>
              <a:t>Преконцепционная</a:t>
            </a:r>
            <a:r>
              <a:rPr lang="ru-RU" dirty="0">
                <a:solidFill>
                  <a:srgbClr val="212121"/>
                </a:solidFill>
                <a:latin typeface="Cambria" panose="02040503050406030204" pitchFamily="18" charset="0"/>
              </a:rPr>
              <a:t> подготовка при привычном выкидыше может включать общий совет по дотации витамина D!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6B67CFC-4790-489C-8663-2C2B1E60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9EB74E1-4EA5-49CD-B04F-5F83A6ED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6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3048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mbria" panose="02040503050406030204" pitchFamily="18" charset="0"/>
              </a:rPr>
              <a:t>Медицинские технологии, не рекомендованные при привычном выкидыше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0268" y="1630363"/>
            <a:ext cx="3950253" cy="3385931"/>
          </a:xfrm>
        </p:spPr>
      </p:pic>
      <p:sp>
        <p:nvSpPr>
          <p:cNvPr id="4" name="Прямоугольник 3"/>
          <p:cNvSpPr/>
          <p:nvPr/>
        </p:nvSpPr>
        <p:spPr>
          <a:xfrm>
            <a:off x="10317369" y="6039786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ESHRE</a:t>
            </a:r>
            <a:r>
              <a:rPr lang="ru-RU" b="1" dirty="0">
                <a:latin typeface="Cambria" panose="02040503050406030204" pitchFamily="18" charset="0"/>
              </a:rPr>
              <a:t>,2018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5850" y="162742"/>
            <a:ext cx="2319513" cy="11696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96" y="2028297"/>
            <a:ext cx="4290691" cy="26830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22315" y="2360182"/>
            <a:ext cx="1132115" cy="87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28797" y="2887555"/>
            <a:ext cx="1470761" cy="851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2315" y="3347120"/>
            <a:ext cx="2291643" cy="2269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28797" y="3985407"/>
            <a:ext cx="2305348" cy="1211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22315" y="4588316"/>
            <a:ext cx="2291643" cy="2269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14246"/>
            <a:ext cx="8917178" cy="1393309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964324" y="6104866"/>
            <a:ext cx="51316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A29D261-E2BE-4EBB-8124-C4EF8F9C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5505F99-5007-4867-B7D8-2504E3DA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79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37604" y="2839863"/>
            <a:ext cx="10622281" cy="36609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605" y="838200"/>
            <a:ext cx="8285209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ambria" panose="02040503050406030204" pitchFamily="18" charset="0"/>
              </a:rPr>
              <a:t>Приоритеты для исследования при выкидыше: </a:t>
            </a:r>
            <a:r>
              <a:rPr lang="ru-RU" sz="3200" dirty="0">
                <a:latin typeface="Cambria" panose="02040503050406030204" pitchFamily="18" charset="0"/>
              </a:rPr>
              <a:t>установление партнерских отношений между людьми, затронутыми выкидышем и профессионалами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605" y="2957738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Cambria" panose="02040503050406030204" pitchFamily="18" charset="0"/>
              </a:rPr>
              <a:t>1093 участника </a:t>
            </a:r>
            <a:r>
              <a:rPr lang="ru-RU" sz="2000" dirty="0">
                <a:latin typeface="Cambria" panose="02040503050406030204" pitchFamily="18" charset="0"/>
              </a:rPr>
              <a:t>(932 женщины, которые имели выкидыш, 8 партнеров, 17 членов семьи, друзей или коллег, 104 медицинских работника и восемь благотворительных организаций) </a:t>
            </a:r>
          </a:p>
          <a:p>
            <a:r>
              <a:rPr lang="ru-RU" sz="2000" b="1" dirty="0">
                <a:latin typeface="Cambria" panose="02040503050406030204" pitchFamily="18" charset="0"/>
              </a:rPr>
              <a:t>10 приоритетов: </a:t>
            </a:r>
            <a:r>
              <a:rPr lang="ru-RU" sz="2000" dirty="0">
                <a:latin typeface="Cambria" panose="02040503050406030204" pitchFamily="18" charset="0"/>
              </a:rPr>
              <a:t>исследование профилактического лечения, эмоциональные аспекты в целом, вопросы диагностики, актуальность ранее существовавших заболеваний, эмоциональная поддержка в качестве лечения, важность факторов образа жизни</a:t>
            </a:r>
          </a:p>
          <a:p>
            <a:r>
              <a:rPr lang="ru-RU" sz="2000" b="1" dirty="0">
                <a:latin typeface="Cambria" panose="02040503050406030204" pitchFamily="18" charset="0"/>
              </a:rPr>
              <a:t>Выводы</a:t>
            </a:r>
            <a:r>
              <a:rPr lang="ru-RU" sz="2000" dirty="0">
                <a:latin typeface="Cambria" panose="02040503050406030204" pitchFamily="18" charset="0"/>
              </a:rPr>
              <a:t> Эти результаты должны быть в центре внимания будущих исследований выкидыша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650083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dirty="0">
                <a:solidFill>
                  <a:srgbClr val="333333"/>
                </a:solidFill>
                <a:latin typeface="Cambria" panose="02040503050406030204" pitchFamily="18" charset="0"/>
              </a:rPr>
              <a:t>Priorities for research in miscarriage: a priority setting partnership between people affected by miscarriage and professionals following the James Lind Alliance methodology</a:t>
            </a:r>
            <a:r>
              <a:rPr lang="ru-RU" sz="800" dirty="0">
                <a:solidFill>
                  <a:srgbClr val="333333"/>
                </a:solidFill>
                <a:latin typeface="Cambria" panose="02040503050406030204" pitchFamily="18" charset="0"/>
              </a:rPr>
              <a:t>. </a:t>
            </a:r>
            <a:r>
              <a:rPr lang="en-US" sz="800" dirty="0"/>
              <a:t>Matthew Prior et al., BMJ, 2017, </a:t>
            </a:r>
            <a:r>
              <a:rPr lang="en-US" sz="800" u="sng" dirty="0">
                <a:hlinkClick r:id="rId2"/>
              </a:rPr>
              <a:t>Volume 7, Issue 8</a:t>
            </a:r>
            <a:endParaRPr lang="en-US" sz="800" dirty="0"/>
          </a:p>
          <a:p>
            <a:pPr algn="r"/>
            <a:endParaRPr lang="en-US" sz="800" dirty="0"/>
          </a:p>
          <a:p>
            <a:pPr algn="r"/>
            <a:endParaRPr lang="en-US" sz="800" b="0" i="0" dirty="0">
              <a:solidFill>
                <a:srgbClr val="333333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1028" name="Picture 4" descr="ÐÐ°ÑÑÐ¸Ð½ÐºÐ¸ Ð¿Ð¾ Ð·Ð°Ð¿ÑÐ¾ÑÑ BM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540" y="838200"/>
            <a:ext cx="22860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86883D-2E02-43C6-B298-7786F7E4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2846" y="6539831"/>
            <a:ext cx="4114800" cy="365125"/>
          </a:xfrm>
        </p:spPr>
        <p:txBody>
          <a:bodyPr/>
          <a:lstStyle/>
          <a:p>
            <a:r>
              <a:rPr lang="en-US"/>
              <a:t>RUDFS182739  02.09.2018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CAAF408-4AEC-477A-ADAF-8EE8EEFA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838" y="491578"/>
            <a:ext cx="10515600" cy="1325563"/>
          </a:xfrm>
        </p:spPr>
        <p:txBody>
          <a:bodyPr/>
          <a:lstStyle/>
          <a:p>
            <a:r>
              <a:rPr lang="ru-RU" dirty="0">
                <a:latin typeface="Cambria" panose="02040503050406030204" pitchFamily="18" charset="0"/>
              </a:rPr>
              <a:t>Правда или миф?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667" y="218665"/>
            <a:ext cx="5130068" cy="18713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5867400"/>
            <a:ext cx="3467100" cy="990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59" y="2259827"/>
            <a:ext cx="7515225" cy="4010025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D3787BA-6BC3-46F1-BC60-B3F0D8FE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7CBD09-CEA0-45CE-AD26-98DD111A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1478" y="1946000"/>
            <a:ext cx="11188339" cy="2965999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anose="02040503050406030204" pitchFamily="18" charset="0"/>
              </a:rPr>
              <a:t>Определение понятия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50308" y="5461694"/>
            <a:ext cx="8691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+mj-lt"/>
              <a:buAutoNum type="arabicPeriod"/>
            </a:pPr>
            <a:r>
              <a:rPr lang="en-US" sz="1600" b="0" i="0" u="none" strike="noStrike" dirty="0">
                <a:effectLst/>
                <a:latin typeface="Cambria" panose="02040503050406030204" pitchFamily="18" charset="0"/>
                <a:hlinkClick r:id="rId2"/>
              </a:rPr>
              <a:t>Regan L, Rai R. Epidemiology and the medical causes of miscarriage. </a:t>
            </a:r>
            <a:r>
              <a:rPr lang="en-US" sz="1600" b="0" i="0" u="none" strike="noStrike" dirty="0" err="1">
                <a:effectLst/>
                <a:latin typeface="Cambria" panose="02040503050406030204" pitchFamily="18" charset="0"/>
                <a:hlinkClick r:id="rId2"/>
              </a:rPr>
              <a:t>Baillieres</a:t>
            </a:r>
            <a:r>
              <a:rPr lang="en-US" sz="1600" b="0" i="0" u="none" strike="noStrike" dirty="0">
                <a:effectLst/>
                <a:latin typeface="Cambria" panose="02040503050406030204" pitchFamily="18" charset="0"/>
                <a:hlinkClick r:id="rId2"/>
              </a:rPr>
              <a:t> Best </a:t>
            </a:r>
            <a:r>
              <a:rPr lang="en-US" sz="1600" b="0" i="0" u="none" strike="noStrike" dirty="0" err="1">
                <a:effectLst/>
                <a:latin typeface="Cambria" panose="02040503050406030204" pitchFamily="18" charset="0"/>
                <a:hlinkClick r:id="rId2"/>
              </a:rPr>
              <a:t>Pract</a:t>
            </a:r>
            <a:r>
              <a:rPr lang="en-US" sz="1600" b="0" i="0" u="none" strike="noStrike" dirty="0">
                <a:effectLst/>
                <a:latin typeface="Cambria" panose="02040503050406030204" pitchFamily="18" charset="0"/>
                <a:hlinkClick r:id="rId2"/>
              </a:rPr>
              <a:t> Res </a:t>
            </a:r>
            <a:r>
              <a:rPr lang="en-US" sz="1600" b="0" i="0" u="none" strike="noStrike" dirty="0" err="1">
                <a:effectLst/>
                <a:latin typeface="Cambria" panose="02040503050406030204" pitchFamily="18" charset="0"/>
                <a:hlinkClick r:id="rId2"/>
              </a:rPr>
              <a:t>Clin</a:t>
            </a:r>
            <a:r>
              <a:rPr lang="en-US" sz="1600" b="0" i="0" u="none" strike="noStrike" dirty="0">
                <a:effectLst/>
                <a:latin typeface="Cambria" panose="02040503050406030204" pitchFamily="18" charset="0"/>
                <a:hlinkClick r:id="rId2"/>
              </a:rPr>
              <a:t> </a:t>
            </a:r>
            <a:r>
              <a:rPr lang="en-US" sz="1600" b="0" i="0" u="none" strike="noStrike" dirty="0" err="1">
                <a:effectLst/>
                <a:latin typeface="Cambria" panose="02040503050406030204" pitchFamily="18" charset="0"/>
                <a:hlinkClick r:id="rId2"/>
              </a:rPr>
              <a:t>Obstet</a:t>
            </a:r>
            <a:r>
              <a:rPr lang="en-US" sz="1600" b="0" i="0" u="none" strike="noStrike" dirty="0">
                <a:effectLst/>
                <a:latin typeface="Cambria" panose="02040503050406030204" pitchFamily="18" charset="0"/>
                <a:hlinkClick r:id="rId2"/>
              </a:rPr>
              <a:t> </a:t>
            </a:r>
            <a:r>
              <a:rPr lang="en-US" sz="1600" b="0" i="0" u="none" strike="noStrike" dirty="0" err="1">
                <a:effectLst/>
                <a:latin typeface="Cambria" panose="02040503050406030204" pitchFamily="18" charset="0"/>
                <a:hlinkClick r:id="rId2"/>
              </a:rPr>
              <a:t>Gynaecol</a:t>
            </a:r>
            <a:r>
              <a:rPr lang="en-US" sz="1600" b="0" i="0" u="none" strike="noStrike" dirty="0">
                <a:effectLst/>
                <a:latin typeface="Cambria" panose="02040503050406030204" pitchFamily="18" charset="0"/>
                <a:hlinkClick r:id="rId2"/>
              </a:rPr>
              <a:t> 2000; 14:839.</a:t>
            </a:r>
            <a:endParaRPr lang="en-US" sz="1600" b="0" i="0" dirty="0">
              <a:effectLst/>
              <a:latin typeface="Cambria" panose="02040503050406030204" pitchFamily="18" charset="0"/>
            </a:endParaRPr>
          </a:p>
          <a:p>
            <a:pPr algn="r">
              <a:buFont typeface="+mj-lt"/>
              <a:buAutoNum type="arabicPeriod"/>
            </a:pPr>
            <a:r>
              <a:rPr lang="en-US" sz="1600" b="0" i="0" u="none" strike="noStrike" dirty="0" err="1">
                <a:effectLst/>
                <a:latin typeface="Cambria" panose="02040503050406030204" pitchFamily="18" charset="0"/>
                <a:hlinkClick r:id="rId3"/>
              </a:rPr>
              <a:t>Goddijn</a:t>
            </a:r>
            <a:r>
              <a:rPr lang="en-US" sz="1600" b="0" i="0" u="none" strike="noStrike" dirty="0">
                <a:effectLst/>
                <a:latin typeface="Cambria" panose="02040503050406030204" pitchFamily="18" charset="0"/>
                <a:hlinkClick r:id="rId3"/>
              </a:rPr>
              <a:t> M, </a:t>
            </a:r>
            <a:r>
              <a:rPr lang="en-US" sz="1600" b="0" i="0" u="none" strike="noStrike" dirty="0" err="1">
                <a:effectLst/>
                <a:latin typeface="Cambria" panose="02040503050406030204" pitchFamily="18" charset="0"/>
                <a:hlinkClick r:id="rId3"/>
              </a:rPr>
              <a:t>Leschot</a:t>
            </a:r>
            <a:r>
              <a:rPr lang="en-US" sz="1600" b="0" i="0" u="none" strike="noStrike" dirty="0">
                <a:effectLst/>
                <a:latin typeface="Cambria" panose="02040503050406030204" pitchFamily="18" charset="0"/>
                <a:hlinkClick r:id="rId3"/>
              </a:rPr>
              <a:t> NJ. Genetic aspects of miscarriage. </a:t>
            </a:r>
            <a:r>
              <a:rPr lang="en-US" sz="1600" b="0" i="0" u="none" strike="noStrike" dirty="0" err="1">
                <a:effectLst/>
                <a:latin typeface="Cambria" panose="02040503050406030204" pitchFamily="18" charset="0"/>
                <a:hlinkClick r:id="rId3"/>
              </a:rPr>
              <a:t>Baillieres</a:t>
            </a:r>
            <a:r>
              <a:rPr lang="en-US" sz="1600" b="0" i="0" u="none" strike="noStrike" dirty="0">
                <a:effectLst/>
                <a:latin typeface="Cambria" panose="02040503050406030204" pitchFamily="18" charset="0"/>
                <a:hlinkClick r:id="rId3"/>
              </a:rPr>
              <a:t> Best </a:t>
            </a:r>
            <a:r>
              <a:rPr lang="en-US" sz="1600" b="0" i="0" u="none" strike="noStrike" dirty="0" err="1">
                <a:effectLst/>
                <a:latin typeface="Cambria" panose="02040503050406030204" pitchFamily="18" charset="0"/>
                <a:hlinkClick r:id="rId3"/>
              </a:rPr>
              <a:t>Pract</a:t>
            </a:r>
            <a:r>
              <a:rPr lang="en-US" sz="1600" b="0" i="0" u="none" strike="noStrike" dirty="0">
                <a:effectLst/>
                <a:latin typeface="Cambria" panose="02040503050406030204" pitchFamily="18" charset="0"/>
                <a:hlinkClick r:id="rId3"/>
              </a:rPr>
              <a:t> Res </a:t>
            </a:r>
            <a:r>
              <a:rPr lang="en-US" sz="1600" b="0" i="0" u="none" strike="noStrike" dirty="0" err="1">
                <a:effectLst/>
                <a:latin typeface="Cambria" panose="02040503050406030204" pitchFamily="18" charset="0"/>
                <a:hlinkClick r:id="rId3"/>
              </a:rPr>
              <a:t>Clin</a:t>
            </a:r>
            <a:r>
              <a:rPr lang="en-US" sz="1600" b="0" i="0" u="none" strike="noStrike" dirty="0">
                <a:effectLst/>
                <a:latin typeface="Cambria" panose="02040503050406030204" pitchFamily="18" charset="0"/>
                <a:hlinkClick r:id="rId3"/>
              </a:rPr>
              <a:t> </a:t>
            </a:r>
            <a:r>
              <a:rPr lang="en-US" sz="1600" b="0" i="0" u="none" strike="noStrike" dirty="0" err="1">
                <a:effectLst/>
                <a:latin typeface="Cambria" panose="02040503050406030204" pitchFamily="18" charset="0"/>
                <a:hlinkClick r:id="rId3"/>
              </a:rPr>
              <a:t>Obstet</a:t>
            </a:r>
            <a:r>
              <a:rPr lang="en-US" sz="1600" b="0" i="0" u="none" strike="noStrike" dirty="0">
                <a:effectLst/>
                <a:latin typeface="Cambria" panose="02040503050406030204" pitchFamily="18" charset="0"/>
                <a:hlinkClick r:id="rId3"/>
              </a:rPr>
              <a:t> </a:t>
            </a:r>
            <a:r>
              <a:rPr lang="en-US" sz="1600" b="0" i="0" u="none" strike="noStrike" dirty="0" err="1">
                <a:effectLst/>
                <a:latin typeface="Cambria" panose="02040503050406030204" pitchFamily="18" charset="0"/>
                <a:hlinkClick r:id="rId3"/>
              </a:rPr>
              <a:t>Gynaecol</a:t>
            </a:r>
            <a:r>
              <a:rPr lang="en-US" sz="1600" b="0" i="0" u="none" strike="noStrike" dirty="0">
                <a:effectLst/>
                <a:latin typeface="Cambria" panose="02040503050406030204" pitchFamily="18" charset="0"/>
                <a:hlinkClick r:id="rId3"/>
              </a:rPr>
              <a:t> 2000; 14:855.</a:t>
            </a:r>
            <a:endParaRPr lang="en-US" sz="1600" b="0" i="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274838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212121"/>
                </a:solidFill>
                <a:latin typeface="Cambria" panose="02040503050406030204" pitchFamily="18" charset="0"/>
              </a:rPr>
              <a:t>Спонтанный аборт или выкидыш определяют как клинически признанную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212121"/>
                </a:solidFill>
                <a:latin typeface="Cambria" panose="02040503050406030204" pitchFamily="18" charset="0"/>
              </a:rPr>
              <a:t>потерю беременности до 20-й недели беременности [1,2] </a:t>
            </a:r>
            <a:endParaRPr lang="en-US" altLang="ru-RU" sz="2400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212121"/>
                </a:solidFill>
                <a:latin typeface="Cambria" panose="02040503050406030204" pitchFamily="18" charset="0"/>
              </a:rPr>
              <a:t>Всемирная организация здравоохранения (ВОЗ)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212121"/>
                </a:solidFill>
                <a:latin typeface="Cambria" panose="02040503050406030204" pitchFamily="18" charset="0"/>
              </a:rPr>
              <a:t>определяет ее как удаление плода весом 500 г или менее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3745734-BD7E-4213-AE36-41854E7A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20E09E-944B-4245-B406-573553B5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3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335" y="566864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latin typeface="Cambria" panose="02040503050406030204" pitchFamily="18" charset="0"/>
              </a:rPr>
              <a:t>Фрида </a:t>
            </a:r>
            <a:r>
              <a:rPr lang="ru-RU" sz="2800" b="1" dirty="0" err="1">
                <a:latin typeface="Cambria" panose="02040503050406030204" pitchFamily="18" charset="0"/>
              </a:rPr>
              <a:t>Кало</a:t>
            </a:r>
            <a:r>
              <a:rPr lang="ru-RU" sz="2800" b="1" dirty="0">
                <a:latin typeface="Cambria" panose="02040503050406030204" pitchFamily="18" charset="0"/>
              </a:rPr>
              <a:t/>
            </a:r>
            <a:br>
              <a:rPr lang="ru-RU" sz="2800" b="1" dirty="0">
                <a:latin typeface="Cambria" panose="02040503050406030204" pitchFamily="18" charset="0"/>
              </a:rPr>
            </a:br>
            <a:r>
              <a:rPr lang="ru-RU" sz="2800" b="1" dirty="0">
                <a:latin typeface="Cambria" panose="02040503050406030204" pitchFamily="18" charset="0"/>
              </a:rPr>
              <a:t>Больница Генри Форда (Летающая кровать), 1932</a:t>
            </a:r>
            <a:br>
              <a:rPr lang="ru-RU" sz="2800" b="1" dirty="0">
                <a:latin typeface="Cambria" panose="02040503050406030204" pitchFamily="18" charset="0"/>
              </a:rPr>
            </a:br>
            <a:endParaRPr lang="ru-RU" sz="2800" b="1" dirty="0"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087" y="304098"/>
            <a:ext cx="6328609" cy="5076424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640C6F1-89E5-439E-A8A5-4A4EA1F1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0126" y="6492875"/>
            <a:ext cx="4114800" cy="365125"/>
          </a:xfrm>
        </p:spPr>
        <p:txBody>
          <a:bodyPr/>
          <a:lstStyle/>
          <a:p>
            <a:r>
              <a:rPr lang="en-US"/>
              <a:t>RUDFS182739  02.09.2018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F7C6B72-F80C-45F3-AFFA-12E7A8A5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6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6867" y="2227054"/>
            <a:ext cx="10622281" cy="36609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altLang="ru-RU" sz="1800" dirty="0">
              <a:solidFill>
                <a:srgbClr val="A62C9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874" y="690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>
                <a:latin typeface="Cambria" panose="02040503050406030204" pitchFamily="18" charset="0"/>
              </a:rPr>
              <a:t>Спонтанный аборт: </a:t>
            </a:r>
            <a:r>
              <a:rPr lang="ru-RU" sz="4000" dirty="0">
                <a:latin typeface="Cambria" panose="02040503050406030204" pitchFamily="18" charset="0"/>
              </a:rPr>
              <a:t>факторы риска, этиология, клинические проявления и диагностическая оценка (июнь 2018)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371" y="6006385"/>
            <a:ext cx="4839206" cy="7498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1451" y="2407829"/>
            <a:ext cx="86824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12121"/>
                </a:solidFill>
                <a:latin typeface="Cambria" panose="02040503050406030204" pitchFamily="18" charset="0"/>
              </a:rPr>
              <a:t>Спонтанный аборт является наиболее распространенным осложнением ранней беременности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12121"/>
                </a:solidFill>
                <a:latin typeface="Cambria" panose="02040503050406030204" pitchFamily="18" charset="0"/>
              </a:rPr>
              <a:t>Частота уменьшается с увеличением </a:t>
            </a:r>
            <a:r>
              <a:rPr lang="ru-RU" altLang="ru-RU" sz="2400" dirty="0" err="1">
                <a:solidFill>
                  <a:srgbClr val="212121"/>
                </a:solidFill>
                <a:latin typeface="Cambria" panose="02040503050406030204" pitchFamily="18" charset="0"/>
              </a:rPr>
              <a:t>гестационного</a:t>
            </a:r>
            <a:r>
              <a:rPr lang="ru-RU" altLang="ru-RU" sz="2400" dirty="0">
                <a:solidFill>
                  <a:srgbClr val="212121"/>
                </a:solidFill>
                <a:latin typeface="Cambria" panose="02040503050406030204" pitchFamily="18" charset="0"/>
              </a:rPr>
              <a:t> возраста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12121"/>
                </a:solidFill>
                <a:latin typeface="Cambria" panose="02040503050406030204" pitchFamily="18" charset="0"/>
              </a:rPr>
              <a:t>Частота спонтанного аборта (</a:t>
            </a:r>
            <a:r>
              <a:rPr lang="ru-RU" altLang="ru-RU" sz="2400" dirty="0" smtClean="0">
                <a:solidFill>
                  <a:srgbClr val="212121"/>
                </a:solidFill>
                <a:latin typeface="Cambria" panose="02040503050406030204" pitchFamily="18" charset="0"/>
              </a:rPr>
              <a:t>выкидыша) </a:t>
            </a:r>
            <a:r>
              <a:rPr lang="ru-RU" altLang="ru-RU" sz="2400" dirty="0">
                <a:solidFill>
                  <a:srgbClr val="212121"/>
                </a:solidFill>
                <a:latin typeface="Cambria" panose="02040503050406030204" pitchFamily="18" charset="0"/>
              </a:rPr>
              <a:t>при клинически признанных беременностях до 20 </a:t>
            </a:r>
            <a:r>
              <a:rPr lang="ru-RU" altLang="ru-RU" sz="2400" dirty="0" err="1">
                <a:solidFill>
                  <a:srgbClr val="212121"/>
                </a:solidFill>
                <a:latin typeface="Cambria" panose="02040503050406030204" pitchFamily="18" charset="0"/>
              </a:rPr>
              <a:t>гестационных</a:t>
            </a:r>
            <a:r>
              <a:rPr lang="ru-RU" altLang="ru-RU" sz="2400" dirty="0">
                <a:solidFill>
                  <a:srgbClr val="212121"/>
                </a:solidFill>
                <a:latin typeface="Cambria" panose="02040503050406030204" pitchFamily="18" charset="0"/>
              </a:rPr>
              <a:t> недель составляет от 8 до 20 процентов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B0A1A3F-0950-411F-9B87-49382FF1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439F3E-177A-4470-BBB5-801F4711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7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6867" y="2227054"/>
            <a:ext cx="10622281" cy="36609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12121"/>
                </a:solidFill>
                <a:latin typeface="Cambria" panose="02040503050406030204" pitchFamily="18" charset="0"/>
              </a:rPr>
              <a:t>Заболеваемость среди женщин, у которых ранее был ребенок, была намного ниже (5%)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400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212121"/>
                </a:solidFill>
                <a:latin typeface="Cambria" panose="02040503050406030204" pitchFamily="18" charset="0"/>
              </a:rPr>
              <a:t>Общий </a:t>
            </a:r>
            <a:r>
              <a:rPr lang="ru-RU" altLang="ru-RU" sz="2400" b="1" dirty="0">
                <a:solidFill>
                  <a:srgbClr val="212121"/>
                </a:solidFill>
                <a:latin typeface="Cambria" panose="02040503050406030204" pitchFamily="18" charset="0"/>
              </a:rPr>
              <a:t>риск</a:t>
            </a:r>
            <a:r>
              <a:rPr lang="ru-RU" altLang="ru-RU" sz="2400" dirty="0">
                <a:solidFill>
                  <a:srgbClr val="212121"/>
                </a:solidFill>
                <a:latin typeface="Cambria" panose="02040503050406030204" pitchFamily="18" charset="0"/>
              </a:rPr>
              <a:t> спонтанного аборта </a:t>
            </a:r>
            <a:r>
              <a:rPr lang="ru-RU" altLang="ru-RU" sz="2400" b="1" dirty="0">
                <a:solidFill>
                  <a:srgbClr val="212121"/>
                </a:solidFill>
                <a:latin typeface="Cambria" panose="02040503050406030204" pitchFamily="18" charset="0"/>
              </a:rPr>
              <a:t>через 15 недель </a:t>
            </a:r>
            <a:r>
              <a:rPr lang="ru-RU" altLang="ru-RU" sz="2400" dirty="0">
                <a:solidFill>
                  <a:srgbClr val="212121"/>
                </a:solidFill>
                <a:latin typeface="Cambria" panose="02040503050406030204" pitchFamily="18" charset="0"/>
              </a:rPr>
              <a:t>является </a:t>
            </a:r>
            <a:r>
              <a:rPr lang="ru-RU" altLang="ru-RU" sz="2400" b="1" dirty="0">
                <a:solidFill>
                  <a:srgbClr val="212121"/>
                </a:solidFill>
                <a:latin typeface="Cambria" panose="02040503050406030204" pitchFamily="18" charset="0"/>
              </a:rPr>
              <a:t>низким </a:t>
            </a:r>
            <a:r>
              <a:rPr lang="ru-RU" altLang="ru-RU" sz="2400" dirty="0">
                <a:solidFill>
                  <a:srgbClr val="212121"/>
                </a:solidFill>
                <a:latin typeface="Cambria" panose="02040503050406030204" pitchFamily="18" charset="0"/>
              </a:rPr>
              <a:t>(около 0,6 процента) для хромосомных и структурно нормальных плодов, но варьируется в зависимости от возраста и этнической принадлежности матери </a:t>
            </a:r>
            <a:endParaRPr lang="ru-RU" altLang="ru-RU" sz="2400" dirty="0">
              <a:latin typeface="Cambria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874" y="690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Cambria" panose="02040503050406030204" pitchFamily="18" charset="0"/>
              </a:rPr>
              <a:t>Спонтанный аборт: факторы риска, этиология, клинические проявления и диагностическая оценка (июнь 2018)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366" y="5713798"/>
            <a:ext cx="4741482" cy="734692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0B3A6A8-4A75-499E-8184-976D42AB2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FE3C000-2DA2-431F-85F6-14E19B85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2846" y="257968"/>
            <a:ext cx="5791200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Клинические рекомендации Американской ассоциации семейных врачей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88704"/>
            <a:ext cx="5915025" cy="904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515" y="142603"/>
            <a:ext cx="4695825" cy="685800"/>
          </a:xfrm>
          <a:prstGeom prst="rect">
            <a:avLst/>
          </a:prstGeom>
        </p:spPr>
      </p:pic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95904"/>
              </p:ext>
            </p:extLst>
          </p:nvPr>
        </p:nvGraphicFramePr>
        <p:xfrm>
          <a:off x="838200" y="1715596"/>
          <a:ext cx="10515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Утверждение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Уровень доказательности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Трансвагинальное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УЗИ - это надежный способ дифференцировать жизнеспособную и нежизнеспособную беременность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 сравнению с дилатацией и выскабливанием в операционной,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маточная аспирация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является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предпочтительной процедурой для ранней потери беременности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поскольку аспирация одинаково безопасна, быстрее выполняется, более экономична и доступна для использования в условиях первичной медико-санитарной помощи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Недостаточно доказательств для рекомендации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обычной антибиотикопрофилактики после аспирации матки</a:t>
                      </a:r>
                      <a:endParaRPr lang="ru-R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915025" y="649034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0" dirty="0">
                <a:effectLst/>
                <a:latin typeface="Cambria" panose="02040503050406030204" pitchFamily="18" charset="0"/>
              </a:rPr>
              <a:t>LINDA W. PRINE, MD, HONOR MACNAUGHTON, MD, </a:t>
            </a:r>
          </a:p>
          <a:p>
            <a:pPr algn="r"/>
            <a:r>
              <a:rPr lang="en-US" sz="1100" b="0" i="1" dirty="0">
                <a:effectLst/>
                <a:latin typeface="Cambria" panose="02040503050406030204" pitchFamily="18" charset="0"/>
              </a:rPr>
              <a:t>Am Fam Physician.</a:t>
            </a:r>
            <a:r>
              <a:rPr lang="en-US" sz="1100" b="0" dirty="0">
                <a:effectLst/>
                <a:latin typeface="Cambria" panose="02040503050406030204" pitchFamily="18" charset="0"/>
              </a:rPr>
              <a:t> 2011 Jul 1;84(1):75-82.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898BB2B3-DCBB-491C-A31F-DF3C7009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00D817F3-E3DB-4FD2-B661-CE9719F0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6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16486" y="2788265"/>
            <a:ext cx="5910943" cy="92360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Клинические рекомендации </a:t>
            </a:r>
            <a:br>
              <a:rPr lang="ru-RU" sz="3200" dirty="0">
                <a:latin typeface="Cambria" panose="02040503050406030204" pitchFamily="18" charset="0"/>
              </a:rPr>
            </a:br>
            <a:r>
              <a:rPr lang="ru-RU" sz="3200" dirty="0">
                <a:latin typeface="Cambria" panose="02040503050406030204" pitchFamily="18" charset="0"/>
              </a:rPr>
              <a:t>Американской ассоциации </a:t>
            </a:r>
            <a:br>
              <a:rPr lang="ru-RU" sz="3200" dirty="0">
                <a:latin typeface="Cambria" panose="02040503050406030204" pitchFamily="18" charset="0"/>
              </a:rPr>
            </a:br>
            <a:r>
              <a:rPr lang="ru-RU" sz="3200" dirty="0">
                <a:latin typeface="Cambria" panose="02040503050406030204" pitchFamily="18" charset="0"/>
              </a:rPr>
              <a:t>семейных врачей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4395" y="142603"/>
            <a:ext cx="5817326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Cambria" panose="02040503050406030204" pitchFamily="18" charset="0"/>
              </a:rPr>
              <a:t>Факторы, связанные с ранней потерей беременности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515" y="142603"/>
            <a:ext cx="4695825" cy="6858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934953"/>
              </p:ext>
            </p:extLst>
          </p:nvPr>
        </p:nvGraphicFramePr>
        <p:xfrm>
          <a:off x="324395" y="1118772"/>
          <a:ext cx="5771605" cy="5420140"/>
        </p:xfrm>
        <a:graphic>
          <a:graphicData uri="http://schemas.openxmlformats.org/drawingml/2006/table">
            <a:tbl>
              <a:tblPr/>
              <a:tblGrid>
                <a:gridCol w="57716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Увеличение материнского возраста</a:t>
                      </a:r>
                    </a:p>
                  </a:txBody>
                  <a:tcPr marL="48348" marR="48348" marT="24174" marB="241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Использование алкоголя (умеренное)</a:t>
                      </a:r>
                    </a:p>
                  </a:txBody>
                  <a:tcPr marL="48348" marR="48348" marT="24174" marB="241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Использование кофеина (с дозой-ответом)</a:t>
                      </a:r>
                    </a:p>
                  </a:txBody>
                  <a:tcPr marL="48348" marR="48348" marT="24174" marB="241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Курение сигарет (более 10 сигарет в день)</a:t>
                      </a:r>
                    </a:p>
                  </a:txBody>
                  <a:tcPr marL="48348" marR="48348" marT="24174" marB="241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Использование кокаина</a:t>
                      </a:r>
                    </a:p>
                  </a:txBody>
                  <a:tcPr marL="48348" marR="48348" marT="24174" marB="241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767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Материнские хронические заболевания: АФС, СПКЯ, возможно, </a:t>
                      </a:r>
                      <a:r>
                        <a:rPr lang="ru-RU" sz="1600" dirty="0" err="1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целиакия</a:t>
                      </a: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, болезнь щитовидной железы или неконтролируемый СД</a:t>
                      </a:r>
                    </a:p>
                  </a:txBody>
                  <a:tcPr marL="48348" marR="48348" marT="24174" marB="241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662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Материнские инфекции: хламидиоз (противоречивые данные), листерия, сифилис, токсоплазмоз, вагинальная микоплазма или </a:t>
                      </a:r>
                      <a:r>
                        <a:rPr lang="ru-RU" sz="1600" dirty="0" err="1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уреаплазма</a:t>
                      </a:r>
                      <a:endParaRPr lang="ru-RU" sz="1600" dirty="0">
                        <a:solidFill>
                          <a:srgbClr val="444444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348" marR="48348" marT="24174" marB="241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193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Лекарства: </a:t>
                      </a:r>
                      <a:r>
                        <a:rPr lang="ru-RU" sz="1600" dirty="0" err="1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итраконазол</a:t>
                      </a: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метотрексат</a:t>
                      </a: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, НПВС, </a:t>
                      </a:r>
                      <a:r>
                        <a:rPr lang="ru-RU" sz="1600" dirty="0" err="1" smtClean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пароксетин</a:t>
                      </a:r>
                      <a:r>
                        <a:rPr lang="ru-RU" sz="1600" dirty="0" smtClean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ретиноиды</a:t>
                      </a: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</a:txBody>
                  <a:tcPr marL="48348" marR="48348" marT="24174" marB="241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тучность</a:t>
                      </a:r>
                    </a:p>
                  </a:txBody>
                  <a:tcPr marL="48348" marR="48348" marT="24174" marB="241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Предыдущая ранняя потеря беременности</a:t>
                      </a:r>
                    </a:p>
                  </a:txBody>
                  <a:tcPr marL="48348" marR="48348" marT="24174" marB="241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8662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Нарушения репродуктивного тракта: врожденные аномалии матки, </a:t>
                      </a:r>
                      <a:r>
                        <a:rPr lang="ru-RU" sz="1600" dirty="0" err="1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лейомиома</a:t>
                      </a:r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, укороченная шейка матки, спайки матки</a:t>
                      </a:r>
                    </a:p>
                  </a:txBody>
                  <a:tcPr marL="48348" marR="48348" marT="24174" marB="241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92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Токсины и профессиональные воздействия: ионизирующее излучение, пестициды, обезболивающие анестетики</a:t>
                      </a:r>
                    </a:p>
                  </a:txBody>
                  <a:tcPr marL="48348" marR="48348" marT="24174" marB="241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886994" y="621166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0" dirty="0">
                <a:effectLst/>
                <a:latin typeface="Cambria" panose="02040503050406030204" pitchFamily="18" charset="0"/>
              </a:rPr>
              <a:t>LINDA W. PRINE, MD, HONOR MACNAUGHTON, MD, </a:t>
            </a:r>
          </a:p>
          <a:p>
            <a:pPr algn="r"/>
            <a:r>
              <a:rPr lang="en-US" sz="1100" b="0" i="1" dirty="0">
                <a:effectLst/>
                <a:latin typeface="Cambria" panose="02040503050406030204" pitchFamily="18" charset="0"/>
              </a:rPr>
              <a:t>Am Fam Physician.</a:t>
            </a:r>
            <a:r>
              <a:rPr lang="en-US" sz="1100" b="0" dirty="0">
                <a:effectLst/>
                <a:latin typeface="Cambria" panose="02040503050406030204" pitchFamily="18" charset="0"/>
              </a:rPr>
              <a:t> 2011 Jul 1;84(1):75-82.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7A099EB-8C6C-44F0-8C7D-C2D36CA1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52487E1-642C-42A7-8CF8-A5881401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9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16486" y="2788265"/>
            <a:ext cx="5910943" cy="92360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Клинические рекомендации </a:t>
            </a:r>
            <a:br>
              <a:rPr lang="ru-RU" sz="3200" dirty="0">
                <a:latin typeface="Cambria" panose="02040503050406030204" pitchFamily="18" charset="0"/>
              </a:rPr>
            </a:br>
            <a:r>
              <a:rPr lang="ru-RU" sz="3200" dirty="0">
                <a:latin typeface="Cambria" panose="02040503050406030204" pitchFamily="18" charset="0"/>
              </a:rPr>
              <a:t>Американской ассоциации </a:t>
            </a:r>
            <a:br>
              <a:rPr lang="ru-RU" sz="3200" dirty="0">
                <a:latin typeface="Cambria" panose="02040503050406030204" pitchFamily="18" charset="0"/>
              </a:rPr>
            </a:br>
            <a:r>
              <a:rPr lang="ru-RU" sz="3200" dirty="0">
                <a:latin typeface="Cambria" panose="02040503050406030204" pitchFamily="18" charset="0"/>
              </a:rPr>
              <a:t>семейных врачей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4395" y="142603"/>
            <a:ext cx="5817326" cy="4351338"/>
          </a:xfrm>
        </p:spPr>
        <p:txBody>
          <a:bodyPr/>
          <a:lstStyle/>
          <a:p>
            <a:r>
              <a:rPr lang="ru-RU" b="1" dirty="0">
                <a:latin typeface="Cambria" panose="02040503050406030204" pitchFamily="18" charset="0"/>
              </a:rPr>
              <a:t>Мифы: факторы, ошибочно связанные с ранней потерей беременности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515" y="142603"/>
            <a:ext cx="4695825" cy="6858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70116" y="1654715"/>
          <a:ext cx="5771605" cy="6872892"/>
        </p:xfrm>
        <a:graphic>
          <a:graphicData uri="http://schemas.openxmlformats.org/drawingml/2006/table">
            <a:tbl>
              <a:tblPr/>
              <a:tblGrid>
                <a:gridCol w="57716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7251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Воздушные перевозки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Тупая брюшная травма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Использование контрацептивов (включая оральные контрацептивы, внутриматочные устройства [до беременности], имплантаты, спермициды)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Упражнение (продолжение упражнений на уровне,</a:t>
                      </a:r>
                      <a:r>
                        <a:rPr lang="ru-RU" baseline="0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 предшествующем беременности</a:t>
                      </a:r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Вакцинация папилломы человека (двухвалентная 16/18)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7677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Аборт в первом триместре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662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Сексуальная активность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1935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Cambria" panose="02040503050406030204" pitchFamily="18" charset="0"/>
                        </a:rPr>
                        <a:t>Стресс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86620"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92440"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886994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0" dirty="0">
                <a:effectLst/>
                <a:latin typeface="Cambria" panose="02040503050406030204" pitchFamily="18" charset="0"/>
              </a:rPr>
              <a:t>LINDA W. PRINE, MD, HONOR MACNAUGHTON, MD, </a:t>
            </a:r>
          </a:p>
          <a:p>
            <a:pPr algn="r"/>
            <a:r>
              <a:rPr lang="en-US" b="0" i="1" dirty="0">
                <a:effectLst/>
                <a:latin typeface="Cambria" panose="02040503050406030204" pitchFamily="18" charset="0"/>
              </a:rPr>
              <a:t>Am Fam Physician.</a:t>
            </a:r>
            <a:r>
              <a:rPr lang="en-US" b="0" dirty="0">
                <a:effectLst/>
                <a:latin typeface="Cambria" panose="02040503050406030204" pitchFamily="18" charset="0"/>
              </a:rPr>
              <a:t> 2011 Jul 1;84(1):75-82.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B40D8A3-CC3D-407F-AD63-8A95421D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RUDFS182739  02.09.2018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DE73C95-9611-41D4-8BB2-4C5953D3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0DDB-60F2-46CB-8C86-26266259992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18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2193</Words>
  <Application>Microsoft Office PowerPoint</Application>
  <PresentationFormat>Широкоэкранный</PresentationFormat>
  <Paragraphs>314</Paragraphs>
  <Slides>40</Slides>
  <Notes>5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ＭＳ Ｐゴシック</vt:lpstr>
      <vt:lpstr>Arial</vt:lpstr>
      <vt:lpstr>Calibri</vt:lpstr>
      <vt:lpstr>Calibri Light</vt:lpstr>
      <vt:lpstr>Cambria</vt:lpstr>
      <vt:lpstr>Century Gothic</vt:lpstr>
      <vt:lpstr>Times New Roman</vt:lpstr>
      <vt:lpstr>Wingdings</vt:lpstr>
      <vt:lpstr>ヒラギノ角ゴ Pro W3</vt:lpstr>
      <vt:lpstr>Тема Office</vt:lpstr>
      <vt:lpstr>Беременность ранних сроков: стратегии сохранения</vt:lpstr>
      <vt:lpstr>Проблемы беременности  ранних сроков</vt:lpstr>
      <vt:lpstr>Естественный ход самопроизвольной  потери беременности  </vt:lpstr>
      <vt:lpstr>Определение понятия</vt:lpstr>
      <vt:lpstr> Спонтанный аборт: факторы риска, этиология, клинические проявления и диагностическая оценка (июнь 2018)</vt:lpstr>
      <vt:lpstr> Спонтанный аборт: факторы риска, этиология, клинические проявления и диагностическая оценка (июнь 2018)</vt:lpstr>
      <vt:lpstr>Клинические рекомендации Американской ассоциации семейных врачей</vt:lpstr>
      <vt:lpstr>Клинические рекомендации  Американской ассоциации  семейных врачей</vt:lpstr>
      <vt:lpstr>Клинические рекомендации  Американской ассоциации  семейных врачей</vt:lpstr>
      <vt:lpstr>Ранний повторный выкидыш : оценка и управление: тактика для ранних повторных выкидышей (≥3 выкидыша до 14 недель аменореи) </vt:lpstr>
      <vt:lpstr>Ранний повторный выкидыш : оценка и управление: тактика для ранних повторных выкидышей (≥3 выкидыша до 14 недель аменореи) </vt:lpstr>
      <vt:lpstr>Презентация PowerPoint</vt:lpstr>
      <vt:lpstr>Презентация PowerPoint</vt:lpstr>
      <vt:lpstr>Диагностика выкидыша в ранние сроки беременности</vt:lpstr>
      <vt:lpstr>Диагностика выкидыша в ранние сроки беременности</vt:lpstr>
      <vt:lpstr>Когда повторять УЗИ?</vt:lpstr>
      <vt:lpstr>Диагностика выкидыша в ранние сроки беременности</vt:lpstr>
      <vt:lpstr>Гормональная диагностика</vt:lpstr>
      <vt:lpstr>Гормональная диагностика при невынашивании беременности?..</vt:lpstr>
      <vt:lpstr>Тактика ведения</vt:lpstr>
      <vt:lpstr>Медикаментозная терапия, направленная на пролонгирование беременности</vt:lpstr>
      <vt:lpstr>Медикаментозная терапия, направленная на пролонгирование беременности</vt:lpstr>
      <vt:lpstr>Медикаментозная терапия, направленная на пролонгирование беременности</vt:lpstr>
      <vt:lpstr>НЕЛЬЗЯ!</vt:lpstr>
      <vt:lpstr>Выкидыш в ранние сроки беременности (Протокол лечения)</vt:lpstr>
      <vt:lpstr>Использование дидрогестерона на ранних сроках беременности </vt:lpstr>
      <vt:lpstr>Систематический обзор эффективности дидрогестерона для лечения угрожаемого выкидыша </vt:lpstr>
      <vt:lpstr>Применение дидрогестерона при угрожающем и привычном выкидыше1</vt:lpstr>
      <vt:lpstr>Субхорионическая гематома </vt:lpstr>
      <vt:lpstr>Дидрогестерон при кровотечении и  субхорионической гематоме</vt:lpstr>
      <vt:lpstr>Эффективно</vt:lpstr>
      <vt:lpstr>Презентация PowerPoint</vt:lpstr>
      <vt:lpstr>Пациентоориентированность</vt:lpstr>
      <vt:lpstr>Диагноз –  уже после 2 выкидышей!</vt:lpstr>
      <vt:lpstr>Скрининг при  привычном выкидыше</vt:lpstr>
      <vt:lpstr>Ранние сроки беременности – комплексный подход с самого начала</vt:lpstr>
      <vt:lpstr>Медицинские технологии, не рекомендованные при привычном выкидыше</vt:lpstr>
      <vt:lpstr>Приоритеты для исследования при выкидыше: установление партнерских отношений между людьми, затронутыми выкидышем и профессионалами</vt:lpstr>
      <vt:lpstr>Правда или миф?</vt:lpstr>
      <vt:lpstr>Фрида Кало Больница Генри Форда (Летающая кровать), 1932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Беременность ранних сроков: стратегии сохранения</dc:title>
  <dc:creator>Admin</dc:creator>
  <cp:lastModifiedBy>Admin</cp:lastModifiedBy>
  <cp:revision>39</cp:revision>
  <dcterms:created xsi:type="dcterms:W3CDTF">2018-08-25T16:12:56Z</dcterms:created>
  <dcterms:modified xsi:type="dcterms:W3CDTF">2018-09-06T04:17:47Z</dcterms:modified>
</cp:coreProperties>
</file>