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92" r:id="rId15"/>
    <p:sldId id="293" r:id="rId16"/>
    <p:sldId id="285" r:id="rId17"/>
    <p:sldId id="286" r:id="rId18"/>
    <p:sldId id="265" r:id="rId19"/>
    <p:sldId id="287" r:id="rId20"/>
    <p:sldId id="266" r:id="rId21"/>
    <p:sldId id="267" r:id="rId22"/>
    <p:sldId id="268" r:id="rId23"/>
    <p:sldId id="269" r:id="rId24"/>
    <p:sldId id="258" r:id="rId25"/>
    <p:sldId id="259" r:id="rId26"/>
    <p:sldId id="260" r:id="rId27"/>
    <p:sldId id="261" r:id="rId28"/>
    <p:sldId id="264" r:id="rId29"/>
    <p:sldId id="273" r:id="rId30"/>
    <p:sldId id="288" r:id="rId31"/>
    <p:sldId id="289" r:id="rId32"/>
    <p:sldId id="290" r:id="rId33"/>
    <p:sldId id="291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94015592304212E-2"/>
          <c:y val="4.516715884784759E-2"/>
          <c:w val="0.64932872084254656"/>
          <c:h val="0.74791740382937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 (Бромкриптин)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183724200239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871875246008402E-3"/>
                  <c:y val="-3.183724200239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5192142998571E-3"/>
                  <c:y val="1.910234520143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35192142999265E-3"/>
                  <c:y val="9.551172600719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НМЦ до терапии</c:v>
                </c:pt>
                <c:pt idx="1">
                  <c:v>НМЦ после 3-мес.терапии</c:v>
                </c:pt>
                <c:pt idx="2">
                  <c:v>Масталгия до терапии</c:v>
                </c:pt>
                <c:pt idx="3">
                  <c:v>Масталгия после 3-мес.терапии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0.05</c:v>
                </c:pt>
                <c:pt idx="2">
                  <c:v>0.42</c:v>
                </c:pt>
                <c:pt idx="3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 (Циклодинон)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6805576428995714E-3"/>
                  <c:y val="1.2734896800958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870384285997143E-3"/>
                  <c:y val="1.2734896800958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7407685719942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НМЦ до терапии</c:v>
                </c:pt>
                <c:pt idx="1">
                  <c:v>НМЦ после 3-мес.терапии</c:v>
                </c:pt>
                <c:pt idx="2">
                  <c:v>Масталгия до терапии</c:v>
                </c:pt>
                <c:pt idx="3">
                  <c:v>Масталгия после 3-мес.терапии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0.11</c:v>
                </c:pt>
                <c:pt idx="2">
                  <c:v>0.33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49088"/>
        <c:axId val="123050624"/>
      </c:barChart>
      <c:catAx>
        <c:axId val="12304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23050624"/>
        <c:crosses val="autoZero"/>
        <c:auto val="1"/>
        <c:lblAlgn val="ctr"/>
        <c:lblOffset val="100"/>
        <c:noMultiLvlLbl val="0"/>
      </c:catAx>
      <c:valAx>
        <c:axId val="123050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04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9306394170935"/>
          <c:y val="0.37789864307015997"/>
          <c:w val="0.22406936058290652"/>
          <c:h val="0.1148437542945906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AA0CD-9BEC-4DE3-ABD5-F8DCCDEEFBB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87AD8-75E4-4A32-AA49-192C29B7A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3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Найти статью</a:t>
            </a:r>
          </a:p>
        </p:txBody>
      </p:sp>
      <p:sp>
        <p:nvSpPr>
          <p:cNvPr id="10547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Тренинг Синупрет</a:t>
            </a:r>
          </a:p>
        </p:txBody>
      </p:sp>
      <p:sp>
        <p:nvSpPr>
          <p:cNvPr id="10547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2F8AE1-9F4A-49B7-925D-A32DCF663F4E}" type="datetime1">
              <a:rPr lang="ru-RU" altLang="ru-RU" smtClean="0"/>
              <a:pPr algn="r" eaLnBrk="1" hangingPunct="1">
                <a:spcBef>
                  <a:spcPct val="0"/>
                </a:spcBef>
              </a:pPr>
              <a:t>06.09.2018</a:t>
            </a:fld>
            <a:endParaRPr lang="ru-RU" altLang="ru-RU" smtClean="0"/>
          </a:p>
        </p:txBody>
      </p:sp>
      <p:sp>
        <p:nvSpPr>
          <p:cNvPr id="10547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6E455F-E95A-4E9A-A836-B6CEF4055043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06500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Тренинг Синупрет</a:t>
            </a:r>
          </a:p>
        </p:txBody>
      </p:sp>
      <p:sp>
        <p:nvSpPr>
          <p:cNvPr id="106501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CC6975-0DE4-452B-A728-709908E7A74E}" type="datetime1">
              <a:rPr lang="ru-RU" altLang="ru-RU" smtClean="0"/>
              <a:pPr algn="r" eaLnBrk="1" hangingPunct="1">
                <a:spcBef>
                  <a:spcPct val="0"/>
                </a:spcBef>
              </a:pPr>
              <a:t>06.09.2018</a:t>
            </a:fld>
            <a:endParaRPr lang="ru-RU" altLang="ru-RU" smtClean="0"/>
          </a:p>
        </p:txBody>
      </p:sp>
      <p:sp>
        <p:nvSpPr>
          <p:cNvPr id="106502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4F497C-F65F-4EAA-AC00-02561AE03166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6963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93965-D0E0-47C6-99A0-8755E16052D5}" type="datetime1">
              <a:rPr lang="ru-RU" altLang="ru-RU" smtClean="0"/>
              <a:pPr algn="r" eaLnBrk="1" hangingPunct="1">
                <a:spcBef>
                  <a:spcPct val="0"/>
                </a:spcBef>
              </a:pPr>
              <a:t>06.09.2018</a:t>
            </a:fld>
            <a:endParaRPr lang="ru-RU" altLang="ru-RU" dirty="0" smtClean="0"/>
          </a:p>
        </p:txBody>
      </p:sp>
      <p:sp>
        <p:nvSpPr>
          <p:cNvPr id="6963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753C8B-E0D3-4F65-9010-70860B3DFA40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04452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Тренинг Синупрет</a:t>
            </a:r>
          </a:p>
        </p:txBody>
      </p:sp>
      <p:sp>
        <p:nvSpPr>
          <p:cNvPr id="104453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476E0D-3D4B-43B4-AAAE-38884B034E76}" type="datetime1">
              <a:rPr lang="ru-RU" altLang="ru-RU" smtClean="0"/>
              <a:pPr algn="r" eaLnBrk="1" hangingPunct="1">
                <a:spcBef>
                  <a:spcPct val="0"/>
                </a:spcBef>
              </a:pPr>
              <a:t>06.09.2018</a:t>
            </a:fld>
            <a:endParaRPr lang="ru-RU" altLang="ru-RU" smtClean="0"/>
          </a:p>
        </p:txBody>
      </p:sp>
      <p:sp>
        <p:nvSpPr>
          <p:cNvPr id="104454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8BBEB4-AE6F-499C-B0C9-5CE08E00818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1059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Тренинг Синупрет</a:t>
            </a:r>
          </a:p>
        </p:txBody>
      </p:sp>
      <p:sp>
        <p:nvSpPr>
          <p:cNvPr id="11059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527E58-D7BA-48D4-BF89-D6114C1580D5}" type="datetime1">
              <a:rPr lang="ru-RU" altLang="ru-RU" smtClean="0"/>
              <a:pPr algn="r" eaLnBrk="1" hangingPunct="1">
                <a:spcBef>
                  <a:spcPct val="0"/>
                </a:spcBef>
              </a:pPr>
              <a:t>06.09.2018</a:t>
            </a:fld>
            <a:endParaRPr lang="ru-RU" altLang="ru-RU" smtClean="0"/>
          </a:p>
        </p:txBody>
      </p:sp>
      <p:sp>
        <p:nvSpPr>
          <p:cNvPr id="11059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04EFFF-21A5-4615-8CD2-B55FDE56B866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Коррекция менструального цикла при нарушениях репродукции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Росюк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Александровна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К.м.н., врач акушер-гинеколог, ассистент кафедры акушерства и гинекологии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06.09.2018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Лютеиновая фаза - недостаточность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Недостаточный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периовуляторный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подъем ЛГ (юные или пожилые) – за 41 час до овуляции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6226"/>
            <a:ext cx="6883152" cy="387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9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Лютеиновая фаза - недостаточность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импульсной секреции, индуцированное стрессом и повышением уровня пролактина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1563"/>
            <a:ext cx="5904656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Лютеиновая фаза - недостаточность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Сниженная чувствительность малых лютеиновых клеток к ЛГ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376592" cy="31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7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Гиперпролактинемия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бесплодие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Пролактин выше 20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/мл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Бромокриптин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каберголин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Гиперпролактинемия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бесплодие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Бромокриптин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день – 0-1,25 мг в сутки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2 дня 1,25-1,25-1,25 мг в сутки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2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Гиперпролактинемия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бесплодие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Каберголин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0,5 мг 1 раз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0,25 мг 2 раза в неделю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2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6327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316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u="none">
                <a:solidFill>
                  <a:srgbClr val="00457D"/>
                </a:solidFill>
              </a:rPr>
              <a:t>Циклодинон эффективен в снижении уровня пролактина  у пациенток с гиперпролактинемией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92825"/>
            <a:ext cx="7632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9109" name="Rectangle 5"/>
          <p:cNvSpPr>
            <a:spLocks noChangeArrowheads="1"/>
          </p:cNvSpPr>
          <p:nvPr/>
        </p:nvSpPr>
        <p:spPr bwMode="auto">
          <a:xfrm>
            <a:off x="5364163" y="188913"/>
            <a:ext cx="3240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ru-RU" sz="3200" u="none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Циклодинон</a:t>
            </a:r>
            <a:r>
              <a:rPr lang="ru-RU" sz="3200" u="none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®</a:t>
            </a:r>
            <a:r>
              <a:rPr lang="ru-RU" sz="2400" u="non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2400" u="non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ru-RU" sz="2400" u="none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348038" y="1557338"/>
            <a:ext cx="331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600" i="1" u="none">
                <a:latin typeface="Arial" pitchFamily="34" charset="0"/>
              </a:rPr>
              <a:t>Kilicdag E. et.al. 2004</a:t>
            </a:r>
            <a:endParaRPr lang="ru-RU" altLang="ru-RU" sz="1600" i="1" u="none">
              <a:latin typeface="Arial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6156325" y="3644900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ru-RU" altLang="ru-RU" sz="1400" u="none"/>
              <a:t>Курс лечения – 3 месяца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ru-RU" sz="1400" u="none"/>
              <a:t>N=40</a:t>
            </a:r>
            <a:endParaRPr lang="ru-RU" altLang="ru-RU" sz="1400" u="none"/>
          </a:p>
        </p:txBody>
      </p:sp>
    </p:spTree>
    <p:extLst>
      <p:ext uri="{BB962C8B-B14F-4D97-AF65-F5344CB8AC3E}">
        <p14:creationId xmlns:p14="http://schemas.microsoft.com/office/powerpoint/2010/main" val="269910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8785225" cy="5349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smtClean="0"/>
              <a:t>Циклодинон эффективно снижает уровень пролактина и повышает прогестерон  у пациенток с недостаточностью функции желтого тела и гиперпролактинемией</a:t>
            </a:r>
            <a:endParaRPr lang="ru-RU" altLang="ru-RU" sz="2200" smtClean="0">
              <a:solidFill>
                <a:srgbClr val="6600CC"/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060575"/>
            <a:ext cx="46799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547813" y="1773238"/>
            <a:ext cx="59769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200" i="1" u="none">
                <a:latin typeface="Arial" pitchFamily="34" charset="0"/>
              </a:rPr>
              <a:t>В.П. Сметник,  Л.Б. Бутарева  (ФГУ НЦАГиП</a:t>
            </a:r>
            <a:r>
              <a:rPr lang="ru-RU" altLang="zh-CN" sz="1200" i="1" u="none">
                <a:latin typeface="Arial" pitchFamily="34" charset="0"/>
              </a:rPr>
              <a:t> им. академика В.И. Кулакова)</a:t>
            </a:r>
            <a:endParaRPr lang="ru-RU" altLang="ru-RU" sz="1200" i="1" u="none">
              <a:latin typeface="Arial" pitchFamily="34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 rot="-5400000">
            <a:off x="3793332" y="2983706"/>
            <a:ext cx="19446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000" u="none">
                <a:latin typeface="Arial" pitchFamily="34" charset="0"/>
              </a:rPr>
              <a:t>Прогестерон нМоль/л</a:t>
            </a:r>
          </a:p>
        </p:txBody>
      </p:sp>
      <p:sp>
        <p:nvSpPr>
          <p:cNvPr id="1840136" name="Rectangle 8"/>
          <p:cNvSpPr>
            <a:spLocks noChangeArrowheads="1"/>
          </p:cNvSpPr>
          <p:nvPr/>
        </p:nvSpPr>
        <p:spPr bwMode="auto">
          <a:xfrm>
            <a:off x="5364163" y="188913"/>
            <a:ext cx="3240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ru-RU" sz="3200" u="none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Циклодинон</a:t>
            </a:r>
            <a:r>
              <a:rPr lang="ru-RU" sz="3200" u="none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®</a:t>
            </a:r>
            <a:r>
              <a:rPr lang="ru-RU" sz="2400" u="non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2400" u="non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ru-RU" sz="2400" u="none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11188" y="5516563"/>
            <a:ext cx="81375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u="none">
                <a:latin typeface="Arial" pitchFamily="34" charset="0"/>
              </a:rPr>
              <a:t>N=20</a:t>
            </a:r>
            <a:r>
              <a:rPr lang="ru-RU" altLang="ru-RU" sz="1200" u="none">
                <a:latin typeface="Arial" pitchFamily="34" charset="0"/>
              </a:rPr>
              <a:t>. Курс лечения – 3 месяца</a:t>
            </a:r>
            <a:endParaRPr lang="en-US" altLang="ru-RU" sz="1200" u="none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u="none">
                <a:latin typeface="Arial" pitchFamily="34" charset="0"/>
              </a:rPr>
              <a:t>   </a:t>
            </a:r>
            <a:r>
              <a:rPr lang="ru-RU" altLang="ru-RU" sz="1200" u="none">
                <a:latin typeface="Arial" pitchFamily="34" charset="0"/>
              </a:rPr>
              <a:t>Подгруппа А (ПРЛ = 618-774 мМЕ/л)</a:t>
            </a:r>
            <a:endParaRPr lang="en-US" altLang="ru-RU" sz="1200" u="none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u="none">
                <a:latin typeface="Arial" pitchFamily="34" charset="0"/>
              </a:rPr>
              <a:t>   </a:t>
            </a:r>
            <a:r>
              <a:rPr lang="ru-RU" altLang="ru-RU" sz="1200" u="none">
                <a:latin typeface="Arial" pitchFamily="34" charset="0"/>
              </a:rPr>
              <a:t>Подгруппа Б (ПРЛ = 1028-1098 мМЕ/л)</a:t>
            </a:r>
          </a:p>
        </p:txBody>
      </p:sp>
      <p:pic>
        <p:nvPicPr>
          <p:cNvPr id="3277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734050"/>
            <a:ext cx="269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179388" y="6221413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0" u="none">
                <a:latin typeface="Arial" pitchFamily="34" charset="0"/>
              </a:rPr>
              <a:t>В.П. Сметник,  Л.Б. Бутарева.</a:t>
            </a:r>
            <a:r>
              <a:rPr lang="ru-RU" altLang="ru-RU" sz="1000" i="1" u="none">
                <a:latin typeface="Arial" pitchFamily="34" charset="0"/>
              </a:rPr>
              <a:t> </a:t>
            </a:r>
            <a:r>
              <a:rPr lang="en-US" altLang="ru-RU" sz="1000" b="0" u="none">
                <a:latin typeface="Arial" pitchFamily="34" charset="0"/>
              </a:rPr>
              <a:t>Опыт применения фитопрепарата агнукастон (Циклодинон®)</a:t>
            </a:r>
            <a:r>
              <a:rPr lang="ru-RU" altLang="ru-RU" sz="1000" b="0" u="none">
                <a:latin typeface="Arial" pitchFamily="34" charset="0"/>
              </a:rPr>
              <a:t> </a:t>
            </a:r>
            <a:r>
              <a:rPr lang="en-US" altLang="ru-RU" sz="1000" b="0" u="none">
                <a:latin typeface="Arial" pitchFamily="34" charset="0"/>
              </a:rPr>
              <a:t>у пациенток с недостаточностью функции желтого тела и</a:t>
            </a:r>
            <a:r>
              <a:rPr lang="ru-RU" altLang="ru-RU" sz="1000" b="0" u="none">
                <a:latin typeface="Arial" pitchFamily="34" charset="0"/>
              </a:rPr>
              <a:t> </a:t>
            </a:r>
            <a:r>
              <a:rPr lang="en-US" altLang="ru-RU" sz="1000" b="0" u="none">
                <a:latin typeface="Arial" pitchFamily="34" charset="0"/>
              </a:rPr>
              <a:t>гиперпролактинемией</a:t>
            </a:r>
            <a:r>
              <a:rPr lang="ru-RU" altLang="ru-RU" sz="1000" b="0" u="none">
                <a:latin typeface="Arial" pitchFamily="34" charset="0"/>
              </a:rPr>
              <a:t>. </a:t>
            </a:r>
            <a:r>
              <a:rPr lang="en-US" altLang="ru-RU" sz="1000" b="0" u="none">
                <a:latin typeface="Arial" pitchFamily="34" charset="0"/>
              </a:rPr>
              <a:t>Проблемы репродуктологии №5, 2005</a:t>
            </a:r>
            <a:r>
              <a:rPr lang="ru-RU" altLang="ru-RU" sz="1000" b="0" u="none">
                <a:latin typeface="Arial" pitchFamily="34" charset="0"/>
              </a:rPr>
              <a:t>. Стр 1-4.</a:t>
            </a:r>
            <a:endParaRPr lang="en-US" altLang="ru-RU" sz="1000" b="0" u="none">
              <a:latin typeface="Arial" pitchFamily="34" charset="0"/>
            </a:endParaRPr>
          </a:p>
        </p:txBody>
      </p:sp>
      <p:pic>
        <p:nvPicPr>
          <p:cNvPr id="32778" name="Picture 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4464050" cy="3303588"/>
          </a:xfrm>
          <a:noFill/>
        </p:spPr>
      </p:pic>
      <p:pic>
        <p:nvPicPr>
          <p:cNvPr id="327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1577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41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78" y="404664"/>
            <a:ext cx="7509718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</a:rPr>
              <a:t>Циклодинон</a:t>
            </a:r>
            <a:r>
              <a:rPr lang="ru-RU" sz="1600" b="1" baseline="30000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</a:rPr>
              <a:t> эффективно снижает уровень пролактина и повышает прогестерон  у пациенток с недостаточностью функции желтого тела и гиперпролактинемией</a:t>
            </a:r>
            <a:endParaRPr lang="ru-RU" altLang="ru-RU" sz="2400" b="1" dirty="0" smtClean="0">
              <a:solidFill>
                <a:srgbClr val="993366"/>
              </a:solidFill>
              <a:latin typeface="Verdana" panose="020B0604030504040204" pitchFamily="34" charset="0"/>
            </a:endParaRPr>
          </a:p>
        </p:txBody>
      </p:sp>
      <p:sp>
        <p:nvSpPr>
          <p:cNvPr id="70666" name="Rectangle 12"/>
          <p:cNvSpPr>
            <a:spLocks noChangeArrowheads="1"/>
          </p:cNvSpPr>
          <p:nvPr/>
        </p:nvSpPr>
        <p:spPr bwMode="auto">
          <a:xfrm>
            <a:off x="179388" y="6401872"/>
            <a:ext cx="7200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В.П. </a:t>
            </a:r>
            <a:r>
              <a:rPr lang="ru-RU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Сметник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Л.Б. </a:t>
            </a:r>
            <a:r>
              <a:rPr lang="ru-RU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Бутарева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altLang="ru-RU" sz="900" i="1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применения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фитопрепарата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агнукастон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(Циклодинон®)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пациенток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недостаточностью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функции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желтого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тела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гиперпролактинемией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репродуктологии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№5, 2005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1-4.</a:t>
            </a:r>
            <a:endParaRPr lang="en-US" altLang="ru-RU" sz="900" b="0" u="none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9388" y="4437112"/>
            <a:ext cx="84978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1400" b="1" u="none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приеме препарата </a:t>
            </a:r>
            <a:r>
              <a:rPr lang="ru-RU" sz="14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r>
              <a:rPr lang="ru-RU" sz="1400" b="1" baseline="300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altLang="ru-RU" sz="1400" b="1" u="none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нормализуется повышенный уровень пролактина </a:t>
            </a:r>
            <a:r>
              <a:rPr lang="ru-RU" altLang="ru-RU" sz="14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относительной функциональной </a:t>
            </a:r>
            <a:r>
              <a:rPr lang="ru-RU" altLang="ru-RU" sz="1400" b="1" dirty="0" err="1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гиперпролактинемии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(600-700 </a:t>
            </a:r>
            <a:r>
              <a:rPr lang="ru-RU" altLang="ru-RU" sz="1400" b="1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мМЕ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/л) у </a:t>
            </a:r>
            <a:r>
              <a:rPr lang="ru-RU" alt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пациенток, при более высоких концентрациях (от 800-1000 </a:t>
            </a:r>
            <a:r>
              <a:rPr lang="ru-RU" altLang="ru-RU" sz="1400" b="1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мМЕ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/л) у 40% пациенток;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повышается циклическая секреция прогестерона на </a:t>
            </a:r>
            <a:r>
              <a:rPr lang="ru-RU" alt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53%</a:t>
            </a:r>
            <a:r>
              <a:rPr lang="ru-RU" altLang="ru-RU" sz="14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лютеиновую фазу цикла, что способствует </a:t>
            </a:r>
            <a:r>
              <a:rPr lang="ru-RU" alt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нормализации менструального цикла  </a:t>
            </a:r>
            <a:endParaRPr lang="ru-RU" altLang="ru-RU" sz="1400" b="1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тмечается высокая безопасность и хорошая переносимость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4" t="38225" r="34389" b="42607"/>
          <a:stretch/>
        </p:blipFill>
        <p:spPr bwMode="auto">
          <a:xfrm>
            <a:off x="395536" y="1746673"/>
            <a:ext cx="6553522" cy="23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3160" y="1638661"/>
            <a:ext cx="16326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0669" y="3242330"/>
            <a:ext cx="307777" cy="6646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Пролактин</a:t>
            </a:r>
            <a:endParaRPr lang="ru-RU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5199" y="2219008"/>
            <a:ext cx="138852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53% </a:t>
            </a:r>
            <a:r>
              <a:rPr lang="ru-RU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Прогестерона</a:t>
            </a:r>
            <a:endParaRPr lang="ru-RU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4428331" y="2204864"/>
            <a:ext cx="71661" cy="2000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08963" cy="5349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smtClean="0"/>
              <a:t>Циклодинон эффективно снижает частоту  недостаточности лютеиновой фазы цикла и сопутствующего бесплодия</a:t>
            </a:r>
            <a:r>
              <a:rPr lang="ru-RU" altLang="ru-RU" sz="1400" smtClean="0"/>
              <a:t> </a:t>
            </a:r>
            <a:br>
              <a:rPr lang="ru-RU" altLang="ru-RU" sz="1400" smtClean="0"/>
            </a:br>
            <a:endParaRPr lang="ru-RU" altLang="ru-RU" sz="1400" smtClean="0"/>
          </a:p>
        </p:txBody>
      </p:sp>
      <p:graphicFrame>
        <p:nvGraphicFramePr>
          <p:cNvPr id="33795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11188" y="2060575"/>
          <a:ext cx="74168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Диаграмма" r:id="rId3" imgW="6648402" imgH="3286268" progId="Excel.Chart.8">
                  <p:embed/>
                </p:oleObj>
              </mc:Choice>
              <mc:Fallback>
                <p:oleObj name="Диаграмма" r:id="rId3" imgW="6648402" imgH="32862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60575"/>
                        <a:ext cx="74168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755650" y="15573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200" i="1" u="none">
                <a:latin typeface="Arial" pitchFamily="34" charset="0"/>
              </a:rPr>
              <a:t>Артымук Н.В. С соавт.  (Кемеровская государственная медицинская академия, кафедра акушерства и гинекологии №2</a:t>
            </a:r>
            <a:r>
              <a:rPr lang="ru-RU" altLang="zh-CN" sz="1200" i="1" u="none">
                <a:latin typeface="Arial" pitchFamily="34" charset="0"/>
              </a:rPr>
              <a:t>)</a:t>
            </a:r>
            <a:endParaRPr lang="ru-RU" altLang="ru-RU" sz="1200" i="1" u="none">
              <a:latin typeface="Arial" pitchFamily="34" charset="0"/>
            </a:endParaRP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7956550" y="2492375"/>
            <a:ext cx="1008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u="none">
                <a:latin typeface="Arial" pitchFamily="34" charset="0"/>
              </a:rPr>
              <a:t>N=</a:t>
            </a:r>
            <a:r>
              <a:rPr lang="ru-RU" altLang="ru-RU" sz="1200" u="none">
                <a:latin typeface="Arial" pitchFamily="34" charset="0"/>
              </a:rPr>
              <a:t>44.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u="none">
                <a:latin typeface="Arial" pitchFamily="34" charset="0"/>
              </a:rPr>
              <a:t>Курс лечения – 6 месяцев</a:t>
            </a:r>
            <a:endParaRPr lang="en-US" altLang="ru-RU" sz="1200" u="none">
              <a:latin typeface="Arial" pitchFamily="34" charset="0"/>
            </a:endParaRPr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179388" y="6237288"/>
            <a:ext cx="856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0" u="none">
                <a:latin typeface="Arial" pitchFamily="34" charset="0"/>
              </a:rPr>
              <a:t>Артымук Н.В. с соавт. Применение циклодинона у женщин с недостаточностью лютеиновой фазы и бесплодием. Вопросы гинекологии, акушерства и перинатологии. 2009. Т.8. №4. Стр 1-3 </a:t>
            </a:r>
            <a:endParaRPr lang="en-US" altLang="ru-RU" sz="1000" b="0" u="none">
              <a:latin typeface="Arial" pitchFamily="34" charset="0"/>
            </a:endParaRPr>
          </a:p>
        </p:txBody>
      </p:sp>
      <p:sp>
        <p:nvSpPr>
          <p:cNvPr id="1841165" name="Rectangle 13"/>
          <p:cNvSpPr>
            <a:spLocks noChangeArrowheads="1"/>
          </p:cNvSpPr>
          <p:nvPr/>
        </p:nvSpPr>
        <p:spPr bwMode="auto">
          <a:xfrm>
            <a:off x="5364163" y="188913"/>
            <a:ext cx="3240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ru-RU" sz="3200" u="none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Циклодинон</a:t>
            </a:r>
            <a:r>
              <a:rPr lang="ru-RU" sz="3200" u="none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®</a:t>
            </a:r>
            <a:r>
              <a:rPr lang="ru-RU" sz="2400" u="non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2400" u="non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ru-RU" sz="2400" u="none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9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Бесплодие – отсутствие беременности в течение 12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2029"/>
            <a:ext cx="6445151" cy="43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25185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r>
              <a:rPr lang="ru-RU" sz="1600" b="1" baseline="30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эффективно снижает частоту  недостаточности лютеиновой фазы цикла и сопутствующего бесплодия </a:t>
            </a:r>
            <a: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sz="1600" dirty="0" smtClean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685" name="Text Box 10"/>
          <p:cNvSpPr txBox="1">
            <a:spLocks noChangeArrowheads="1"/>
          </p:cNvSpPr>
          <p:nvPr/>
        </p:nvSpPr>
        <p:spPr bwMode="auto">
          <a:xfrm>
            <a:off x="4860032" y="1973942"/>
            <a:ext cx="25492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u="none" dirty="0" smtClean="0"/>
              <a:t>Частота НЛФ и бесплодия у пациенток до и через 6 мес. лечения </a:t>
            </a:r>
            <a:r>
              <a:rPr lang="ru-RU" altLang="ru-RU" sz="1200" u="none" dirty="0" err="1" smtClean="0"/>
              <a:t>Циклодиноном</a:t>
            </a:r>
            <a:r>
              <a:rPr lang="ru-RU" altLang="ru-RU" sz="1200" u="none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u="none" dirty="0" smtClean="0"/>
              <a:t>(</a:t>
            </a:r>
            <a:r>
              <a:rPr lang="en-US" altLang="ru-RU" sz="1200" u="none" dirty="0" smtClean="0"/>
              <a:t>N=</a:t>
            </a:r>
            <a:r>
              <a:rPr lang="ru-RU" altLang="ru-RU" sz="1200" u="none" dirty="0" smtClean="0"/>
              <a:t>44).</a:t>
            </a:r>
            <a:endParaRPr lang="en-US" altLang="ru-RU" sz="1200" u="none" dirty="0"/>
          </a:p>
        </p:txBody>
      </p:sp>
      <p:sp>
        <p:nvSpPr>
          <p:cNvPr id="71686" name="Rectangle 11"/>
          <p:cNvSpPr>
            <a:spLocks noChangeArrowheads="1"/>
          </p:cNvSpPr>
          <p:nvPr/>
        </p:nvSpPr>
        <p:spPr bwMode="auto">
          <a:xfrm>
            <a:off x="185540" y="6203890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Артымук Н.В. с </a:t>
            </a:r>
            <a:r>
              <a:rPr lang="ru-RU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соавт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Применение </a:t>
            </a:r>
            <a:r>
              <a:rPr lang="ru-RU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циклодинона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женщин с недостаточностью лютеиновой фазы и бесплодием. Вопросы гинекологии, акушерства и </a:t>
            </a:r>
            <a:r>
              <a:rPr lang="ru-RU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2009. Т.8. №4. </a:t>
            </a:r>
            <a:r>
              <a:rPr lang="ru-RU" altLang="ru-RU" sz="900" b="0" u="none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1-3 </a:t>
            </a:r>
            <a:endParaRPr lang="en-US" altLang="ru-RU" sz="900" b="0" u="none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412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32834" r="46582" b="24334"/>
          <a:stretch/>
        </p:blipFill>
        <p:spPr bwMode="auto">
          <a:xfrm>
            <a:off x="864171" y="1556792"/>
            <a:ext cx="379188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4365104"/>
            <a:ext cx="849788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1500" b="1" u="none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приеме препарата Циклодинон</a:t>
            </a:r>
            <a:r>
              <a:rPr lang="ru-RU" altLang="ru-RU" sz="1500" b="1" u="none" baseline="300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altLang="ru-RU" sz="1500" b="1" u="none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5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altLang="ru-RU" sz="15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начительно снизился уровень пролактина и повысился уровень прогестерона на </a:t>
            </a:r>
            <a:r>
              <a:rPr lang="ru-RU" altLang="ru-RU" sz="15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5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altLang="ru-RU" sz="15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низилась частота НЛФ в </a:t>
            </a:r>
            <a:r>
              <a:rPr lang="ru-RU" altLang="ru-RU" sz="15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раза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5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altLang="ru-RU" sz="15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5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27,3%</a:t>
            </a:r>
            <a:r>
              <a:rPr lang="ru-RU" altLang="ru-RU" sz="15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женщин наступила беременность</a:t>
            </a:r>
          </a:p>
          <a:p>
            <a:pPr marL="285750" indent="-285750" eaLnBrk="1" hangingPunct="1">
              <a:spcBef>
                <a:spcPct val="0"/>
              </a:spcBef>
            </a:pPr>
            <a:endParaRPr lang="ru-RU" altLang="ru-RU" sz="1500" b="1" u="none" dirty="0" smtClean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 b="1" u="none" dirty="0" smtClean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t="44497" r="16380" b="22975"/>
          <a:stretch/>
        </p:blipFill>
        <p:spPr bwMode="auto">
          <a:xfrm>
            <a:off x="107504" y="2060848"/>
            <a:ext cx="7145686" cy="19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471075"/>
            <a:ext cx="87129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57D"/>
                </a:solidFill>
                <a:latin typeface="Verdana" pitchFamily="34" charset="0"/>
              </a:rPr>
              <a:t>Циклодинон</a:t>
            </a:r>
            <a:r>
              <a:rPr lang="ru-RU" sz="1600" b="1" baseline="30000" dirty="0">
                <a:solidFill>
                  <a:srgbClr val="00457D"/>
                </a:solidFill>
                <a:latin typeface="Verdana" pitchFamily="34" charset="0"/>
              </a:rPr>
              <a:t>®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 после 3-х мес. </a:t>
            </a:r>
            <a:r>
              <a:rPr lang="ru-RU" altLang="ru-RU" sz="1600" b="1" dirty="0">
                <a:solidFill>
                  <a:srgbClr val="00457D"/>
                </a:solidFill>
                <a:latin typeface="Verdana" pitchFamily="34" charset="0"/>
              </a:rPr>
              <a:t>т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ерапии: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669900"/>
                </a:solidFill>
                <a:latin typeface="Verdana" pitchFamily="34" charset="0"/>
              </a:rPr>
              <a:t>нормализует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 секрецию </a:t>
            </a:r>
            <a:r>
              <a:rPr lang="ru-RU" altLang="ru-RU" sz="1600" b="1" dirty="0" smtClean="0">
                <a:solidFill>
                  <a:srgbClr val="669900"/>
                </a:solidFill>
                <a:latin typeface="Verdana" pitchFamily="34" charset="0"/>
              </a:rPr>
              <a:t>пролактина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, но не приводит к снижению уровня пролактина ниже нормы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9900"/>
                </a:solidFill>
                <a:latin typeface="Verdana" pitchFamily="34" charset="0"/>
              </a:rPr>
              <a:t>п</a:t>
            </a:r>
            <a:r>
              <a:rPr lang="ru-RU" altLang="ru-RU" sz="1600" b="1" dirty="0" smtClean="0">
                <a:solidFill>
                  <a:srgbClr val="669900"/>
                </a:solidFill>
                <a:latin typeface="Verdana" pitchFamily="34" charset="0"/>
              </a:rPr>
              <a:t>овышает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 концентрацию </a:t>
            </a:r>
            <a:r>
              <a:rPr lang="ru-RU" altLang="ru-RU" sz="1600" b="1" dirty="0" smtClean="0">
                <a:solidFill>
                  <a:srgbClr val="669900"/>
                </a:solidFill>
                <a:latin typeface="Verdana" pitchFamily="34" charset="0"/>
              </a:rPr>
              <a:t>прогестерона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, корректируя параметры фазы желтого тела</a:t>
            </a:r>
            <a:endParaRPr lang="ru-RU" altLang="ru-RU" sz="1600" b="1" dirty="0">
              <a:solidFill>
                <a:srgbClr val="00457D"/>
              </a:solidFill>
              <a:latin typeface="Verdana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115" y="1628799"/>
            <a:ext cx="74168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u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концентрации гормонов на фоне лечения </a:t>
            </a:r>
            <a:r>
              <a:rPr lang="ru-RU" altLang="ru-RU" sz="1200" u="non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Циклодиноном</a:t>
            </a:r>
            <a: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u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ru-RU" sz="1200" u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</a:t>
            </a:r>
            <a:r>
              <a:rPr lang="ru-RU" alt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ru-RU" altLang="ru-RU" sz="1200" u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US" altLang="ru-RU" sz="1200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323403" y="620688"/>
            <a:ext cx="8425185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r>
              <a:rPr lang="ru-RU" sz="1600" b="1" baseline="30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altLang="ru-RU" sz="1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нормализует уровень пролактина и повышает концентрацию прогестерона в терапии НМЦ, связанного с нарушением биологических ритмов</a:t>
            </a:r>
            <a: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sz="1600" dirty="0" smtClean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348880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исследование включены женщины -  врачи, медсестры, тех. персонал больниц с 7 и более суточными дежурствами в мес.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00" y="638132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Подзолкова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Н.М. и др.//Клиническая оценка негормональной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монотерапии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нарушениях менструальной функции//Вопросы гинекологии, акушерства и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2009, т. 8, №3, с. 33–36</a:t>
            </a:r>
          </a:p>
        </p:txBody>
      </p:sp>
    </p:spTree>
    <p:extLst>
      <p:ext uri="{BB962C8B-B14F-4D97-AF65-F5344CB8AC3E}">
        <p14:creationId xmlns:p14="http://schemas.microsoft.com/office/powerpoint/2010/main" val="1762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472514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Циклодинон</a:t>
            </a:r>
            <a:r>
              <a:rPr lang="ru-RU" altLang="ru-RU" sz="1600" b="1" baseline="30000" dirty="0" smtClean="0">
                <a:solidFill>
                  <a:srgbClr val="00457D"/>
                </a:solidFill>
                <a:latin typeface="Verdana" pitchFamily="34" charset="0"/>
              </a:rPr>
              <a:t>®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 после 3-х мес. </a:t>
            </a:r>
            <a:r>
              <a:rPr lang="ru-RU" altLang="ru-RU" sz="1600" b="1" dirty="0">
                <a:solidFill>
                  <a:srgbClr val="00457D"/>
                </a:solidFill>
                <a:latin typeface="Verdana" pitchFamily="34" charset="0"/>
              </a:rPr>
              <a:t>т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ерапии: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у </a:t>
            </a:r>
            <a:r>
              <a:rPr lang="ru-RU" altLang="ru-RU" sz="1600" b="1" dirty="0" smtClean="0">
                <a:solidFill>
                  <a:srgbClr val="669900"/>
                </a:solidFill>
                <a:latin typeface="Verdana" pitchFamily="34" charset="0"/>
              </a:rPr>
              <a:t>63,3%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 пациенток нормализует параметры менструального цикла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457D"/>
                </a:solidFill>
                <a:latin typeface="Verdana" pitchFamily="34" charset="0"/>
              </a:rPr>
              <a:t>у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 </a:t>
            </a:r>
            <a:r>
              <a:rPr lang="ru-RU" altLang="ru-RU" sz="1600" b="1" dirty="0" smtClean="0">
                <a:solidFill>
                  <a:srgbClr val="669900"/>
                </a:solidFill>
                <a:latin typeface="Verdana" pitchFamily="34" charset="0"/>
              </a:rPr>
              <a:t>83,3%</a:t>
            </a:r>
            <a:r>
              <a:rPr lang="ru-RU" altLang="ru-RU" sz="1600" b="1" dirty="0" smtClean="0">
                <a:solidFill>
                  <a:srgbClr val="00457D"/>
                </a:solidFill>
                <a:latin typeface="Verdana" pitchFamily="34" charset="0"/>
              </a:rPr>
              <a:t> пациенток смягчает симптомы предменструального напряжения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54718" r="17564" b="14767"/>
          <a:stretch/>
        </p:blipFill>
        <p:spPr bwMode="auto">
          <a:xfrm>
            <a:off x="539552" y="2060848"/>
            <a:ext cx="7696954" cy="202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273229" y="47667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r>
              <a:rPr lang="ru-RU" altLang="ru-RU" sz="1600" b="1" baseline="300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эффективно восстанавливает </a:t>
            </a:r>
            <a:r>
              <a:rPr lang="ru-RU" altLang="ru-RU" sz="1600" b="1" dirty="0" err="1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менструально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-овариальные функции на фоне нарушения биологических ритмов</a:t>
            </a:r>
            <a: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sz="1600" dirty="0" smtClean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00" y="638132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Подзолкова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Н.М. и др.//Клиническая оценка негормональной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монотерапии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нарушениях менструальной функции//Вопросы гинекологии, акушерства и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2009, т. 8, №3, с. 33–36</a:t>
            </a:r>
          </a:p>
        </p:txBody>
      </p:sp>
    </p:spTree>
    <p:extLst>
      <p:ext uri="{BB962C8B-B14F-4D97-AF65-F5344CB8AC3E}">
        <p14:creationId xmlns:p14="http://schemas.microsoft.com/office/powerpoint/2010/main" val="5412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15573" y="188640"/>
            <a:ext cx="8229600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r>
              <a:rPr lang="ru-RU" sz="1600" b="1" baseline="30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уменьшает частоту психоэмоциональных расстройств и НМЦ у женщин с гиперпролактинемий, эффективность терапии сопоставима с гормональной терапией</a:t>
            </a:r>
            <a: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sz="1600" dirty="0" smtClean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867979"/>
              </p:ext>
            </p:extLst>
          </p:nvPr>
        </p:nvGraphicFramePr>
        <p:xfrm>
          <a:off x="683568" y="1268760"/>
          <a:ext cx="64087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052736"/>
            <a:ext cx="338554" cy="31733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Частота возникновения клинических 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симп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.,%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889" y="482072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После 3-х мес. </a:t>
            </a:r>
            <a:r>
              <a:rPr lang="ru-RU" altLang="ru-RU" sz="1400" b="1" dirty="0">
                <a:solidFill>
                  <a:srgbClr val="00457D"/>
                </a:solidFill>
                <a:latin typeface="Verdana" pitchFamily="34" charset="0"/>
              </a:rPr>
              <a:t>т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ерапии препаратом Циклодинон: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669900"/>
                </a:solidFill>
                <a:latin typeface="Verdana" pitchFamily="34" charset="0"/>
              </a:rPr>
              <a:t>снижается концентрация пролактина 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в крови;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669900"/>
                </a:solidFill>
                <a:latin typeface="Verdana" pitchFamily="34" charset="0"/>
              </a:rPr>
              <a:t>уменьшается 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частота</a:t>
            </a:r>
            <a:r>
              <a:rPr lang="ru-RU" altLang="ru-RU" sz="1400" b="1" dirty="0" smtClean="0">
                <a:solidFill>
                  <a:srgbClr val="669900"/>
                </a:solidFill>
                <a:latin typeface="Verdana" pitchFamily="34" charset="0"/>
              </a:rPr>
              <a:t> НМЦ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, </a:t>
            </a:r>
            <a:r>
              <a:rPr lang="ru-RU" altLang="ru-RU" sz="1400" b="1" dirty="0" smtClean="0">
                <a:solidFill>
                  <a:srgbClr val="669900"/>
                </a:solidFill>
                <a:latin typeface="Verdana" pitchFamily="34" charset="0"/>
              </a:rPr>
              <a:t>психоэмоциональных напряжений 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и </a:t>
            </a:r>
            <a:r>
              <a:rPr lang="ru-RU" altLang="ru-RU" sz="1400" b="1" dirty="0" err="1" smtClean="0">
                <a:solidFill>
                  <a:srgbClr val="669900"/>
                </a:solidFill>
                <a:latin typeface="Verdana" pitchFamily="34" charset="0"/>
              </a:rPr>
              <a:t>масталгии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, что сопоставима с гормональной терапией (</a:t>
            </a:r>
            <a:r>
              <a:rPr lang="ru-RU" altLang="ru-RU" sz="1400" b="1" dirty="0" err="1" smtClean="0">
                <a:solidFill>
                  <a:srgbClr val="00457D"/>
                </a:solidFill>
                <a:latin typeface="Verdana" pitchFamily="34" charset="0"/>
              </a:rPr>
              <a:t>бромокриптином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9900"/>
                </a:solidFill>
                <a:latin typeface="Verdana" pitchFamily="34" charset="0"/>
              </a:rPr>
              <a:t>о</a:t>
            </a:r>
            <a:r>
              <a:rPr lang="ru-RU" altLang="ru-RU" sz="1400" b="1" dirty="0" smtClean="0">
                <a:solidFill>
                  <a:srgbClr val="669900"/>
                </a:solidFill>
                <a:latin typeface="Verdana" pitchFamily="34" charset="0"/>
              </a:rPr>
              <a:t>тмечена высокая безопасность 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(при приеме препарата </a:t>
            </a:r>
            <a:r>
              <a:rPr lang="ru-RU" altLang="ru-RU" sz="1400" b="1" dirty="0" err="1" smtClean="0">
                <a:solidFill>
                  <a:srgbClr val="00457D"/>
                </a:solidFill>
                <a:latin typeface="Verdana" pitchFamily="34" charset="0"/>
              </a:rPr>
              <a:t>бромокриптин</a:t>
            </a:r>
            <a:r>
              <a:rPr lang="ru-RU" altLang="ru-RU" sz="1400" b="1" dirty="0" smtClean="0">
                <a:solidFill>
                  <a:srgbClr val="00457D"/>
                </a:solidFill>
                <a:latin typeface="Verdana" pitchFamily="34" charset="0"/>
              </a:rPr>
              <a:t> были зарегистрированы побочные эффекты - головная боль, тошнота, запоры, прибавка в весе).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1400" b="1" dirty="0" smtClean="0">
              <a:solidFill>
                <a:srgbClr val="00457D"/>
              </a:solidFill>
              <a:latin typeface="Verdana" pitchFamily="34" charset="0"/>
            </a:endParaRPr>
          </a:p>
          <a:p>
            <a:endParaRPr lang="ru-RU" altLang="ru-RU" sz="1400" b="1" dirty="0" smtClean="0">
              <a:solidFill>
                <a:srgbClr val="00457D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00" y="638132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Сутурина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Л.В., Попова Л.Н.//Влияние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бромокрипнита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Циклодинона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клинические симптомы и уровень пролактина у женщин с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гиперпролактинемией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репродуктивного возраста //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 гинекологии, акушерства и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2010,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 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 №2,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41–43</a:t>
            </a:r>
            <a:endParaRPr lang="ru-RU" sz="9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3" name="Text Box 3"/>
          <p:cNvSpPr txBox="1">
            <a:spLocks noChangeArrowheads="1"/>
          </p:cNvSpPr>
          <p:nvPr/>
        </p:nvSpPr>
        <p:spPr bwMode="auto">
          <a:xfrm>
            <a:off x="1887538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 b="0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2724" name="Text Box 4"/>
          <p:cNvSpPr txBox="1">
            <a:spLocks noChangeArrowheads="1"/>
          </p:cNvSpPr>
          <p:nvPr/>
        </p:nvSpPr>
        <p:spPr bwMode="auto">
          <a:xfrm>
            <a:off x="338678" y="620688"/>
            <a:ext cx="83821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Показания для медицинского применения лекарственного растительного препарата Циклодинон</a:t>
            </a:r>
            <a:r>
              <a:rPr lang="ru-RU" alt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®</a:t>
            </a:r>
            <a:r>
              <a:rPr lang="ru-RU" altLang="ru-RU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altLang="ru-RU" dirty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22736" name="Rectangle 16"/>
          <p:cNvSpPr>
            <a:spLocks noChangeArrowheads="1"/>
          </p:cNvSpPr>
          <p:nvPr/>
        </p:nvSpPr>
        <p:spPr bwMode="auto">
          <a:xfrm>
            <a:off x="456750" y="2584485"/>
            <a:ext cx="5327823" cy="138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876300" indent="-4191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333500" indent="-4191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790700" indent="-4191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247900" indent="-419100" algn="l" eaLnBrk="0" hangingPunct="0">
              <a:spcBef>
                <a:spcPct val="20000"/>
              </a:spcBef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705100" indent="-419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3162300" indent="-419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619500" indent="-419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4076700" indent="-419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45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Нарушения менструального </a:t>
            </a:r>
            <a:r>
              <a:rPr lang="ru-RU" altLang="ru-RU" sz="1600" b="1" dirty="0" smtClean="0">
                <a:solidFill>
                  <a:srgbClr val="0045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цикла</a:t>
            </a:r>
          </a:p>
          <a:p>
            <a:pPr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45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Предменструальный синдром</a:t>
            </a:r>
          </a:p>
          <a:p>
            <a:pPr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45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Мастодиния </a:t>
            </a:r>
            <a:r>
              <a:rPr lang="ru-RU" altLang="ru-RU" sz="1600" b="1" dirty="0">
                <a:solidFill>
                  <a:srgbClr val="0045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(масталгия)</a:t>
            </a:r>
          </a:p>
          <a:p>
            <a:pPr>
              <a:buClr>
                <a:srgbClr val="2E5C8A"/>
              </a:buClr>
              <a:buFontTx/>
              <a:buNone/>
            </a:pPr>
            <a:endParaRPr lang="ru-RU" altLang="ru-RU" sz="2000" b="0" u="none" dirty="0">
              <a:solidFill>
                <a:srgbClr val="0045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5879" y="4544728"/>
            <a:ext cx="8496175" cy="1656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Удобный однократный прием, повышающий комплаентность терапии: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капель 1 раз в день  (утром) с небольшим количеством жидкости </a:t>
            </a:r>
            <a:endParaRPr lang="de-DE" altLang="ru-RU" sz="1400" dirty="0" smtClean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таблетка 1 раза в день (утром) с небольшим количеством жидкости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1400" dirty="0" smtClean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 лечения не менее 3 месяцев, без перерыва во время менструации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endParaRPr lang="de-DE" altLang="ru-RU" sz="16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Инструкция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применению лекарственного препарата для медицинского применения 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Циклодинон® </a:t>
            </a:r>
            <a:endParaRPr lang="ru-RU" sz="9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Препарат выпускается в форме таблетки и капли</a:t>
            </a:r>
            <a:endParaRPr lang="ru-RU" sz="9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4558" y="4283118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457D"/>
                </a:solidFill>
              </a:rPr>
              <a:t>Рег.уд. П </a:t>
            </a:r>
            <a:r>
              <a:rPr lang="ru-RU" sz="1100" dirty="0">
                <a:solidFill>
                  <a:srgbClr val="00457D"/>
                </a:solidFill>
              </a:rPr>
              <a:t>№ </a:t>
            </a:r>
            <a:r>
              <a:rPr lang="ru-RU" sz="1100" dirty="0" smtClean="0">
                <a:solidFill>
                  <a:srgbClr val="00457D"/>
                </a:solidFill>
              </a:rPr>
              <a:t>013429/01; П </a:t>
            </a:r>
            <a:r>
              <a:rPr lang="ru-RU" sz="1100" dirty="0">
                <a:solidFill>
                  <a:srgbClr val="00457D"/>
                </a:solidFill>
              </a:rPr>
              <a:t>№ </a:t>
            </a:r>
            <a:r>
              <a:rPr lang="ru-RU" sz="1100" dirty="0" smtClean="0">
                <a:solidFill>
                  <a:srgbClr val="00457D"/>
                </a:solidFill>
              </a:rPr>
              <a:t>013429/02</a:t>
            </a:r>
            <a:endParaRPr lang="ru-RU" sz="1100" dirty="0">
              <a:solidFill>
                <a:srgbClr val="00457D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31" y="1556792"/>
            <a:ext cx="3383992" cy="318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010" y="260648"/>
            <a:ext cx="8782477" cy="55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de-DE" sz="105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r>
              <a:rPr lang="ru-RU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Циклодинон</a:t>
            </a:r>
            <a:r>
              <a:rPr lang="ru-RU" b="1" baseline="300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ru-RU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негормональный лекарственный растительный препарат.</a:t>
            </a:r>
          </a:p>
          <a:p>
            <a:pPr>
              <a:spcBef>
                <a:spcPct val="50000"/>
              </a:spcBef>
              <a:buClr>
                <a:srgbClr val="97BF0D"/>
              </a:buClr>
            </a:pPr>
            <a:r>
              <a:rPr lang="ru-RU" sz="14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КОД АТХ:</a:t>
            </a:r>
            <a:r>
              <a:rPr lang="en-US" sz="1400" dirty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G02C</a:t>
            </a:r>
            <a:r>
              <a:rPr lang="ru-RU" sz="1400" dirty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 - Препараты для лечения гинекологических заболеваний </a:t>
            </a:r>
            <a:r>
              <a:rPr lang="ru-RU" sz="14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другие.</a:t>
            </a:r>
          </a:p>
          <a:p>
            <a:pPr>
              <a:spcBef>
                <a:spcPct val="50000"/>
              </a:spcBef>
              <a:buClr>
                <a:srgbClr val="97BF0D"/>
              </a:buClr>
            </a:pPr>
            <a:endParaRPr lang="ru-RU" sz="1400" dirty="0" smtClean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r>
              <a:rPr lang="ru-RU" sz="1400" b="1" dirty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 </a:t>
            </a:r>
            <a:r>
              <a:rPr 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лекарственного препарата Циклодинон</a:t>
            </a:r>
            <a:r>
              <a:rPr lang="ru-RU" sz="1400" b="1" baseline="30000" dirty="0" smtClean="0">
                <a:solidFill>
                  <a:srgbClr val="66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97BF0D"/>
              </a:buClr>
            </a:pP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Таблетки, покрытые оболочкой: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прутняка обыкновенного </a:t>
            </a:r>
            <a:r>
              <a:rPr lang="en-US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(Vitex agnus</a:t>
            </a:r>
            <a:r>
              <a:rPr lang="en-US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castus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Витекс священный</a:t>
            </a:r>
            <a:r>
              <a:rPr lang="en-US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плодов экстракт сухой 3,2-4,8 мг, что соответствует </a:t>
            </a:r>
            <a:r>
              <a:rPr 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мг</a:t>
            </a:r>
            <a:r>
              <a:rPr lang="en-US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400" b="1" dirty="0" smtClean="0">
                <a:solidFill>
                  <a:srgbClr val="66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ЛРС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4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2800" lvl="1" indent="-277813" defTabSz="1079500">
              <a:spcBef>
                <a:spcPts val="0"/>
              </a:spcBef>
            </a:pPr>
            <a:endParaRPr lang="ru-RU" sz="12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Капли для приема внутрь: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прутняка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обыкновенного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Vitex a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gnus</a:t>
            </a:r>
            <a:r>
              <a:rPr lang="en-US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castus</a:t>
            </a:r>
            <a:r>
              <a:rPr lang="ru-RU" sz="1400" dirty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1400" dirty="0" smtClean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r>
              <a:rPr lang="ru-RU" sz="14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Витекс </a:t>
            </a:r>
            <a:r>
              <a:rPr lang="ru-RU" sz="1400" dirty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священный) плодов экстракт сухой </a:t>
            </a:r>
            <a:r>
              <a:rPr lang="ru-RU" sz="14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0,192-0,288 г</a:t>
            </a:r>
            <a:r>
              <a:rPr lang="ru-RU" sz="1400" dirty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что соответствует </a:t>
            </a:r>
            <a:r>
              <a:rPr lang="ru-RU" sz="1400" b="1" dirty="0" smtClean="0">
                <a:solidFill>
                  <a:srgbClr val="66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2,4</a:t>
            </a:r>
            <a:r>
              <a:rPr lang="en-US" sz="1400" b="1" dirty="0" smtClean="0">
                <a:solidFill>
                  <a:srgbClr val="66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smtClean="0">
                <a:solidFill>
                  <a:srgbClr val="66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en-US" sz="1400" b="1" dirty="0" smtClean="0">
                <a:solidFill>
                  <a:srgbClr val="66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4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ЛРС</a:t>
            </a:r>
          </a:p>
          <a:p>
            <a:pPr>
              <a:spcBef>
                <a:spcPct val="50000"/>
              </a:spcBef>
              <a:buClr>
                <a:srgbClr val="97BF0D"/>
              </a:buClr>
            </a:pPr>
            <a:endParaRPr lang="en-US" sz="1600" i="1" dirty="0" smtClean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endParaRPr lang="en-US" sz="1600" i="1" dirty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endParaRPr lang="en-US" sz="1600" i="1" dirty="0" smtClean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endParaRPr lang="en-US" sz="1600" i="1" dirty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endParaRPr lang="en-US" sz="1600" i="1" dirty="0" smtClean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Clr>
                <a:srgbClr val="97BF0D"/>
              </a:buClr>
            </a:pPr>
            <a:endParaRPr lang="ru-RU" sz="1600" i="1" dirty="0" smtClean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011" y="6489276"/>
            <a:ext cx="8130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Инструкция по применению лекарственного препарата для медицинского применения Циклодинон</a:t>
            </a:r>
            <a:r>
              <a:rPr lang="ru-RU" sz="900" b="1" baseline="300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ru-RU" altLang="ru-RU" sz="9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10231" r="15203" b="7904"/>
          <a:stretch/>
        </p:blipFill>
        <p:spPr bwMode="auto">
          <a:xfrm>
            <a:off x="5292080" y="4005064"/>
            <a:ext cx="2584818" cy="17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1" y="3953650"/>
            <a:ext cx="3096344" cy="18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920655" y="4797152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rgbClr val="00457D"/>
              </a:gs>
              <a:gs pos="50000">
                <a:srgbClr val="00457D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86" y="404664"/>
            <a:ext cx="7191621" cy="725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Подтвержденные механизмы действия </a:t>
            </a:r>
            <a:br>
              <a:rPr lang="ru-RU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Витекса священного (Циклодинон</a:t>
            </a:r>
            <a:r>
              <a:rPr lang="ru-RU" sz="1800" b="1" baseline="300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ru-RU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75932" y="1296549"/>
            <a:ext cx="63367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  <a:buClr>
                <a:srgbClr val="7030A0"/>
              </a:buClr>
            </a:pP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Дофаминергический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 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alt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60000"/>
              </a:lnSpc>
              <a:buClr>
                <a:srgbClr val="7030A0"/>
              </a:buClr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Нормализует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повышенный уровень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пролактина 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alt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60000"/>
              </a:lnSpc>
              <a:buClr>
                <a:srgbClr val="7030A0"/>
              </a:buClr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Способствует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нормализации баланса эстрогены-прогестерон за счет нормализации лютеиновой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фазы 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alt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60000"/>
              </a:lnSpc>
              <a:buClr>
                <a:srgbClr val="7030A0"/>
              </a:buClr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Обладает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опиоидергическим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действием, 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связывая  опиоидные мю- и каппа-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рецепторы 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alt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60000"/>
              </a:lnSpc>
              <a:buClr>
                <a:srgbClr val="7030A0"/>
              </a:buClr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Оказывает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антиоксидантный эффект, уменьшает активность пролиферативных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процессов 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alt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60000"/>
              </a:lnSpc>
              <a:buClr>
                <a:srgbClr val="7030A0"/>
              </a:buClr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Позитивно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влияет на психоэмоциональную сферу, обладает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вегето-стабилизирующим действием 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alt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60000"/>
              </a:lnSpc>
              <a:buClr>
                <a:srgbClr val="7030A0"/>
              </a:buClr>
            </a:pP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Имеет эстрогенные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антипролиферативные эффекты 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alt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60000"/>
              </a:lnSpc>
              <a:buClr>
                <a:srgbClr val="7030A0"/>
              </a:buClr>
              <a:buNone/>
            </a:pPr>
            <a:endParaRPr lang="ru-RU" alt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6021288"/>
            <a:ext cx="87830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0" u="none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Обзор 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исследований 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V.Christoffel, B. Spengler, H.Jarry, W.Wuttke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 </a:t>
            </a:r>
            <a:r>
              <a:rPr lang="en-US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Loew, D et al Phytopharmaka V, Steinkopf, Darmstadt.</a:t>
            </a:r>
            <a:r>
              <a:rPr lang="ru-RU" altLang="ru-RU" sz="900" b="0" u="none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1999, </a:t>
            </a:r>
            <a:r>
              <a:rPr lang="ru-RU" altLang="ru-RU" sz="900" b="0" u="none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209-214</a:t>
            </a:r>
          </a:p>
          <a:p>
            <a:pPr>
              <a:spcBef>
                <a:spcPct val="0"/>
              </a:spcBef>
              <a:buNone/>
            </a:pP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Торшин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И.Ю., Громова О.А., Лиманова О.А.. Систематический анализ состава и механизмов молекулярного воздействия стандартизированных экстрактов Vitex Agnus-castus. Трудный пациент. 2015; 01-02: 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19-29</a:t>
            </a:r>
          </a:p>
          <a:p>
            <a:pPr>
              <a:spcBef>
                <a:spcPct val="0"/>
              </a:spcBef>
              <a:buNone/>
            </a:pPr>
            <a:endParaRPr lang="ru-RU" altLang="ru-RU" sz="9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392178" y="5357844"/>
            <a:ext cx="710902" cy="347179"/>
          </a:xfrm>
          <a:prstGeom prst="downArrow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2614" y="5648387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endParaRPr lang="ru-RU" b="1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7"/>
          <a:stretch/>
        </p:blipFill>
        <p:spPr bwMode="auto">
          <a:xfrm>
            <a:off x="6612636" y="1988840"/>
            <a:ext cx="2531364" cy="18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629" y="332656"/>
            <a:ext cx="6912768" cy="922114"/>
          </a:xfrm>
        </p:spPr>
        <p:txBody>
          <a:bodyPr>
            <a:noAutofit/>
          </a:bodyPr>
          <a:lstStyle/>
          <a:p>
            <a:r>
              <a:rPr lang="ru-RU" altLang="ru-RU" sz="18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8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8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 </a:t>
            </a:r>
            <a:r>
              <a:rPr lang="ru-RU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altLang="ru-RU" sz="1800" b="1" dirty="0" smtClean="0">
                <a:solidFill>
                  <a:srgbClr val="993366"/>
                </a:solidFill>
              </a:rPr>
              <a:t> </a:t>
            </a:r>
            <a:r>
              <a:rPr 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препарата Циклодинон</a:t>
            </a:r>
            <a:r>
              <a:rPr lang="ru-RU" altLang="ru-RU" sz="1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®</a:t>
            </a:r>
            <a:br>
              <a:rPr lang="ru-RU" altLang="ru-RU" sz="1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ru-RU" altLang="ru-RU" sz="18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Витекс </a:t>
            </a:r>
            <a:r>
              <a:rPr lang="ru-RU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священный (</a:t>
            </a:r>
            <a:r>
              <a:rPr lang="en-US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Vitex agnus-castus</a:t>
            </a:r>
            <a:r>
              <a:rPr lang="ru-RU" altLang="ru-RU" sz="18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altLang="ru-RU" sz="18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8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800" b="1" dirty="0">
              <a:solidFill>
                <a:srgbClr val="99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37312"/>
            <a:ext cx="87129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Инструкция по применению лекарственного препарата для медицинского применения Циклодинон</a:t>
            </a:r>
            <a:r>
              <a:rPr lang="ru-RU" sz="900" baseline="300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endParaRPr lang="en-US" sz="900" baseline="30000" dirty="0" smtClean="0">
              <a:solidFill>
                <a:srgbClr val="0045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alt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 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 секрецией пролактина (ПРЛ), гонадотропного рилизинг-гормона (ГнРГ) и гонадотопинов (фолликулостимулирующего гормона (ФСГ) и лютеинизирующего гормона (ЛГ))</a:t>
            </a:r>
            <a:r>
              <a:rPr lang="en-US" sz="900" baseline="300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9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667999" cy="42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635896" y="4163579"/>
            <a:ext cx="1874838" cy="392580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ru-RU" altLang="ru-RU" sz="1200" b="1" i="1" dirty="0">
                <a:solidFill>
                  <a:srgbClr val="FF0000"/>
                </a:solidFill>
                <a:latin typeface="Times New Roman" pitchFamily="18" charset="0"/>
              </a:rPr>
              <a:t>Дисб. Эстр / ПГ  </a:t>
            </a:r>
            <a:endParaRPr lang="en-US" altLang="ru-RU" sz="1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115616" y="4147470"/>
            <a:ext cx="1943100" cy="392580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ru-RU" altLang="ru-RU" sz="1200" b="1" i="1" dirty="0">
                <a:latin typeface="Times New Roman" pitchFamily="18" charset="0"/>
              </a:rPr>
              <a:t>Норм. Эстр / ПГ  </a:t>
            </a:r>
            <a:endParaRPr lang="en-US" altLang="ru-RU" sz="1200" b="1" i="1" dirty="0">
              <a:latin typeface="Times New Roman" pitchFamily="18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674676" y="4147470"/>
            <a:ext cx="1943100" cy="392580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ru-RU" altLang="ru-RU" sz="1200" b="1" i="1" dirty="0">
                <a:latin typeface="Times New Roman" pitchFamily="18" charset="0"/>
              </a:rPr>
              <a:t>Норм. Эстр / ПГ  </a:t>
            </a:r>
            <a:endParaRPr lang="en-US" altLang="ru-RU" sz="12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24161" y="126415"/>
            <a:ext cx="83169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993366"/>
                </a:solidFill>
                <a:latin typeface="Verdana" panose="020B0604030504040204" pitchFamily="34" charset="0"/>
              </a:rPr>
              <a:t>Безопасность и переносимость лечения </a:t>
            </a:r>
            <a:r>
              <a:rPr lang="ru-RU" sz="1600" b="1" dirty="0" err="1" smtClean="0">
                <a:solidFill>
                  <a:srgbClr val="993366"/>
                </a:solidFill>
                <a:latin typeface="Verdana" panose="020B0604030504040204" pitchFamily="34" charset="0"/>
              </a:rPr>
              <a:t>Циклодиноном</a:t>
            </a:r>
            <a:r>
              <a:rPr lang="ru-RU" sz="1600" b="1" baseline="30000" dirty="0" smtClean="0">
                <a:solidFill>
                  <a:srgbClr val="993366"/>
                </a:solidFill>
                <a:latin typeface="Verdana" panose="020B0604030504040204" pitchFamily="34" charset="0"/>
              </a:rPr>
              <a:t>®</a:t>
            </a:r>
            <a:endParaRPr lang="en-US" sz="1600" b="1" baseline="30000" dirty="0" smtClean="0">
              <a:solidFill>
                <a:srgbClr val="9933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none" dirty="0" smtClean="0">
                <a:solidFill>
                  <a:srgbClr val="993366"/>
                </a:solidFill>
                <a:latin typeface="Verdana" pitchFamily="34" charset="0"/>
              </a:rPr>
              <a:t>  </a:t>
            </a:r>
            <a:endParaRPr lang="ru-RU" altLang="ru-RU" sz="1600" b="1" u="none" dirty="0">
              <a:solidFill>
                <a:srgbClr val="993366"/>
              </a:solidFill>
              <a:latin typeface="Verdana" pitchFamily="34" charset="0"/>
            </a:endParaRPr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107504" y="620688"/>
            <a:ext cx="885698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ряде работ </a:t>
            </a:r>
            <a:r>
              <a:rPr lang="ru-RU" alt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отечественных авторов </a:t>
            </a:r>
            <a:r>
              <a:rPr lang="en-US" alt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[2, 3, 4, 5, 6</a:t>
            </a:r>
            <a:r>
              <a:rPr lang="en-US" alt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ru-RU" alt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было подтверждено, что лечение </a:t>
            </a:r>
            <a:r>
              <a:rPr lang="ru-RU" altLang="ru-RU" sz="14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Циклодиноном</a:t>
            </a:r>
            <a:r>
              <a:rPr lang="ru-RU" sz="1400" baseline="300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безопасно и хорошо переносится по сравнению с гормональной терапией</a:t>
            </a:r>
          </a:p>
          <a:p>
            <a:pPr algn="just"/>
            <a:r>
              <a:rPr lang="ru-RU" alt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ходе зарубежных исследований применения препаратов на основе экстракта </a:t>
            </a:r>
            <a:r>
              <a:rPr lang="ru-RU" altLang="ru-RU" sz="14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Витекса</a:t>
            </a:r>
            <a:r>
              <a:rPr lang="ru-RU" alt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священного было установлено, что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препараты на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 основе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имеют </a:t>
            </a:r>
            <a:r>
              <a:rPr lang="ru-RU" sz="14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дофаминергический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эффект, который,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учитывая </a:t>
            </a:r>
            <a:r>
              <a:rPr lang="ru-RU" sz="14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значимых побочных эффектов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рекомендован в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терапии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НМЦ, предменструальной симптоматики, включая </a:t>
            </a:r>
            <a:r>
              <a:rPr lang="ru-RU" sz="14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мастодинию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</a:t>
            </a:r>
            <a:r>
              <a:rPr lang="en-US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7]</a:t>
            </a:r>
            <a:endParaRPr lang="ru-RU" sz="1400" dirty="0" smtClean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по </a:t>
            </a: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зарегистрированным побочным эффектам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экстракта </a:t>
            </a:r>
            <a:r>
              <a:rPr lang="ru-RU" sz="14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Витекса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священного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были суммированы в  специальном обзоре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литературы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[8]: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«Применение </a:t>
            </a:r>
            <a:r>
              <a:rPr lang="ru-RU" sz="14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Витекса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священного </a:t>
            </a: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было связано </a:t>
            </a:r>
            <a:r>
              <a:rPr lang="ru-RU" sz="14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серьезными рисками для здоровья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Подавляющее большинство нежелательных явлений было </a:t>
            </a: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мягкими </a:t>
            </a:r>
            <a:r>
              <a:rPr lang="ru-RU" sz="14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преходящими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включая тошноту, головную боль, желудочно-кишечные расстройства,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угревую сыпь, </a:t>
            </a:r>
            <a:r>
              <a:rPr lang="ru-RU" sz="14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зуд и </a:t>
            </a:r>
            <a:r>
              <a:rPr lang="ru-RU" sz="14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эритему. 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</a:t>
            </a:r>
            <a:r>
              <a:rPr lang="ru-RU" sz="14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 следует избегать во время беременности и лактации из-за отсутствия </a:t>
            </a:r>
            <a:r>
              <a:rPr lang="ru-RU" sz="1400" b="1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достаточных данных по безопасности. </a:t>
            </a:r>
            <a:endParaRPr lang="ru-RU" altLang="ru-RU" sz="1400" b="1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581128"/>
            <a:ext cx="84600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Kilicdag</a:t>
            </a:r>
            <a:r>
              <a:rPr lang="en-US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E.B.,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Tarim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E.,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Bagis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T.,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Erkanli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S., Aslan E.,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Ozsahin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K.,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Kuscu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E.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Fructus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agni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casti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bromocriptine for treatment of hyperprolactinemia and mastalgia.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Gynaecol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Obstet. 2004, 85(3):292-3</a:t>
            </a:r>
            <a:r>
              <a:rPr lang="en-US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900" dirty="0" smtClean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В.П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Сметник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Л.Б.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Бутарева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altLang="ru-RU" sz="900" i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применения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фитопрепарата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агнукастон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®)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пациенток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недостаточностью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функции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желтого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тела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гиперпролактинемией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репродуктологии</a:t>
            </a:r>
            <a:r>
              <a:rPr lang="en-US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№5, 2005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1-4</a:t>
            </a:r>
            <a:r>
              <a:rPr lang="ru-RU" alt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r>
              <a:rPr lang="ru-RU" alt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alt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Артымук</a:t>
            </a:r>
            <a:r>
              <a:rPr lang="ru-RU" alt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Н.В. с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соавт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Применение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циклодинона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женщин с недостаточностью лютеиновой фазы и бесплодием. Вопросы гинекологии, акушерства и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2009. Т.8. №4.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1-3 </a:t>
            </a:r>
            <a:endParaRPr lang="ru-RU" altLang="ru-RU" sz="900" dirty="0" smtClean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Подзолкова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Н.М. и др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.//Клиническая оценка негормональной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монотерапии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нарушениях менструальной функции//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 гинекологии, акушерства и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2009, т. 8, №3, с. 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33–36</a:t>
            </a:r>
          </a:p>
          <a:p>
            <a:pPr algn="just"/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Кузнецова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И.В.//Использование растительных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дофаминомиметиков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молодых женщин с нарушением менструальным циклом//Акушерство и гинекология;2015;№11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Уварова Е.В., НЦ </a:t>
            </a:r>
            <a:r>
              <a:rPr lang="ru-RU" alt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АГиП</a:t>
            </a:r>
            <a:r>
              <a:rPr lang="ru-RU" alt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им. акад. Кулакова, Москва; «Преждевременное развитие молочных желез у девочек. Вопросы патогенеза, диагностики и лечения»» // РМЖ, №19, </a:t>
            </a:r>
            <a:r>
              <a:rPr lang="ru-RU" alt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</a:p>
          <a:p>
            <a:r>
              <a:rPr lang="ru-RU" alt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Вуттке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В.,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Зайдлова-Вуттке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Ярри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ru-RU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Артымук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 </a:t>
            </a:r>
            <a:r>
              <a:rPr lang="ru-RU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Витекса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священного (</a:t>
            </a:r>
            <a:r>
              <a:rPr lang="en-GB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Vitex</a:t>
            </a:r>
            <a:r>
              <a:rPr lang="en-GB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agnus</a:t>
            </a:r>
            <a:r>
              <a:rPr lang="en-GB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castus</a:t>
            </a:r>
            <a:r>
              <a:rPr lang="en-GB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гинекологической эндокринологии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*. </a:t>
            </a:r>
            <a:r>
              <a:rPr lang="en-US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Consilium</a:t>
            </a:r>
            <a:r>
              <a:rPr lang="en-US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Medicum</a:t>
            </a:r>
            <a:r>
              <a:rPr lang="en-US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Гинекология</a:t>
            </a:r>
            <a:r>
              <a:rPr lang="ru-RU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2012; 1: </a:t>
            </a:r>
            <a:r>
              <a:rPr lang="ru-RU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8-11</a:t>
            </a:r>
            <a:r>
              <a:rPr lang="en-US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Daniele C, Thompson Coon J,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Pittler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MH et al.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Vitex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agnus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castus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systematic review of adverse events. Drug </a:t>
            </a:r>
            <a:r>
              <a:rPr lang="en-US" sz="9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</a:t>
            </a:r>
            <a:r>
              <a:rPr lang="en-US" sz="9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2005; 28: 319–32</a:t>
            </a:r>
            <a:r>
              <a:rPr lang="en-US" sz="9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9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78871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</a:t>
            </a:r>
            <a:r>
              <a:rPr lang="ru-RU" altLang="ru-RU" sz="1600" b="1" baseline="300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эффективен </a:t>
            </a:r>
            <a:r>
              <a:rPr lang="ru-RU" altLang="ru-RU" sz="1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sz="16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лечении НМЦ, связанного с гиперпролактинемией, НЛФ, бесплодия</a:t>
            </a:r>
            <a:r>
              <a:rPr lang="ru-RU" altLang="ru-RU" sz="1600" b="1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связанного с недостаточностью желтого тела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2376" y="1556792"/>
            <a:ext cx="8453093" cy="3124944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Ведущим механизмом действия </a:t>
            </a:r>
            <a:r>
              <a:rPr lang="ru-RU" sz="16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Циклодинона</a:t>
            </a:r>
            <a:r>
              <a:rPr lang="ru-RU" sz="1600" baseline="300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является </a:t>
            </a:r>
            <a:r>
              <a:rPr lang="ru-RU" sz="1600" b="1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дофаминергический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эффект, благодаря которому  препарат нормализует повышенный уровень пролактина и способствует устранению дисбаланса половых гормонов 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[1, 2, 3]. </a:t>
            </a:r>
          </a:p>
          <a:p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положительное влияние на состояние пациенток оказывает подтвержденная </a:t>
            </a:r>
            <a:r>
              <a:rPr lang="ru-RU" sz="16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vitro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способность Витекса священного взаимодействовать с </a:t>
            </a:r>
            <a:r>
              <a:rPr lang="ru-RU" sz="1600" b="1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опиоидными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рецепторами 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[4, 5].  </a:t>
            </a:r>
            <a:endParaRPr lang="ru-RU" sz="16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Монотерапия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Циклодиноном</a:t>
            </a:r>
            <a:r>
              <a:rPr lang="ru-RU" sz="1600" baseline="300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нормализует менструальный цикл, способствует оптимизации уровней пролактина и  прогестерона у женщин на фоне нарушений биологического ритма 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[6]. </a:t>
            </a:r>
          </a:p>
          <a:p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исследований подтвердили, что препарат эффективно снижает частоту  недостаточности лютеиновой фазы цикла и сопутствующего бесплодия 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[4, 5], </a:t>
            </a:r>
            <a:r>
              <a:rPr lang="ru-RU" sz="1600" dirty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 проявления ПМС и масталгию </a:t>
            </a:r>
            <a:r>
              <a:rPr lang="ru-RU" sz="1600" dirty="0" smtClean="0">
                <a:solidFill>
                  <a:srgbClr val="0045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[6].</a:t>
            </a:r>
            <a:endParaRPr lang="ru-RU" sz="1600" dirty="0">
              <a:solidFill>
                <a:srgbClr val="0045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941168"/>
            <a:ext cx="8496944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Kilicdag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E.B.,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Tarim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E.,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Bagis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T.,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Erkanli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S., Aslan E.,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Ozsahin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K.,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Kuscu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E.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Fructus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agni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casti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and bromocriptine for treatment of hyperprolactinemia and mastalgia.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J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Gynaecol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Obstet. 2004, 85(3):292-3.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457D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2.Сметник В.П., 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Бутарева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Л.Б..</a:t>
            </a:r>
            <a:r>
              <a:rPr kumimoji="0" lang="ru-RU" altLang="ru-RU" sz="800" b="0" i="1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Опыт применения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фитопрепарата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агнукастон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(Циклодинон®) у пациенток с недостаточностью функции желтого тела и гиперпролактинемией. Проблемы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репродуктологии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№5, 2005.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Стр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1-4.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3.Артымук Н.В. Кондратьева Т.А.,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Тачкова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О.А. Применение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циклодинона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у женщин с недостаточностью лютеиновой фазы и бесплодием. Вопросы гинекологии, акушерства и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2009. Т.8. №4.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Стр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1-3 </a:t>
            </a: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rgbClr val="00457D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Webster D.E., He Y., Chen S.N., Pauli G.F., Farnsworth N.R., Wang Z.J.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Opioidergic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mechanisms underlying the actions of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Vitex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agnus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-castus L.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Biochem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Pharmacol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2011;81(1):170-7. 17th International Congress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Phytopharm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2013: Vienna, July 8-10,2013: receptor Targeting Activities for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Vitex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Agnus Castus Dry Extract (BNO 1095) as active component of </a:t>
            </a:r>
            <a:r>
              <a:rPr kumimoji="0" lang="en-US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Agnucaston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457D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5.Подзолкова Н.М.,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Полетова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Т.Н., Глазкова О.Л.,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Созаева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Л.Г. Клиническая оценка негормональной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монотерапии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при нарушениях менструальной функции. Вопросы гинекологии, акушерства и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перинатологии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2009. т.8. №3. с. 33-36.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rgbClr val="00457D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800" dirty="0" smtClean="0">
                <a:solidFill>
                  <a:srgbClr val="00457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Прилепская В.Н.,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Ледина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А.В., Тагиева А.В.,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Ревазова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Ф.С. Лечение предменструального синдрома препаратом на основе сухого экстракта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авраамова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457D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дерева. Проблемы репродукции», 2007, №2, с. 28-34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rgbClr val="00457D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457D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Женщина рожает первого ребенка в 30 лет (ранее 25)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Эндометриоз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миома матки, хламидиоз, никотин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2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лютеиновой фазы при ЭКО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Поддержать лютеиновую фазу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Заместительная терапия продуктами секреции желтого тела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лютеиновой фазы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Желтое тело продуцирует прогестерон, стероиды и факторы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Метаанализ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Nosarka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2005 : прогестерон и ХГЧ 1500-2500 МЕ (риск СГЯ)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Заместительная терапия продуктами секреции желтого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Прогестерон гель 8 % 1 раз с вечера в день выполнения пункции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Прогестерон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интравагинальный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200 мг 3 раза в сутки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Пероральное или внутримышечное введение прогестерона 50 мг/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лютеиновой фазы (другое)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эстрадиола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 прогестерону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аГнРГ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короткого действия однократно в середине лютеиновой фазы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аспирина и гепарина не увеличивают эффективность имплантации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Кортикостероиды (нет убедительных данных, лишь незначительное превышение эффективности программ)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Цитокины, иммуноглобулины –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в разработке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34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7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Бесплодие…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Эндокринное расстройство при сохранном менструальном цикле и регулярных менструациях маловероятно и в таком случае отклонение лабораторных показателей от нормы имеет несущественное значение…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Гинекологическая эндокринология и репродуктивная медицина</a:t>
            </a:r>
          </a:p>
          <a:p>
            <a:pPr marL="0" indent="0" algn="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Мигель фон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Вольфф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Штуте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2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Подозрение на эндокринные и овариально-эндокринные причины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ФСГ, ЛГ, ТТГ, пролактин, общий тестостерон,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ДГЭАс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сыворотке крови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заболеваний щитовидной железы, СПКЯ, АГС, гипофиза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АМГ хотя бы однократно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Прогестерон через неделю после овуляции (значение невелико)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8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бесплодия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матки (миома матки)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шейки матки (особенно операции) – механические препятствия, секреция слизи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яичников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маточных труб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Поражение эндометрия (в норме 8-14 мм)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6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бесплодия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Андрологические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причины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Эндометриоз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Генетические причины (редко)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Психические заболевания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роль умеренного стресса переоценена (он полезен), чрезмерный – приводит к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ановуляции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Идиопатическое бесплодие</a:t>
            </a:r>
          </a:p>
        </p:txBody>
      </p:sp>
    </p:spTree>
    <p:extLst>
      <p:ext uri="{BB962C8B-B14F-4D97-AF65-F5344CB8AC3E}">
        <p14:creationId xmlns:p14="http://schemas.microsoft.com/office/powerpoint/2010/main" val="214028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Лютеиновая фаза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" y="1404487"/>
            <a:ext cx="9125955" cy="47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5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Лютеиновая фаза - недостаточность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между овуляцией и менструацией, 12-14 дней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от 5 до 10 % (переоценивается из-за отсутствия четких критериев)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Причины…</a:t>
            </a:r>
          </a:p>
        </p:txBody>
      </p:sp>
    </p:spTree>
    <p:extLst>
      <p:ext uri="{BB962C8B-B14F-4D97-AF65-F5344CB8AC3E}">
        <p14:creationId xmlns:p14="http://schemas.microsoft.com/office/powerpoint/2010/main" val="4019015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2277</Words>
  <Application>Microsoft Office PowerPoint</Application>
  <PresentationFormat>Экран (4:3)</PresentationFormat>
  <Paragraphs>216</Paragraphs>
  <Slides>34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Диаграмма</vt:lpstr>
      <vt:lpstr>Коррекция менструального цикла при нарушениях репродукции</vt:lpstr>
      <vt:lpstr>Бесплодие – отсутствие беременности в течение 12 мес</vt:lpstr>
      <vt:lpstr>Презентация PowerPoint</vt:lpstr>
      <vt:lpstr>Бесплодие…</vt:lpstr>
      <vt:lpstr>Подозрение на эндокринные и овариально-эндокринные причины</vt:lpstr>
      <vt:lpstr>Причины бесплодия</vt:lpstr>
      <vt:lpstr>Причины бесплодия</vt:lpstr>
      <vt:lpstr>Лютеиновая фаза</vt:lpstr>
      <vt:lpstr>Лютеиновая фаза - недостаточность</vt:lpstr>
      <vt:lpstr>Лютеиновая фаза - недостаточность</vt:lpstr>
      <vt:lpstr>Лютеиновая фаза - недостаточность</vt:lpstr>
      <vt:lpstr>Лютеиновая фаза - недостаточность</vt:lpstr>
      <vt:lpstr>Гиперпролактинемия и бесплодие</vt:lpstr>
      <vt:lpstr>Гиперпролактинемия и бесплодие</vt:lpstr>
      <vt:lpstr>Гиперпролактинемия и бесплодие</vt:lpstr>
      <vt:lpstr>Презентация PowerPoint</vt:lpstr>
      <vt:lpstr>Циклодинон эффективно снижает уровень пролактина и повышает прогестерон  у пациенток с недостаточностью функции желтого тела и гиперпролактинемией</vt:lpstr>
      <vt:lpstr>Циклодинон® эффективно снижает уровень пролактина и повышает прогестерон  у пациенток с недостаточностью функции желтого тела и гиперпролактинемией</vt:lpstr>
      <vt:lpstr>Циклодинон эффективно снижает частоту  недостаточности лютеиновой фазы цикла и сопутствующего бесплодия  </vt:lpstr>
      <vt:lpstr>Циклодинон® эффективно снижает частоту  недостаточности лютеиновой фазы цикла и сопутствующего бесплодия  </vt:lpstr>
      <vt:lpstr>Циклодинон® нормализует уровень пролактина и повышает концентрацию прогестерона в терапии НМЦ, связанного с нарушением биологических ритмов </vt:lpstr>
      <vt:lpstr>Циклодинон® эффективно восстанавливает менструально-овариальные функции на фоне нарушения биологических ритмов </vt:lpstr>
      <vt:lpstr>Циклодинон® уменьшает частоту психоэмоциональных расстройств и НМЦ у женщин с гиперпролактинемий, эффективность терапии сопоставима с гормональной терапией </vt:lpstr>
      <vt:lpstr>Презентация PowerPoint</vt:lpstr>
      <vt:lpstr>Презентация PowerPoint</vt:lpstr>
      <vt:lpstr>Подтвержденные механизмы действия  Витекса священного (Циклодинон®):</vt:lpstr>
      <vt:lpstr> Механизм действия препарата Циклодинон® Витекс священный (Vitex agnus-castus)  </vt:lpstr>
      <vt:lpstr>Презентация PowerPoint</vt:lpstr>
      <vt:lpstr>Презентация PowerPoint</vt:lpstr>
      <vt:lpstr>Поддержка лютеиновой фазы при ЭКО</vt:lpstr>
      <vt:lpstr>Поддержка лютеиновой фазы</vt:lpstr>
      <vt:lpstr>Заместительная терапия продуктами секреции желтого тела</vt:lpstr>
      <vt:lpstr>Поддержка лютеиновой фазы (другое)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менструального цикла при нарушениях репродукции</dc:title>
  <dc:creator>Елена</dc:creator>
  <cp:lastModifiedBy>Елена</cp:lastModifiedBy>
  <cp:revision>11</cp:revision>
  <dcterms:created xsi:type="dcterms:W3CDTF">2018-09-05T17:17:04Z</dcterms:created>
  <dcterms:modified xsi:type="dcterms:W3CDTF">2018-09-06T02:59:22Z</dcterms:modified>
</cp:coreProperties>
</file>