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6" r:id="rId2"/>
    <p:sldId id="476" r:id="rId3"/>
    <p:sldId id="475" r:id="rId4"/>
    <p:sldId id="257" r:id="rId5"/>
    <p:sldId id="455" r:id="rId6"/>
    <p:sldId id="258" r:id="rId7"/>
    <p:sldId id="262" r:id="rId8"/>
    <p:sldId id="263" r:id="rId9"/>
    <p:sldId id="264" r:id="rId10"/>
    <p:sldId id="265" r:id="rId11"/>
    <p:sldId id="266" r:id="rId12"/>
    <p:sldId id="444" r:id="rId13"/>
    <p:sldId id="440" r:id="rId14"/>
    <p:sldId id="448" r:id="rId15"/>
    <p:sldId id="449" r:id="rId16"/>
    <p:sldId id="480" r:id="rId17"/>
    <p:sldId id="482" r:id="rId18"/>
    <p:sldId id="483" r:id="rId19"/>
    <p:sldId id="484" r:id="rId20"/>
    <p:sldId id="485" r:id="rId21"/>
    <p:sldId id="469" r:id="rId22"/>
    <p:sldId id="456" r:id="rId23"/>
    <p:sldId id="291" r:id="rId24"/>
    <p:sldId id="451" r:id="rId25"/>
    <p:sldId id="452" r:id="rId26"/>
    <p:sldId id="453" r:id="rId27"/>
    <p:sldId id="487" r:id="rId28"/>
    <p:sldId id="457" r:id="rId29"/>
    <p:sldId id="458" r:id="rId30"/>
    <p:sldId id="450" r:id="rId31"/>
    <p:sldId id="471" r:id="rId32"/>
    <p:sldId id="459" r:id="rId33"/>
    <p:sldId id="460" r:id="rId34"/>
    <p:sldId id="268" r:id="rId35"/>
    <p:sldId id="269" r:id="rId36"/>
    <p:sldId id="270" r:id="rId37"/>
    <p:sldId id="461" r:id="rId38"/>
    <p:sldId id="486" r:id="rId39"/>
    <p:sldId id="474" r:id="rId40"/>
    <p:sldId id="466" r:id="rId41"/>
    <p:sldId id="463" r:id="rId42"/>
    <p:sldId id="465" r:id="rId43"/>
    <p:sldId id="472" r:id="rId44"/>
    <p:sldId id="473" r:id="rId45"/>
    <p:sldId id="438" r:id="rId46"/>
    <p:sldId id="439" r:id="rId47"/>
    <p:sldId id="470" r:id="rId48"/>
    <p:sldId id="468" r:id="rId49"/>
    <p:sldId id="479" r:id="rId50"/>
    <p:sldId id="441" r:id="rId51"/>
    <p:sldId id="442" r:id="rId52"/>
    <p:sldId id="445" r:id="rId53"/>
    <p:sldId id="477" r:id="rId54"/>
    <p:sldId id="390" r:id="rId55"/>
    <p:sldId id="478" r:id="rId56"/>
    <p:sldId id="391" r:id="rId5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E8FB"/>
          </a:solidFill>
        </a:fill>
      </a:tcStyle>
    </a:wholeTbl>
    <a:band2H>
      <a:tcTxStyle/>
      <a:tcStyle>
        <a:tcBdr/>
        <a:fill>
          <a:solidFill>
            <a:srgbClr val="E8F4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CCCA"/>
          </a:solidFill>
        </a:fill>
      </a:tcStyle>
    </a:wholeTbl>
    <a:band2H>
      <a:tcTxStyle/>
      <a:tcStyle>
        <a:tcBdr/>
        <a:fill>
          <a:solidFill>
            <a:srgbClr val="EB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E5DA"/>
          </a:solidFill>
        </a:fill>
      </a:tcStyle>
    </a:wholeTbl>
    <a:band2H>
      <a:tcTxStyle/>
      <a:tcStyle>
        <a:tcBdr/>
        <a:fill>
          <a:solidFill>
            <a:srgbClr val="FEF2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262626"/>
        </a:fontRef>
        <a:srgbClr val="2626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62626"/>
        </a:fontRef>
        <a:srgbClr val="2626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62626"/>
              </a:solidFill>
              <a:prstDash val="solid"/>
              <a:round/>
            </a:ln>
          </a:top>
          <a:bottom>
            <a:ln w="254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62626"/>
              </a:solidFill>
              <a:prstDash val="solid"/>
              <a:round/>
            </a:ln>
          </a:top>
          <a:bottom>
            <a:ln w="254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6262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6262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6262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262626"/>
              </a:solidFill>
              <a:prstDash val="solid"/>
              <a:round/>
            </a:ln>
          </a:left>
          <a:right>
            <a:ln w="12700" cap="flat">
              <a:solidFill>
                <a:srgbClr val="262626"/>
              </a:solidFill>
              <a:prstDash val="solid"/>
              <a:round/>
            </a:ln>
          </a:right>
          <a:top>
            <a:ln w="12700" cap="flat">
              <a:solidFill>
                <a:srgbClr val="262626"/>
              </a:solidFill>
              <a:prstDash val="solid"/>
              <a:round/>
            </a:ln>
          </a:top>
          <a:bottom>
            <a:ln w="127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solidFill>
                <a:srgbClr val="262626"/>
              </a:solidFill>
              <a:prstDash val="solid"/>
              <a:round/>
            </a:ln>
          </a:insideH>
          <a:insideV>
            <a:ln w="12700" cap="flat">
              <a:solidFill>
                <a:srgbClr val="262626"/>
              </a:solidFill>
              <a:prstDash val="solid"/>
              <a:round/>
            </a:ln>
          </a:insideV>
        </a:tcBdr>
        <a:fill>
          <a:solidFill>
            <a:srgbClr val="262626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262626"/>
              </a:solidFill>
              <a:prstDash val="solid"/>
              <a:round/>
            </a:ln>
          </a:left>
          <a:right>
            <a:ln w="12700" cap="flat">
              <a:solidFill>
                <a:srgbClr val="262626"/>
              </a:solidFill>
              <a:prstDash val="solid"/>
              <a:round/>
            </a:ln>
          </a:right>
          <a:top>
            <a:ln w="12700" cap="flat">
              <a:solidFill>
                <a:srgbClr val="262626"/>
              </a:solidFill>
              <a:prstDash val="solid"/>
              <a:round/>
            </a:ln>
          </a:top>
          <a:bottom>
            <a:ln w="127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solidFill>
                <a:srgbClr val="262626"/>
              </a:solidFill>
              <a:prstDash val="solid"/>
              <a:round/>
            </a:ln>
          </a:insideH>
          <a:insideV>
            <a:ln w="12700" cap="flat">
              <a:solidFill>
                <a:srgbClr val="262626"/>
              </a:solidFill>
              <a:prstDash val="solid"/>
              <a:round/>
            </a:ln>
          </a:insideV>
        </a:tcBdr>
        <a:fill>
          <a:solidFill>
            <a:srgbClr val="262626">
              <a:alpha val="20000"/>
            </a:srgbClr>
          </a:solidFill>
        </a:fill>
      </a:tcStyle>
    </a:firstCol>
    <a:lastRow>
      <a:tcTxStyle b="on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262626"/>
              </a:solidFill>
              <a:prstDash val="solid"/>
              <a:round/>
            </a:ln>
          </a:left>
          <a:right>
            <a:ln w="12700" cap="flat">
              <a:solidFill>
                <a:srgbClr val="262626"/>
              </a:solidFill>
              <a:prstDash val="solid"/>
              <a:round/>
            </a:ln>
          </a:right>
          <a:top>
            <a:ln w="50800" cap="flat">
              <a:solidFill>
                <a:srgbClr val="262626"/>
              </a:solidFill>
              <a:prstDash val="solid"/>
              <a:round/>
            </a:ln>
          </a:top>
          <a:bottom>
            <a:ln w="127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solidFill>
                <a:srgbClr val="262626"/>
              </a:solidFill>
              <a:prstDash val="solid"/>
              <a:round/>
            </a:ln>
          </a:insideH>
          <a:insideV>
            <a:ln w="12700" cap="flat">
              <a:solidFill>
                <a:srgbClr val="26262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262626"/>
        </a:fontRef>
        <a:srgbClr val="262626"/>
      </a:tcTxStyle>
      <a:tcStyle>
        <a:tcBdr>
          <a:left>
            <a:ln w="12700" cap="flat">
              <a:solidFill>
                <a:srgbClr val="262626"/>
              </a:solidFill>
              <a:prstDash val="solid"/>
              <a:round/>
            </a:ln>
          </a:left>
          <a:right>
            <a:ln w="12700" cap="flat">
              <a:solidFill>
                <a:srgbClr val="262626"/>
              </a:solidFill>
              <a:prstDash val="solid"/>
              <a:round/>
            </a:ln>
          </a:right>
          <a:top>
            <a:ln w="12700" cap="flat">
              <a:solidFill>
                <a:srgbClr val="262626"/>
              </a:solidFill>
              <a:prstDash val="solid"/>
              <a:round/>
            </a:ln>
          </a:top>
          <a:bottom>
            <a:ln w="254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solidFill>
                <a:srgbClr val="262626"/>
              </a:solidFill>
              <a:prstDash val="solid"/>
              <a:round/>
            </a:ln>
          </a:insideH>
          <a:insideV>
            <a:ln w="12700" cap="flat">
              <a:solidFill>
                <a:srgbClr val="262626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69"/>
    <p:restoredTop sz="92782" autoAdjust="0"/>
  </p:normalViewPr>
  <p:slideViewPr>
    <p:cSldViewPr>
      <p:cViewPr varScale="1">
        <p:scale>
          <a:sx n="90" d="100"/>
          <a:sy n="90" d="100"/>
        </p:scale>
        <p:origin x="3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C:\Users\OZO\Desktop\&#1051;&#1080;&#1089;&#1090;%20Microsoft%20Office%20Excel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/C:\Users\OZO\Desktop\&#1051;&#1080;&#1089;&#1090;%20Microsoft%20Office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rusakov\Desktop\&#1051;&#1080;&#1089;&#1090;%20Microsoft%20Office%20Excel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/C:\Users\rusakov\Desktop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Лист1!$B$3:$C$3</c:f>
              <c:numCache>
                <c:formatCode>General</c:formatCode>
                <c:ptCount val="2"/>
                <c:pt idx="0">
                  <c:v>2100</c:v>
                </c:pt>
                <c:pt idx="1">
                  <c:v>6050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91-D84D-B0D6-2BAF2604C5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2685952"/>
        <c:axId val="192713856"/>
        <c:axId val="0"/>
      </c:bar3DChart>
      <c:catAx>
        <c:axId val="192685952"/>
        <c:scaling>
          <c:orientation val="minMax"/>
        </c:scaling>
        <c:delete val="1"/>
        <c:axPos val="b"/>
        <c:majorTickMark val="out"/>
        <c:minorTickMark val="none"/>
        <c:tickLblPos val="none"/>
        <c:crossAx val="192713856"/>
        <c:crosses val="autoZero"/>
        <c:auto val="1"/>
        <c:lblAlgn val="ctr"/>
        <c:lblOffset val="100"/>
        <c:noMultiLvlLbl val="0"/>
      </c:catAx>
      <c:valAx>
        <c:axId val="192713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926859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Лист1!$B$5:$C$5</c:f>
              <c:numCache>
                <c:formatCode>General</c:formatCode>
                <c:ptCount val="2"/>
                <c:pt idx="0">
                  <c:v>311</c:v>
                </c:pt>
                <c:pt idx="1">
                  <c:v>1791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12-1246-B21D-8A06E5ED82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2789120"/>
        <c:axId val="195368448"/>
        <c:axId val="0"/>
      </c:bar3DChart>
      <c:catAx>
        <c:axId val="192789120"/>
        <c:scaling>
          <c:orientation val="minMax"/>
        </c:scaling>
        <c:delete val="1"/>
        <c:axPos val="b"/>
        <c:majorTickMark val="out"/>
        <c:minorTickMark val="none"/>
        <c:tickLblPos val="none"/>
        <c:crossAx val="195368448"/>
        <c:crosses val="autoZero"/>
        <c:auto val="1"/>
        <c:lblAlgn val="ctr"/>
        <c:lblOffset val="100"/>
        <c:noMultiLvlLbl val="0"/>
      </c:catAx>
      <c:valAx>
        <c:axId val="195368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92789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451310111659943E-2"/>
          <c:y val="7.202379602103591E-2"/>
          <c:w val="0.52754248409626503"/>
          <c:h val="0.88928573504204356"/>
        </c:manualLayout>
      </c:layout>
      <c:doughnutChart>
        <c:varyColors val="1"/>
        <c:ser>
          <c:idx val="0"/>
          <c:order val="0"/>
          <c:spPr>
            <a:ln>
              <a:solidFill>
                <a:schemeClr val="bg2">
                  <a:lumMod val="25000"/>
                </a:schemeClr>
              </a:solidFill>
            </a:ln>
          </c:spPr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C9DA-5D41-83B8-40475E3F4C7C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9DA-5D41-83B8-40475E3F4C7C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C9DA-5D41-83B8-40475E3F4C7C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C9DA-5D41-83B8-40475E3F4C7C}"/>
              </c:ext>
            </c:extLst>
          </c:dPt>
          <c:dPt>
            <c:idx val="7"/>
            <c:bubble3D val="0"/>
            <c:spPr>
              <a:solidFill>
                <a:srgbClr val="8B8D8C"/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4-C9DA-5D41-83B8-40475E3F4C7C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C9DA-5D41-83B8-40475E3F4C7C}"/>
              </c:ext>
            </c:extLst>
          </c:dPt>
          <c:dLbls>
            <c:dLbl>
              <c:idx val="0"/>
              <c:layout>
                <c:manualLayout>
                  <c:x val="4.5197740112994364E-2"/>
                  <c:y val="-0.119047596728984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9DA-5D41-83B8-40475E3F4C7C}"/>
                </c:ext>
              </c:extLst>
            </c:dLbl>
            <c:dLbl>
              <c:idx val="1"/>
              <c:layout>
                <c:manualLayout>
                  <c:x val="7.3446327683615822E-2"/>
                  <c:y val="-8.0952365775710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DA-5D41-83B8-40475E3F4C7C}"/>
                </c:ext>
              </c:extLst>
            </c:dLbl>
            <c:dLbl>
              <c:idx val="7"/>
              <c:layout>
                <c:manualLayout>
                  <c:x val="-4.3785310734463283E-2"/>
                  <c:y val="-0.12619045253272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9DA-5D41-83B8-40475E3F4C7C}"/>
                </c:ext>
              </c:extLst>
            </c:dLbl>
            <c:dLbl>
              <c:idx val="8"/>
              <c:layout>
                <c:manualLayout>
                  <c:x val="-1.2711864406779662E-2"/>
                  <c:y val="-0.135714260271042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DA-5D41-83B8-40475E3F4C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Лист1!$G$37:$G$45</c:f>
              <c:strCache>
                <c:ptCount val="9"/>
                <c:pt idx="0">
                  <c:v>Общий осмотр</c:v>
                </c:pt>
                <c:pt idx="1">
                  <c:v>Аускультация органов грудной клетки (легких, сердца)</c:v>
                </c:pt>
                <c:pt idx="2">
                  <c:v>Сбор анамнеза, опрос</c:v>
                </c:pt>
                <c:pt idx="3">
                  <c:v>Советы, рекомендации</c:v>
                </c:pt>
                <c:pt idx="4">
                  <c:v>Просмотр амбулаторной карты</c:v>
                </c:pt>
                <c:pt idx="5">
                  <c:v>Запись в медицинские документы</c:v>
                </c:pt>
                <c:pt idx="6">
                  <c:v>Работа на компьютере</c:v>
                </c:pt>
                <c:pt idx="7">
                  <c:v>Мытье рук</c:v>
                </c:pt>
                <c:pt idx="8">
                  <c:v>Время на ожидание готовности пациента к осмотру, продолжению приёма</c:v>
                </c:pt>
              </c:strCache>
            </c:strRef>
          </c:cat>
          <c:val>
            <c:numRef>
              <c:f>Лист1!$H$37:$H$45</c:f>
              <c:numCache>
                <c:formatCode>General</c:formatCode>
                <c:ptCount val="9"/>
                <c:pt idx="0">
                  <c:v>0.75000000000000189</c:v>
                </c:pt>
                <c:pt idx="1">
                  <c:v>0.30000000000000032</c:v>
                </c:pt>
                <c:pt idx="2">
                  <c:v>0.60000000000000064</c:v>
                </c:pt>
                <c:pt idx="3">
                  <c:v>0.9</c:v>
                </c:pt>
                <c:pt idx="4">
                  <c:v>0.8</c:v>
                </c:pt>
                <c:pt idx="5">
                  <c:v>0.5</c:v>
                </c:pt>
                <c:pt idx="6">
                  <c:v>0.8</c:v>
                </c:pt>
                <c:pt idx="7">
                  <c:v>0.05</c:v>
                </c:pt>
                <c:pt idx="8">
                  <c:v>0.30000000000000032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9DA-5D41-83B8-40475E3F4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3494216824591843"/>
          <c:y val="5.1151519195693766E-2"/>
          <c:w val="0.35658325548289532"/>
          <c:h val="0.89769673917879123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685185727801865E-2"/>
          <c:y val="0.10171566664434405"/>
          <c:w val="0.48132200666598968"/>
          <c:h val="0.8210784659027194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  <c:userShapes r:id="rId2"/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3.8576E-7</cdr:y>
    </cdr:from>
    <cdr:to>
      <cdr:x>0.96667</cdr:x>
      <cdr:y>0.24933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"/>
          <a:ext cx="4176464" cy="6463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45719" tIns="45719" rIns="45719" bIns="45719" numCol="1" spcCol="38100" rtlCol="0" anchor="t">
          <a:spAutoFit/>
        </a:bodyPr>
        <a:lstStyle xmlns:a="http://schemas.openxmlformats.org/drawingml/2006/main"/>
        <a:p xmlns:a="http://schemas.openxmlformats.org/drawingml/2006/main">
          <a:pPr marL="0" marR="0" indent="0" algn="l" defTabSz="914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egoe Script" pitchFamily="34" charset="0"/>
              <a:sym typeface="Calibri"/>
            </a:rPr>
            <a:t>Количество обращений</a:t>
          </a:r>
        </a:p>
        <a:p xmlns:a="http://schemas.openxmlformats.org/drawingml/2006/main">
          <a:pPr marL="0" marR="0" indent="0" algn="l" defTabSz="914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egoe Script" pitchFamily="34" charset="0"/>
              <a:sym typeface="Calibri"/>
            </a:rPr>
            <a:t> в связи с некачественной МП</a:t>
          </a:r>
        </a:p>
      </cdr:txBody>
    </cdr:sp>
  </cdr:relSizeAnchor>
  <cdr:relSizeAnchor xmlns:cdr="http://schemas.openxmlformats.org/drawingml/2006/chartDrawing">
    <cdr:from>
      <cdr:x>0.21667</cdr:x>
      <cdr:y>0.85753</cdr:y>
    </cdr:from>
    <cdr:to>
      <cdr:x>0.34638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36104" y="2246726"/>
          <a:ext cx="560408" cy="36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none" lIns="45719" tIns="45719" rIns="45719" bIns="45719" numCol="1" spcCol="38100" rtlCol="0" anchor="t">
          <a:spAutoFit/>
        </a:bodyPr>
        <a:lstStyle xmlns:a="http://schemas.openxmlformats.org/drawingml/2006/main"/>
        <a:p xmlns:a="http://schemas.openxmlformats.org/drawingml/2006/main">
          <a:pPr marL="0" marR="0" indent="0" algn="l" defTabSz="914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Calibri"/>
            </a:rPr>
            <a:t>2012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0.20872</cdr:x>
      <cdr:y>0.83871</cdr:y>
    </cdr:from>
    <cdr:to>
      <cdr:x>0.39427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3A9987E-EF98-F54D-B8E1-10412814976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864096" y="1872208"/>
          <a:ext cx="768163" cy="360040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0.58621</cdr:x>
      <cdr:y>0.32394</cdr:y>
    </cdr:from>
    <cdr:to>
      <cdr:x>0.62069</cdr:x>
      <cdr:y>0.52113</cdr:y>
    </cdr:to>
    <cdr:sp macro="" textlink="">
      <cdr:nvSpPr>
        <cdr:cNvPr id="2" name="Левая фигурная скобка 1"/>
        <cdr:cNvSpPr/>
      </cdr:nvSpPr>
      <cdr:spPr>
        <a:xfrm xmlns:a="http://schemas.openxmlformats.org/drawingml/2006/main">
          <a:off x="5181599" y="1752600"/>
          <a:ext cx="304800" cy="1066800"/>
        </a:xfrm>
        <a:prstGeom xmlns:a="http://schemas.openxmlformats.org/drawingml/2006/main" prst="leftBrace">
          <a:avLst/>
        </a:prstGeom>
        <a:noFill xmlns:a="http://schemas.openxmlformats.org/drawingml/2006/main"/>
        <a:ln xmlns:a="http://schemas.openxmlformats.org/drawingml/2006/main" w="6350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0.58621</cdr:x>
      <cdr:y>0.53521</cdr:y>
    </cdr:from>
    <cdr:to>
      <cdr:x>0.62069</cdr:x>
      <cdr:y>0.83099</cdr:y>
    </cdr:to>
    <cdr:sp macro="" textlink="">
      <cdr:nvSpPr>
        <cdr:cNvPr id="3" name="Левая фигурная скобка 2"/>
        <cdr:cNvSpPr/>
      </cdr:nvSpPr>
      <cdr:spPr>
        <a:xfrm xmlns:a="http://schemas.openxmlformats.org/drawingml/2006/main">
          <a:off x="5181599" y="2895600"/>
          <a:ext cx="304800" cy="1600200"/>
        </a:xfrm>
        <a:prstGeom xmlns:a="http://schemas.openxmlformats.org/drawingml/2006/main" prst="leftBrace">
          <a:avLst/>
        </a:prstGeom>
        <a:ln xmlns:a="http://schemas.openxmlformats.org/drawingml/2006/main" w="63500">
          <a:solidFill>
            <a:srgbClr val="FFC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B8B8B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B8B8B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B8B8B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B8B8B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B8B8B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5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B8B8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262626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am.tv/revizorro-medicinno-22-05-2018.html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rusakovaiv@mail.ru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5029200" cy="6324600"/>
          </a:xfrm>
          <a:prstGeom prst="rect">
            <a:avLst/>
          </a:prstGeom>
          <a:effectLst>
            <a:outerShdw dist="17961" dir="2700000" rotWithShape="0">
              <a:srgbClr val="FFFFFF"/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 b="1">
                <a:ln w="12700">
                  <a:solidFill>
                    <a:srgbClr val="4E4E4E"/>
                  </a:solidFill>
                </a:ln>
                <a:solidFill>
                  <a:srgbClr val="2B5669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ru-RU" dirty="0"/>
              <a:t>Создание положительного информационного имиджа клиники как основа профилактики конфликтов с пациентами</a:t>
            </a:r>
            <a:br>
              <a:rPr lang="ru-RU" dirty="0"/>
            </a:br>
            <a:br>
              <a:rPr lang="ru-RU" u="sng" dirty="0"/>
            </a:br>
            <a:br>
              <a:rPr lang="ru-RU" dirty="0"/>
            </a:br>
            <a:r>
              <a:rPr lang="ru-RU" sz="3600" dirty="0">
                <a:ln w="12699">
                  <a:solidFill>
                    <a:srgbClr val="4E4E4E"/>
                  </a:solidFill>
                </a:ln>
                <a:latin typeface="Segoe Script"/>
                <a:ea typeface="Segoe Script"/>
                <a:cs typeface="Segoe Script"/>
                <a:sym typeface="Segoe Script"/>
              </a:rPr>
              <a:t>Екатеринбург</a:t>
            </a:r>
            <a:r>
              <a:rPr sz="3600" dirty="0">
                <a:ln w="12699">
                  <a:solidFill>
                    <a:srgbClr val="4E4E4E"/>
                  </a:solidFill>
                </a:ln>
                <a:latin typeface="Segoe Script"/>
                <a:ea typeface="Segoe Script"/>
                <a:cs typeface="Segoe Script"/>
                <a:sym typeface="Segoe Script"/>
              </a:rPr>
              <a:t>, 2018</a:t>
            </a:r>
          </a:p>
        </p:txBody>
      </p:sp>
      <p:sp>
        <p:nvSpPr>
          <p:cNvPr id="113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0" y="6525344"/>
            <a:ext cx="4800600" cy="332656"/>
          </a:xfrm>
          <a:prstGeom prst="rect">
            <a:avLst/>
          </a:prstGeom>
          <a:effectLst>
            <a:outerShdw dist="17961" dir="2700000" rotWithShape="0">
              <a:srgbClr val="FFFFFF"/>
            </a:outerShdw>
          </a:effectLst>
        </p:spPr>
        <p:txBody>
          <a:bodyPr>
            <a:normAutofit fontScale="92500" lnSpcReduction="10000"/>
          </a:bodyPr>
          <a:lstStyle>
            <a:lvl1pPr algn="l" defTabSz="685800">
              <a:lnSpc>
                <a:spcPct val="80000"/>
              </a:lnSpc>
              <a:spcBef>
                <a:spcPts val="200"/>
              </a:spcBef>
              <a:defRPr sz="1200" b="1">
                <a:solidFill>
                  <a:srgbClr val="7030A0"/>
                </a:solidFill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rPr dirty="0" err="1"/>
              <a:t>Русакова</a:t>
            </a:r>
            <a:r>
              <a:rPr dirty="0"/>
              <a:t> </a:t>
            </a:r>
            <a:r>
              <a:rPr dirty="0" err="1"/>
              <a:t>Ирина</a:t>
            </a:r>
            <a:r>
              <a:rPr dirty="0"/>
              <a:t> </a:t>
            </a:r>
            <a:r>
              <a:rPr dirty="0" err="1"/>
              <a:t>Владимировна</a:t>
            </a:r>
            <a:r>
              <a:rPr dirty="0"/>
              <a:t>, </a:t>
            </a:r>
            <a:r>
              <a:rPr dirty="0" err="1"/>
              <a:t>к.м.н</a:t>
            </a:r>
            <a:r>
              <a:rPr dirty="0"/>
              <a:t>., </a:t>
            </a:r>
            <a:r>
              <a:rPr dirty="0" err="1"/>
              <a:t>доцент</a:t>
            </a:r>
            <a:r>
              <a:rPr dirty="0"/>
              <a:t>  </a:t>
            </a:r>
            <a:r>
              <a:rPr dirty="0" err="1"/>
              <a:t>кафедры</a:t>
            </a:r>
            <a:r>
              <a:rPr dirty="0"/>
              <a:t> ОЗО ФГБОУ ВО УГМУ</a:t>
            </a:r>
          </a:p>
        </p:txBody>
      </p:sp>
      <p:pic>
        <p:nvPicPr>
          <p:cNvPr id="114" name="Picture 3" descr="Picture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701477" y="134937"/>
            <a:ext cx="1242498" cy="1160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1"/>
          <p:cNvSpPr txBox="1">
            <a:spLocks noGrp="1"/>
          </p:cNvSpPr>
          <p:nvPr>
            <p:ph type="title"/>
          </p:nvPr>
        </p:nvSpPr>
        <p:spPr>
          <a:xfrm>
            <a:off x="645458" y="512617"/>
            <a:ext cx="7869892" cy="1205347"/>
          </a:xfrm>
          <a:prstGeom prst="rect">
            <a:avLst/>
          </a:prstGeom>
        </p:spPr>
        <p:txBody>
          <a:bodyPr/>
          <a:lstStyle/>
          <a:p>
            <a:pPr defTabSz="649223">
              <a:defRPr sz="2768" b="1"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t>Чего хотят пациенты?</a:t>
            </a:r>
            <a:br/>
            <a:r>
              <a:t> </a:t>
            </a:r>
            <a:r>
              <a:rPr>
                <a:solidFill>
                  <a:srgbClr val="FF0000"/>
                </a:solidFill>
              </a:rPr>
              <a:t>-Принципы бережливого потребления</a:t>
            </a:r>
          </a:p>
        </p:txBody>
      </p:sp>
      <p:sp>
        <p:nvSpPr>
          <p:cNvPr id="156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180106" y="2008908"/>
            <a:ext cx="8756075" cy="383078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Tx/>
              <a:buNone/>
            </a:pPr>
            <a:r>
              <a:t>• </a:t>
            </a:r>
            <a:r>
              <a:rPr sz="2400"/>
              <a:t>решите мою проблему полностью;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/>
            </a:pPr>
            <a:r>
              <a:t>• не тратьте мое время понапрасну (минимизируйте мои общие затраты на потребление, т. е. цену, которую я плачу, плюс затраты времени и нервов);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/>
            </a:pPr>
            <a:r>
              <a:t>• предоставьте мне именно то, что я хочу (ценность);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/>
            </a:pPr>
            <a:r>
              <a:t>• предоставьте это именно там, где я хочу;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/>
            </a:pPr>
            <a:r>
              <a:t>• предоставьте это именно тогда, когда я хочу;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/>
            </a:pPr>
            <a:r>
              <a:t>• сократите число решений, которые я должен принять, 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/>
            </a:pPr>
            <a:r>
              <a:t>чтобы устранить свою проблему</a:t>
            </a:r>
          </a:p>
        </p:txBody>
      </p:sp>
      <p:sp>
        <p:nvSpPr>
          <p:cNvPr id="157" name="Прямоугольник 3"/>
          <p:cNvSpPr txBox="1"/>
          <p:nvPr/>
        </p:nvSpPr>
        <p:spPr>
          <a:xfrm>
            <a:off x="228599" y="5943600"/>
            <a:ext cx="8577338" cy="90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t>Д. Вумек, Д. Джонс. «Продажа товаров и услуг по методу бережливого производства»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Заголовок 1"/>
          <p:cNvSpPr txBox="1">
            <a:spLocks noGrp="1"/>
          </p:cNvSpPr>
          <p:nvPr>
            <p:ph type="title"/>
          </p:nvPr>
        </p:nvSpPr>
        <p:spPr>
          <a:xfrm>
            <a:off x="152400" y="-1"/>
            <a:ext cx="8686800" cy="1988842"/>
          </a:xfrm>
          <a:prstGeom prst="rect">
            <a:avLst/>
          </a:prstGeom>
        </p:spPr>
        <p:txBody>
          <a:bodyPr/>
          <a:lstStyle/>
          <a:p>
            <a:pPr defTabSz="795527">
              <a:tabLst>
                <a:tab pos="1155700" algn="l"/>
              </a:tabLst>
              <a:defRPr sz="3393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</a:t>
            </a:r>
            <a:br/>
            <a:r>
              <a:rPr>
                <a:latin typeface="+mn-lt"/>
                <a:ea typeface="+mn-ea"/>
                <a:cs typeface="+mn-cs"/>
                <a:sym typeface="Calibri"/>
              </a:rPr>
              <a:t>          </a:t>
            </a:r>
            <a:r>
              <a:rPr b="1">
                <a:latin typeface="Segoe Script"/>
                <a:ea typeface="Segoe Script"/>
                <a:cs typeface="Segoe Script"/>
                <a:sym typeface="Segoe Script"/>
              </a:rPr>
              <a:t>Чего хотят пациенты? – другими словами…</a:t>
            </a:r>
          </a:p>
        </p:txBody>
      </p:sp>
      <p:sp>
        <p:nvSpPr>
          <p:cNvPr id="160" name="Объект 2"/>
          <p:cNvSpPr txBox="1">
            <a:spLocks noGrp="1"/>
          </p:cNvSpPr>
          <p:nvPr>
            <p:ph type="body" idx="1"/>
          </p:nvPr>
        </p:nvSpPr>
        <p:spPr>
          <a:xfrm>
            <a:off x="539553" y="2492896"/>
            <a:ext cx="4968552" cy="3672409"/>
          </a:xfrm>
          <a:prstGeom prst="rect">
            <a:avLst/>
          </a:prstGeom>
        </p:spPr>
        <p:txBody>
          <a:bodyPr/>
          <a:lstStyle/>
          <a:p>
            <a:pPr marL="284606" indent="-284606" defTabSz="758951">
              <a:lnSpc>
                <a:spcPct val="90000"/>
              </a:lnSpc>
              <a:spcBef>
                <a:spcPts val="600"/>
              </a:spcBef>
              <a:defRPr sz="2656" b="1">
                <a:solidFill>
                  <a:srgbClr val="35759D"/>
                </a:solidFill>
              </a:defRPr>
            </a:pPr>
            <a:r>
              <a:rPr dirty="0" err="1"/>
              <a:t>Придти</a:t>
            </a:r>
            <a:r>
              <a:rPr dirty="0"/>
              <a:t> к </a:t>
            </a:r>
            <a:r>
              <a:rPr dirty="0" err="1"/>
              <a:t>врачу</a:t>
            </a:r>
            <a:r>
              <a:rPr dirty="0"/>
              <a:t> </a:t>
            </a:r>
            <a:r>
              <a:rPr dirty="0" err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больным</a:t>
            </a:r>
            <a:r>
              <a:rPr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, </a:t>
            </a:r>
          </a:p>
          <a:p>
            <a:pPr marL="284606" indent="-284606" defTabSz="758951">
              <a:lnSpc>
                <a:spcPct val="90000"/>
              </a:lnSpc>
              <a:spcBef>
                <a:spcPts val="600"/>
              </a:spcBef>
              <a:defRPr sz="2656" b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rPr dirty="0"/>
              <a:t>с </a:t>
            </a:r>
            <a:r>
              <a:rPr dirty="0" err="1"/>
              <a:t>запущенным</a:t>
            </a:r>
            <a:r>
              <a:rPr dirty="0"/>
              <a:t> </a:t>
            </a:r>
            <a:r>
              <a:rPr dirty="0" err="1"/>
              <a:t>состоянием</a:t>
            </a:r>
            <a:r>
              <a:rPr dirty="0"/>
              <a:t>….</a:t>
            </a:r>
          </a:p>
          <a:p>
            <a:pPr marL="284606" indent="-284606" defTabSz="758951">
              <a:lnSpc>
                <a:spcPct val="90000"/>
              </a:lnSpc>
              <a:spcBef>
                <a:spcPts val="600"/>
              </a:spcBef>
              <a:defRPr sz="2656" b="1">
                <a:solidFill>
                  <a:srgbClr val="35759D"/>
                </a:solidFill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rPr dirty="0"/>
              <a:t>а </a:t>
            </a:r>
            <a:r>
              <a:rPr dirty="0" err="1"/>
              <a:t>уйти</a:t>
            </a:r>
            <a:r>
              <a:rPr dirty="0"/>
              <a:t> </a:t>
            </a:r>
          </a:p>
          <a:p>
            <a:pPr marL="284606" indent="-284606" defTabSz="758951">
              <a:lnSpc>
                <a:spcPct val="90000"/>
              </a:lnSpc>
              <a:defRPr sz="2656" b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rPr dirty="0" err="1"/>
              <a:t>совершенно</a:t>
            </a:r>
            <a:r>
              <a:rPr dirty="0"/>
              <a:t> </a:t>
            </a:r>
            <a:r>
              <a:rPr sz="2988" dirty="0" err="1"/>
              <a:t>здоровым</a:t>
            </a:r>
            <a:r>
              <a:rPr dirty="0"/>
              <a:t>,  </a:t>
            </a:r>
          </a:p>
          <a:p>
            <a:pPr marL="284606" indent="-284606" defTabSz="758951">
              <a:lnSpc>
                <a:spcPct val="90000"/>
              </a:lnSpc>
              <a:defRPr sz="2656" b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rPr dirty="0" err="1"/>
              <a:t>лучше</a:t>
            </a:r>
            <a:r>
              <a:rPr dirty="0"/>
              <a:t> </a:t>
            </a:r>
            <a:r>
              <a:rPr sz="2988" dirty="0" err="1"/>
              <a:t>сразу</a:t>
            </a:r>
            <a:r>
              <a:rPr dirty="0"/>
              <a:t>, </a:t>
            </a:r>
          </a:p>
          <a:p>
            <a:pPr marL="284606" indent="-284606" defTabSz="758951">
              <a:lnSpc>
                <a:spcPct val="90000"/>
              </a:lnSpc>
              <a:defRPr sz="2656" b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rPr dirty="0"/>
              <a:t>и </a:t>
            </a:r>
            <a:r>
              <a:rPr dirty="0" err="1"/>
              <a:t>желательно</a:t>
            </a:r>
            <a:r>
              <a:rPr dirty="0"/>
              <a:t> </a:t>
            </a:r>
            <a:r>
              <a:rPr sz="2988" dirty="0" err="1"/>
              <a:t>бесплатно</a:t>
            </a:r>
            <a:r>
              <a:rPr dirty="0"/>
              <a:t>….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5900" y="1844824"/>
            <a:ext cx="35433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3528" y="620688"/>
            <a:ext cx="8240205" cy="54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Прямоугольник 2"/>
          <p:cNvSpPr/>
          <p:nvPr/>
        </p:nvSpPr>
        <p:spPr>
          <a:xfrm>
            <a:off x="3352800" y="1447800"/>
            <a:ext cx="914400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1" name="Прямоугольник 3"/>
          <p:cNvSpPr/>
          <p:nvPr/>
        </p:nvSpPr>
        <p:spPr>
          <a:xfrm>
            <a:off x="2667000" y="1196752"/>
            <a:ext cx="914400" cy="3600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Двойная стрелка влево/вправо 4"/>
          <p:cNvSpPr/>
          <p:nvPr/>
        </p:nvSpPr>
        <p:spPr>
          <a:xfrm>
            <a:off x="3419872" y="1484784"/>
            <a:ext cx="1216152" cy="484632"/>
          </a:xfrm>
          <a:prstGeom prst="leftRightArrow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262626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Двойная стрелка влево/вправо 5"/>
          <p:cNvSpPr/>
          <p:nvPr/>
        </p:nvSpPr>
        <p:spPr>
          <a:xfrm>
            <a:off x="3419872" y="2420888"/>
            <a:ext cx="1216152" cy="484632"/>
          </a:xfrm>
          <a:prstGeom prst="leftRightArrow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262626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3419872" y="3933056"/>
            <a:ext cx="1216152" cy="484632"/>
          </a:xfrm>
          <a:prstGeom prst="leftRightArrow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262626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658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59632" y="908720"/>
            <a:ext cx="6863751" cy="42672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олилиния 2"/>
          <p:cNvSpPr/>
          <p:nvPr/>
        </p:nvSpPr>
        <p:spPr>
          <a:xfrm>
            <a:off x="3607240" y="4044651"/>
            <a:ext cx="4472458" cy="1336818"/>
          </a:xfrm>
          <a:custGeom>
            <a:avLst/>
            <a:gdLst>
              <a:gd name="connsiteX0" fmla="*/ 4382517 w 4472458"/>
              <a:gd name="connsiteY0" fmla="*/ 287506 h 1336818"/>
              <a:gd name="connsiteX1" fmla="*/ 3962793 w 4472458"/>
              <a:gd name="connsiteY1" fmla="*/ 257526 h 1336818"/>
              <a:gd name="connsiteX2" fmla="*/ 3857862 w 4472458"/>
              <a:gd name="connsiteY2" fmla="*/ 227546 h 1336818"/>
              <a:gd name="connsiteX3" fmla="*/ 3797901 w 4472458"/>
              <a:gd name="connsiteY3" fmla="*/ 197565 h 1336818"/>
              <a:gd name="connsiteX4" fmla="*/ 3692970 w 4472458"/>
              <a:gd name="connsiteY4" fmla="*/ 167585 h 1336818"/>
              <a:gd name="connsiteX5" fmla="*/ 3318216 w 4472458"/>
              <a:gd name="connsiteY5" fmla="*/ 152595 h 1336818"/>
              <a:gd name="connsiteX6" fmla="*/ 2628668 w 4472458"/>
              <a:gd name="connsiteY6" fmla="*/ 152595 h 1336818"/>
              <a:gd name="connsiteX7" fmla="*/ 1999081 w 4472458"/>
              <a:gd name="connsiteY7" fmla="*/ 137605 h 1336818"/>
              <a:gd name="connsiteX8" fmla="*/ 1504406 w 4472458"/>
              <a:gd name="connsiteY8" fmla="*/ 92634 h 1336818"/>
              <a:gd name="connsiteX9" fmla="*/ 1054701 w 4472458"/>
              <a:gd name="connsiteY9" fmla="*/ 77644 h 1336818"/>
              <a:gd name="connsiteX10" fmla="*/ 1009730 w 4472458"/>
              <a:gd name="connsiteY10" fmla="*/ 62654 h 1336818"/>
              <a:gd name="connsiteX11" fmla="*/ 634976 w 4472458"/>
              <a:gd name="connsiteY11" fmla="*/ 17683 h 1336818"/>
              <a:gd name="connsiteX12" fmla="*/ 80340 w 4472458"/>
              <a:gd name="connsiteY12" fmla="*/ 32674 h 1336818"/>
              <a:gd name="connsiteX13" fmla="*/ 50360 w 4472458"/>
              <a:gd name="connsiteY13" fmla="*/ 122615 h 1336818"/>
              <a:gd name="connsiteX14" fmla="*/ 20380 w 4472458"/>
              <a:gd name="connsiteY14" fmla="*/ 227546 h 1336818"/>
              <a:gd name="connsiteX15" fmla="*/ 5390 w 4472458"/>
              <a:gd name="connsiteY15" fmla="*/ 362457 h 1336818"/>
              <a:gd name="connsiteX16" fmla="*/ 35370 w 4472458"/>
              <a:gd name="connsiteY16" fmla="*/ 632280 h 1336818"/>
              <a:gd name="connsiteX17" fmla="*/ 65350 w 4472458"/>
              <a:gd name="connsiteY17" fmla="*/ 677251 h 1336818"/>
              <a:gd name="connsiteX18" fmla="*/ 125311 w 4472458"/>
              <a:gd name="connsiteY18" fmla="*/ 722221 h 1336818"/>
              <a:gd name="connsiteX19" fmla="*/ 260222 w 4472458"/>
              <a:gd name="connsiteY19" fmla="*/ 767192 h 1336818"/>
              <a:gd name="connsiteX20" fmla="*/ 305193 w 4472458"/>
              <a:gd name="connsiteY20" fmla="*/ 797172 h 1336818"/>
              <a:gd name="connsiteX21" fmla="*/ 425114 w 4472458"/>
              <a:gd name="connsiteY21" fmla="*/ 827152 h 1336818"/>
              <a:gd name="connsiteX22" fmla="*/ 470085 w 4472458"/>
              <a:gd name="connsiteY22" fmla="*/ 842142 h 1336818"/>
              <a:gd name="connsiteX23" fmla="*/ 964760 w 4472458"/>
              <a:gd name="connsiteY23" fmla="*/ 857133 h 1336818"/>
              <a:gd name="connsiteX24" fmla="*/ 1084681 w 4472458"/>
              <a:gd name="connsiteY24" fmla="*/ 872123 h 1336818"/>
              <a:gd name="connsiteX25" fmla="*/ 1234583 w 4472458"/>
              <a:gd name="connsiteY25" fmla="*/ 887113 h 1336818"/>
              <a:gd name="connsiteX26" fmla="*/ 1294544 w 4472458"/>
              <a:gd name="connsiteY26" fmla="*/ 902103 h 1336818"/>
              <a:gd name="connsiteX27" fmla="*/ 1399475 w 4472458"/>
              <a:gd name="connsiteY27" fmla="*/ 917093 h 1336818"/>
              <a:gd name="connsiteX28" fmla="*/ 1594347 w 4472458"/>
              <a:gd name="connsiteY28" fmla="*/ 947074 h 1336818"/>
              <a:gd name="connsiteX29" fmla="*/ 1684288 w 4472458"/>
              <a:gd name="connsiteY29" fmla="*/ 1007034 h 1336818"/>
              <a:gd name="connsiteX30" fmla="*/ 1714268 w 4472458"/>
              <a:gd name="connsiteY30" fmla="*/ 1037015 h 1336818"/>
              <a:gd name="connsiteX31" fmla="*/ 1759239 w 4472458"/>
              <a:gd name="connsiteY31" fmla="*/ 1052005 h 1336818"/>
              <a:gd name="connsiteX32" fmla="*/ 1834190 w 4472458"/>
              <a:gd name="connsiteY32" fmla="*/ 1126956 h 1336818"/>
              <a:gd name="connsiteX33" fmla="*/ 1879160 w 4472458"/>
              <a:gd name="connsiteY33" fmla="*/ 1171926 h 1336818"/>
              <a:gd name="connsiteX34" fmla="*/ 1984091 w 4472458"/>
              <a:gd name="connsiteY34" fmla="*/ 1201906 h 1336818"/>
              <a:gd name="connsiteX35" fmla="*/ 2328865 w 4472458"/>
              <a:gd name="connsiteY35" fmla="*/ 1231887 h 1336818"/>
              <a:gd name="connsiteX36" fmla="*/ 2373835 w 4472458"/>
              <a:gd name="connsiteY36" fmla="*/ 1246877 h 1336818"/>
              <a:gd name="connsiteX37" fmla="*/ 2478767 w 4472458"/>
              <a:gd name="connsiteY37" fmla="*/ 1261867 h 1336818"/>
              <a:gd name="connsiteX38" fmla="*/ 2568708 w 4472458"/>
              <a:gd name="connsiteY38" fmla="*/ 1276857 h 1336818"/>
              <a:gd name="connsiteX39" fmla="*/ 2613678 w 4472458"/>
              <a:gd name="connsiteY39" fmla="*/ 1291847 h 1336818"/>
              <a:gd name="connsiteX40" fmla="*/ 3363186 w 4472458"/>
              <a:gd name="connsiteY40" fmla="*/ 1321828 h 1336818"/>
              <a:gd name="connsiteX41" fmla="*/ 3408157 w 4472458"/>
              <a:gd name="connsiteY41" fmla="*/ 1336818 h 1336818"/>
              <a:gd name="connsiteX42" fmla="*/ 3677980 w 4472458"/>
              <a:gd name="connsiteY42" fmla="*/ 1321828 h 1336818"/>
              <a:gd name="connsiteX43" fmla="*/ 3782911 w 4472458"/>
              <a:gd name="connsiteY43" fmla="*/ 1291847 h 1336818"/>
              <a:gd name="connsiteX44" fmla="*/ 3842871 w 4472458"/>
              <a:gd name="connsiteY44" fmla="*/ 1276857 h 1336818"/>
              <a:gd name="connsiteX45" fmla="*/ 3902832 w 4472458"/>
              <a:gd name="connsiteY45" fmla="*/ 1231887 h 1336818"/>
              <a:gd name="connsiteX46" fmla="*/ 4037744 w 4472458"/>
              <a:gd name="connsiteY46" fmla="*/ 1201906 h 1336818"/>
              <a:gd name="connsiteX47" fmla="*/ 4082714 w 4472458"/>
              <a:gd name="connsiteY47" fmla="*/ 1171926 h 1336818"/>
              <a:gd name="connsiteX48" fmla="*/ 4157665 w 4472458"/>
              <a:gd name="connsiteY48" fmla="*/ 1156936 h 1336818"/>
              <a:gd name="connsiteX49" fmla="*/ 4232616 w 4472458"/>
              <a:gd name="connsiteY49" fmla="*/ 1126956 h 1336818"/>
              <a:gd name="connsiteX50" fmla="*/ 4292576 w 4472458"/>
              <a:gd name="connsiteY50" fmla="*/ 1111965 h 1336818"/>
              <a:gd name="connsiteX51" fmla="*/ 4367527 w 4472458"/>
              <a:gd name="connsiteY51" fmla="*/ 1052005 h 1336818"/>
              <a:gd name="connsiteX52" fmla="*/ 4412498 w 4472458"/>
              <a:gd name="connsiteY52" fmla="*/ 1037015 h 1336818"/>
              <a:gd name="connsiteX53" fmla="*/ 4442478 w 4472458"/>
              <a:gd name="connsiteY53" fmla="*/ 992044 h 1336818"/>
              <a:gd name="connsiteX54" fmla="*/ 4472458 w 4472458"/>
              <a:gd name="connsiteY54" fmla="*/ 857133 h 1336818"/>
              <a:gd name="connsiteX55" fmla="*/ 4442478 w 4472458"/>
              <a:gd name="connsiteY55" fmla="*/ 542339 h 1336818"/>
              <a:gd name="connsiteX56" fmla="*/ 4412498 w 4472458"/>
              <a:gd name="connsiteY56" fmla="*/ 392438 h 1336818"/>
              <a:gd name="connsiteX57" fmla="*/ 4322557 w 4472458"/>
              <a:gd name="connsiteY57" fmla="*/ 362457 h 1336818"/>
              <a:gd name="connsiteX58" fmla="*/ 4277586 w 4472458"/>
              <a:gd name="connsiteY58" fmla="*/ 347467 h 1336818"/>
              <a:gd name="connsiteX59" fmla="*/ 4142675 w 4472458"/>
              <a:gd name="connsiteY59" fmla="*/ 287506 h 1336818"/>
              <a:gd name="connsiteX60" fmla="*/ 4097704 w 4472458"/>
              <a:gd name="connsiteY60" fmla="*/ 272516 h 133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472458" h="1336818">
                <a:moveTo>
                  <a:pt x="4382517" y="287506"/>
                </a:moveTo>
                <a:cubicBezTo>
                  <a:pt x="4177366" y="278181"/>
                  <a:pt x="4118468" y="288661"/>
                  <a:pt x="3962793" y="257526"/>
                </a:cubicBezTo>
                <a:cubicBezTo>
                  <a:pt x="3939022" y="252772"/>
                  <a:pt x="3882864" y="238261"/>
                  <a:pt x="3857862" y="227546"/>
                </a:cubicBezTo>
                <a:cubicBezTo>
                  <a:pt x="3837323" y="218743"/>
                  <a:pt x="3818440" y="206368"/>
                  <a:pt x="3797901" y="197565"/>
                </a:cubicBezTo>
                <a:cubicBezTo>
                  <a:pt x="3779544" y="189698"/>
                  <a:pt x="3708078" y="168627"/>
                  <a:pt x="3692970" y="167585"/>
                </a:cubicBezTo>
                <a:cubicBezTo>
                  <a:pt x="3568248" y="158984"/>
                  <a:pt x="3443134" y="157592"/>
                  <a:pt x="3318216" y="152595"/>
                </a:cubicBezTo>
                <a:cubicBezTo>
                  <a:pt x="2943534" y="115127"/>
                  <a:pt x="3382357" y="152595"/>
                  <a:pt x="2628668" y="152595"/>
                </a:cubicBezTo>
                <a:cubicBezTo>
                  <a:pt x="2418746" y="152595"/>
                  <a:pt x="2208943" y="142602"/>
                  <a:pt x="1999081" y="137605"/>
                </a:cubicBezTo>
                <a:cubicBezTo>
                  <a:pt x="1770452" y="72281"/>
                  <a:pt x="1925818" y="107684"/>
                  <a:pt x="1504406" y="92634"/>
                </a:cubicBezTo>
                <a:lnTo>
                  <a:pt x="1054701" y="77644"/>
                </a:lnTo>
                <a:cubicBezTo>
                  <a:pt x="1039711" y="72647"/>
                  <a:pt x="1025155" y="66082"/>
                  <a:pt x="1009730" y="62654"/>
                </a:cubicBezTo>
                <a:cubicBezTo>
                  <a:pt x="913076" y="41175"/>
                  <a:pt x="675348" y="21933"/>
                  <a:pt x="634976" y="17683"/>
                </a:cubicBezTo>
                <a:cubicBezTo>
                  <a:pt x="450097" y="22680"/>
                  <a:pt x="262377" y="0"/>
                  <a:pt x="80340" y="32674"/>
                </a:cubicBezTo>
                <a:cubicBezTo>
                  <a:pt x="49235" y="38257"/>
                  <a:pt x="60353" y="92635"/>
                  <a:pt x="50360" y="122615"/>
                </a:cubicBezTo>
                <a:cubicBezTo>
                  <a:pt x="28855" y="187132"/>
                  <a:pt x="39203" y="152253"/>
                  <a:pt x="20380" y="227546"/>
                </a:cubicBezTo>
                <a:cubicBezTo>
                  <a:pt x="15383" y="272516"/>
                  <a:pt x="5390" y="317210"/>
                  <a:pt x="5390" y="362457"/>
                </a:cubicBezTo>
                <a:cubicBezTo>
                  <a:pt x="5390" y="386807"/>
                  <a:pt x="0" y="561539"/>
                  <a:pt x="35370" y="632280"/>
                </a:cubicBezTo>
                <a:cubicBezTo>
                  <a:pt x="43427" y="648394"/>
                  <a:pt x="52611" y="664512"/>
                  <a:pt x="65350" y="677251"/>
                </a:cubicBezTo>
                <a:cubicBezTo>
                  <a:pt x="83016" y="694917"/>
                  <a:pt x="103471" y="710088"/>
                  <a:pt x="125311" y="722221"/>
                </a:cubicBezTo>
                <a:cubicBezTo>
                  <a:pt x="171492" y="747877"/>
                  <a:pt x="210830" y="754843"/>
                  <a:pt x="260222" y="767192"/>
                </a:cubicBezTo>
                <a:cubicBezTo>
                  <a:pt x="275212" y="777185"/>
                  <a:pt x="288262" y="791015"/>
                  <a:pt x="305193" y="797172"/>
                </a:cubicBezTo>
                <a:cubicBezTo>
                  <a:pt x="343916" y="811253"/>
                  <a:pt x="386024" y="814122"/>
                  <a:pt x="425114" y="827152"/>
                </a:cubicBezTo>
                <a:cubicBezTo>
                  <a:pt x="440104" y="832149"/>
                  <a:pt x="454308" y="841265"/>
                  <a:pt x="470085" y="842142"/>
                </a:cubicBezTo>
                <a:cubicBezTo>
                  <a:pt x="634798" y="851293"/>
                  <a:pt x="799868" y="852136"/>
                  <a:pt x="964760" y="857133"/>
                </a:cubicBezTo>
                <a:lnTo>
                  <a:pt x="1084681" y="872123"/>
                </a:lnTo>
                <a:cubicBezTo>
                  <a:pt x="1134590" y="877668"/>
                  <a:pt x="1184871" y="880011"/>
                  <a:pt x="1234583" y="887113"/>
                </a:cubicBezTo>
                <a:cubicBezTo>
                  <a:pt x="1254978" y="890027"/>
                  <a:pt x="1274274" y="898418"/>
                  <a:pt x="1294544" y="902103"/>
                </a:cubicBezTo>
                <a:cubicBezTo>
                  <a:pt x="1329306" y="908423"/>
                  <a:pt x="1364554" y="911721"/>
                  <a:pt x="1399475" y="917093"/>
                </a:cubicBezTo>
                <a:cubicBezTo>
                  <a:pt x="1669985" y="958709"/>
                  <a:pt x="1289935" y="903584"/>
                  <a:pt x="1594347" y="947074"/>
                </a:cubicBezTo>
                <a:cubicBezTo>
                  <a:pt x="1624327" y="967061"/>
                  <a:pt x="1658810" y="981555"/>
                  <a:pt x="1684288" y="1007034"/>
                </a:cubicBezTo>
                <a:cubicBezTo>
                  <a:pt x="1694281" y="1017028"/>
                  <a:pt x="1702149" y="1029744"/>
                  <a:pt x="1714268" y="1037015"/>
                </a:cubicBezTo>
                <a:cubicBezTo>
                  <a:pt x="1727817" y="1045145"/>
                  <a:pt x="1744249" y="1047008"/>
                  <a:pt x="1759239" y="1052005"/>
                </a:cubicBezTo>
                <a:cubicBezTo>
                  <a:pt x="1814202" y="1134449"/>
                  <a:pt x="1759239" y="1064497"/>
                  <a:pt x="1834190" y="1126956"/>
                </a:cubicBezTo>
                <a:cubicBezTo>
                  <a:pt x="1850476" y="1140527"/>
                  <a:pt x="1861521" y="1160167"/>
                  <a:pt x="1879160" y="1171926"/>
                </a:cubicBezTo>
                <a:cubicBezTo>
                  <a:pt x="1891201" y="1179953"/>
                  <a:pt x="1977219" y="1200657"/>
                  <a:pt x="1984091" y="1201906"/>
                </a:cubicBezTo>
                <a:cubicBezTo>
                  <a:pt x="2108173" y="1224467"/>
                  <a:pt x="2190123" y="1223216"/>
                  <a:pt x="2328865" y="1231887"/>
                </a:cubicBezTo>
                <a:cubicBezTo>
                  <a:pt x="2343855" y="1236884"/>
                  <a:pt x="2358341" y="1243778"/>
                  <a:pt x="2373835" y="1246877"/>
                </a:cubicBezTo>
                <a:cubicBezTo>
                  <a:pt x="2408481" y="1253806"/>
                  <a:pt x="2443845" y="1256495"/>
                  <a:pt x="2478767" y="1261867"/>
                </a:cubicBezTo>
                <a:cubicBezTo>
                  <a:pt x="2508807" y="1266489"/>
                  <a:pt x="2538728" y="1271860"/>
                  <a:pt x="2568708" y="1276857"/>
                </a:cubicBezTo>
                <a:cubicBezTo>
                  <a:pt x="2583698" y="1281854"/>
                  <a:pt x="2598184" y="1288748"/>
                  <a:pt x="2613678" y="1291847"/>
                </a:cubicBezTo>
                <a:cubicBezTo>
                  <a:pt x="2828663" y="1334845"/>
                  <a:pt x="3308003" y="1320545"/>
                  <a:pt x="3363186" y="1321828"/>
                </a:cubicBezTo>
                <a:cubicBezTo>
                  <a:pt x="3378176" y="1326825"/>
                  <a:pt x="3392356" y="1336818"/>
                  <a:pt x="3408157" y="1336818"/>
                </a:cubicBezTo>
                <a:cubicBezTo>
                  <a:pt x="3498237" y="1336818"/>
                  <a:pt x="3588270" y="1329983"/>
                  <a:pt x="3677980" y="1321828"/>
                </a:cubicBezTo>
                <a:cubicBezTo>
                  <a:pt x="3712349" y="1318704"/>
                  <a:pt x="3749781" y="1301313"/>
                  <a:pt x="3782911" y="1291847"/>
                </a:cubicBezTo>
                <a:cubicBezTo>
                  <a:pt x="3802720" y="1286187"/>
                  <a:pt x="3822884" y="1281854"/>
                  <a:pt x="3842871" y="1276857"/>
                </a:cubicBezTo>
                <a:cubicBezTo>
                  <a:pt x="3862858" y="1261867"/>
                  <a:pt x="3879635" y="1241166"/>
                  <a:pt x="3902832" y="1231887"/>
                </a:cubicBezTo>
                <a:cubicBezTo>
                  <a:pt x="4017990" y="1185824"/>
                  <a:pt x="3958932" y="1241312"/>
                  <a:pt x="4037744" y="1201906"/>
                </a:cubicBezTo>
                <a:cubicBezTo>
                  <a:pt x="4053858" y="1193849"/>
                  <a:pt x="4065845" y="1178252"/>
                  <a:pt x="4082714" y="1171926"/>
                </a:cubicBezTo>
                <a:cubicBezTo>
                  <a:pt x="4106570" y="1162980"/>
                  <a:pt x="4133261" y="1164257"/>
                  <a:pt x="4157665" y="1156936"/>
                </a:cubicBezTo>
                <a:cubicBezTo>
                  <a:pt x="4183438" y="1149204"/>
                  <a:pt x="4207089" y="1135465"/>
                  <a:pt x="4232616" y="1126956"/>
                </a:cubicBezTo>
                <a:cubicBezTo>
                  <a:pt x="4252161" y="1120441"/>
                  <a:pt x="4272589" y="1116962"/>
                  <a:pt x="4292576" y="1111965"/>
                </a:cubicBezTo>
                <a:cubicBezTo>
                  <a:pt x="4320461" y="1084081"/>
                  <a:pt x="4329709" y="1070914"/>
                  <a:pt x="4367527" y="1052005"/>
                </a:cubicBezTo>
                <a:cubicBezTo>
                  <a:pt x="4381660" y="1044939"/>
                  <a:pt x="4397508" y="1042012"/>
                  <a:pt x="4412498" y="1037015"/>
                </a:cubicBezTo>
                <a:cubicBezTo>
                  <a:pt x="4422491" y="1022025"/>
                  <a:pt x="4434421" y="1008158"/>
                  <a:pt x="4442478" y="992044"/>
                </a:cubicBezTo>
                <a:cubicBezTo>
                  <a:pt x="4460929" y="955141"/>
                  <a:pt x="4466701" y="891678"/>
                  <a:pt x="4472458" y="857133"/>
                </a:cubicBezTo>
                <a:cubicBezTo>
                  <a:pt x="4460106" y="671853"/>
                  <a:pt x="4467932" y="678093"/>
                  <a:pt x="4442478" y="542339"/>
                </a:cubicBezTo>
                <a:cubicBezTo>
                  <a:pt x="4433087" y="492255"/>
                  <a:pt x="4460840" y="408552"/>
                  <a:pt x="4412498" y="392438"/>
                </a:cubicBezTo>
                <a:lnTo>
                  <a:pt x="4322557" y="362457"/>
                </a:lnTo>
                <a:lnTo>
                  <a:pt x="4277586" y="347467"/>
                </a:lnTo>
                <a:cubicBezTo>
                  <a:pt x="4206322" y="299958"/>
                  <a:pt x="4249706" y="323183"/>
                  <a:pt x="4142675" y="287506"/>
                </a:cubicBezTo>
                <a:lnTo>
                  <a:pt x="4097704" y="272516"/>
                </a:lnTo>
              </a:path>
            </a:pathLst>
          </a:cu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7870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6A903D-B266-B343-9774-D552401B4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7704856" cy="45365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5C156-97C0-E944-AF0C-CAAD73FC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7018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Уровни создания позитивного имиджа медицинской организации (МО)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F305C1-CF2C-4E42-82CF-977E65297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Внешняя среда           </a:t>
            </a:r>
            <a:r>
              <a:rPr lang="ru-RU" b="1" dirty="0">
                <a:solidFill>
                  <a:schemeClr val="bg1"/>
                </a:solidFill>
              </a:rPr>
              <a:t>Внутренняя среда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/>
              <a:t>                                        </a:t>
            </a:r>
            <a:endParaRPr lang="ru-RU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51643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DB2BA-8F9E-FD45-9542-C974BCEB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Формирование позитивной внутренней среды МО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05D43-D6F6-8342-BBA3-0B0BC1F4F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382676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Врач – общение  профилактика конфликтов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54EEE3-F1D9-1444-9DCE-EC4FB20E1ED0}"/>
              </a:ext>
            </a:extLst>
          </p:cNvPr>
          <p:cNvSpPr/>
          <p:nvPr/>
        </p:nvSpPr>
        <p:spPr>
          <a:xfrm>
            <a:off x="4932040" y="1772816"/>
            <a:ext cx="2862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МО – сайт: положительный имидж-информация-реклама-позитивный образ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B0B12D-517F-3D47-BA75-3ECB17704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8" y="1641922"/>
            <a:ext cx="7020272" cy="4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4531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5C50E-394C-3846-99A8-098ECB16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>
                <a:solidFill>
                  <a:srgbClr val="FF0000"/>
                </a:solidFill>
                <a:latin typeface="Segoe Script" panose="020B0804020000000003" pitchFamily="34" charset="0"/>
              </a:rPr>
              <a:t>Работающая </a:t>
            </a:r>
            <a:r>
              <a:rPr lang="ru-RU" dirty="0">
                <a:latin typeface="Segoe Script" panose="020B0804020000000003" pitchFamily="34" charset="0"/>
              </a:rPr>
              <a:t>система внутреннего контроля!!!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5A0C0-0DEC-C84A-90F8-4EC450E7C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Международные стандарты качества при оказании медицинской помощи</a:t>
            </a:r>
          </a:p>
          <a:p>
            <a:r>
              <a:rPr lang="en-US" sz="3600" b="1" dirty="0"/>
              <a:t>Joint Commission International (JCI)</a:t>
            </a:r>
            <a:endParaRPr lang="ru-RU" sz="3600" b="1" dirty="0"/>
          </a:p>
          <a:p>
            <a:endParaRPr lang="en-US" dirty="0"/>
          </a:p>
          <a:p>
            <a:r>
              <a:rPr lang="en-US" b="1" dirty="0"/>
              <a:t>ISO 9001 / </a:t>
            </a:r>
            <a:r>
              <a:rPr lang="ru-RU" b="1" dirty="0"/>
              <a:t>ГОСТ Р ИСО 9001</a:t>
            </a:r>
          </a:p>
          <a:p>
            <a:pPr marL="0" indent="0">
              <a:buNone/>
            </a:pPr>
            <a:br>
              <a:rPr lang="en-US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D2E03A-F512-D840-B7E0-AB0ABCA52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3429000"/>
            <a:ext cx="1524000" cy="1536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DCBF4E-5843-5648-AE49-AFFF09915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534652"/>
            <a:ext cx="3911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6398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Заголовок 1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8686800" cy="1143001"/>
          </a:xfrm>
          <a:prstGeom prst="rect">
            <a:avLst/>
          </a:prstGeom>
        </p:spPr>
        <p:txBody>
          <a:bodyPr/>
          <a:lstStyle>
            <a:lvl1pPr>
              <a:defRPr sz="3900"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t>Методические рекомендации</a:t>
            </a:r>
          </a:p>
        </p:txBody>
      </p:sp>
      <p:pic>
        <p:nvPicPr>
          <p:cNvPr id="724" name="Picture 3" descr="Picture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3400" y="1295400"/>
            <a:ext cx="7153275" cy="141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Picture 2" descr="Picture 2"/>
          <p:cNvPicPr>
            <a:picLocks noChangeAspect="1"/>
          </p:cNvPicPr>
          <p:nvPr/>
        </p:nvPicPr>
        <p:blipFill>
          <a:blip r:embed="rId3" cstate="print">
            <a:extLst/>
          </a:blip>
          <a:srcRect t="12154" b="17351"/>
          <a:stretch>
            <a:fillRect/>
          </a:stretch>
        </p:blipFill>
        <p:spPr>
          <a:xfrm>
            <a:off x="2362200" y="2590799"/>
            <a:ext cx="6553200" cy="2087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Picture 4" descr="Picture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4625975"/>
            <a:ext cx="6115050" cy="22320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302953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t="12154" b="17352"/>
          <a:stretch>
            <a:fillRect/>
          </a:stretch>
        </p:blipFill>
        <p:spPr>
          <a:xfrm>
            <a:off x="2590800" y="-1"/>
            <a:ext cx="6553200" cy="208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Picture 2" descr="Pictur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1528762"/>
            <a:ext cx="9144000" cy="53292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06905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1"/>
            <a:ext cx="7978080" cy="117045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Учимся видеть процесс потребления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2362200"/>
            <a:ext cx="7848600" cy="4085531"/>
          </a:xfrm>
        </p:spPr>
        <p:txBody>
          <a:bodyPr/>
          <a:lstStyle/>
          <a:p>
            <a:r>
              <a:rPr lang="ru-RU" dirty="0"/>
              <a:t>Основной принцип выявления </a:t>
            </a:r>
          </a:p>
          <a:p>
            <a:pPr marL="0" indent="0">
              <a:buNone/>
            </a:pPr>
            <a:r>
              <a:rPr lang="ru-RU" dirty="0"/>
              <a:t>рисков– </a:t>
            </a:r>
          </a:p>
          <a:p>
            <a:pPr>
              <a:buNone/>
            </a:pPr>
            <a:r>
              <a:rPr lang="ru-RU" u="sng" dirty="0">
                <a:latin typeface="Segoe Script" pitchFamily="34" charset="0"/>
              </a:rPr>
              <a:t>«Давайте пройдемся»*</a:t>
            </a:r>
          </a:p>
          <a:p>
            <a:r>
              <a:rPr lang="ru-RU" dirty="0"/>
              <a:t>Формирование </a:t>
            </a:r>
          </a:p>
          <a:p>
            <a:pPr>
              <a:buNone/>
            </a:pPr>
            <a:r>
              <a:rPr lang="ru-RU" u="sng" dirty="0">
                <a:latin typeface="Segoe Script" pitchFamily="34" charset="0"/>
              </a:rPr>
              <a:t> «взгляда со стороны» </a:t>
            </a:r>
            <a:r>
              <a:rPr lang="ru-RU" dirty="0"/>
              <a:t>для работников медицинской организации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273225"/>
            <a:ext cx="8735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>
                <a:latin typeface="Segoe Script" pitchFamily="34" charset="0"/>
              </a:rPr>
              <a:t>*</a:t>
            </a:r>
            <a:r>
              <a:rPr lang="ru-RU" sz="1600" b="1" i="1" dirty="0">
                <a:latin typeface="Segoe Script" pitchFamily="34" charset="0"/>
              </a:rPr>
              <a:t>Д. </a:t>
            </a:r>
            <a:r>
              <a:rPr lang="ru-RU" sz="1600" b="1" i="1" dirty="0" err="1">
                <a:latin typeface="Segoe Script" pitchFamily="34" charset="0"/>
              </a:rPr>
              <a:t>Вумек</a:t>
            </a:r>
            <a:r>
              <a:rPr lang="ru-RU" sz="1600" b="1" i="1" dirty="0">
                <a:latin typeface="Segoe Script" pitchFamily="34" charset="0"/>
              </a:rPr>
              <a:t>, Д. Джонс. «Продажа товаров и услуг по методу бережливого производства»</a:t>
            </a:r>
          </a:p>
        </p:txBody>
      </p:sp>
      <p:pic>
        <p:nvPicPr>
          <p:cNvPr id="7170" name="Picture 2" descr="http://www.playcast.ru/uploads/2014/09/03/972328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2057400"/>
            <a:ext cx="1676401" cy="22098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81400" y="1340768"/>
            <a:ext cx="5833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Segoe Script" pitchFamily="34" charset="0"/>
              </a:rPr>
              <a:t>«Суди об исходе по началу»</a:t>
            </a:r>
          </a:p>
          <a:p>
            <a:r>
              <a:rPr lang="ru-RU" u="sng" dirty="0">
                <a:latin typeface="Segoe Script" pitchFamily="34" charset="0"/>
              </a:rPr>
              <a:t>Джон </a:t>
            </a:r>
            <a:r>
              <a:rPr lang="ru-RU" u="sng" dirty="0" err="1">
                <a:latin typeface="Segoe Script" pitchFamily="34" charset="0"/>
              </a:rPr>
              <a:t>Дэнем</a:t>
            </a:r>
            <a:r>
              <a:rPr lang="ru-RU" u="sng" dirty="0">
                <a:latin typeface="Segoe Script" pitchFamily="34" charset="0"/>
              </a:rPr>
              <a:t> - Английский поэт, 18 век </a:t>
            </a:r>
          </a:p>
        </p:txBody>
      </p:sp>
    </p:spTree>
    <p:extLst>
      <p:ext uri="{BB962C8B-B14F-4D97-AF65-F5344CB8AC3E}">
        <p14:creationId xmlns:p14="http://schemas.microsoft.com/office/powerpoint/2010/main" val="293010693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435280" cy="1524684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Segoe Script" pitchFamily="34" charset="0"/>
              </a:rPr>
              <a:t>Формат доклада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7238" y="1685021"/>
            <a:ext cx="4762872" cy="4768315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0000"/>
                </a:solidFill>
                <a:latin typeface="Segoe Script" pitchFamily="34" charset="0"/>
              </a:rPr>
              <a:t>«Умное лицо — это ещё не признак ума.</a:t>
            </a:r>
          </a:p>
          <a:p>
            <a:r>
              <a:rPr lang="ru-RU" dirty="0">
                <a:solidFill>
                  <a:srgbClr val="FF0000"/>
                </a:solidFill>
                <a:latin typeface="Segoe Script" pitchFamily="34" charset="0"/>
              </a:rPr>
              <a:t>Все глупости на 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Segoe Script" pitchFamily="34" charset="0"/>
              </a:rPr>
              <a:t>земле делаются именно с этим выражением лица... Улыбайтесь, господа... Улыбайтесь...»</a:t>
            </a:r>
          </a:p>
          <a:p>
            <a:endParaRPr lang="ru-RU" dirty="0"/>
          </a:p>
        </p:txBody>
      </p:sp>
      <p:sp>
        <p:nvSpPr>
          <p:cNvPr id="1026" name="AutoShape 2" descr="https://citaty.info/files/characters/15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itaty.info/files/characters/15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OZO\Pictures\1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108" y="3861048"/>
            <a:ext cx="3797275" cy="286856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40DFA0-B6DC-ED4E-B12C-F9AD26FB6631}"/>
              </a:ext>
            </a:extLst>
          </p:cNvPr>
          <p:cNvSpPr txBox="1"/>
          <p:nvPr/>
        </p:nvSpPr>
        <p:spPr>
          <a:xfrm>
            <a:off x="5508104" y="1916832"/>
            <a:ext cx="288032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262626"/>
                </a:solidFill>
                <a:effectLst/>
                <a:uFillTx/>
                <a:latin typeface="Segoe Script" panose="020B0804020000000003" pitchFamily="34" charset="0"/>
                <a:sym typeface="Calibri"/>
              </a:rPr>
              <a:t>Улыбка ничего на стоит, но многое дает…</a:t>
            </a:r>
          </a:p>
        </p:txBody>
      </p:sp>
    </p:spTree>
    <p:extLst>
      <p:ext uri="{BB962C8B-B14F-4D97-AF65-F5344CB8AC3E}">
        <p14:creationId xmlns:p14="http://schemas.microsoft.com/office/powerpoint/2010/main" val="4217254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804B-2440-FF4A-ABEF-99917E474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«Тайный» пациент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5D1568-2767-9C43-BE32-97053F56A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1189832"/>
            <a:ext cx="7704856" cy="493633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CB6D158-8A28-1741-9D4B-5E20233EF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1640" y="1600200"/>
            <a:ext cx="7355160" cy="4525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91227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DB2BA-8F9E-FD45-9542-C974BCEB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Формирование позитивной внутренней среды МО (2)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05D43-D6F6-8342-BBA3-0B0BC1F4F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715200" cy="25488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Со стороны Врача</a:t>
            </a:r>
            <a:r>
              <a:rPr lang="ru-RU" dirty="0"/>
              <a:t> – </a:t>
            </a:r>
          </a:p>
          <a:p>
            <a:pPr marL="0" indent="0" algn="ctr">
              <a:buNone/>
            </a:pPr>
            <a:r>
              <a:rPr lang="ru-RU" dirty="0"/>
              <a:t>Знание своих прав и прав пациента</a:t>
            </a:r>
          </a:p>
          <a:p>
            <a:pPr marL="0" indent="0" algn="ctr">
              <a:buNone/>
            </a:pPr>
            <a:r>
              <a:rPr lang="ru-RU" dirty="0"/>
              <a:t>Коммуникативные навыки</a:t>
            </a:r>
          </a:p>
          <a:p>
            <a:pPr marL="0" indent="0" algn="ctr">
              <a:buNone/>
            </a:pPr>
            <a:r>
              <a:rPr lang="ru-RU" dirty="0"/>
              <a:t>(Калгари-Кембриджский алгоритм)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5C6CC-E9EC-8245-B6C3-05D17D6B93BB}"/>
              </a:ext>
            </a:extLst>
          </p:cNvPr>
          <p:cNvSpPr txBox="1"/>
          <p:nvPr/>
        </p:nvSpPr>
        <p:spPr>
          <a:xfrm>
            <a:off x="251520" y="5805264"/>
            <a:ext cx="748883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egoe Script" panose="020B0804020000000003" pitchFamily="34" charset="0"/>
                <a:sym typeface="Calibri"/>
              </a:rPr>
              <a:t>Умение договориться с пациентом</a:t>
            </a:r>
          </a:p>
        </p:txBody>
      </p:sp>
      <p:sp>
        <p:nvSpPr>
          <p:cNvPr id="11" name="Стрелка вниз 10">
            <a:extLst>
              <a:ext uri="{FF2B5EF4-FFF2-40B4-BE49-F238E27FC236}">
                <a16:creationId xmlns:a16="http://schemas.microsoft.com/office/drawing/2014/main" id="{82E9A2E2-9ADD-8F40-B034-0B21282B64C4}"/>
              </a:ext>
            </a:extLst>
          </p:cNvPr>
          <p:cNvSpPr/>
          <p:nvPr/>
        </p:nvSpPr>
        <p:spPr>
          <a:xfrm>
            <a:off x="3702732" y="4004348"/>
            <a:ext cx="1224136" cy="1800200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262626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846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Заголовок 1"/>
          <p:cNvSpPr txBox="1">
            <a:spLocks noGrp="1"/>
          </p:cNvSpPr>
          <p:nvPr>
            <p:ph type="title"/>
          </p:nvPr>
        </p:nvSpPr>
        <p:spPr>
          <a:xfrm>
            <a:off x="0" y="533400"/>
            <a:ext cx="9144000" cy="1524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76072">
              <a:defRPr sz="2457"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rPr sz="3200" dirty="0" err="1">
                <a:solidFill>
                  <a:srgbClr val="FF0000"/>
                </a:solidFill>
              </a:rPr>
              <a:t>Договоренность</a:t>
            </a:r>
            <a:r>
              <a:rPr sz="3200" dirty="0">
                <a:solidFill>
                  <a:srgbClr val="FF0000"/>
                </a:solidFill>
              </a:rPr>
              <a:t> </a:t>
            </a:r>
            <a:r>
              <a:rPr sz="3200" dirty="0" err="1">
                <a:solidFill>
                  <a:srgbClr val="FF0000"/>
                </a:solidFill>
              </a:rPr>
              <a:t>с</a:t>
            </a:r>
            <a:r>
              <a:rPr sz="3200" dirty="0">
                <a:solidFill>
                  <a:srgbClr val="FF0000"/>
                </a:solidFill>
              </a:rPr>
              <a:t>  </a:t>
            </a:r>
            <a:r>
              <a:rPr sz="3200" dirty="0" err="1">
                <a:solidFill>
                  <a:srgbClr val="FF0000"/>
                </a:solidFill>
              </a:rPr>
              <a:t>пациентом</a:t>
            </a:r>
            <a:r>
              <a:rPr sz="3200" dirty="0">
                <a:solidFill>
                  <a:srgbClr val="FF0000"/>
                </a:solidFill>
              </a:rPr>
              <a:t> - </a:t>
            </a:r>
            <a:r>
              <a:rPr sz="3200" dirty="0" err="1">
                <a:solidFill>
                  <a:srgbClr val="FF0000"/>
                </a:solidFill>
              </a:rPr>
              <a:t>профилактика</a:t>
            </a:r>
            <a:r>
              <a:rPr sz="3200" dirty="0">
                <a:solidFill>
                  <a:srgbClr val="FF0000"/>
                </a:solidFill>
              </a:rPr>
              <a:t> </a:t>
            </a:r>
            <a:r>
              <a:rPr sz="3200" dirty="0" err="1">
                <a:solidFill>
                  <a:srgbClr val="FF0000"/>
                </a:solidFill>
              </a:rPr>
              <a:t>конфликтных</a:t>
            </a:r>
            <a:r>
              <a:rPr sz="3200" dirty="0">
                <a:solidFill>
                  <a:srgbClr val="FF0000"/>
                </a:solidFill>
              </a:rPr>
              <a:t> </a:t>
            </a:r>
            <a:r>
              <a:rPr sz="3200" dirty="0" err="1">
                <a:solidFill>
                  <a:srgbClr val="FF0000"/>
                </a:solidFill>
              </a:rPr>
              <a:t>ситуаций</a:t>
            </a:r>
            <a:br>
              <a:rPr sz="3200" dirty="0">
                <a:solidFill>
                  <a:srgbClr val="FF0000"/>
                </a:solidFill>
              </a:rPr>
            </a:b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287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3"/>
          </a:xfrm>
          <a:prstGeom prst="rect">
            <a:avLst/>
          </a:prstGeom>
        </p:spPr>
        <p:txBody>
          <a:bodyPr/>
          <a:lstStyle/>
          <a:p>
            <a:r>
              <a:rPr dirty="0"/>
              <a:t>«</a:t>
            </a:r>
            <a:r>
              <a:rPr dirty="0" err="1"/>
              <a:t>Врач</a:t>
            </a:r>
            <a:r>
              <a:rPr dirty="0"/>
              <a:t> </a:t>
            </a:r>
            <a:r>
              <a:rPr dirty="0" err="1"/>
              <a:t>редко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излечить</a:t>
            </a:r>
            <a:r>
              <a:rPr dirty="0"/>
              <a:t>, </a:t>
            </a:r>
            <a:r>
              <a:rPr dirty="0" err="1"/>
              <a:t>чаще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облегчить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утешить</a:t>
            </a:r>
            <a:r>
              <a:rPr dirty="0"/>
              <a:t> </a:t>
            </a: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должен</a:t>
            </a:r>
            <a:r>
              <a:rPr dirty="0"/>
              <a:t> </a:t>
            </a:r>
            <a:r>
              <a:rPr dirty="0" err="1"/>
              <a:t>всегда</a:t>
            </a:r>
            <a:r>
              <a:rPr dirty="0"/>
              <a:t>», – </a:t>
            </a:r>
            <a:r>
              <a:rPr dirty="0" err="1"/>
              <a:t>говорили</a:t>
            </a:r>
            <a:r>
              <a:rPr dirty="0"/>
              <a:t> </a:t>
            </a:r>
            <a:r>
              <a:rPr dirty="0" err="1"/>
              <a:t>древние</a:t>
            </a:r>
            <a:r>
              <a:rPr dirty="0"/>
              <a:t>.  </a:t>
            </a:r>
          </a:p>
        </p:txBody>
      </p:sp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/>
          </a:blip>
          <a:srcRect t="6706" b="12817"/>
          <a:stretch>
            <a:fillRect/>
          </a:stretch>
        </p:blipFill>
        <p:spPr>
          <a:xfrm>
            <a:off x="3886200" y="3886199"/>
            <a:ext cx="3760440" cy="274320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Полилиния 6"/>
          <p:cNvSpPr/>
          <p:nvPr/>
        </p:nvSpPr>
        <p:spPr>
          <a:xfrm>
            <a:off x="3893690" y="5943600"/>
            <a:ext cx="3793637" cy="605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19068" extrusionOk="0">
                <a:moveTo>
                  <a:pt x="19011" y="741"/>
                </a:moveTo>
                <a:cubicBezTo>
                  <a:pt x="17210" y="958"/>
                  <a:pt x="16142" y="943"/>
                  <a:pt x="14503" y="1482"/>
                </a:cubicBezTo>
                <a:cubicBezTo>
                  <a:pt x="14031" y="1637"/>
                  <a:pt x="13670" y="1784"/>
                  <a:pt x="13225" y="2223"/>
                </a:cubicBezTo>
                <a:cubicBezTo>
                  <a:pt x="13124" y="2323"/>
                  <a:pt x="13027" y="2526"/>
                  <a:pt x="12925" y="2594"/>
                </a:cubicBezTo>
                <a:cubicBezTo>
                  <a:pt x="12651" y="2774"/>
                  <a:pt x="12374" y="2841"/>
                  <a:pt x="12098" y="2964"/>
                </a:cubicBezTo>
                <a:lnTo>
                  <a:pt x="5636" y="2594"/>
                </a:lnTo>
                <a:cubicBezTo>
                  <a:pt x="5510" y="2580"/>
                  <a:pt x="4957" y="1984"/>
                  <a:pt x="4810" y="1853"/>
                </a:cubicBezTo>
                <a:cubicBezTo>
                  <a:pt x="3895" y="1032"/>
                  <a:pt x="4846" y="1944"/>
                  <a:pt x="3833" y="1112"/>
                </a:cubicBezTo>
                <a:cubicBezTo>
                  <a:pt x="3707" y="1008"/>
                  <a:pt x="3584" y="784"/>
                  <a:pt x="3457" y="741"/>
                </a:cubicBezTo>
                <a:cubicBezTo>
                  <a:pt x="2857" y="537"/>
                  <a:pt x="2255" y="494"/>
                  <a:pt x="1654" y="371"/>
                </a:cubicBezTo>
                <a:cubicBezTo>
                  <a:pt x="1478" y="247"/>
                  <a:pt x="1305" y="0"/>
                  <a:pt x="1128" y="0"/>
                </a:cubicBezTo>
                <a:cubicBezTo>
                  <a:pt x="863" y="0"/>
                  <a:pt x="684" y="359"/>
                  <a:pt x="451" y="741"/>
                </a:cubicBezTo>
                <a:cubicBezTo>
                  <a:pt x="351" y="1482"/>
                  <a:pt x="208" y="2119"/>
                  <a:pt x="151" y="2964"/>
                </a:cubicBezTo>
                <a:lnTo>
                  <a:pt x="0" y="5187"/>
                </a:lnTo>
                <a:cubicBezTo>
                  <a:pt x="26" y="8028"/>
                  <a:pt x="-42" y="10926"/>
                  <a:pt x="76" y="13710"/>
                </a:cubicBezTo>
                <a:cubicBezTo>
                  <a:pt x="97" y="14208"/>
                  <a:pt x="290" y="13798"/>
                  <a:pt x="376" y="14080"/>
                </a:cubicBezTo>
                <a:cubicBezTo>
                  <a:pt x="451" y="14327"/>
                  <a:pt x="450" y="14956"/>
                  <a:pt x="526" y="15192"/>
                </a:cubicBezTo>
                <a:cubicBezTo>
                  <a:pt x="661" y="15606"/>
                  <a:pt x="827" y="15686"/>
                  <a:pt x="977" y="15933"/>
                </a:cubicBezTo>
                <a:cubicBezTo>
                  <a:pt x="1301" y="16465"/>
                  <a:pt x="1126" y="16209"/>
                  <a:pt x="1503" y="16674"/>
                </a:cubicBezTo>
                <a:cubicBezTo>
                  <a:pt x="3002" y="21600"/>
                  <a:pt x="1612" y="17322"/>
                  <a:pt x="6312" y="17786"/>
                </a:cubicBezTo>
                <a:lnTo>
                  <a:pt x="11572" y="18527"/>
                </a:lnTo>
                <a:lnTo>
                  <a:pt x="18335" y="18156"/>
                </a:lnTo>
                <a:cubicBezTo>
                  <a:pt x="18888" y="18083"/>
                  <a:pt x="19988" y="17415"/>
                  <a:pt x="19988" y="17415"/>
                </a:cubicBezTo>
                <a:lnTo>
                  <a:pt x="20439" y="16674"/>
                </a:lnTo>
                <a:cubicBezTo>
                  <a:pt x="20589" y="16427"/>
                  <a:pt x="20758" y="16366"/>
                  <a:pt x="20890" y="15933"/>
                </a:cubicBezTo>
                <a:cubicBezTo>
                  <a:pt x="21181" y="14975"/>
                  <a:pt x="21030" y="15333"/>
                  <a:pt x="21341" y="14821"/>
                </a:cubicBezTo>
                <a:cubicBezTo>
                  <a:pt x="21558" y="11607"/>
                  <a:pt x="21541" y="12847"/>
                  <a:pt x="21416" y="8522"/>
                </a:cubicBezTo>
                <a:cubicBezTo>
                  <a:pt x="21387" y="7520"/>
                  <a:pt x="21290" y="6873"/>
                  <a:pt x="21115" y="6299"/>
                </a:cubicBezTo>
                <a:cubicBezTo>
                  <a:pt x="21049" y="6082"/>
                  <a:pt x="20965" y="6052"/>
                  <a:pt x="20890" y="5929"/>
                </a:cubicBezTo>
                <a:cubicBezTo>
                  <a:pt x="20790" y="5187"/>
                  <a:pt x="20751" y="4104"/>
                  <a:pt x="20589" y="3705"/>
                </a:cubicBezTo>
                <a:cubicBezTo>
                  <a:pt x="20489" y="3458"/>
                  <a:pt x="20393" y="3169"/>
                  <a:pt x="20289" y="2964"/>
                </a:cubicBezTo>
                <a:cubicBezTo>
                  <a:pt x="20142" y="2674"/>
                  <a:pt x="19988" y="2470"/>
                  <a:pt x="19838" y="2223"/>
                </a:cubicBezTo>
                <a:lnTo>
                  <a:pt x="19387" y="1482"/>
                </a:lnTo>
                <a:cubicBezTo>
                  <a:pt x="18847" y="594"/>
                  <a:pt x="19522" y="1672"/>
                  <a:pt x="18861" y="741"/>
                </a:cubicBezTo>
                <a:cubicBezTo>
                  <a:pt x="18785" y="634"/>
                  <a:pt x="18636" y="371"/>
                  <a:pt x="18636" y="371"/>
                </a:cubicBezTo>
              </a:path>
            </a:pathLst>
          </a:custGeom>
          <a:ln w="635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0" name="Прямоугольник 7"/>
          <p:cNvSpPr txBox="1"/>
          <p:nvPr/>
        </p:nvSpPr>
        <p:spPr>
          <a:xfrm>
            <a:off x="492849" y="3721768"/>
            <a:ext cx="3276601" cy="1229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t>По мнению пациентов….</a:t>
            </a:r>
          </a:p>
        </p:txBody>
      </p:sp>
      <p:pic>
        <p:nvPicPr>
          <p:cNvPr id="291" name="Picture 2" descr="Pictur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9600" y="4618884"/>
            <a:ext cx="3026296" cy="19760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69544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Заголовок 5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201136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67512">
              <a:defRPr sz="2044" b="1" u="sng"/>
            </a:pPr>
            <a:br>
              <a:rPr lang="ru-RU" sz="2800" dirty="0">
                <a:latin typeface="Segoe Script"/>
                <a:ea typeface="Segoe Script"/>
                <a:cs typeface="Segoe Script"/>
                <a:sym typeface="Segoe Script"/>
              </a:rPr>
            </a:br>
            <a:r>
              <a:rPr sz="2800" dirty="0" err="1">
                <a:latin typeface="Segoe Script"/>
                <a:ea typeface="Segoe Script"/>
                <a:cs typeface="Segoe Script"/>
                <a:sym typeface="Segoe Script"/>
              </a:rPr>
              <a:t>Сотрудничество</a:t>
            </a:r>
            <a:r>
              <a:rPr sz="2800" dirty="0">
                <a:latin typeface="Segoe Script"/>
                <a:ea typeface="Segoe Script"/>
                <a:cs typeface="Segoe Script"/>
                <a:sym typeface="Segoe Script"/>
              </a:rPr>
              <a:t>              </a:t>
            </a:r>
            <a:r>
              <a:rPr sz="2800" dirty="0" err="1">
                <a:latin typeface="Segoe Script"/>
                <a:ea typeface="Segoe Script"/>
                <a:cs typeface="Segoe Script"/>
                <a:sym typeface="Segoe Script"/>
              </a:rPr>
              <a:t>Договоренность</a:t>
            </a:r>
            <a:br>
              <a:rPr sz="2800" dirty="0">
                <a:latin typeface="Segoe Script"/>
                <a:ea typeface="Segoe Script"/>
                <a:cs typeface="Segoe Script"/>
                <a:sym typeface="Segoe Script"/>
              </a:rPr>
            </a:br>
            <a:br>
              <a:rPr lang="ru-RU" sz="2800" dirty="0">
                <a:latin typeface="Segoe Script"/>
                <a:ea typeface="Segoe Script"/>
                <a:cs typeface="Segoe Script"/>
                <a:sym typeface="Segoe Script"/>
              </a:rPr>
            </a:br>
            <a:r>
              <a:rPr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-</a:t>
            </a:r>
            <a:r>
              <a:rPr sz="2800" b="0" u="none" dirty="0" err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недостаток</a:t>
            </a:r>
            <a:r>
              <a:rPr sz="2800"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 </a:t>
            </a:r>
            <a:r>
              <a:rPr sz="2800" b="0" u="none" dirty="0" err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информации</a:t>
            </a:r>
            <a:r>
              <a:rPr sz="2800"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 </a:t>
            </a:r>
            <a:r>
              <a:rPr sz="2800" b="0" u="none" dirty="0" err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вызывает</a:t>
            </a:r>
            <a:r>
              <a:rPr sz="2800"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 </a:t>
            </a:r>
            <a:r>
              <a:rPr sz="2800" b="0" u="none" dirty="0" err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противоречие</a:t>
            </a:r>
            <a:r>
              <a:rPr sz="2800"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 </a:t>
            </a:r>
            <a:r>
              <a:rPr sz="2800" b="0" u="none" dirty="0" err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между</a:t>
            </a:r>
            <a:r>
              <a:rPr sz="2800"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 </a:t>
            </a:r>
            <a:r>
              <a:rPr sz="2800" b="0" u="none" dirty="0" err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ожиданием</a:t>
            </a:r>
            <a:r>
              <a:rPr sz="2800"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 </a:t>
            </a:r>
            <a:r>
              <a:rPr sz="2800" b="0" u="none" dirty="0" err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и</a:t>
            </a:r>
            <a:r>
              <a:rPr sz="2800"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 </a:t>
            </a:r>
            <a:r>
              <a:rPr sz="2800" b="0" u="none" dirty="0" err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реальностью</a:t>
            </a:r>
            <a:r>
              <a:rPr sz="2800"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 (</a:t>
            </a:r>
            <a:r>
              <a:rPr sz="2800" b="0" u="none" dirty="0" err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полученным</a:t>
            </a:r>
            <a:r>
              <a:rPr sz="2800"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 </a:t>
            </a:r>
            <a:r>
              <a:rPr sz="2800" b="0" u="none" dirty="0" err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результатом</a:t>
            </a:r>
            <a:r>
              <a:rPr sz="2800"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)</a:t>
            </a:r>
            <a:br>
              <a:rPr sz="2800" b="0" u="none" dirty="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</a:br>
            <a:endParaRPr b="0" u="none" dirty="0">
              <a:solidFill>
                <a:srgbClr val="FF0000"/>
              </a:solidFill>
              <a:latin typeface="Segoe Script"/>
              <a:ea typeface="Segoe Script"/>
              <a:cs typeface="Segoe Script"/>
              <a:sym typeface="Segoe Script"/>
            </a:endParaRPr>
          </a:p>
        </p:txBody>
      </p:sp>
      <p:sp>
        <p:nvSpPr>
          <p:cNvPr id="278" name="Содержимое 3"/>
          <p:cNvSpPr txBox="1">
            <a:spLocks noGrp="1"/>
          </p:cNvSpPr>
          <p:nvPr>
            <p:ph type="body" sz="quarter" idx="1"/>
          </p:nvPr>
        </p:nvSpPr>
        <p:spPr>
          <a:xfrm>
            <a:off x="467544" y="2458994"/>
            <a:ext cx="4040188" cy="6099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68095">
              <a:spcBef>
                <a:spcPts val="600"/>
              </a:spcBef>
              <a:defRPr sz="2688"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rPr dirty="0" err="1"/>
              <a:t>ожидание</a:t>
            </a:r>
            <a:endParaRPr dirty="0"/>
          </a:p>
        </p:txBody>
      </p:sp>
      <p:sp>
        <p:nvSpPr>
          <p:cNvPr id="279" name="Текст 8"/>
          <p:cNvSpPr>
            <a:spLocks noGrp="1"/>
          </p:cNvSpPr>
          <p:nvPr>
            <p:ph type="body" idx="13"/>
          </p:nvPr>
        </p:nvSpPr>
        <p:spPr>
          <a:xfrm>
            <a:off x="4644008" y="2458994"/>
            <a:ext cx="4041776" cy="6099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 defTabSz="768095">
              <a:spcBef>
                <a:spcPts val="600"/>
              </a:spcBef>
              <a:buSzTx/>
              <a:buFontTx/>
              <a:buNone/>
              <a:defRPr sz="2688" b="1"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rPr dirty="0" err="1"/>
              <a:t>реальность</a:t>
            </a:r>
            <a:endParaRPr dirty="0"/>
          </a:p>
        </p:txBody>
      </p:sp>
      <p:pic>
        <p:nvPicPr>
          <p:cNvPr id="280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8600" y="3276600"/>
            <a:ext cx="4241566" cy="3324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icture 4" descr="Picture 4"/>
          <p:cNvPicPr>
            <a:picLocks noChangeAspect="1"/>
          </p:cNvPicPr>
          <p:nvPr/>
        </p:nvPicPr>
        <p:blipFill>
          <a:blip r:embed="rId3" cstate="print">
            <a:extLst/>
          </a:blip>
          <a:srcRect l="4725" t="12764" r="14005"/>
          <a:stretch>
            <a:fillRect/>
          </a:stretch>
        </p:blipFill>
        <p:spPr>
          <a:xfrm>
            <a:off x="4967536" y="3276599"/>
            <a:ext cx="3871665" cy="3367835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Стрелка вправо 10"/>
          <p:cNvSpPr/>
          <p:nvPr/>
        </p:nvSpPr>
        <p:spPr>
          <a:xfrm>
            <a:off x="4283968" y="447633"/>
            <a:ext cx="978409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2F8BB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build="p" animBg="1" advAuto="0"/>
      <p:bldP spid="279" grpId="3" build="p" animBg="1" advAuto="0"/>
      <p:bldP spid="280" grpId="2" animBg="1" advAuto="0"/>
      <p:bldP spid="281" grpId="4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12648">
              <a:defRPr sz="2613"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t>Патерналисткий подход</a:t>
            </a:r>
            <a:br/>
            <a:r>
              <a:rPr u="sng">
                <a:solidFill>
                  <a:srgbClr val="35759D"/>
                </a:solidFill>
              </a:rPr>
              <a:t> (от лат. pater — отец): </a:t>
            </a:r>
          </a:p>
        </p:txBody>
      </p:sp>
      <p:pic>
        <p:nvPicPr>
          <p:cNvPr id="25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57400" y="1676400"/>
            <a:ext cx="4904386" cy="4579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239442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4800" y="228600"/>
            <a:ext cx="8610600" cy="6476999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Полилиния 5"/>
          <p:cNvSpPr/>
          <p:nvPr/>
        </p:nvSpPr>
        <p:spPr>
          <a:xfrm>
            <a:off x="5218386" y="3610302"/>
            <a:ext cx="2601312" cy="47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75" y="2400"/>
                  <a:pt x="344" y="6379"/>
                  <a:pt x="524" y="7200"/>
                </a:cubicBezTo>
                <a:lnTo>
                  <a:pt x="3535" y="21600"/>
                </a:lnTo>
                <a:cubicBezTo>
                  <a:pt x="17062" y="12949"/>
                  <a:pt x="11040" y="14400"/>
                  <a:pt x="21600" y="14400"/>
                </a:cubicBezTo>
              </a:path>
            </a:pathLst>
          </a:custGeom>
          <a:ln w="635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88068388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Заголовок 1"/>
          <p:cNvSpPr txBox="1">
            <a:spLocks noGrp="1"/>
          </p:cNvSpPr>
          <p:nvPr>
            <p:ph type="title"/>
          </p:nvPr>
        </p:nvSpPr>
        <p:spPr>
          <a:xfrm>
            <a:off x="539551" y="980728"/>
            <a:ext cx="8268074" cy="1080121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C00000"/>
                </a:solidFill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t>Время на «живое» общение</a:t>
            </a:r>
          </a:p>
        </p:txBody>
      </p:sp>
      <p:sp>
        <p:nvSpPr>
          <p:cNvPr id="270" name="Содержимое 2"/>
          <p:cNvSpPr txBox="1">
            <a:spLocks noGrp="1"/>
          </p:cNvSpPr>
          <p:nvPr>
            <p:ph type="body" sz="quarter" idx="1"/>
          </p:nvPr>
        </p:nvSpPr>
        <p:spPr>
          <a:xfrm>
            <a:off x="179511" y="5229199"/>
            <a:ext cx="5256586" cy="124780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spcBef>
                <a:spcPts val="600"/>
              </a:spcBef>
              <a:defRPr sz="2900"/>
            </a:lvl1pPr>
          </a:lstStyle>
          <a:p>
            <a:r>
              <a:t>составляет, по итогам фотохронометражных исследований</a:t>
            </a:r>
          </a:p>
        </p:txBody>
      </p:sp>
      <p:pic>
        <p:nvPicPr>
          <p:cNvPr id="271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t="11111" b="12698"/>
          <a:stretch>
            <a:fillRect/>
          </a:stretch>
        </p:blipFill>
        <p:spPr>
          <a:xfrm>
            <a:off x="1331640" y="2132856"/>
            <a:ext cx="6162431" cy="3168353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Rectangle 3"/>
          <p:cNvSpPr txBox="1"/>
          <p:nvPr/>
        </p:nvSpPr>
        <p:spPr>
          <a:xfrm>
            <a:off x="5364088" y="5477710"/>
            <a:ext cx="3059833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800" b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91,2-92,0 секунды на пациента</a:t>
            </a:r>
          </a:p>
        </p:txBody>
      </p:sp>
      <p:sp>
        <p:nvSpPr>
          <p:cNvPr id="273" name="Rectangle 4"/>
          <p:cNvSpPr txBox="1"/>
          <p:nvPr/>
        </p:nvSpPr>
        <p:spPr>
          <a:xfrm>
            <a:off x="7020272" y="2775719"/>
            <a:ext cx="1907704" cy="1295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2800" b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1,5 </a:t>
            </a:r>
          </a:p>
          <a:p>
            <a:pPr algn="ctr">
              <a:defRPr sz="2800" b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минуты</a:t>
            </a:r>
          </a:p>
          <a:p>
            <a:pPr algn="ctr">
              <a:defRPr sz="2800" b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!!!!</a:t>
            </a:r>
          </a:p>
        </p:txBody>
      </p:sp>
      <p:sp>
        <p:nvSpPr>
          <p:cNvPr id="274" name="Полилиния 7"/>
          <p:cNvSpPr/>
          <p:nvPr/>
        </p:nvSpPr>
        <p:spPr>
          <a:xfrm>
            <a:off x="7132319" y="2575560"/>
            <a:ext cx="1737361" cy="2029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6" h="21128" extrusionOk="0">
                <a:moveTo>
                  <a:pt x="15266" y="1428"/>
                </a:moveTo>
                <a:cubicBezTo>
                  <a:pt x="14798" y="1165"/>
                  <a:pt x="14494" y="966"/>
                  <a:pt x="13947" y="793"/>
                </a:cubicBezTo>
                <a:cubicBezTo>
                  <a:pt x="13560" y="671"/>
                  <a:pt x="12609" y="551"/>
                  <a:pt x="12251" y="476"/>
                </a:cubicBezTo>
                <a:cubicBezTo>
                  <a:pt x="12058" y="435"/>
                  <a:pt x="11874" y="370"/>
                  <a:pt x="11685" y="317"/>
                </a:cubicBezTo>
                <a:cubicBezTo>
                  <a:pt x="9549" y="370"/>
                  <a:pt x="7407" y="331"/>
                  <a:pt x="5277" y="476"/>
                </a:cubicBezTo>
                <a:cubicBezTo>
                  <a:pt x="5051" y="491"/>
                  <a:pt x="4914" y="708"/>
                  <a:pt x="4712" y="793"/>
                </a:cubicBezTo>
                <a:cubicBezTo>
                  <a:pt x="4534" y="868"/>
                  <a:pt x="4335" y="899"/>
                  <a:pt x="4146" y="952"/>
                </a:cubicBezTo>
                <a:cubicBezTo>
                  <a:pt x="3895" y="1111"/>
                  <a:pt x="3615" y="1241"/>
                  <a:pt x="3392" y="1428"/>
                </a:cubicBezTo>
                <a:cubicBezTo>
                  <a:pt x="2365" y="2292"/>
                  <a:pt x="3341" y="1918"/>
                  <a:pt x="2262" y="2221"/>
                </a:cubicBezTo>
                <a:cubicBezTo>
                  <a:pt x="2073" y="2433"/>
                  <a:pt x="1879" y="2640"/>
                  <a:pt x="1696" y="2856"/>
                </a:cubicBezTo>
                <a:cubicBezTo>
                  <a:pt x="1564" y="3011"/>
                  <a:pt x="1359" y="3144"/>
                  <a:pt x="1319" y="3332"/>
                </a:cubicBezTo>
                <a:cubicBezTo>
                  <a:pt x="1166" y="4063"/>
                  <a:pt x="1234" y="4816"/>
                  <a:pt x="1131" y="5553"/>
                </a:cubicBezTo>
                <a:cubicBezTo>
                  <a:pt x="1108" y="5719"/>
                  <a:pt x="1012" y="5872"/>
                  <a:pt x="942" y="6029"/>
                </a:cubicBezTo>
                <a:cubicBezTo>
                  <a:pt x="823" y="6295"/>
                  <a:pt x="672" y="6552"/>
                  <a:pt x="565" y="6822"/>
                </a:cubicBezTo>
                <a:cubicBezTo>
                  <a:pt x="266" y="7578"/>
                  <a:pt x="386" y="7810"/>
                  <a:pt x="188" y="8726"/>
                </a:cubicBezTo>
                <a:cubicBezTo>
                  <a:pt x="153" y="8890"/>
                  <a:pt x="63" y="9043"/>
                  <a:pt x="0" y="9202"/>
                </a:cubicBezTo>
                <a:cubicBezTo>
                  <a:pt x="51" y="10585"/>
                  <a:pt x="-114" y="13371"/>
                  <a:pt x="377" y="15230"/>
                </a:cubicBezTo>
                <a:cubicBezTo>
                  <a:pt x="420" y="15393"/>
                  <a:pt x="476" y="15557"/>
                  <a:pt x="565" y="15706"/>
                </a:cubicBezTo>
                <a:cubicBezTo>
                  <a:pt x="916" y="16297"/>
                  <a:pt x="987" y="16132"/>
                  <a:pt x="1508" y="16658"/>
                </a:cubicBezTo>
                <a:cubicBezTo>
                  <a:pt x="1653" y="16805"/>
                  <a:pt x="1772" y="16968"/>
                  <a:pt x="1885" y="17134"/>
                </a:cubicBezTo>
                <a:cubicBezTo>
                  <a:pt x="2024" y="17339"/>
                  <a:pt x="2082" y="17587"/>
                  <a:pt x="2262" y="17769"/>
                </a:cubicBezTo>
                <a:cubicBezTo>
                  <a:pt x="2407" y="17915"/>
                  <a:pt x="2639" y="17980"/>
                  <a:pt x="2827" y="18086"/>
                </a:cubicBezTo>
                <a:cubicBezTo>
                  <a:pt x="2953" y="18245"/>
                  <a:pt x="3033" y="18436"/>
                  <a:pt x="3204" y="18562"/>
                </a:cubicBezTo>
                <a:cubicBezTo>
                  <a:pt x="4366" y="19418"/>
                  <a:pt x="4055" y="18970"/>
                  <a:pt x="5089" y="19514"/>
                </a:cubicBezTo>
                <a:cubicBezTo>
                  <a:pt x="6393" y="20200"/>
                  <a:pt x="5297" y="19837"/>
                  <a:pt x="6408" y="20148"/>
                </a:cubicBezTo>
                <a:cubicBezTo>
                  <a:pt x="6596" y="20307"/>
                  <a:pt x="6769" y="20481"/>
                  <a:pt x="6973" y="20624"/>
                </a:cubicBezTo>
                <a:cubicBezTo>
                  <a:pt x="8365" y="21600"/>
                  <a:pt x="9301" y="20874"/>
                  <a:pt x="11685" y="20783"/>
                </a:cubicBezTo>
                <a:cubicBezTo>
                  <a:pt x="11874" y="20677"/>
                  <a:pt x="12048" y="20551"/>
                  <a:pt x="12251" y="20466"/>
                </a:cubicBezTo>
                <a:cubicBezTo>
                  <a:pt x="12637" y="20303"/>
                  <a:pt x="13400" y="20209"/>
                  <a:pt x="13759" y="20148"/>
                </a:cubicBezTo>
                <a:cubicBezTo>
                  <a:pt x="13821" y="19990"/>
                  <a:pt x="13807" y="19791"/>
                  <a:pt x="13947" y="19672"/>
                </a:cubicBezTo>
                <a:cubicBezTo>
                  <a:pt x="14087" y="19554"/>
                  <a:pt x="14330" y="19580"/>
                  <a:pt x="14512" y="19514"/>
                </a:cubicBezTo>
                <a:cubicBezTo>
                  <a:pt x="15182" y="19272"/>
                  <a:pt x="15264" y="19198"/>
                  <a:pt x="15832" y="18879"/>
                </a:cubicBezTo>
                <a:cubicBezTo>
                  <a:pt x="15957" y="18720"/>
                  <a:pt x="16064" y="18550"/>
                  <a:pt x="16209" y="18403"/>
                </a:cubicBezTo>
                <a:cubicBezTo>
                  <a:pt x="16379" y="18231"/>
                  <a:pt x="16645" y="18123"/>
                  <a:pt x="16774" y="17927"/>
                </a:cubicBezTo>
                <a:cubicBezTo>
                  <a:pt x="16967" y="17635"/>
                  <a:pt x="17025" y="17293"/>
                  <a:pt x="17151" y="16975"/>
                </a:cubicBezTo>
                <a:cubicBezTo>
                  <a:pt x="17214" y="16817"/>
                  <a:pt x="17291" y="16662"/>
                  <a:pt x="17340" y="16499"/>
                </a:cubicBezTo>
                <a:cubicBezTo>
                  <a:pt x="17402" y="16288"/>
                  <a:pt x="17366" y="16035"/>
                  <a:pt x="17528" y="15865"/>
                </a:cubicBezTo>
                <a:cubicBezTo>
                  <a:pt x="17652" y="15734"/>
                  <a:pt x="17905" y="15759"/>
                  <a:pt x="18093" y="15706"/>
                </a:cubicBezTo>
                <a:cubicBezTo>
                  <a:pt x="18778" y="15130"/>
                  <a:pt x="18620" y="15308"/>
                  <a:pt x="19224" y="14596"/>
                </a:cubicBezTo>
                <a:cubicBezTo>
                  <a:pt x="19356" y="14440"/>
                  <a:pt x="19500" y="14290"/>
                  <a:pt x="19601" y="14120"/>
                </a:cubicBezTo>
                <a:cubicBezTo>
                  <a:pt x="19690" y="13970"/>
                  <a:pt x="19693" y="13790"/>
                  <a:pt x="19790" y="13644"/>
                </a:cubicBezTo>
                <a:cubicBezTo>
                  <a:pt x="20010" y="13310"/>
                  <a:pt x="20544" y="12692"/>
                  <a:pt x="20544" y="12692"/>
                </a:cubicBezTo>
                <a:cubicBezTo>
                  <a:pt x="21022" y="10680"/>
                  <a:pt x="20381" y="12852"/>
                  <a:pt x="21109" y="11423"/>
                </a:cubicBezTo>
                <a:cubicBezTo>
                  <a:pt x="21211" y="11222"/>
                  <a:pt x="21226" y="10998"/>
                  <a:pt x="21298" y="10788"/>
                </a:cubicBezTo>
                <a:cubicBezTo>
                  <a:pt x="21352" y="10627"/>
                  <a:pt x="21423" y="10471"/>
                  <a:pt x="21486" y="10312"/>
                </a:cubicBezTo>
                <a:cubicBezTo>
                  <a:pt x="21423" y="9466"/>
                  <a:pt x="21434" y="8614"/>
                  <a:pt x="21298" y="7774"/>
                </a:cubicBezTo>
                <a:cubicBezTo>
                  <a:pt x="21164" y="6948"/>
                  <a:pt x="20700" y="6544"/>
                  <a:pt x="20167" y="5870"/>
                </a:cubicBezTo>
                <a:cubicBezTo>
                  <a:pt x="20041" y="5711"/>
                  <a:pt x="19861" y="5575"/>
                  <a:pt x="19790" y="5394"/>
                </a:cubicBezTo>
                <a:cubicBezTo>
                  <a:pt x="19727" y="5235"/>
                  <a:pt x="19711" y="5057"/>
                  <a:pt x="19601" y="4918"/>
                </a:cubicBezTo>
                <a:cubicBezTo>
                  <a:pt x="19453" y="4731"/>
                  <a:pt x="19199" y="4619"/>
                  <a:pt x="19036" y="4442"/>
                </a:cubicBezTo>
                <a:cubicBezTo>
                  <a:pt x="18758" y="4141"/>
                  <a:pt x="18533" y="3808"/>
                  <a:pt x="18282" y="3490"/>
                </a:cubicBezTo>
                <a:lnTo>
                  <a:pt x="17528" y="2538"/>
                </a:lnTo>
                <a:cubicBezTo>
                  <a:pt x="17402" y="2380"/>
                  <a:pt x="17366" y="2123"/>
                  <a:pt x="17151" y="2062"/>
                </a:cubicBezTo>
                <a:cubicBezTo>
                  <a:pt x="16156" y="1783"/>
                  <a:pt x="16751" y="1997"/>
                  <a:pt x="15455" y="1269"/>
                </a:cubicBezTo>
                <a:cubicBezTo>
                  <a:pt x="15266" y="1163"/>
                  <a:pt x="15109" y="998"/>
                  <a:pt x="14889" y="952"/>
                </a:cubicBezTo>
                <a:cubicBezTo>
                  <a:pt x="14638" y="899"/>
                  <a:pt x="14384" y="856"/>
                  <a:pt x="14135" y="793"/>
                </a:cubicBezTo>
                <a:cubicBezTo>
                  <a:pt x="13755" y="697"/>
                  <a:pt x="13398" y="523"/>
                  <a:pt x="13005" y="476"/>
                </a:cubicBezTo>
                <a:lnTo>
                  <a:pt x="11685" y="317"/>
                </a:lnTo>
                <a:lnTo>
                  <a:pt x="10743" y="0"/>
                </a:lnTo>
              </a:path>
            </a:pathLst>
          </a:custGeom>
          <a:ln w="635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5" name="Прямоугольник 8"/>
          <p:cNvSpPr txBox="1"/>
          <p:nvPr/>
        </p:nvSpPr>
        <p:spPr>
          <a:xfrm>
            <a:off x="0" y="-1"/>
            <a:ext cx="9144000" cy="833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/>
            </a:pPr>
            <a:r>
              <a:t>(</a:t>
            </a:r>
            <a:r>
              <a:rPr sz="2400">
                <a:solidFill>
                  <a:srgbClr val="002060"/>
                </a:solidFill>
                <a:latin typeface="Segoe Script"/>
                <a:ea typeface="Segoe Script"/>
                <a:cs typeface="Segoe Script"/>
                <a:sym typeface="Segoe Script"/>
              </a:rPr>
              <a:t>Ножкина Н.В</a:t>
            </a:r>
            <a:r>
              <a:rPr sz="3600">
                <a:solidFill>
                  <a:srgbClr val="002060"/>
                </a:solidFill>
                <a:latin typeface="Segoe Script"/>
                <a:ea typeface="Segoe Script"/>
                <a:cs typeface="Segoe Script"/>
                <a:sym typeface="Segoe Script"/>
              </a:rPr>
              <a:t>., </a:t>
            </a:r>
            <a:r>
              <a:rPr sz="2400">
                <a:solidFill>
                  <a:srgbClr val="002060"/>
                </a:solidFill>
                <a:latin typeface="Segoe Script"/>
                <a:ea typeface="Segoe Script"/>
                <a:cs typeface="Segoe Script"/>
                <a:sym typeface="Segoe Script"/>
              </a:rPr>
              <a:t>Ануфриева Е.В., Русакова И.В.</a:t>
            </a:r>
            <a:r>
              <a:rPr sz="2400">
                <a:latin typeface="Segoe Script"/>
                <a:ea typeface="Segoe Script"/>
                <a:cs typeface="Segoe Script"/>
                <a:sym typeface="Segoe Script"/>
              </a:rPr>
              <a:t> УГМУ, 2017;</a:t>
            </a:r>
            <a:r>
              <a:rPr sz="2400"/>
              <a:t> </a:t>
            </a:r>
            <a:r>
              <a:rPr sz="2400">
                <a:solidFill>
                  <a:srgbClr val="002060"/>
                </a:solidFill>
                <a:latin typeface="Segoe Script"/>
                <a:ea typeface="Segoe Script"/>
                <a:cs typeface="Segoe Script"/>
                <a:sym typeface="Segoe Scrip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329374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 advAuto="0"/>
      <p:bldP spid="273" grpId="0" animBg="1" advAuto="0"/>
      <p:bldP spid="274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0" y="1523999"/>
          <a:ext cx="8991600" cy="5334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4F1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Calibri" pitchFamily="34" charset="0"/>
                <a:cs typeface="Times New Roman" pitchFamily="18" charset="0"/>
              </a:rPr>
              <a:t>Затраты времени врача-педиатра участкового на одного пациента</a:t>
            </a:r>
            <a:endParaRPr lang="ru-RU" sz="2800" b="1" dirty="0">
              <a:solidFill>
                <a:srgbClr val="4F1C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04801" y="1295400"/>
          <a:ext cx="8839199" cy="5410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76400" y="3810000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400" b="1" u="sng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5 минут </a:t>
            </a:r>
          </a:p>
          <a:p>
            <a:pPr algn="ctr"/>
            <a:r>
              <a:rPr lang="ru-RU" sz="2400" b="1" u="sng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на пациента</a:t>
            </a:r>
            <a:endParaRPr lang="ru-RU" sz="2400" dirty="0"/>
          </a:p>
        </p:txBody>
      </p:sp>
      <p:sp>
        <p:nvSpPr>
          <p:cNvPr id="6" name="Левая фигурная скобка 5"/>
          <p:cNvSpPr/>
          <p:nvPr/>
        </p:nvSpPr>
        <p:spPr>
          <a:xfrm>
            <a:off x="5410200" y="1752600"/>
            <a:ext cx="381000" cy="1143000"/>
          </a:xfrm>
          <a:prstGeom prst="leftBrac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00600" y="2133600"/>
            <a:ext cx="546945" cy="400110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65"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76800" y="3352800"/>
            <a:ext cx="546945" cy="400110"/>
          </a:xfrm>
          <a:prstGeom prst="rect">
            <a:avLst/>
          </a:prstGeom>
          <a:solidFill>
            <a:srgbClr val="00B05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94"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76800" y="4495800"/>
            <a:ext cx="546945" cy="400110"/>
          </a:xfrm>
          <a:prstGeom prst="rect">
            <a:avLst/>
          </a:prstGeom>
          <a:solidFill>
            <a:srgbClr val="FF996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77"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76800" y="5181600"/>
            <a:ext cx="511679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47"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30B09F-0868-1443-8CAF-D37A411FCCAD}"/>
              </a:ext>
            </a:extLst>
          </p:cNvPr>
          <p:cNvSpPr/>
          <p:nvPr/>
        </p:nvSpPr>
        <p:spPr>
          <a:xfrm>
            <a:off x="0" y="1371600"/>
            <a:ext cx="9144000" cy="22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329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Заголовок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606202"/>
          </a:xfrm>
          <a:prstGeom prst="rect">
            <a:avLst/>
          </a:prstGeom>
        </p:spPr>
        <p:txBody>
          <a:bodyPr/>
          <a:lstStyle/>
          <a:p>
            <a:pPr defTabSz="667512">
              <a:defRPr sz="2847" b="1" u="sng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pPr>
            <a:br>
              <a:rPr dirty="0"/>
            </a:br>
            <a:r>
              <a:rPr sz="4000" b="0" u="none" dirty="0" err="1">
                <a:solidFill>
                  <a:srgbClr val="FF0000"/>
                </a:solidFill>
              </a:rPr>
              <a:t>Сайт</a:t>
            </a:r>
            <a:r>
              <a:rPr sz="4000" b="0" u="none" dirty="0">
                <a:solidFill>
                  <a:srgbClr val="FF0000"/>
                </a:solidFill>
              </a:rPr>
              <a:t> МО: </a:t>
            </a:r>
            <a:r>
              <a:rPr sz="4000" b="0" u="none" dirty="0" err="1">
                <a:solidFill>
                  <a:srgbClr val="FF0000"/>
                </a:solidFill>
              </a:rPr>
              <a:t>друг</a:t>
            </a:r>
            <a:r>
              <a:rPr sz="4000" b="0" u="none" dirty="0">
                <a:solidFill>
                  <a:srgbClr val="FF0000"/>
                </a:solidFill>
              </a:rPr>
              <a:t> </a:t>
            </a:r>
            <a:r>
              <a:rPr sz="4000" b="0" u="none" dirty="0" err="1">
                <a:solidFill>
                  <a:srgbClr val="FF0000"/>
                </a:solidFill>
              </a:rPr>
              <a:t>или</a:t>
            </a:r>
            <a:r>
              <a:rPr sz="4000" b="0" u="none" dirty="0">
                <a:solidFill>
                  <a:srgbClr val="FF0000"/>
                </a:solidFill>
              </a:rPr>
              <a:t> </a:t>
            </a:r>
            <a:r>
              <a:rPr sz="4000" b="0" u="none" dirty="0" err="1">
                <a:solidFill>
                  <a:srgbClr val="FF0000"/>
                </a:solidFill>
              </a:rPr>
              <a:t>враг</a:t>
            </a:r>
            <a:r>
              <a:rPr sz="4000" b="0" u="none" dirty="0">
                <a:solidFill>
                  <a:srgbClr val="FF0000"/>
                </a:solidFill>
              </a:rPr>
              <a:t>?</a:t>
            </a:r>
            <a:endParaRPr b="0" u="none" dirty="0">
              <a:solidFill>
                <a:srgbClr val="FF0000"/>
              </a:solidFill>
            </a:endParaRPr>
          </a:p>
        </p:txBody>
      </p:sp>
      <p:sp>
        <p:nvSpPr>
          <p:cNvPr id="442" name="Содержимое 2"/>
          <p:cNvSpPr txBox="1">
            <a:spLocks noGrp="1"/>
          </p:cNvSpPr>
          <p:nvPr>
            <p:ph type="body" sz="half" idx="1"/>
          </p:nvPr>
        </p:nvSpPr>
        <p:spPr>
          <a:xfrm>
            <a:off x="609600" y="1988840"/>
            <a:ext cx="4038600" cy="375632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0000"/>
              </a:lnSpc>
              <a:spcBef>
                <a:spcPts val="400"/>
              </a:spcBef>
              <a:buSzTx/>
              <a:buNone/>
              <a:defRPr sz="1900" u="sng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rPr dirty="0" err="1"/>
              <a:t>Плюсы</a:t>
            </a:r>
            <a:r>
              <a:rPr dirty="0"/>
              <a:t> «+++»:</a:t>
            </a:r>
          </a:p>
          <a:p>
            <a:pPr>
              <a:lnSpc>
                <a:spcPct val="80000"/>
              </a:lnSpc>
              <a:spcBef>
                <a:spcPts val="400"/>
              </a:spcBef>
              <a:buSzTx/>
              <a:buNone/>
              <a:defRPr sz="1900"/>
            </a:pPr>
            <a:r>
              <a:rPr dirty="0" err="1"/>
              <a:t>Наличие</a:t>
            </a:r>
            <a:r>
              <a:rPr dirty="0"/>
              <a:t> </a:t>
            </a:r>
            <a:r>
              <a:rPr dirty="0" err="1"/>
              <a:t>сайта</a:t>
            </a:r>
            <a:r>
              <a:rPr dirty="0"/>
              <a:t> </a:t>
            </a:r>
            <a:r>
              <a:rPr dirty="0" err="1"/>
              <a:t>отражает</a:t>
            </a:r>
            <a:r>
              <a:rPr dirty="0"/>
              <a:t> </a:t>
            </a:r>
            <a:r>
              <a:rPr dirty="0" err="1"/>
              <a:t>добросовестность</a:t>
            </a:r>
            <a:r>
              <a:rPr dirty="0"/>
              <a:t> МО</a:t>
            </a:r>
          </a:p>
          <a:p>
            <a:pPr>
              <a:lnSpc>
                <a:spcPct val="80000"/>
              </a:lnSpc>
              <a:spcBef>
                <a:spcPts val="400"/>
              </a:spcBef>
              <a:buSzTx/>
              <a:buNone/>
              <a:defRPr sz="1900"/>
            </a:pPr>
            <a:r>
              <a:rPr dirty="0" err="1"/>
              <a:t>Служит</a:t>
            </a:r>
            <a:r>
              <a:rPr dirty="0"/>
              <a:t> </a:t>
            </a:r>
            <a:r>
              <a:rPr dirty="0" err="1"/>
              <a:t>рекламой</a:t>
            </a:r>
            <a:r>
              <a:rPr dirty="0"/>
              <a:t> </a:t>
            </a:r>
            <a:r>
              <a:rPr dirty="0" err="1"/>
              <a:t>оказываемых</a:t>
            </a:r>
            <a:r>
              <a:rPr dirty="0"/>
              <a:t> </a:t>
            </a:r>
            <a:r>
              <a:rPr dirty="0" err="1"/>
              <a:t>услуг</a:t>
            </a:r>
            <a:endParaRPr dirty="0"/>
          </a:p>
          <a:p>
            <a:pPr>
              <a:lnSpc>
                <a:spcPct val="80000"/>
              </a:lnSpc>
              <a:spcBef>
                <a:spcPts val="400"/>
              </a:spcBef>
              <a:buSzTx/>
              <a:buNone/>
              <a:defRPr sz="1900"/>
            </a:pPr>
            <a:r>
              <a:rPr dirty="0" err="1"/>
              <a:t>Позволяет</a:t>
            </a:r>
            <a:r>
              <a:rPr dirty="0"/>
              <a:t> </a:t>
            </a:r>
            <a:r>
              <a:rPr dirty="0" err="1"/>
              <a:t>дистанционно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безконтакно</a:t>
            </a:r>
            <a:r>
              <a:rPr dirty="0"/>
              <a:t> </a:t>
            </a:r>
            <a:r>
              <a:rPr dirty="0" err="1"/>
              <a:t>получить</a:t>
            </a:r>
            <a:r>
              <a:rPr dirty="0"/>
              <a:t> </a:t>
            </a:r>
            <a:r>
              <a:rPr dirty="0" err="1"/>
              <a:t>большой</a:t>
            </a:r>
            <a:r>
              <a:rPr dirty="0"/>
              <a:t> </a:t>
            </a:r>
            <a:r>
              <a:rPr dirty="0" err="1"/>
              <a:t>объём</a:t>
            </a:r>
            <a:r>
              <a:rPr dirty="0"/>
              <a:t> </a:t>
            </a:r>
            <a:r>
              <a:rPr dirty="0" err="1"/>
              <a:t>информации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МО</a:t>
            </a:r>
          </a:p>
          <a:p>
            <a:pPr>
              <a:lnSpc>
                <a:spcPct val="80000"/>
              </a:lnSpc>
              <a:spcBef>
                <a:spcPts val="400"/>
              </a:spcBef>
              <a:buSzTx/>
              <a:buNone/>
              <a:defRPr sz="1900"/>
            </a:pPr>
            <a:r>
              <a:rPr dirty="0" err="1"/>
              <a:t>Позволяет</a:t>
            </a:r>
            <a:r>
              <a:rPr dirty="0"/>
              <a:t> </a:t>
            </a:r>
            <a:r>
              <a:rPr dirty="0" err="1"/>
              <a:t>произвести</a:t>
            </a:r>
            <a:r>
              <a:rPr dirty="0"/>
              <a:t> </a:t>
            </a:r>
            <a:r>
              <a:rPr dirty="0" err="1"/>
              <a:t>запись</a:t>
            </a:r>
            <a:r>
              <a:rPr dirty="0"/>
              <a:t>/</a:t>
            </a:r>
            <a:r>
              <a:rPr dirty="0" err="1"/>
              <a:t>заявку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прием</a:t>
            </a:r>
            <a:endParaRPr dirty="0"/>
          </a:p>
          <a:p>
            <a:pPr>
              <a:lnSpc>
                <a:spcPct val="80000"/>
              </a:lnSpc>
              <a:spcBef>
                <a:spcPts val="400"/>
              </a:spcBef>
              <a:buSzTx/>
              <a:buNone/>
              <a:defRPr sz="1900"/>
            </a:pPr>
            <a:r>
              <a:rPr dirty="0" err="1"/>
              <a:t>Узнавать</a:t>
            </a:r>
            <a:r>
              <a:rPr dirty="0"/>
              <a:t> </a:t>
            </a:r>
            <a:r>
              <a:rPr dirty="0" err="1"/>
              <a:t>стоимость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порядок</a:t>
            </a:r>
            <a:r>
              <a:rPr dirty="0"/>
              <a:t> </a:t>
            </a:r>
            <a:r>
              <a:rPr dirty="0" err="1"/>
              <a:t>оказания</a:t>
            </a:r>
            <a:r>
              <a:rPr dirty="0"/>
              <a:t> </a:t>
            </a:r>
            <a:r>
              <a:rPr dirty="0" err="1"/>
              <a:t>услуг</a:t>
            </a:r>
            <a:endParaRPr dirty="0"/>
          </a:p>
        </p:txBody>
      </p:sp>
      <p:sp>
        <p:nvSpPr>
          <p:cNvPr id="443" name="Содержимое 3"/>
          <p:cNvSpPr txBox="1"/>
          <p:nvPr/>
        </p:nvSpPr>
        <p:spPr>
          <a:xfrm>
            <a:off x="4572000" y="1988840"/>
            <a:ext cx="4343400" cy="3832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 algn="ctr">
              <a:lnSpc>
                <a:spcPct val="80000"/>
              </a:lnSpc>
              <a:spcBef>
                <a:spcPts val="400"/>
              </a:spcBef>
              <a:defRPr sz="1900" u="sng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rPr dirty="0" err="1"/>
              <a:t>Минусы</a:t>
            </a:r>
            <a:r>
              <a:rPr dirty="0"/>
              <a:t> «---»:</a:t>
            </a:r>
          </a:p>
          <a:p>
            <a:pPr marL="342900" indent="-342900">
              <a:lnSpc>
                <a:spcPct val="80000"/>
              </a:lnSpc>
              <a:spcBef>
                <a:spcPts val="400"/>
              </a:spcBef>
              <a:defRPr sz="1900"/>
            </a:pPr>
            <a:r>
              <a:rPr dirty="0" err="1"/>
              <a:t>Недостаточность</a:t>
            </a:r>
            <a:r>
              <a:rPr dirty="0"/>
              <a:t> </a:t>
            </a:r>
            <a:r>
              <a:rPr dirty="0" err="1"/>
              <a:t>информации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сайте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нарушением</a:t>
            </a:r>
            <a:r>
              <a:rPr dirty="0"/>
              <a:t> </a:t>
            </a:r>
            <a:r>
              <a:rPr dirty="0" err="1"/>
              <a:t>лицензионных</a:t>
            </a:r>
            <a:r>
              <a:rPr dirty="0"/>
              <a:t> </a:t>
            </a:r>
            <a:r>
              <a:rPr dirty="0" err="1"/>
              <a:t>требований</a:t>
            </a:r>
            <a:endParaRPr dirty="0"/>
          </a:p>
          <a:p>
            <a:pPr marL="342900" indent="-342900">
              <a:lnSpc>
                <a:spcPct val="80000"/>
              </a:lnSpc>
              <a:spcBef>
                <a:spcPts val="400"/>
              </a:spcBef>
              <a:defRPr sz="1900"/>
            </a:pPr>
            <a:r>
              <a:rPr dirty="0" err="1"/>
              <a:t>Несоответствие</a:t>
            </a:r>
            <a:r>
              <a:rPr dirty="0"/>
              <a:t> </a:t>
            </a:r>
            <a:r>
              <a:rPr dirty="0" err="1"/>
              <a:t>информации</a:t>
            </a:r>
            <a:r>
              <a:rPr dirty="0"/>
              <a:t> </a:t>
            </a:r>
            <a:r>
              <a:rPr dirty="0" err="1"/>
              <a:t>оказываемым</a:t>
            </a:r>
            <a:r>
              <a:rPr dirty="0"/>
              <a:t> </a:t>
            </a:r>
            <a:r>
              <a:rPr dirty="0" err="1"/>
              <a:t>услугам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несоответствие</a:t>
            </a:r>
            <a:r>
              <a:rPr dirty="0"/>
              <a:t> </a:t>
            </a:r>
            <a:r>
              <a:rPr dirty="0" err="1"/>
              <a:t>лицензии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основанием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проверки</a:t>
            </a:r>
            <a:r>
              <a:rPr dirty="0"/>
              <a:t> </a:t>
            </a:r>
            <a:r>
              <a:rPr dirty="0" err="1"/>
              <a:t>органами</a:t>
            </a:r>
            <a:r>
              <a:rPr dirty="0"/>
              <a:t>, </a:t>
            </a:r>
            <a:r>
              <a:rPr dirty="0" err="1"/>
              <a:t>осуществляющими</a:t>
            </a:r>
            <a:r>
              <a:rPr dirty="0"/>
              <a:t> </a:t>
            </a:r>
            <a:r>
              <a:rPr dirty="0" err="1"/>
              <a:t>надзорную</a:t>
            </a:r>
            <a:r>
              <a:rPr dirty="0"/>
              <a:t> </a:t>
            </a:r>
            <a:r>
              <a:rPr dirty="0" err="1"/>
              <a:t>деятельность</a:t>
            </a:r>
            <a:r>
              <a:rPr lang="ru-RU" dirty="0"/>
              <a:t> и может спровоцировать конфликты с пациентом</a:t>
            </a:r>
            <a:endParaRPr dirty="0"/>
          </a:p>
          <a:p>
            <a:pPr marL="342900" indent="-342900">
              <a:lnSpc>
                <a:spcPct val="80000"/>
              </a:lnSpc>
              <a:spcBef>
                <a:spcPts val="400"/>
              </a:spcBef>
              <a:defRPr sz="1900"/>
            </a:pP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соблюдение</a:t>
            </a:r>
            <a:r>
              <a:rPr dirty="0"/>
              <a:t> </a:t>
            </a:r>
            <a:r>
              <a:rPr dirty="0" err="1"/>
              <a:t>закона</a:t>
            </a:r>
            <a:r>
              <a:rPr dirty="0"/>
              <a:t> «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рекламе</a:t>
            </a:r>
            <a:r>
              <a:rPr dirty="0"/>
              <a:t>», </a:t>
            </a:r>
            <a:endParaRPr lang="ru-RU" dirty="0"/>
          </a:p>
          <a:p>
            <a:pPr marL="342900" indent="-342900">
              <a:lnSpc>
                <a:spcPct val="80000"/>
              </a:lnSpc>
              <a:spcBef>
                <a:spcPts val="400"/>
              </a:spcBef>
              <a:defRPr sz="1900"/>
            </a:pPr>
            <a:r>
              <a:rPr dirty="0"/>
              <a:t> </a:t>
            </a:r>
            <a:r>
              <a:rPr dirty="0" err="1"/>
              <a:t>Конфликт</a:t>
            </a:r>
            <a:r>
              <a:rPr dirty="0"/>
              <a:t> </a:t>
            </a:r>
            <a:r>
              <a:rPr dirty="0" err="1"/>
              <a:t>интересов</a:t>
            </a:r>
            <a:endParaRPr dirty="0"/>
          </a:p>
        </p:txBody>
      </p:sp>
      <p:sp>
        <p:nvSpPr>
          <p:cNvPr id="444" name="Прямоугольник 13"/>
          <p:cNvSpPr/>
          <p:nvPr/>
        </p:nvSpPr>
        <p:spPr>
          <a:xfrm>
            <a:off x="7164288" y="6165303"/>
            <a:ext cx="1224137" cy="14401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6" name="Полилиния 15"/>
          <p:cNvSpPr/>
          <p:nvPr/>
        </p:nvSpPr>
        <p:spPr>
          <a:xfrm>
            <a:off x="3581400" y="6443708"/>
            <a:ext cx="1062609" cy="158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4341" extrusionOk="0">
                <a:moveTo>
                  <a:pt x="6284" y="8546"/>
                </a:moveTo>
                <a:cubicBezTo>
                  <a:pt x="8902" y="9113"/>
                  <a:pt x="11517" y="10249"/>
                  <a:pt x="14138" y="10249"/>
                </a:cubicBezTo>
                <a:cubicBezTo>
                  <a:pt x="15454" y="10249"/>
                  <a:pt x="17477" y="13648"/>
                  <a:pt x="18065" y="8546"/>
                </a:cubicBezTo>
                <a:cubicBezTo>
                  <a:pt x="18566" y="4208"/>
                  <a:pt x="15971" y="5140"/>
                  <a:pt x="14924" y="3437"/>
                </a:cubicBezTo>
                <a:cubicBezTo>
                  <a:pt x="12436" y="4005"/>
                  <a:pt x="7462" y="-5660"/>
                  <a:pt x="7462" y="5140"/>
                </a:cubicBezTo>
                <a:cubicBezTo>
                  <a:pt x="7462" y="15940"/>
                  <a:pt x="12440" y="6015"/>
                  <a:pt x="14924" y="6843"/>
                </a:cubicBezTo>
                <a:cubicBezTo>
                  <a:pt x="15847" y="7151"/>
                  <a:pt x="16756" y="7978"/>
                  <a:pt x="17673" y="8546"/>
                </a:cubicBezTo>
                <a:cubicBezTo>
                  <a:pt x="16364" y="9113"/>
                  <a:pt x="15050" y="9495"/>
                  <a:pt x="13745" y="10249"/>
                </a:cubicBezTo>
                <a:cubicBezTo>
                  <a:pt x="13084" y="10631"/>
                  <a:pt x="12449" y="11952"/>
                  <a:pt x="11782" y="11952"/>
                </a:cubicBezTo>
                <a:cubicBezTo>
                  <a:pt x="7852" y="11952"/>
                  <a:pt x="3927" y="10816"/>
                  <a:pt x="0" y="10249"/>
                </a:cubicBezTo>
                <a:cubicBezTo>
                  <a:pt x="5105" y="9681"/>
                  <a:pt x="10224" y="10244"/>
                  <a:pt x="15316" y="8546"/>
                </a:cubicBezTo>
                <a:cubicBezTo>
                  <a:pt x="17018" y="7978"/>
                  <a:pt x="11830" y="9183"/>
                  <a:pt x="10211" y="6843"/>
                </a:cubicBezTo>
                <a:cubicBezTo>
                  <a:pt x="9655" y="6040"/>
                  <a:pt x="11208" y="3935"/>
                  <a:pt x="11782" y="3437"/>
                </a:cubicBezTo>
                <a:cubicBezTo>
                  <a:pt x="13200" y="2208"/>
                  <a:pt x="14662" y="2302"/>
                  <a:pt x="16102" y="1734"/>
                </a:cubicBezTo>
                <a:cubicBezTo>
                  <a:pt x="12436" y="1167"/>
                  <a:pt x="8773" y="31"/>
                  <a:pt x="5105" y="31"/>
                </a:cubicBezTo>
                <a:cubicBezTo>
                  <a:pt x="2353" y="31"/>
                  <a:pt x="10601" y="1734"/>
                  <a:pt x="13353" y="1734"/>
                </a:cubicBezTo>
                <a:cubicBezTo>
                  <a:pt x="14149" y="1734"/>
                  <a:pt x="14913" y="31"/>
                  <a:pt x="15709" y="31"/>
                </a:cubicBezTo>
                <a:cubicBezTo>
                  <a:pt x="16377" y="31"/>
                  <a:pt x="14393" y="1032"/>
                  <a:pt x="13745" y="1734"/>
                </a:cubicBezTo>
                <a:cubicBezTo>
                  <a:pt x="12821" y="2736"/>
                  <a:pt x="11913" y="4005"/>
                  <a:pt x="10996" y="5140"/>
                </a:cubicBezTo>
                <a:cubicBezTo>
                  <a:pt x="11651" y="5708"/>
                  <a:pt x="13330" y="4435"/>
                  <a:pt x="12960" y="6843"/>
                </a:cubicBezTo>
                <a:cubicBezTo>
                  <a:pt x="12893" y="7276"/>
                  <a:pt x="9322" y="11294"/>
                  <a:pt x="8640" y="11952"/>
                </a:cubicBezTo>
                <a:cubicBezTo>
                  <a:pt x="7988" y="12579"/>
                  <a:pt x="6204" y="15701"/>
                  <a:pt x="6676" y="13654"/>
                </a:cubicBezTo>
                <a:cubicBezTo>
                  <a:pt x="7262" y="11116"/>
                  <a:pt x="9033" y="10249"/>
                  <a:pt x="9033" y="10249"/>
                </a:cubicBezTo>
                <a:cubicBezTo>
                  <a:pt x="8116" y="9681"/>
                  <a:pt x="7024" y="10954"/>
                  <a:pt x="6284" y="8546"/>
                </a:cubicBezTo>
                <a:cubicBezTo>
                  <a:pt x="5906" y="7318"/>
                  <a:pt x="7052" y="6155"/>
                  <a:pt x="7462" y="5140"/>
                </a:cubicBezTo>
                <a:cubicBezTo>
                  <a:pt x="7970" y="3880"/>
                  <a:pt x="8509" y="2869"/>
                  <a:pt x="9033" y="1734"/>
                </a:cubicBezTo>
                <a:cubicBezTo>
                  <a:pt x="10211" y="2302"/>
                  <a:pt x="11507" y="1138"/>
                  <a:pt x="12567" y="3437"/>
                </a:cubicBezTo>
                <a:cubicBezTo>
                  <a:pt x="12989" y="4352"/>
                  <a:pt x="11837" y="6196"/>
                  <a:pt x="11389" y="6843"/>
                </a:cubicBezTo>
                <a:cubicBezTo>
                  <a:pt x="10634" y="7935"/>
                  <a:pt x="9818" y="7978"/>
                  <a:pt x="9033" y="8546"/>
                </a:cubicBezTo>
                <a:cubicBezTo>
                  <a:pt x="10735" y="9113"/>
                  <a:pt x="12464" y="8797"/>
                  <a:pt x="14138" y="10249"/>
                </a:cubicBezTo>
                <a:cubicBezTo>
                  <a:pt x="14544" y="10601"/>
                  <a:pt x="12546" y="11952"/>
                  <a:pt x="12960" y="11952"/>
                </a:cubicBezTo>
                <a:cubicBezTo>
                  <a:pt x="15768" y="11952"/>
                  <a:pt x="18785" y="10071"/>
                  <a:pt x="21600" y="8546"/>
                </a:cubicBezTo>
                <a:cubicBezTo>
                  <a:pt x="17804" y="7978"/>
                  <a:pt x="13971" y="9172"/>
                  <a:pt x="10211" y="6843"/>
                </a:cubicBezTo>
                <a:cubicBezTo>
                  <a:pt x="9801" y="6589"/>
                  <a:pt x="10200" y="2124"/>
                  <a:pt x="10604" y="1734"/>
                </a:cubicBezTo>
                <a:cubicBezTo>
                  <a:pt x="11634" y="741"/>
                  <a:pt x="12698" y="2869"/>
                  <a:pt x="13745" y="3437"/>
                </a:cubicBezTo>
                <a:cubicBezTo>
                  <a:pt x="12436" y="4572"/>
                  <a:pt x="8552" y="5012"/>
                  <a:pt x="9818" y="6843"/>
                </a:cubicBezTo>
                <a:cubicBezTo>
                  <a:pt x="10211" y="7411"/>
                  <a:pt x="11408" y="8744"/>
                  <a:pt x="10996" y="8546"/>
                </a:cubicBezTo>
                <a:cubicBezTo>
                  <a:pt x="9414" y="7783"/>
                  <a:pt x="4713" y="6275"/>
                  <a:pt x="6284" y="5140"/>
                </a:cubicBezTo>
                <a:cubicBezTo>
                  <a:pt x="8612" y="3458"/>
                  <a:pt x="10993" y="6843"/>
                  <a:pt x="13353" y="6843"/>
                </a:cubicBezTo>
                <a:cubicBezTo>
                  <a:pt x="14929" y="6843"/>
                  <a:pt x="10211" y="5708"/>
                  <a:pt x="8640" y="5140"/>
                </a:cubicBezTo>
                <a:cubicBezTo>
                  <a:pt x="11642" y="2970"/>
                  <a:pt x="10200" y="3437"/>
                  <a:pt x="12960" y="3437"/>
                </a:cubicBezTo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FFFF">
                  <a:alpha val="1499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2808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290F5E-ECA5-4E4E-B5F0-8AA0DDA5C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6768752" cy="61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339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AE0A4B-F5FC-804D-9B63-34379CB3987E}"/>
              </a:ext>
            </a:extLst>
          </p:cNvPr>
          <p:cNvSpPr/>
          <p:nvPr/>
        </p:nvSpPr>
        <p:spPr>
          <a:xfrm>
            <a:off x="2699792" y="692696"/>
            <a:ext cx="57423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Segoe Script" panose="020B0804020000000003" pitchFamily="34" charset="0"/>
              </a:rPr>
              <a:t>Информация уменьшает риск</a:t>
            </a:r>
          </a:p>
        </p:txBody>
      </p:sp>
      <p:pic>
        <p:nvPicPr>
          <p:cNvPr id="3" name="Picture 9" descr="Picture 9">
            <a:extLst>
              <a:ext uri="{FF2B5EF4-FFF2-40B4-BE49-F238E27FC236}">
                <a16:creationId xmlns:a16="http://schemas.microsoft.com/office/drawing/2014/main" id="{319B48B5-6B6E-474F-8342-D4454B16B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63688" y="3278019"/>
            <a:ext cx="5292080" cy="28180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3726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8E17F-595C-3E44-93B1-FFEDAA75B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Внешняя среда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DA953F-8B0F-1F44-840E-54BFE2C84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algn="ctr"/>
            <a:r>
              <a:rPr lang="ru-RU" dirty="0"/>
              <a:t>СМИ</a:t>
            </a:r>
          </a:p>
          <a:p>
            <a:pPr algn="ctr"/>
            <a:r>
              <a:rPr lang="ru-RU" dirty="0"/>
              <a:t>СОЦСЕТИ</a:t>
            </a:r>
          </a:p>
          <a:p>
            <a:pPr algn="ctr"/>
            <a:r>
              <a:rPr lang="ru-RU" dirty="0"/>
              <a:t>Интернет</a:t>
            </a:r>
          </a:p>
          <a:p>
            <a:pPr algn="ctr"/>
            <a:r>
              <a:rPr lang="ru-RU" dirty="0"/>
              <a:t>Сайты отзывов</a:t>
            </a:r>
          </a:p>
          <a:p>
            <a:pPr algn="ctr"/>
            <a:r>
              <a:rPr lang="ru-RU" dirty="0"/>
              <a:t>Общественные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54129329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91CE3-D4FB-524D-AFE4-08548C53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Информация, несущая Негатив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D4036-0989-DF44-8B3A-D91015EBA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FFABB5-B1B7-8545-9EE5-FE8A957C4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  <a14:imgEffect>
                      <a14:saturation sat="400000"/>
                    </a14:imgEffect>
                    <a14:imgEffect>
                      <a14:brightnessContrast bright="4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5" y="1600200"/>
            <a:ext cx="7328890" cy="48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40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Заголовок 1"/>
          <p:cNvSpPr txBox="1">
            <a:spLocks noGrp="1"/>
          </p:cNvSpPr>
          <p:nvPr>
            <p:ph type="title"/>
          </p:nvPr>
        </p:nvSpPr>
        <p:spPr>
          <a:xfrm>
            <a:off x="1524000" y="260648"/>
            <a:ext cx="7315200" cy="129614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40663">
              <a:defRPr sz="3159"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rPr lang="ru-RU" sz="4400" dirty="0">
                <a:solidFill>
                  <a:srgbClr val="FF0000"/>
                </a:solidFill>
              </a:rPr>
              <a:t>Информация…</a:t>
            </a:r>
            <a:br>
              <a:rPr lang="ru-RU" dirty="0"/>
            </a:br>
            <a:r>
              <a:rPr dirty="0" err="1"/>
              <a:t>Пациенты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знают</a:t>
            </a:r>
            <a:r>
              <a:rPr dirty="0"/>
              <a:t> </a:t>
            </a:r>
            <a:r>
              <a:rPr dirty="0" err="1"/>
              <a:t>всё</a:t>
            </a:r>
            <a:r>
              <a:rPr dirty="0"/>
              <a:t>….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93566D-C112-CE4B-996C-4D58B0B249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-2766" r="-3333" b="2766"/>
          <a:stretch/>
        </p:blipFill>
        <p:spPr>
          <a:xfrm>
            <a:off x="-5081" y="2132856"/>
            <a:ext cx="7873462" cy="4725144"/>
          </a:xfrm>
          <a:prstGeom prst="rect">
            <a:avLst/>
          </a:prstGeom>
        </p:spPr>
      </p:pic>
      <p:pic>
        <p:nvPicPr>
          <p:cNvPr id="184" name="Picture 3" descr="Picture 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r="20085" b="40310"/>
          <a:stretch/>
        </p:blipFill>
        <p:spPr>
          <a:xfrm>
            <a:off x="1619672" y="1527593"/>
            <a:ext cx="6768752" cy="26642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53672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Заголовок 1"/>
          <p:cNvSpPr txBox="1">
            <a:spLocks noGrp="1"/>
          </p:cNvSpPr>
          <p:nvPr>
            <p:ph type="title"/>
          </p:nvPr>
        </p:nvSpPr>
        <p:spPr>
          <a:xfrm>
            <a:off x="-1050715" y="152636"/>
            <a:ext cx="8229600" cy="8640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rPr dirty="0" err="1"/>
              <a:t>Влияние</a:t>
            </a:r>
            <a:r>
              <a:rPr dirty="0"/>
              <a:t> СМИ</a:t>
            </a:r>
          </a:p>
        </p:txBody>
      </p:sp>
      <p:sp>
        <p:nvSpPr>
          <p:cNvPr id="163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304800" y="836712"/>
            <a:ext cx="5635352" cy="60212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89312" indent="-89312" defTabSz="886968">
              <a:lnSpc>
                <a:spcPct val="90000"/>
              </a:lnSpc>
              <a:spcBef>
                <a:spcPts val="500"/>
              </a:spcBef>
              <a:buSzTx/>
              <a:buNone/>
              <a:defRPr sz="2328"/>
            </a:pPr>
            <a:r>
              <a:rPr dirty="0"/>
              <a:t>1. </a:t>
            </a:r>
            <a:r>
              <a:rPr dirty="0" err="1"/>
              <a:t>Врачи</a:t>
            </a:r>
            <a:r>
              <a:rPr dirty="0"/>
              <a:t> и СМИ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конкурирующими</a:t>
            </a:r>
            <a:r>
              <a:rPr dirty="0"/>
              <a:t> </a:t>
            </a:r>
            <a:r>
              <a:rPr dirty="0" err="1"/>
              <a:t>агентами</a:t>
            </a:r>
            <a:r>
              <a:rPr dirty="0"/>
              <a:t> </a:t>
            </a:r>
            <a:r>
              <a:rPr dirty="0" err="1"/>
              <a:t>информации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пациентов</a:t>
            </a:r>
            <a:r>
              <a:rPr dirty="0"/>
              <a:t>. </a:t>
            </a:r>
            <a:r>
              <a:rPr dirty="0" err="1">
                <a:latin typeface="Segoe Script" panose="020B0804020000000003" pitchFamily="34" charset="0"/>
              </a:rPr>
              <a:t>Больше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половины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опрошенных</a:t>
            </a:r>
            <a:r>
              <a:rPr dirty="0">
                <a:latin typeface="Segoe Script" panose="020B0804020000000003" pitchFamily="34" charset="0"/>
              </a:rPr>
              <a:t> (53,71%) </a:t>
            </a:r>
            <a:r>
              <a:rPr dirty="0" err="1">
                <a:latin typeface="Segoe Script" panose="020B0804020000000003" pitchFamily="34" charset="0"/>
              </a:rPr>
              <a:t>не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считают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врача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единственным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источником</a:t>
            </a:r>
            <a:r>
              <a:rPr dirty="0">
                <a:latin typeface="Segoe Script" panose="020B0804020000000003" pitchFamily="34" charset="0"/>
              </a:rPr>
              <a:t> </a:t>
            </a:r>
            <a:r>
              <a:rPr dirty="0" err="1">
                <a:latin typeface="Segoe Script" panose="020B0804020000000003" pitchFamily="34" charset="0"/>
              </a:rPr>
              <a:t>достоверной</a:t>
            </a:r>
            <a:r>
              <a:rPr dirty="0">
                <a:latin typeface="Segoe Script" panose="020B0804020000000003" pitchFamily="34" charset="0"/>
              </a:rPr>
              <a:t> </a:t>
            </a:r>
            <a:r>
              <a:rPr dirty="0" err="1">
                <a:latin typeface="Segoe Script" panose="020B0804020000000003" pitchFamily="34" charset="0"/>
              </a:rPr>
              <a:t>информации</a:t>
            </a:r>
            <a:r>
              <a:rPr dirty="0">
                <a:latin typeface="Segoe Script" panose="020B0804020000000003" pitchFamily="34" charset="0"/>
              </a:rPr>
              <a:t>. </a:t>
            </a:r>
          </a:p>
          <a:p>
            <a:pPr marL="89312" indent="-89312" defTabSz="886968">
              <a:lnSpc>
                <a:spcPct val="90000"/>
              </a:lnSpc>
              <a:spcBef>
                <a:spcPts val="500"/>
              </a:spcBef>
              <a:buSzTx/>
              <a:buNone/>
              <a:defRPr sz="2328"/>
            </a:pPr>
            <a:r>
              <a:rPr dirty="0"/>
              <a:t>2. </a:t>
            </a:r>
            <a:r>
              <a:rPr dirty="0" err="1"/>
              <a:t>Публикации</a:t>
            </a:r>
            <a:r>
              <a:rPr dirty="0"/>
              <a:t> и </a:t>
            </a:r>
            <a:r>
              <a:rPr dirty="0" err="1"/>
              <a:t>сюжеты</a:t>
            </a:r>
            <a:r>
              <a:rPr dirty="0"/>
              <a:t> в СМИ,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подрывают</a:t>
            </a:r>
            <a:r>
              <a:rPr dirty="0"/>
              <a:t> </a:t>
            </a:r>
            <a:r>
              <a:rPr dirty="0" err="1"/>
              <a:t>авторитет</a:t>
            </a:r>
            <a:r>
              <a:rPr dirty="0"/>
              <a:t> </a:t>
            </a:r>
            <a:r>
              <a:rPr dirty="0" err="1"/>
              <a:t>врача</a:t>
            </a:r>
            <a:r>
              <a:rPr dirty="0"/>
              <a:t> в </a:t>
            </a:r>
            <a:r>
              <a:rPr dirty="0" err="1"/>
              <a:t>глазах</a:t>
            </a:r>
            <a:r>
              <a:rPr dirty="0"/>
              <a:t> </a:t>
            </a:r>
            <a:r>
              <a:rPr dirty="0" err="1"/>
              <a:t>пациентов</a:t>
            </a:r>
            <a:r>
              <a:rPr dirty="0"/>
              <a:t>.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данным</a:t>
            </a:r>
            <a:r>
              <a:rPr dirty="0"/>
              <a:t> </a:t>
            </a:r>
            <a:r>
              <a:rPr dirty="0" err="1"/>
              <a:t>опроса</a:t>
            </a:r>
            <a:r>
              <a:rPr dirty="0"/>
              <a:t> </a:t>
            </a:r>
            <a:r>
              <a:rPr dirty="0" err="1"/>
              <a:t>таких</a:t>
            </a:r>
            <a:r>
              <a:rPr dirty="0"/>
              <a:t> </a:t>
            </a:r>
            <a:r>
              <a:rPr dirty="0" err="1"/>
              <a:t>пациентов</a:t>
            </a:r>
            <a:r>
              <a:rPr dirty="0"/>
              <a:t> </a:t>
            </a:r>
            <a:r>
              <a:rPr dirty="0" err="1"/>
              <a:t>почти</a:t>
            </a:r>
            <a:r>
              <a:rPr dirty="0"/>
              <a:t> </a:t>
            </a:r>
            <a:r>
              <a:rPr dirty="0" err="1"/>
              <a:t>половина</a:t>
            </a:r>
            <a:r>
              <a:rPr dirty="0"/>
              <a:t>, </a:t>
            </a:r>
            <a:r>
              <a:rPr dirty="0" err="1"/>
              <a:t>поскольку</a:t>
            </a:r>
            <a:r>
              <a:rPr dirty="0"/>
              <a:t> </a:t>
            </a:r>
            <a:r>
              <a:rPr dirty="0">
                <a:latin typeface="Segoe Script" panose="020B0804020000000003" pitchFamily="34" charset="0"/>
              </a:rPr>
              <a:t>46,58% </a:t>
            </a:r>
            <a:r>
              <a:rPr dirty="0" err="1">
                <a:latin typeface="Segoe Script" panose="020B0804020000000003" pitchFamily="34" charset="0"/>
              </a:rPr>
              <a:t>респондентов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формирует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свои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представления</a:t>
            </a:r>
            <a:r>
              <a:rPr dirty="0">
                <a:latin typeface="Segoe Script" panose="020B0804020000000003" pitchFamily="34" charset="0"/>
              </a:rPr>
              <a:t> о </a:t>
            </a:r>
            <a:r>
              <a:rPr dirty="0" err="1">
                <a:latin typeface="Segoe Script" panose="020B0804020000000003" pitchFamily="34" charset="0"/>
              </a:rPr>
              <a:t>врачах</a:t>
            </a:r>
            <a:r>
              <a:rPr dirty="0">
                <a:latin typeface="Segoe Script" panose="020B0804020000000003" pitchFamily="34" charset="0"/>
              </a:rPr>
              <a:t> и </a:t>
            </a:r>
            <a:r>
              <a:rPr dirty="0" err="1">
                <a:latin typeface="Segoe Script" panose="020B0804020000000003" pitchFamily="34" charset="0"/>
              </a:rPr>
              <a:t>медицине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под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влиянием</a:t>
            </a:r>
            <a:r>
              <a:rPr dirty="0">
                <a:latin typeface="Segoe Script" panose="020B0804020000000003" pitchFamily="34" charset="0"/>
              </a:rPr>
              <a:t> СМИ.</a:t>
            </a:r>
          </a:p>
          <a:p>
            <a:pPr marL="89312" indent="-89312" defTabSz="886968">
              <a:lnSpc>
                <a:spcPct val="90000"/>
              </a:lnSpc>
              <a:spcBef>
                <a:spcPts val="500"/>
              </a:spcBef>
              <a:buSzTx/>
              <a:buNone/>
              <a:defRPr sz="2328"/>
            </a:pPr>
            <a:r>
              <a:rPr dirty="0"/>
              <a:t>3. </a:t>
            </a:r>
            <a:r>
              <a:rPr dirty="0" err="1">
                <a:latin typeface="Segoe Script" panose="020B0804020000000003" pitchFamily="34" charset="0"/>
              </a:rPr>
              <a:t>Недоверие</a:t>
            </a:r>
            <a:r>
              <a:rPr dirty="0">
                <a:latin typeface="Segoe Script" panose="020B0804020000000003" pitchFamily="34" charset="0"/>
              </a:rPr>
              <a:t> </a:t>
            </a:r>
            <a:r>
              <a:rPr dirty="0" err="1">
                <a:latin typeface="Segoe Script" panose="020B0804020000000003" pitchFamily="34" charset="0"/>
              </a:rPr>
              <a:t>врачу</a:t>
            </a:r>
            <a:r>
              <a:rPr dirty="0">
                <a:latin typeface="Segoe Script" panose="020B0804020000000003" pitchFamily="34" charset="0"/>
              </a:rPr>
              <a:t> в </a:t>
            </a:r>
            <a:r>
              <a:rPr dirty="0" err="1">
                <a:latin typeface="Segoe Script" panose="020B0804020000000003" pitchFamily="34" charset="0"/>
              </a:rPr>
              <a:t>той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или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иной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степени</a:t>
            </a:r>
            <a:r>
              <a:rPr dirty="0">
                <a:latin typeface="Segoe Script" panose="020B0804020000000003" pitchFamily="34" charset="0"/>
              </a:rPr>
              <a:t> </a:t>
            </a:r>
            <a:r>
              <a:rPr dirty="0" err="1">
                <a:latin typeface="Segoe Script" panose="020B0804020000000003" pitchFamily="34" charset="0"/>
              </a:rPr>
              <a:t>присуще</a:t>
            </a:r>
            <a:r>
              <a:rPr dirty="0">
                <a:latin typeface="Segoe Script" panose="020B0804020000000003" pitchFamily="34" charset="0"/>
              </a:rPr>
              <a:t> 52,45% </a:t>
            </a:r>
            <a:r>
              <a:rPr dirty="0" err="1">
                <a:latin typeface="Segoe Script" panose="020B0804020000000003" pitchFamily="34" charset="0"/>
              </a:rPr>
              <a:t>респондентов</a:t>
            </a:r>
            <a:r>
              <a:rPr dirty="0">
                <a:latin typeface="Segoe Script" panose="020B0804020000000003" pitchFamily="34" charset="0"/>
              </a:rPr>
              <a:t>. </a:t>
            </a:r>
            <a:r>
              <a:rPr dirty="0"/>
              <a:t>В </a:t>
            </a:r>
            <a:r>
              <a:rPr dirty="0" err="1"/>
              <a:t>выборе</a:t>
            </a:r>
            <a:r>
              <a:rPr dirty="0"/>
              <a:t> </a:t>
            </a:r>
            <a:r>
              <a:rPr dirty="0" err="1"/>
              <a:t>лекарств</a:t>
            </a:r>
            <a:r>
              <a:rPr dirty="0"/>
              <a:t> </a:t>
            </a:r>
            <a:r>
              <a:rPr dirty="0" err="1"/>
              <a:t>советам</a:t>
            </a:r>
            <a:r>
              <a:rPr dirty="0"/>
              <a:t> </a:t>
            </a:r>
            <a:r>
              <a:rPr dirty="0" err="1"/>
              <a:t>врача</a:t>
            </a:r>
            <a:r>
              <a:rPr dirty="0"/>
              <a:t> </a:t>
            </a:r>
            <a:r>
              <a:rPr dirty="0" err="1"/>
              <a:t>доверяют</a:t>
            </a:r>
            <a:r>
              <a:rPr dirty="0"/>
              <a:t> 41,94%, а </a:t>
            </a:r>
            <a:r>
              <a:rPr dirty="0" err="1"/>
              <a:t>личному</a:t>
            </a:r>
            <a:r>
              <a:rPr dirty="0"/>
              <a:t> </a:t>
            </a:r>
            <a:r>
              <a:rPr dirty="0" err="1"/>
              <a:t>опыту</a:t>
            </a:r>
            <a:r>
              <a:rPr dirty="0"/>
              <a:t> - 29,25%.(</a:t>
            </a:r>
            <a:r>
              <a:rPr sz="2000" dirty="0" err="1">
                <a:latin typeface="Segoe Script" panose="020B0804020000000003" pitchFamily="34" charset="0"/>
              </a:rPr>
              <a:t>Кузнецов</a:t>
            </a:r>
            <a:r>
              <a:rPr sz="2000" dirty="0">
                <a:latin typeface="Segoe Script" panose="020B0804020000000003" pitchFamily="34" charset="0"/>
              </a:rPr>
              <a:t> А.В., 2009</a:t>
            </a:r>
            <a:r>
              <a:rPr dirty="0"/>
              <a:t>)</a:t>
            </a:r>
          </a:p>
          <a:p>
            <a:pPr marL="332613" indent="-332613" defTabSz="886968">
              <a:lnSpc>
                <a:spcPct val="90000"/>
              </a:lnSpc>
              <a:spcBef>
                <a:spcPts val="400"/>
              </a:spcBef>
              <a:buSzTx/>
              <a:buNone/>
              <a:defRPr sz="1940"/>
            </a:pPr>
            <a:br>
              <a:rPr dirty="0"/>
            </a:br>
            <a:endParaRPr dirty="0"/>
          </a:p>
        </p:txBody>
      </p:sp>
      <p:sp>
        <p:nvSpPr>
          <p:cNvPr id="6" name="Полилиния 5"/>
          <p:cNvSpPr/>
          <p:nvPr/>
        </p:nvSpPr>
        <p:spPr>
          <a:xfrm>
            <a:off x="2123728" y="5733256"/>
            <a:ext cx="3240360" cy="415027"/>
          </a:xfrm>
          <a:custGeom>
            <a:avLst/>
            <a:gdLst>
              <a:gd name="connsiteX0" fmla="*/ 224853 w 2834913"/>
              <a:gd name="connsiteY0" fmla="*/ 4407 h 559043"/>
              <a:gd name="connsiteX1" fmla="*/ 209863 w 2834913"/>
              <a:gd name="connsiteY1" fmla="*/ 49377 h 559043"/>
              <a:gd name="connsiteX2" fmla="*/ 119922 w 2834913"/>
              <a:gd name="connsiteY2" fmla="*/ 79357 h 559043"/>
              <a:gd name="connsiteX3" fmla="*/ 74951 w 2834913"/>
              <a:gd name="connsiteY3" fmla="*/ 109338 h 559043"/>
              <a:gd name="connsiteX4" fmla="*/ 29981 w 2834913"/>
              <a:gd name="connsiteY4" fmla="*/ 124328 h 559043"/>
              <a:gd name="connsiteX5" fmla="*/ 0 w 2834913"/>
              <a:gd name="connsiteY5" fmla="*/ 154308 h 559043"/>
              <a:gd name="connsiteX6" fmla="*/ 29981 w 2834913"/>
              <a:gd name="connsiteY6" fmla="*/ 304210 h 559043"/>
              <a:gd name="connsiteX7" fmla="*/ 44971 w 2834913"/>
              <a:gd name="connsiteY7" fmla="*/ 349180 h 559043"/>
              <a:gd name="connsiteX8" fmla="*/ 104932 w 2834913"/>
              <a:gd name="connsiteY8" fmla="*/ 409141 h 559043"/>
              <a:gd name="connsiteX9" fmla="*/ 119922 w 2834913"/>
              <a:gd name="connsiteY9" fmla="*/ 454111 h 559043"/>
              <a:gd name="connsiteX10" fmla="*/ 149902 w 2834913"/>
              <a:gd name="connsiteY10" fmla="*/ 484092 h 559043"/>
              <a:gd name="connsiteX11" fmla="*/ 299804 w 2834913"/>
              <a:gd name="connsiteY11" fmla="*/ 559043 h 559043"/>
              <a:gd name="connsiteX12" fmla="*/ 1588958 w 2834913"/>
              <a:gd name="connsiteY12" fmla="*/ 544052 h 559043"/>
              <a:gd name="connsiteX13" fmla="*/ 1633928 w 2834913"/>
              <a:gd name="connsiteY13" fmla="*/ 529062 h 559043"/>
              <a:gd name="connsiteX14" fmla="*/ 1768840 w 2834913"/>
              <a:gd name="connsiteY14" fmla="*/ 514072 h 559043"/>
              <a:gd name="connsiteX15" fmla="*/ 1858781 w 2834913"/>
              <a:gd name="connsiteY15" fmla="*/ 499082 h 559043"/>
              <a:gd name="connsiteX16" fmla="*/ 1918741 w 2834913"/>
              <a:gd name="connsiteY16" fmla="*/ 484092 h 559043"/>
              <a:gd name="connsiteX17" fmla="*/ 2563319 w 2834913"/>
              <a:gd name="connsiteY17" fmla="*/ 469102 h 559043"/>
              <a:gd name="connsiteX18" fmla="*/ 2623279 w 2834913"/>
              <a:gd name="connsiteY18" fmla="*/ 454111 h 559043"/>
              <a:gd name="connsiteX19" fmla="*/ 2668250 w 2834913"/>
              <a:gd name="connsiteY19" fmla="*/ 439121 h 559043"/>
              <a:gd name="connsiteX20" fmla="*/ 2788171 w 2834913"/>
              <a:gd name="connsiteY20" fmla="*/ 409141 h 559043"/>
              <a:gd name="connsiteX21" fmla="*/ 2803161 w 2834913"/>
              <a:gd name="connsiteY21" fmla="*/ 124328 h 559043"/>
              <a:gd name="connsiteX22" fmla="*/ 2788171 w 2834913"/>
              <a:gd name="connsiteY22" fmla="*/ 79357 h 559043"/>
              <a:gd name="connsiteX23" fmla="*/ 2698230 w 2834913"/>
              <a:gd name="connsiteY23" fmla="*/ 34387 h 559043"/>
              <a:gd name="connsiteX24" fmla="*/ 2638269 w 2834913"/>
              <a:gd name="connsiteY24" fmla="*/ 19397 h 559043"/>
              <a:gd name="connsiteX25" fmla="*/ 734519 w 2834913"/>
              <a:gd name="connsiteY25" fmla="*/ 4407 h 559043"/>
              <a:gd name="connsiteX26" fmla="*/ 149902 w 2834913"/>
              <a:gd name="connsiteY26" fmla="*/ 19397 h 559043"/>
              <a:gd name="connsiteX27" fmla="*/ 134912 w 2834913"/>
              <a:gd name="connsiteY27" fmla="*/ 64367 h 559043"/>
              <a:gd name="connsiteX28" fmla="*/ 119922 w 2834913"/>
              <a:gd name="connsiteY28" fmla="*/ 79357 h 55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834913" h="559043">
                <a:moveTo>
                  <a:pt x="224853" y="4407"/>
                </a:moveTo>
                <a:cubicBezTo>
                  <a:pt x="219856" y="19397"/>
                  <a:pt x="222721" y="40193"/>
                  <a:pt x="209863" y="49377"/>
                </a:cubicBezTo>
                <a:cubicBezTo>
                  <a:pt x="184147" y="67745"/>
                  <a:pt x="119922" y="79357"/>
                  <a:pt x="119922" y="79357"/>
                </a:cubicBezTo>
                <a:cubicBezTo>
                  <a:pt x="104932" y="89351"/>
                  <a:pt x="91065" y="101281"/>
                  <a:pt x="74951" y="109338"/>
                </a:cubicBezTo>
                <a:cubicBezTo>
                  <a:pt x="60818" y="116404"/>
                  <a:pt x="43530" y="116199"/>
                  <a:pt x="29981" y="124328"/>
                </a:cubicBezTo>
                <a:cubicBezTo>
                  <a:pt x="17862" y="131599"/>
                  <a:pt x="9994" y="144315"/>
                  <a:pt x="0" y="154308"/>
                </a:cubicBezTo>
                <a:cubicBezTo>
                  <a:pt x="9994" y="204275"/>
                  <a:pt x="13867" y="255868"/>
                  <a:pt x="29981" y="304210"/>
                </a:cubicBezTo>
                <a:cubicBezTo>
                  <a:pt x="34978" y="319200"/>
                  <a:pt x="35787" y="336322"/>
                  <a:pt x="44971" y="349180"/>
                </a:cubicBezTo>
                <a:cubicBezTo>
                  <a:pt x="61400" y="372181"/>
                  <a:pt x="104932" y="409141"/>
                  <a:pt x="104932" y="409141"/>
                </a:cubicBezTo>
                <a:cubicBezTo>
                  <a:pt x="109929" y="424131"/>
                  <a:pt x="111793" y="440562"/>
                  <a:pt x="119922" y="454111"/>
                </a:cubicBezTo>
                <a:cubicBezTo>
                  <a:pt x="127193" y="466230"/>
                  <a:pt x="138596" y="475612"/>
                  <a:pt x="149902" y="484092"/>
                </a:cubicBezTo>
                <a:cubicBezTo>
                  <a:pt x="239136" y="551017"/>
                  <a:pt x="215093" y="537864"/>
                  <a:pt x="299804" y="559043"/>
                </a:cubicBezTo>
                <a:lnTo>
                  <a:pt x="1588958" y="544052"/>
                </a:lnTo>
                <a:cubicBezTo>
                  <a:pt x="1604755" y="543697"/>
                  <a:pt x="1618342" y="531660"/>
                  <a:pt x="1633928" y="529062"/>
                </a:cubicBezTo>
                <a:cubicBezTo>
                  <a:pt x="1678560" y="521623"/>
                  <a:pt x="1723990" y="520052"/>
                  <a:pt x="1768840" y="514072"/>
                </a:cubicBezTo>
                <a:cubicBezTo>
                  <a:pt x="1798967" y="510055"/>
                  <a:pt x="1828977" y="505043"/>
                  <a:pt x="1858781" y="499082"/>
                </a:cubicBezTo>
                <a:cubicBezTo>
                  <a:pt x="1878983" y="495042"/>
                  <a:pt x="1898158" y="484968"/>
                  <a:pt x="1918741" y="484092"/>
                </a:cubicBezTo>
                <a:cubicBezTo>
                  <a:pt x="2133464" y="474955"/>
                  <a:pt x="2348460" y="474099"/>
                  <a:pt x="2563319" y="469102"/>
                </a:cubicBezTo>
                <a:cubicBezTo>
                  <a:pt x="2583306" y="464105"/>
                  <a:pt x="2603470" y="459771"/>
                  <a:pt x="2623279" y="454111"/>
                </a:cubicBezTo>
                <a:cubicBezTo>
                  <a:pt x="2638472" y="449770"/>
                  <a:pt x="2652921" y="442953"/>
                  <a:pt x="2668250" y="439121"/>
                </a:cubicBezTo>
                <a:lnTo>
                  <a:pt x="2788171" y="409141"/>
                </a:lnTo>
                <a:cubicBezTo>
                  <a:pt x="2834913" y="268913"/>
                  <a:pt x="2828490" y="326963"/>
                  <a:pt x="2803161" y="124328"/>
                </a:cubicBezTo>
                <a:cubicBezTo>
                  <a:pt x="2801201" y="108649"/>
                  <a:pt x="2798042" y="91696"/>
                  <a:pt x="2788171" y="79357"/>
                </a:cubicBezTo>
                <a:cubicBezTo>
                  <a:pt x="2768706" y="55026"/>
                  <a:pt x="2726391" y="42433"/>
                  <a:pt x="2698230" y="34387"/>
                </a:cubicBezTo>
                <a:cubicBezTo>
                  <a:pt x="2678421" y="28727"/>
                  <a:pt x="2658869" y="19711"/>
                  <a:pt x="2638269" y="19397"/>
                </a:cubicBezTo>
                <a:lnTo>
                  <a:pt x="734519" y="4407"/>
                </a:lnTo>
                <a:cubicBezTo>
                  <a:pt x="539647" y="9404"/>
                  <a:pt x="343871" y="0"/>
                  <a:pt x="149902" y="19397"/>
                </a:cubicBezTo>
                <a:cubicBezTo>
                  <a:pt x="134180" y="20969"/>
                  <a:pt x="141978" y="50234"/>
                  <a:pt x="134912" y="64367"/>
                </a:cubicBezTo>
                <a:cubicBezTo>
                  <a:pt x="131752" y="70687"/>
                  <a:pt x="124919" y="74360"/>
                  <a:pt x="119922" y="79357"/>
                </a:cubicBezTo>
              </a:path>
            </a:pathLst>
          </a:cu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94D48-309A-C247-AF31-B0BBE287D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04" y="332656"/>
            <a:ext cx="3058455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2704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57400" y="1447800"/>
            <a:ext cx="5737906" cy="501591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Заголовок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t>Влияние СМИ</a:t>
            </a:r>
          </a:p>
        </p:txBody>
      </p:sp>
      <p:sp>
        <p:nvSpPr>
          <p:cNvPr id="168" name="Прямоугольник 5"/>
          <p:cNvSpPr txBox="1"/>
          <p:nvPr/>
        </p:nvSpPr>
        <p:spPr>
          <a:xfrm>
            <a:off x="381000" y="1752600"/>
            <a:ext cx="1558545" cy="657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t>Вся суть...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3527" y="980728"/>
            <a:ext cx="8604348" cy="3972272"/>
          </a:xfrm>
          <a:prstGeom prst="rect">
            <a:avLst/>
          </a:prstGeom>
          <a:ln>
            <a:solidFill>
              <a:srgbClr val="2F8BB4"/>
            </a:solidFill>
            <a:miter/>
          </a:ln>
        </p:spPr>
      </p:pic>
      <p:sp>
        <p:nvSpPr>
          <p:cNvPr id="171" name="Полилиния 4"/>
          <p:cNvSpPr/>
          <p:nvPr/>
        </p:nvSpPr>
        <p:spPr>
          <a:xfrm>
            <a:off x="1630679" y="1569719"/>
            <a:ext cx="2026921" cy="564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478" extrusionOk="0">
                <a:moveTo>
                  <a:pt x="1297" y="580"/>
                </a:moveTo>
                <a:cubicBezTo>
                  <a:pt x="987" y="3905"/>
                  <a:pt x="1356" y="801"/>
                  <a:pt x="648" y="4057"/>
                </a:cubicBezTo>
                <a:cubicBezTo>
                  <a:pt x="409" y="5156"/>
                  <a:pt x="0" y="7534"/>
                  <a:pt x="0" y="7534"/>
                </a:cubicBezTo>
                <a:cubicBezTo>
                  <a:pt x="108" y="10431"/>
                  <a:pt x="147" y="13373"/>
                  <a:pt x="324" y="16227"/>
                </a:cubicBezTo>
                <a:cubicBezTo>
                  <a:pt x="366" y="16907"/>
                  <a:pt x="511" y="17473"/>
                  <a:pt x="648" y="17965"/>
                </a:cubicBezTo>
                <a:cubicBezTo>
                  <a:pt x="786" y="18458"/>
                  <a:pt x="955" y="18850"/>
                  <a:pt x="1134" y="19124"/>
                </a:cubicBezTo>
                <a:cubicBezTo>
                  <a:pt x="1339" y="19438"/>
                  <a:pt x="1561" y="19628"/>
                  <a:pt x="1783" y="19704"/>
                </a:cubicBezTo>
                <a:cubicBezTo>
                  <a:pt x="2699" y="20016"/>
                  <a:pt x="3619" y="20090"/>
                  <a:pt x="4538" y="20283"/>
                </a:cubicBezTo>
                <a:cubicBezTo>
                  <a:pt x="6677" y="21239"/>
                  <a:pt x="7182" y="21600"/>
                  <a:pt x="10048" y="21442"/>
                </a:cubicBezTo>
                <a:cubicBezTo>
                  <a:pt x="12157" y="21326"/>
                  <a:pt x="14262" y="20670"/>
                  <a:pt x="16369" y="20283"/>
                </a:cubicBezTo>
                <a:cubicBezTo>
                  <a:pt x="16831" y="19952"/>
                  <a:pt x="17369" y="19615"/>
                  <a:pt x="17827" y="19124"/>
                </a:cubicBezTo>
                <a:cubicBezTo>
                  <a:pt x="18154" y="18773"/>
                  <a:pt x="18475" y="18352"/>
                  <a:pt x="18799" y="17965"/>
                </a:cubicBezTo>
                <a:lnTo>
                  <a:pt x="19286" y="17386"/>
                </a:lnTo>
                <a:cubicBezTo>
                  <a:pt x="19448" y="17193"/>
                  <a:pt x="19630" y="17145"/>
                  <a:pt x="19772" y="16806"/>
                </a:cubicBezTo>
                <a:cubicBezTo>
                  <a:pt x="19934" y="16420"/>
                  <a:pt x="20084" y="15959"/>
                  <a:pt x="20258" y="15647"/>
                </a:cubicBezTo>
                <a:cubicBezTo>
                  <a:pt x="21600" y="13248"/>
                  <a:pt x="19837" y="17230"/>
                  <a:pt x="21230" y="13909"/>
                </a:cubicBezTo>
                <a:cubicBezTo>
                  <a:pt x="21338" y="13329"/>
                  <a:pt x="21555" y="12866"/>
                  <a:pt x="21555" y="12170"/>
                </a:cubicBezTo>
                <a:cubicBezTo>
                  <a:pt x="21555" y="9159"/>
                  <a:pt x="21207" y="9492"/>
                  <a:pt x="20744" y="8113"/>
                </a:cubicBezTo>
                <a:cubicBezTo>
                  <a:pt x="20568" y="7589"/>
                  <a:pt x="20449" y="6829"/>
                  <a:pt x="20258" y="6375"/>
                </a:cubicBezTo>
                <a:cubicBezTo>
                  <a:pt x="20116" y="6036"/>
                  <a:pt x="19925" y="6068"/>
                  <a:pt x="19772" y="5795"/>
                </a:cubicBezTo>
                <a:cubicBezTo>
                  <a:pt x="19598" y="5484"/>
                  <a:pt x="19464" y="4919"/>
                  <a:pt x="19286" y="4636"/>
                </a:cubicBezTo>
                <a:cubicBezTo>
                  <a:pt x="18159" y="2845"/>
                  <a:pt x="18608" y="4021"/>
                  <a:pt x="17665" y="2898"/>
                </a:cubicBezTo>
                <a:cubicBezTo>
                  <a:pt x="17389" y="2569"/>
                  <a:pt x="17140" y="1943"/>
                  <a:pt x="16855" y="1739"/>
                </a:cubicBezTo>
                <a:cubicBezTo>
                  <a:pt x="16322" y="1358"/>
                  <a:pt x="15774" y="1373"/>
                  <a:pt x="15234" y="1159"/>
                </a:cubicBezTo>
                <a:cubicBezTo>
                  <a:pt x="14801" y="987"/>
                  <a:pt x="14371" y="743"/>
                  <a:pt x="13938" y="580"/>
                </a:cubicBezTo>
                <a:cubicBezTo>
                  <a:pt x="13344" y="356"/>
                  <a:pt x="12749" y="193"/>
                  <a:pt x="12155" y="0"/>
                </a:cubicBezTo>
                <a:lnTo>
                  <a:pt x="648" y="580"/>
                </a:lnTo>
                <a:cubicBezTo>
                  <a:pt x="478" y="613"/>
                  <a:pt x="563" y="1772"/>
                  <a:pt x="486" y="2318"/>
                </a:cubicBezTo>
                <a:cubicBezTo>
                  <a:pt x="452" y="2562"/>
                  <a:pt x="378" y="2704"/>
                  <a:pt x="324" y="2898"/>
                </a:cubicBezTo>
              </a:path>
            </a:pathLst>
          </a:custGeom>
          <a:ln w="635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2" name="Полилиния 5"/>
          <p:cNvSpPr/>
          <p:nvPr/>
        </p:nvSpPr>
        <p:spPr>
          <a:xfrm>
            <a:off x="473960" y="2737447"/>
            <a:ext cx="6217922" cy="178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15482" extrusionOk="0">
                <a:moveTo>
                  <a:pt x="0" y="4894"/>
                </a:moveTo>
                <a:cubicBezTo>
                  <a:pt x="1318" y="-6118"/>
                  <a:pt x="-58" y="4894"/>
                  <a:pt x="3802" y="4894"/>
                </a:cubicBezTo>
                <a:cubicBezTo>
                  <a:pt x="4084" y="4894"/>
                  <a:pt x="4365" y="4012"/>
                  <a:pt x="4646" y="3571"/>
                </a:cubicBezTo>
                <a:lnTo>
                  <a:pt x="10507" y="7541"/>
                </a:lnTo>
                <a:cubicBezTo>
                  <a:pt x="10754" y="7739"/>
                  <a:pt x="11001" y="8072"/>
                  <a:pt x="11246" y="8865"/>
                </a:cubicBezTo>
                <a:cubicBezTo>
                  <a:pt x="11548" y="9839"/>
                  <a:pt x="11844" y="11530"/>
                  <a:pt x="12144" y="12835"/>
                </a:cubicBezTo>
                <a:cubicBezTo>
                  <a:pt x="12662" y="15093"/>
                  <a:pt x="12261" y="13159"/>
                  <a:pt x="12725" y="15482"/>
                </a:cubicBezTo>
                <a:lnTo>
                  <a:pt x="15153" y="14159"/>
                </a:lnTo>
                <a:cubicBezTo>
                  <a:pt x="15278" y="14041"/>
                  <a:pt x="15400" y="13393"/>
                  <a:pt x="15523" y="12835"/>
                </a:cubicBezTo>
                <a:cubicBezTo>
                  <a:pt x="15594" y="12510"/>
                  <a:pt x="15662" y="11557"/>
                  <a:pt x="15734" y="11512"/>
                </a:cubicBezTo>
                <a:cubicBezTo>
                  <a:pt x="17071" y="10674"/>
                  <a:pt x="18409" y="10629"/>
                  <a:pt x="19747" y="10188"/>
                </a:cubicBezTo>
                <a:cubicBezTo>
                  <a:pt x="19837" y="9625"/>
                  <a:pt x="20145" y="7606"/>
                  <a:pt x="20222" y="7541"/>
                </a:cubicBezTo>
                <a:cubicBezTo>
                  <a:pt x="20662" y="7174"/>
                  <a:pt x="21102" y="7541"/>
                  <a:pt x="21542" y="7541"/>
                </a:cubicBezTo>
              </a:path>
            </a:pathLst>
          </a:custGeom>
          <a:ln w="635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  <p:bldP spid="172" grpId="2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19200" y="0"/>
            <a:ext cx="6957393" cy="3943106"/>
          </a:xfrm>
          <a:prstGeom prst="rect">
            <a:avLst/>
          </a:prstGeom>
          <a:ln>
            <a:solidFill>
              <a:srgbClr val="2F8BB4"/>
            </a:solidFill>
            <a:miter/>
          </a:ln>
        </p:spPr>
      </p:pic>
      <p:sp>
        <p:nvSpPr>
          <p:cNvPr id="175" name="Полилиния 3"/>
          <p:cNvSpPr/>
          <p:nvPr/>
        </p:nvSpPr>
        <p:spPr>
          <a:xfrm>
            <a:off x="1829907" y="609600"/>
            <a:ext cx="2657559" cy="493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164" extrusionOk="0">
                <a:moveTo>
                  <a:pt x="858" y="8845"/>
                </a:moveTo>
                <a:cubicBezTo>
                  <a:pt x="1116" y="3521"/>
                  <a:pt x="686" y="12033"/>
                  <a:pt x="1042" y="6318"/>
                </a:cubicBezTo>
                <a:cubicBezTo>
                  <a:pt x="1075" y="5786"/>
                  <a:pt x="1061" y="5136"/>
                  <a:pt x="1103" y="4633"/>
                </a:cubicBezTo>
                <a:cubicBezTo>
                  <a:pt x="1200" y="3459"/>
                  <a:pt x="1332" y="3320"/>
                  <a:pt x="1470" y="2527"/>
                </a:cubicBezTo>
                <a:cubicBezTo>
                  <a:pt x="1747" y="940"/>
                  <a:pt x="1620" y="445"/>
                  <a:pt x="2143" y="421"/>
                </a:cubicBezTo>
                <a:lnTo>
                  <a:pt x="11384" y="0"/>
                </a:lnTo>
                <a:lnTo>
                  <a:pt x="19645" y="421"/>
                </a:lnTo>
                <a:cubicBezTo>
                  <a:pt x="19934" y="461"/>
                  <a:pt x="20502" y="1264"/>
                  <a:pt x="20502" y="1264"/>
                </a:cubicBezTo>
                <a:cubicBezTo>
                  <a:pt x="20939" y="2266"/>
                  <a:pt x="20762" y="1613"/>
                  <a:pt x="21053" y="2948"/>
                </a:cubicBezTo>
                <a:cubicBezTo>
                  <a:pt x="21094" y="3510"/>
                  <a:pt x="21117" y="4151"/>
                  <a:pt x="21175" y="4633"/>
                </a:cubicBezTo>
                <a:cubicBezTo>
                  <a:pt x="21222" y="5022"/>
                  <a:pt x="21313" y="5080"/>
                  <a:pt x="21359" y="5475"/>
                </a:cubicBezTo>
                <a:cubicBezTo>
                  <a:pt x="21399" y="5822"/>
                  <a:pt x="21391" y="6342"/>
                  <a:pt x="21420" y="6739"/>
                </a:cubicBezTo>
                <a:cubicBezTo>
                  <a:pt x="21453" y="7192"/>
                  <a:pt x="21502" y="7581"/>
                  <a:pt x="21542" y="8003"/>
                </a:cubicBezTo>
                <a:cubicBezTo>
                  <a:pt x="21522" y="10389"/>
                  <a:pt x="21591" y="12895"/>
                  <a:pt x="21481" y="15163"/>
                </a:cubicBezTo>
                <a:cubicBezTo>
                  <a:pt x="21418" y="16467"/>
                  <a:pt x="21043" y="17003"/>
                  <a:pt x="20869" y="17269"/>
                </a:cubicBezTo>
                <a:cubicBezTo>
                  <a:pt x="20768" y="17424"/>
                  <a:pt x="20666" y="17562"/>
                  <a:pt x="20563" y="17690"/>
                </a:cubicBezTo>
                <a:cubicBezTo>
                  <a:pt x="20441" y="17843"/>
                  <a:pt x="20318" y="17944"/>
                  <a:pt x="20196" y="18111"/>
                </a:cubicBezTo>
                <a:cubicBezTo>
                  <a:pt x="19401" y="19206"/>
                  <a:pt x="20947" y="17674"/>
                  <a:pt x="19217" y="19375"/>
                </a:cubicBezTo>
                <a:cubicBezTo>
                  <a:pt x="18794" y="19790"/>
                  <a:pt x="18285" y="19998"/>
                  <a:pt x="17871" y="20217"/>
                </a:cubicBezTo>
                <a:cubicBezTo>
                  <a:pt x="17268" y="21600"/>
                  <a:pt x="17559" y="21060"/>
                  <a:pt x="16280" y="21060"/>
                </a:cubicBezTo>
                <a:lnTo>
                  <a:pt x="2755" y="20638"/>
                </a:lnTo>
                <a:cubicBezTo>
                  <a:pt x="2674" y="20498"/>
                  <a:pt x="2589" y="20420"/>
                  <a:pt x="2510" y="20217"/>
                </a:cubicBezTo>
                <a:cubicBezTo>
                  <a:pt x="2160" y="19313"/>
                  <a:pt x="2386" y="19477"/>
                  <a:pt x="2082" y="18954"/>
                </a:cubicBezTo>
                <a:cubicBezTo>
                  <a:pt x="1733" y="18352"/>
                  <a:pt x="1845" y="18760"/>
                  <a:pt x="1531" y="18111"/>
                </a:cubicBezTo>
                <a:lnTo>
                  <a:pt x="981" y="16848"/>
                </a:lnTo>
                <a:cubicBezTo>
                  <a:pt x="919" y="16707"/>
                  <a:pt x="860" y="16534"/>
                  <a:pt x="797" y="16426"/>
                </a:cubicBezTo>
                <a:cubicBezTo>
                  <a:pt x="715" y="16286"/>
                  <a:pt x="631" y="16209"/>
                  <a:pt x="552" y="16005"/>
                </a:cubicBezTo>
                <a:cubicBezTo>
                  <a:pt x="375" y="15547"/>
                  <a:pt x="276" y="15019"/>
                  <a:pt x="124" y="14321"/>
                </a:cubicBezTo>
                <a:cubicBezTo>
                  <a:pt x="83" y="13759"/>
                  <a:pt x="13" y="13259"/>
                  <a:pt x="1" y="12636"/>
                </a:cubicBezTo>
                <a:cubicBezTo>
                  <a:pt x="-9" y="12061"/>
                  <a:pt x="40" y="11508"/>
                  <a:pt x="63" y="10951"/>
                </a:cubicBezTo>
                <a:cubicBezTo>
                  <a:pt x="80" y="10524"/>
                  <a:pt x="106" y="10114"/>
                  <a:pt x="124" y="9687"/>
                </a:cubicBezTo>
                <a:cubicBezTo>
                  <a:pt x="200" y="7852"/>
                  <a:pt x="151" y="6870"/>
                  <a:pt x="552" y="6318"/>
                </a:cubicBezTo>
                <a:cubicBezTo>
                  <a:pt x="763" y="6028"/>
                  <a:pt x="901" y="5872"/>
                  <a:pt x="1103" y="5475"/>
                </a:cubicBezTo>
                <a:cubicBezTo>
                  <a:pt x="1165" y="5354"/>
                  <a:pt x="1287" y="5054"/>
                  <a:pt x="1287" y="5054"/>
                </a:cubicBezTo>
              </a:path>
            </a:pathLst>
          </a:custGeom>
          <a:ln w="66675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6" name="Полилиния 4"/>
          <p:cNvSpPr/>
          <p:nvPr/>
        </p:nvSpPr>
        <p:spPr>
          <a:xfrm>
            <a:off x="1143000" y="1447800"/>
            <a:ext cx="4678680" cy="76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28" y="1440"/>
                  <a:pt x="661" y="808"/>
                  <a:pt x="985" y="4320"/>
                </a:cubicBezTo>
                <a:cubicBezTo>
                  <a:pt x="1068" y="5222"/>
                  <a:pt x="1113" y="11872"/>
                  <a:pt x="1196" y="12960"/>
                </a:cubicBezTo>
                <a:cubicBezTo>
                  <a:pt x="1449" y="16293"/>
                  <a:pt x="1712" y="15840"/>
                  <a:pt x="1970" y="17280"/>
                </a:cubicBezTo>
                <a:cubicBezTo>
                  <a:pt x="2040" y="18720"/>
                  <a:pt x="2107" y="21600"/>
                  <a:pt x="2181" y="21600"/>
                </a:cubicBezTo>
                <a:cubicBezTo>
                  <a:pt x="4057" y="21600"/>
                  <a:pt x="5934" y="18635"/>
                  <a:pt x="7810" y="17280"/>
                </a:cubicBezTo>
                <a:lnTo>
                  <a:pt x="14142" y="12960"/>
                </a:lnTo>
                <a:cubicBezTo>
                  <a:pt x="14588" y="11520"/>
                  <a:pt x="15034" y="11121"/>
                  <a:pt x="15479" y="8640"/>
                </a:cubicBezTo>
                <a:cubicBezTo>
                  <a:pt x="15553" y="8228"/>
                  <a:pt x="15616" y="4320"/>
                  <a:pt x="15690" y="4320"/>
                </a:cubicBezTo>
                <a:cubicBezTo>
                  <a:pt x="17660" y="4320"/>
                  <a:pt x="19630" y="8640"/>
                  <a:pt x="21600" y="8640"/>
                </a:cubicBezTo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FFFF">
                  <a:alpha val="14999"/>
                </a:srgbClr>
              </a:gs>
            </a:gsLst>
            <a:lin ang="5400000"/>
          </a:gradFill>
          <a:ln w="635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77" name="Picture 2" descr="Picture 2"/>
          <p:cNvPicPr>
            <a:picLocks noChangeAspect="1"/>
          </p:cNvPicPr>
          <p:nvPr/>
        </p:nvPicPr>
        <p:blipFill>
          <a:blip r:embed="rId3" cstate="print">
            <a:extLst/>
          </a:blip>
          <a:srcRect t="31624" b="6838"/>
          <a:stretch>
            <a:fillRect/>
          </a:stretch>
        </p:blipFill>
        <p:spPr>
          <a:xfrm>
            <a:off x="1295400" y="3886200"/>
            <a:ext cx="6800850" cy="274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C1D51C-4A28-CA4A-80A0-213C4900CE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b="5502"/>
          <a:stretch/>
        </p:blipFill>
        <p:spPr>
          <a:xfrm>
            <a:off x="4224376" y="169292"/>
            <a:ext cx="4826000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2E1A59-B71F-B645-B6C4-666EC01CC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5025"/>
            <a:ext cx="4711700" cy="3086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FC9242-DD32-3349-A804-67D98E15B7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8"/>
          <a:stretch/>
        </p:blipFill>
        <p:spPr>
          <a:xfrm>
            <a:off x="251520" y="3429000"/>
            <a:ext cx="4762500" cy="30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54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786649-45CA-4549-A527-24CF1A65C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628800"/>
            <a:ext cx="6543084" cy="498375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7E79E5-6E07-6049-AA5F-932484B3595F}"/>
              </a:ext>
            </a:extLst>
          </p:cNvPr>
          <p:cNvSpPr/>
          <p:nvPr/>
        </p:nvSpPr>
        <p:spPr>
          <a:xfrm>
            <a:off x="395536" y="404664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hlinkClick r:id="rId3"/>
              </a:rPr>
              <a:t>https://liveam.tv/revizorro-medicinno-22-05-2018.html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83017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7671A7-A825-6E4B-8A19-1548F3D39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7488833" cy="61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11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025235"/>
            <a:ext cx="9144000" cy="4170221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t>Рост конфликтов???</a:t>
            </a:r>
          </a:p>
        </p:txBody>
      </p:sp>
      <p:grpSp>
        <p:nvGrpSpPr>
          <p:cNvPr id="124" name="Содержимое 3"/>
          <p:cNvGrpSpPr/>
          <p:nvPr/>
        </p:nvGrpSpPr>
        <p:grpSpPr>
          <a:xfrm>
            <a:off x="58513" y="1365715"/>
            <a:ext cx="8761958" cy="4994935"/>
            <a:chOff x="0" y="0"/>
            <a:chExt cx="8761956" cy="4994934"/>
          </a:xfrm>
        </p:grpSpPr>
        <p:grpSp>
          <p:nvGrpSpPr>
            <p:cNvPr id="120" name="Группа"/>
            <p:cNvGrpSpPr/>
            <p:nvPr/>
          </p:nvGrpSpPr>
          <p:grpSpPr>
            <a:xfrm>
              <a:off x="0" y="278973"/>
              <a:ext cx="4436985" cy="4436986"/>
              <a:chOff x="0" y="-1"/>
              <a:chExt cx="4436984" cy="4436985"/>
            </a:xfrm>
          </p:grpSpPr>
          <p:sp>
            <p:nvSpPr>
              <p:cNvPr id="118" name="Фигура"/>
              <p:cNvSpPr/>
              <p:nvPr/>
            </p:nvSpPr>
            <p:spPr>
              <a:xfrm rot="16200000">
                <a:off x="-1" y="259541"/>
                <a:ext cx="4436985" cy="391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0"/>
                    </a:moveTo>
                    <a:lnTo>
                      <a:pt x="10800" y="0"/>
                    </a:lnTo>
                    <a:lnTo>
                      <a:pt x="21600" y="7560"/>
                    </a:lnTo>
                    <a:lnTo>
                      <a:pt x="16200" y="7560"/>
                    </a:lnTo>
                    <a:lnTo>
                      <a:pt x="16200" y="21600"/>
                    </a:lnTo>
                    <a:lnTo>
                      <a:pt x="5400" y="21600"/>
                    </a:lnTo>
                    <a:lnTo>
                      <a:pt x="5400" y="756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13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" name="Нарастание потребительского экстремизма, рост негативного отношения к медицинской помощи в целом"/>
              <p:cNvSpPr txBox="1"/>
              <p:nvPr/>
            </p:nvSpPr>
            <p:spPr>
              <a:xfrm rot="10800000" flipV="1">
                <a:off x="0" y="1597873"/>
                <a:ext cx="4436984" cy="12557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28015" tIns="128015" rIns="128015" bIns="128015" numCol="1" anchor="ctr">
                <a:spAutoFit/>
              </a:bodyPr>
              <a:lstStyle>
                <a:lvl1pPr marL="342900" indent="-3429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 err="1"/>
                  <a:t>Нарастание</a:t>
                </a:r>
                <a:r>
                  <a:rPr dirty="0"/>
                  <a:t> </a:t>
                </a:r>
                <a:r>
                  <a:rPr dirty="0" err="1"/>
                  <a:t>потребительского</a:t>
                </a:r>
                <a:r>
                  <a:rPr dirty="0"/>
                  <a:t> </a:t>
                </a:r>
                <a:r>
                  <a:rPr dirty="0" err="1"/>
                  <a:t>экстремизма</a:t>
                </a:r>
                <a:r>
                  <a:rPr dirty="0"/>
                  <a:t>, </a:t>
                </a:r>
                <a:r>
                  <a:rPr dirty="0" err="1"/>
                  <a:t>рост</a:t>
                </a:r>
                <a:r>
                  <a:rPr dirty="0"/>
                  <a:t> </a:t>
                </a:r>
                <a:r>
                  <a:rPr dirty="0" err="1"/>
                  <a:t>негативного</a:t>
                </a:r>
                <a:r>
                  <a:rPr dirty="0"/>
                  <a:t> </a:t>
                </a:r>
                <a:r>
                  <a:rPr dirty="0" err="1"/>
                  <a:t>отношения</a:t>
                </a:r>
                <a:r>
                  <a:rPr dirty="0"/>
                  <a:t> к </a:t>
                </a:r>
                <a:r>
                  <a:rPr dirty="0" err="1"/>
                  <a:t>медицинской</a:t>
                </a:r>
                <a:r>
                  <a:rPr dirty="0"/>
                  <a:t> </a:t>
                </a:r>
                <a:r>
                  <a:rPr dirty="0" err="1"/>
                  <a:t>помощи</a:t>
                </a:r>
                <a:r>
                  <a:rPr dirty="0"/>
                  <a:t> в </a:t>
                </a:r>
                <a:r>
                  <a:rPr dirty="0" err="1"/>
                  <a:t>целом</a:t>
                </a:r>
                <a:endParaRPr dirty="0"/>
              </a:p>
            </p:txBody>
          </p:sp>
        </p:grpSp>
        <p:grpSp>
          <p:nvGrpSpPr>
            <p:cNvPr id="123" name="Группа"/>
            <p:cNvGrpSpPr/>
            <p:nvPr/>
          </p:nvGrpSpPr>
          <p:grpSpPr>
            <a:xfrm>
              <a:off x="4127366" y="0"/>
              <a:ext cx="4634590" cy="4994934"/>
              <a:chOff x="-4" y="0"/>
              <a:chExt cx="4634588" cy="4994934"/>
            </a:xfrm>
          </p:grpSpPr>
          <p:sp>
            <p:nvSpPr>
              <p:cNvPr id="121" name="Фигура"/>
              <p:cNvSpPr/>
              <p:nvPr/>
            </p:nvSpPr>
            <p:spPr>
              <a:xfrm rot="5400000">
                <a:off x="-1" y="538516"/>
                <a:ext cx="4994934" cy="391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560"/>
                    </a:moveTo>
                    <a:lnTo>
                      <a:pt x="10800" y="0"/>
                    </a:lnTo>
                    <a:lnTo>
                      <a:pt x="21600" y="7560"/>
                    </a:lnTo>
                    <a:lnTo>
                      <a:pt x="16200" y="7560"/>
                    </a:lnTo>
                    <a:lnTo>
                      <a:pt x="16200" y="21600"/>
                    </a:lnTo>
                    <a:lnTo>
                      <a:pt x="5400" y="21600"/>
                    </a:lnTo>
                    <a:lnTo>
                      <a:pt x="5400" y="756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13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2" name="Классический патерналисткий подход общения с пациентом, невысокое качество оказания услуг,…"/>
              <p:cNvSpPr txBox="1"/>
              <p:nvPr/>
            </p:nvSpPr>
            <p:spPr>
              <a:xfrm rot="10800000" flipV="1">
                <a:off x="-4" y="1561790"/>
                <a:ext cx="4634588" cy="2093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28015" tIns="128015" rIns="128015" bIns="128015" numCol="1" anchor="ctr">
                <a:spAutoFit/>
              </a:bodyPr>
              <a:lstStyle/>
              <a:p>
                <a:pPr marL="342900" indent="-3429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>
                    <a:solidFill>
                      <a:srgbClr val="FFFFFF"/>
                    </a:solidFill>
                  </a:defRPr>
                </a:pPr>
                <a:r>
                  <a:rPr dirty="0" err="1"/>
                  <a:t>Классический</a:t>
                </a:r>
                <a:r>
                  <a:rPr dirty="0"/>
                  <a:t> </a:t>
                </a:r>
                <a:r>
                  <a:rPr dirty="0" err="1"/>
                  <a:t>патерналисткий</a:t>
                </a:r>
                <a:r>
                  <a:rPr dirty="0"/>
                  <a:t> </a:t>
                </a:r>
                <a:r>
                  <a:rPr dirty="0" err="1"/>
                  <a:t>подход</a:t>
                </a:r>
                <a:r>
                  <a:rPr dirty="0"/>
                  <a:t> </a:t>
                </a:r>
                <a:r>
                  <a:rPr dirty="0" err="1"/>
                  <a:t>общения</a:t>
                </a:r>
                <a:r>
                  <a:rPr dirty="0"/>
                  <a:t> с </a:t>
                </a:r>
                <a:r>
                  <a:rPr dirty="0" err="1"/>
                  <a:t>пациентом</a:t>
                </a:r>
                <a:r>
                  <a:rPr dirty="0"/>
                  <a:t>, </a:t>
                </a:r>
                <a:r>
                  <a:rPr dirty="0" err="1"/>
                  <a:t>невысокое</a:t>
                </a:r>
                <a:r>
                  <a:rPr dirty="0"/>
                  <a:t> </a:t>
                </a:r>
                <a:r>
                  <a:rPr dirty="0" err="1"/>
                  <a:t>качество</a:t>
                </a:r>
                <a:r>
                  <a:rPr dirty="0"/>
                  <a:t> </a:t>
                </a:r>
                <a:r>
                  <a:rPr dirty="0" err="1"/>
                  <a:t>оказания</a:t>
                </a:r>
                <a:r>
                  <a:rPr dirty="0"/>
                  <a:t> </a:t>
                </a:r>
                <a:r>
                  <a:rPr dirty="0" err="1"/>
                  <a:t>услуг</a:t>
                </a:r>
                <a:r>
                  <a:rPr dirty="0"/>
                  <a:t>,</a:t>
                </a:r>
                <a:endParaRPr sz="3200" dirty="0"/>
              </a:p>
              <a:p>
                <a:pPr marL="342900" indent="-3429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>
                    <a:solidFill>
                      <a:srgbClr val="FFFFFF"/>
                    </a:solidFill>
                  </a:defRPr>
                </a:pPr>
                <a:r>
                  <a:rPr dirty="0" err="1"/>
                  <a:t>нарушение</a:t>
                </a:r>
                <a:r>
                  <a:rPr dirty="0"/>
                  <a:t> </a:t>
                </a:r>
                <a:r>
                  <a:rPr dirty="0" err="1"/>
                  <a:t>этики</a:t>
                </a:r>
                <a:r>
                  <a:rPr dirty="0"/>
                  <a:t> </a:t>
                </a:r>
                <a:r>
                  <a:rPr dirty="0" err="1"/>
                  <a:t>общения</a:t>
                </a:r>
                <a:r>
                  <a:rPr dirty="0"/>
                  <a:t>,</a:t>
                </a:r>
                <a:br>
                  <a:rPr dirty="0"/>
                </a:br>
                <a:r>
                  <a:rPr dirty="0"/>
                  <a:t> </a:t>
                </a:r>
                <a:r>
                  <a:rPr dirty="0" err="1"/>
                  <a:t>негативное</a:t>
                </a:r>
                <a:r>
                  <a:rPr dirty="0"/>
                  <a:t> </a:t>
                </a:r>
                <a:r>
                  <a:rPr dirty="0" err="1"/>
                  <a:t>отношение</a:t>
                </a:r>
                <a:r>
                  <a:rPr dirty="0"/>
                  <a:t> </a:t>
                </a:r>
                <a:r>
                  <a:rPr dirty="0" err="1"/>
                  <a:t>врачей</a:t>
                </a:r>
                <a:r>
                  <a:rPr dirty="0"/>
                  <a:t> к </a:t>
                </a:r>
                <a:r>
                  <a:rPr dirty="0" err="1"/>
                  <a:t>заполнению</a:t>
                </a:r>
                <a:r>
                  <a:rPr dirty="0"/>
                  <a:t> </a:t>
                </a:r>
                <a:r>
                  <a:rPr dirty="0" err="1"/>
                  <a:t>медицинской</a:t>
                </a:r>
                <a:r>
                  <a:rPr dirty="0"/>
                  <a:t> </a:t>
                </a:r>
                <a:r>
                  <a:rPr dirty="0" err="1"/>
                  <a:t>документации</a:t>
                </a:r>
                <a:endParaRPr dirty="0"/>
              </a:p>
            </p:txBody>
          </p:sp>
        </p:grpSp>
      </p:grpSp>
      <p:pic>
        <p:nvPicPr>
          <p:cNvPr id="126" name="Picture 2" descr="Pictur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1988840"/>
            <a:ext cx="4709003" cy="381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icture 3" descr="Picture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701241" y="1523522"/>
            <a:ext cx="4038600" cy="4747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3624" y="2381460"/>
            <a:ext cx="5861117" cy="320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  <p:bldP spid="126" grpId="3" animBg="1" advAuto="0"/>
      <p:bldP spid="127" grpId="4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06DFE8-A61E-FF41-B77D-B0349E4A4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9480"/>
            <a:ext cx="7848871" cy="57138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37459F-3F34-5245-BFE8-1C481E0AD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8676456" cy="39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26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F0264-74F7-3B46-AC26-DD9C1D0F6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FF0000"/>
                </a:solidFill>
                <a:latin typeface="Segoe Script" panose="020B0804020000000003" pitchFamily="34" charset="0"/>
              </a:rPr>
              <a:t>Соцсети</a:t>
            </a:r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…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52CDF8-8517-1D49-9791-E7A032DE5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107B65-BEA6-5544-A83A-5E811783E4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1" t="3055" r="6797" b="-3055"/>
          <a:stretch/>
        </p:blipFill>
        <p:spPr>
          <a:xfrm>
            <a:off x="419459" y="1417638"/>
            <a:ext cx="7248885" cy="503569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3509953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17A24-79F3-9441-A44B-3AC57ACA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4408AD-EDFE-F444-8D25-8D677280C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9E20CB-99F5-294D-8C61-22786FFB7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5491499" cy="59080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B1ADFE-D75E-1A4E-97F6-348E2B358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74638"/>
            <a:ext cx="4918504" cy="62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977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AD67F-1D7D-E94D-8F77-4C45954CD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Формирование позитива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37DA6F-EDE6-474F-B05B-968CBFBA0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CCEF2E-3DF3-D246-B1F7-6EF3233A6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39709"/>
            <a:ext cx="7632848" cy="461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9815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7F84D-7BE1-454A-AD74-29F60878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27AD7D-C43D-7A4B-ACA6-6C58D2657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3BB0AE-96DF-684D-B128-6805280D0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0895"/>
            <a:ext cx="4387364" cy="62959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4B7B94-66E3-7F49-AF24-4827E4E19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68" y="148468"/>
            <a:ext cx="7058220" cy="64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0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32CB62-CA7B-134A-B01A-024B760706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1" r="20519" b="8000"/>
          <a:stretch/>
        </p:blipFill>
        <p:spPr>
          <a:xfrm>
            <a:off x="0" y="836712"/>
            <a:ext cx="6552728" cy="50405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AB20CA-A263-C94C-85C3-8F83DDFDF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7933" r="112" b="35246"/>
          <a:stretch/>
        </p:blipFill>
        <p:spPr>
          <a:xfrm rot="120000">
            <a:off x="-54364" y="4625306"/>
            <a:ext cx="7937809" cy="2418173"/>
          </a:xfrm>
          <a:prstGeom prst="homePlate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36A468-8FF8-B142-82CF-6FD77D840E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t="29400" r="6849" b="11800"/>
          <a:stretch/>
        </p:blipFill>
        <p:spPr>
          <a:xfrm>
            <a:off x="3779912" y="1556792"/>
            <a:ext cx="4950063" cy="35283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599D6-A553-1F47-8995-1EDFE88FF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Министерство обороны!!!</a:t>
            </a:r>
            <a:b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</a:br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Пример нам всем!!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EC114-8367-1A43-9551-ED0B3DDE6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2">
            <a:extLst>
              <a:ext uri="{FF2B5EF4-FFF2-40B4-BE49-F238E27FC236}">
                <a16:creationId xmlns:a16="http://schemas.microsoft.com/office/drawing/2014/main" id="{A6CBDA7E-016B-0742-B64F-131F41F43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662"/>
                    </a14:imgEffect>
                    <a14:imgEffect>
                      <a14:saturation sat="84000"/>
                    </a14:imgEffect>
                    <a14:imgEffect>
                      <a14:brightnessContrast bright="28000"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3" y="1600200"/>
            <a:ext cx="7632848" cy="50254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27727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4BF2D3-58E2-1749-A3D3-F68917B85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0" y="1124744"/>
            <a:ext cx="9144000" cy="27363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8E17F-595C-3E44-93B1-FFEDAA75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Внешняя среда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DA953F-8B0F-1F44-840E-54BFE2C84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077072"/>
            <a:ext cx="8229600" cy="338437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формирование общественного мнения: профессиональные премии/награды </a:t>
            </a:r>
          </a:p>
          <a:p>
            <a:pPr marL="0" indent="0" algn="ctr">
              <a:buNone/>
            </a:pPr>
            <a:r>
              <a:rPr lang="ru-RU" dirty="0"/>
              <a:t>ОБЩЕСТВЕННЫЕ СОЮЗЫ</a:t>
            </a:r>
            <a:br>
              <a:rPr lang="ru-RU" dirty="0"/>
            </a:br>
            <a:r>
              <a:rPr lang="ru-RU" dirty="0"/>
              <a:t>пресс-служба МЗ</a:t>
            </a:r>
            <a:br>
              <a:rPr lang="ru-RU" dirty="0"/>
            </a:br>
            <a:r>
              <a:rPr lang="ru-RU" dirty="0"/>
              <a:t>Прочее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54350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90E12-C0A1-CC42-96E4-C5F9CAD7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Работа с сайтами отзывов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9925E4-97BD-F64B-B7AF-EEB0B8CC7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84" y="1628800"/>
            <a:ext cx="7308304" cy="46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1115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8AC5A3-37BE-6A46-98FC-43C999B47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9321"/>
            <a:ext cx="4278286" cy="62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386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2D0FE-A673-3B41-A05A-2FF3D10F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4E5B6-EDA7-BD46-8CB9-7C58475BD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984" y="4005064"/>
            <a:ext cx="4176464" cy="93610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>
                <a:solidFill>
                  <a:srgbClr val="FF0000"/>
                </a:solidFill>
                <a:latin typeface="Segoe Script" pitchFamily="34" charset="0"/>
              </a:rPr>
              <a:t>Возбуждено уголовных дел в отношении медиков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20A66C-584A-4148-9446-437F32E90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88640"/>
            <a:ext cx="8788400" cy="3672408"/>
          </a:xfrm>
          <a:prstGeom prst="rect">
            <a:avLst/>
          </a:prstGeom>
        </p:spPr>
      </p:pic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18BE58E1-3BC6-3644-AD6F-64DBD4DF428E}"/>
              </a:ext>
            </a:extLst>
          </p:cNvPr>
          <p:cNvSpPr/>
          <p:nvPr/>
        </p:nvSpPr>
        <p:spPr>
          <a:xfrm>
            <a:off x="395536" y="1844824"/>
            <a:ext cx="1629508" cy="360040"/>
          </a:xfrm>
          <a:custGeom>
            <a:avLst/>
            <a:gdLst>
              <a:gd name="connsiteX0" fmla="*/ 1629508 w 1629508"/>
              <a:gd name="connsiteY0" fmla="*/ 140677 h 337399"/>
              <a:gd name="connsiteX1" fmla="*/ 1570892 w 1629508"/>
              <a:gd name="connsiteY1" fmla="*/ 93784 h 337399"/>
              <a:gd name="connsiteX2" fmla="*/ 1535723 w 1629508"/>
              <a:gd name="connsiteY2" fmla="*/ 82061 h 337399"/>
              <a:gd name="connsiteX3" fmla="*/ 1418492 w 1629508"/>
              <a:gd name="connsiteY3" fmla="*/ 58615 h 337399"/>
              <a:gd name="connsiteX4" fmla="*/ 1348154 w 1629508"/>
              <a:gd name="connsiteY4" fmla="*/ 35169 h 337399"/>
              <a:gd name="connsiteX5" fmla="*/ 1312985 w 1629508"/>
              <a:gd name="connsiteY5" fmla="*/ 23446 h 337399"/>
              <a:gd name="connsiteX6" fmla="*/ 1066800 w 1629508"/>
              <a:gd name="connsiteY6" fmla="*/ 0 h 337399"/>
              <a:gd name="connsiteX7" fmla="*/ 703385 w 1629508"/>
              <a:gd name="connsiteY7" fmla="*/ 11723 h 337399"/>
              <a:gd name="connsiteX8" fmla="*/ 574431 w 1629508"/>
              <a:gd name="connsiteY8" fmla="*/ 11723 h 337399"/>
              <a:gd name="connsiteX9" fmla="*/ 316523 w 1629508"/>
              <a:gd name="connsiteY9" fmla="*/ 23446 h 337399"/>
              <a:gd name="connsiteX10" fmla="*/ 257908 w 1629508"/>
              <a:gd name="connsiteY10" fmla="*/ 35169 h 337399"/>
              <a:gd name="connsiteX11" fmla="*/ 70338 w 1629508"/>
              <a:gd name="connsiteY11" fmla="*/ 46892 h 337399"/>
              <a:gd name="connsiteX12" fmla="*/ 35169 w 1629508"/>
              <a:gd name="connsiteY12" fmla="*/ 58615 h 337399"/>
              <a:gd name="connsiteX13" fmla="*/ 0 w 1629508"/>
              <a:gd name="connsiteY13" fmla="*/ 128954 h 337399"/>
              <a:gd name="connsiteX14" fmla="*/ 11723 w 1629508"/>
              <a:gd name="connsiteY14" fmla="*/ 164123 h 337399"/>
              <a:gd name="connsiteX15" fmla="*/ 117231 w 1629508"/>
              <a:gd name="connsiteY15" fmla="*/ 246184 h 337399"/>
              <a:gd name="connsiteX16" fmla="*/ 187569 w 1629508"/>
              <a:gd name="connsiteY16" fmla="*/ 257907 h 337399"/>
              <a:gd name="connsiteX17" fmla="*/ 269631 w 1629508"/>
              <a:gd name="connsiteY17" fmla="*/ 281354 h 337399"/>
              <a:gd name="connsiteX18" fmla="*/ 375138 w 1629508"/>
              <a:gd name="connsiteY18" fmla="*/ 304800 h 337399"/>
              <a:gd name="connsiteX19" fmla="*/ 773723 w 1629508"/>
              <a:gd name="connsiteY19" fmla="*/ 316523 h 337399"/>
              <a:gd name="connsiteX20" fmla="*/ 1524000 w 1629508"/>
              <a:gd name="connsiteY20" fmla="*/ 316523 h 337399"/>
              <a:gd name="connsiteX21" fmla="*/ 1559169 w 1629508"/>
              <a:gd name="connsiteY21" fmla="*/ 304800 h 337399"/>
              <a:gd name="connsiteX22" fmla="*/ 1570892 w 1629508"/>
              <a:gd name="connsiteY22" fmla="*/ 269631 h 337399"/>
              <a:gd name="connsiteX23" fmla="*/ 1594338 w 1629508"/>
              <a:gd name="connsiteY23" fmla="*/ 234461 h 337399"/>
              <a:gd name="connsiteX24" fmla="*/ 1570892 w 1629508"/>
              <a:gd name="connsiteY24" fmla="*/ 140677 h 337399"/>
              <a:gd name="connsiteX25" fmla="*/ 1535723 w 1629508"/>
              <a:gd name="connsiteY25" fmla="*/ 117231 h 337399"/>
              <a:gd name="connsiteX26" fmla="*/ 1512277 w 1629508"/>
              <a:gd name="connsiteY26" fmla="*/ 93784 h 33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29508" h="337399">
                <a:moveTo>
                  <a:pt x="1629508" y="140677"/>
                </a:moveTo>
                <a:cubicBezTo>
                  <a:pt x="1609969" y="125046"/>
                  <a:pt x="1592110" y="107046"/>
                  <a:pt x="1570892" y="93784"/>
                </a:cubicBezTo>
                <a:cubicBezTo>
                  <a:pt x="1560413" y="87235"/>
                  <a:pt x="1547786" y="84742"/>
                  <a:pt x="1535723" y="82061"/>
                </a:cubicBezTo>
                <a:cubicBezTo>
                  <a:pt x="1454244" y="63955"/>
                  <a:pt x="1485224" y="78634"/>
                  <a:pt x="1418492" y="58615"/>
                </a:cubicBezTo>
                <a:cubicBezTo>
                  <a:pt x="1394820" y="51513"/>
                  <a:pt x="1371600" y="42984"/>
                  <a:pt x="1348154" y="35169"/>
                </a:cubicBezTo>
                <a:cubicBezTo>
                  <a:pt x="1336431" y="31261"/>
                  <a:pt x="1325247" y="24979"/>
                  <a:pt x="1312985" y="23446"/>
                </a:cubicBezTo>
                <a:cubicBezTo>
                  <a:pt x="1168643" y="5403"/>
                  <a:pt x="1250612" y="14139"/>
                  <a:pt x="1066800" y="0"/>
                </a:cubicBezTo>
                <a:cubicBezTo>
                  <a:pt x="945662" y="3908"/>
                  <a:pt x="824377" y="4606"/>
                  <a:pt x="703385" y="11723"/>
                </a:cubicBezTo>
                <a:cubicBezTo>
                  <a:pt x="541177" y="21265"/>
                  <a:pt x="928156" y="55939"/>
                  <a:pt x="574431" y="11723"/>
                </a:cubicBezTo>
                <a:cubicBezTo>
                  <a:pt x="488462" y="15631"/>
                  <a:pt x="402346" y="17089"/>
                  <a:pt x="316523" y="23446"/>
                </a:cubicBezTo>
                <a:cubicBezTo>
                  <a:pt x="296652" y="24918"/>
                  <a:pt x="277744" y="33280"/>
                  <a:pt x="257908" y="35169"/>
                </a:cubicBezTo>
                <a:cubicBezTo>
                  <a:pt x="195545" y="41108"/>
                  <a:pt x="132861" y="42984"/>
                  <a:pt x="70338" y="46892"/>
                </a:cubicBezTo>
                <a:cubicBezTo>
                  <a:pt x="58615" y="50800"/>
                  <a:pt x="44818" y="50896"/>
                  <a:pt x="35169" y="58615"/>
                </a:cubicBezTo>
                <a:cubicBezTo>
                  <a:pt x="14509" y="75143"/>
                  <a:pt x="7723" y="105786"/>
                  <a:pt x="0" y="128954"/>
                </a:cubicBezTo>
                <a:cubicBezTo>
                  <a:pt x="3908" y="140677"/>
                  <a:pt x="4136" y="154369"/>
                  <a:pt x="11723" y="164123"/>
                </a:cubicBezTo>
                <a:cubicBezTo>
                  <a:pt x="50877" y="214463"/>
                  <a:pt x="65484" y="234685"/>
                  <a:pt x="117231" y="246184"/>
                </a:cubicBezTo>
                <a:cubicBezTo>
                  <a:pt x="140434" y="251340"/>
                  <a:pt x="164123" y="253999"/>
                  <a:pt x="187569" y="257907"/>
                </a:cubicBezTo>
                <a:cubicBezTo>
                  <a:pt x="271872" y="286010"/>
                  <a:pt x="166616" y="251922"/>
                  <a:pt x="269631" y="281354"/>
                </a:cubicBezTo>
                <a:cubicBezTo>
                  <a:pt x="317775" y="295109"/>
                  <a:pt x="311027" y="301594"/>
                  <a:pt x="375138" y="304800"/>
                </a:cubicBezTo>
                <a:cubicBezTo>
                  <a:pt x="507891" y="311438"/>
                  <a:pt x="640861" y="312615"/>
                  <a:pt x="773723" y="316523"/>
                </a:cubicBezTo>
                <a:cubicBezTo>
                  <a:pt x="1080339" y="350591"/>
                  <a:pt x="920002" y="337350"/>
                  <a:pt x="1524000" y="316523"/>
                </a:cubicBezTo>
                <a:cubicBezTo>
                  <a:pt x="1536350" y="316097"/>
                  <a:pt x="1547446" y="308708"/>
                  <a:pt x="1559169" y="304800"/>
                </a:cubicBezTo>
                <a:cubicBezTo>
                  <a:pt x="1563077" y="293077"/>
                  <a:pt x="1565366" y="280684"/>
                  <a:pt x="1570892" y="269631"/>
                </a:cubicBezTo>
                <a:cubicBezTo>
                  <a:pt x="1577193" y="257029"/>
                  <a:pt x="1592590" y="248442"/>
                  <a:pt x="1594338" y="234461"/>
                </a:cubicBezTo>
                <a:cubicBezTo>
                  <a:pt x="1594575" y="232567"/>
                  <a:pt x="1579996" y="152057"/>
                  <a:pt x="1570892" y="140677"/>
                </a:cubicBezTo>
                <a:cubicBezTo>
                  <a:pt x="1562090" y="129675"/>
                  <a:pt x="1546725" y="126033"/>
                  <a:pt x="1535723" y="117231"/>
                </a:cubicBezTo>
                <a:cubicBezTo>
                  <a:pt x="1527092" y="110326"/>
                  <a:pt x="1512277" y="93784"/>
                  <a:pt x="1512277" y="9378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79512" y="3933056"/>
          <a:ext cx="432048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99792" y="630932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2017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3995936" y="4365104"/>
          <a:ext cx="413995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372200" y="630932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781346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7" grpId="0">
        <p:bldAsOne/>
      </p:bldGraphic>
      <p:bldGraphic spid="9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4BD0B-172D-4E47-97B7-869ED1210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6959600" cy="4749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5DE197-477A-E345-9A25-FABCE36A1C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2" b="21757"/>
          <a:stretch/>
        </p:blipFill>
        <p:spPr>
          <a:xfrm>
            <a:off x="2771800" y="5157192"/>
            <a:ext cx="5206292" cy="15174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1AA0AE-9B38-6D47-BC35-6944195BE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35984"/>
            <a:ext cx="2592288" cy="24386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E92B3C-3E0A-3848-90DB-A6D49A4EF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1311"/>
            <a:ext cx="6912768" cy="504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6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03BC4B-CD01-334E-917E-A6F3BBFC2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0656"/>
            <a:ext cx="8748464" cy="65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5425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03754-DD77-C542-A56D-C5EF96A6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Segoe Script" panose="020B0804020000000003" pitchFamily="34" charset="0"/>
              </a:rPr>
              <a:t>При эскалации конфликта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3818BC-BDF8-AD4F-B20C-222A4EBA3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1576" y="1417640"/>
            <a:ext cx="4845224" cy="51944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u="sng" dirty="0">
                <a:solidFill>
                  <a:srgbClr val="FF0000"/>
                </a:solidFill>
                <a:latin typeface="Segoe Script" panose="020B0804020000000003" pitchFamily="34" charset="0"/>
              </a:rPr>
              <a:t>Уровень МО </a:t>
            </a:r>
            <a:r>
              <a:rPr lang="ru-RU" u="sng" dirty="0"/>
              <a:t>– </a:t>
            </a:r>
          </a:p>
          <a:p>
            <a:pPr algn="ctr"/>
            <a:r>
              <a:rPr lang="ru-RU" dirty="0"/>
              <a:t>отлаженный процесс работы с обращениями граждан </a:t>
            </a:r>
          </a:p>
          <a:p>
            <a:pPr algn="ctr"/>
            <a:r>
              <a:rPr lang="ru-RU" dirty="0"/>
              <a:t>эффективные коммуникации с пациентами и в коллективе</a:t>
            </a:r>
          </a:p>
          <a:p>
            <a:pPr algn="ctr"/>
            <a:r>
              <a:rPr lang="ru-RU" dirty="0"/>
              <a:t>Грамотная работа со СМИ и с </a:t>
            </a:r>
            <a:r>
              <a:rPr lang="ru-RU" dirty="0" err="1"/>
              <a:t>интернет-ресурсами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E9B143-7547-4E42-874D-293A4613B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r="9889"/>
          <a:stretch/>
        </p:blipFill>
        <p:spPr>
          <a:xfrm>
            <a:off x="323528" y="1417639"/>
            <a:ext cx="3384376" cy="519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2020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F3F5D3-29AE-4942-A629-EDB40307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6"/>
                    </a14:imgEffect>
                    <a14:imgEffect>
                      <a14:saturation sat="57000"/>
                    </a14:imgEffect>
                    <a14:imgEffect>
                      <a14:brightnessContrast bright="-6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4" t="30006" b="11613"/>
          <a:stretch/>
        </p:blipFill>
        <p:spPr>
          <a:xfrm>
            <a:off x="398077" y="1628800"/>
            <a:ext cx="6336704" cy="4290426"/>
          </a:xfrm>
          <a:prstGeom prst="rect">
            <a:avLst/>
          </a:prstGeom>
        </p:spPr>
      </p:pic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2FBC6E53-7AF8-3D4A-8F7B-5AD384054505}"/>
              </a:ext>
            </a:extLst>
          </p:cNvPr>
          <p:cNvSpPr/>
          <p:nvPr/>
        </p:nvSpPr>
        <p:spPr>
          <a:xfrm>
            <a:off x="2051720" y="1962797"/>
            <a:ext cx="3312368" cy="2554690"/>
          </a:xfrm>
          <a:custGeom>
            <a:avLst/>
            <a:gdLst>
              <a:gd name="connsiteX0" fmla="*/ 1251285 w 2261937"/>
              <a:gd name="connsiteY0" fmla="*/ 1660358 h 1732548"/>
              <a:gd name="connsiteX1" fmla="*/ 1130969 w 2261937"/>
              <a:gd name="connsiteY1" fmla="*/ 1612232 h 1732548"/>
              <a:gd name="connsiteX2" fmla="*/ 1058779 w 2261937"/>
              <a:gd name="connsiteY2" fmla="*/ 1588169 h 1732548"/>
              <a:gd name="connsiteX3" fmla="*/ 1010653 w 2261937"/>
              <a:gd name="connsiteY3" fmla="*/ 1515979 h 1732548"/>
              <a:gd name="connsiteX4" fmla="*/ 866274 w 2261937"/>
              <a:gd name="connsiteY4" fmla="*/ 1467853 h 1732548"/>
              <a:gd name="connsiteX5" fmla="*/ 745958 w 2261937"/>
              <a:gd name="connsiteY5" fmla="*/ 1371600 h 1732548"/>
              <a:gd name="connsiteX6" fmla="*/ 505327 w 2261937"/>
              <a:gd name="connsiteY6" fmla="*/ 1251285 h 1732548"/>
              <a:gd name="connsiteX7" fmla="*/ 360948 w 2261937"/>
              <a:gd name="connsiteY7" fmla="*/ 1203158 h 1732548"/>
              <a:gd name="connsiteX8" fmla="*/ 288758 w 2261937"/>
              <a:gd name="connsiteY8" fmla="*/ 1130969 h 1732548"/>
              <a:gd name="connsiteX9" fmla="*/ 192506 w 2261937"/>
              <a:gd name="connsiteY9" fmla="*/ 986590 h 1732548"/>
              <a:gd name="connsiteX10" fmla="*/ 144379 w 2261937"/>
              <a:gd name="connsiteY10" fmla="*/ 842211 h 1732548"/>
              <a:gd name="connsiteX11" fmla="*/ 96253 w 2261937"/>
              <a:gd name="connsiteY11" fmla="*/ 770021 h 1732548"/>
              <a:gd name="connsiteX12" fmla="*/ 48127 w 2261937"/>
              <a:gd name="connsiteY12" fmla="*/ 625643 h 1732548"/>
              <a:gd name="connsiteX13" fmla="*/ 0 w 2261937"/>
              <a:gd name="connsiteY13" fmla="*/ 433137 h 1732548"/>
              <a:gd name="connsiteX14" fmla="*/ 24064 w 2261937"/>
              <a:gd name="connsiteY14" fmla="*/ 192506 h 1732548"/>
              <a:gd name="connsiteX15" fmla="*/ 72190 w 2261937"/>
              <a:gd name="connsiteY15" fmla="*/ 120316 h 1732548"/>
              <a:gd name="connsiteX16" fmla="*/ 360948 w 2261937"/>
              <a:gd name="connsiteY16" fmla="*/ 0 h 1732548"/>
              <a:gd name="connsiteX17" fmla="*/ 577516 w 2261937"/>
              <a:gd name="connsiteY17" fmla="*/ 24064 h 1732548"/>
              <a:gd name="connsiteX18" fmla="*/ 721895 w 2261937"/>
              <a:gd name="connsiteY18" fmla="*/ 96253 h 1732548"/>
              <a:gd name="connsiteX19" fmla="*/ 794085 w 2261937"/>
              <a:gd name="connsiteY19" fmla="*/ 120316 h 1732548"/>
              <a:gd name="connsiteX20" fmla="*/ 866274 w 2261937"/>
              <a:gd name="connsiteY20" fmla="*/ 168443 h 1732548"/>
              <a:gd name="connsiteX21" fmla="*/ 962527 w 2261937"/>
              <a:gd name="connsiteY21" fmla="*/ 312821 h 1732548"/>
              <a:gd name="connsiteX22" fmla="*/ 1106906 w 2261937"/>
              <a:gd name="connsiteY22" fmla="*/ 264695 h 1732548"/>
              <a:gd name="connsiteX23" fmla="*/ 1275348 w 2261937"/>
              <a:gd name="connsiteY23" fmla="*/ 216569 h 1732548"/>
              <a:gd name="connsiteX24" fmla="*/ 1515979 w 2261937"/>
              <a:gd name="connsiteY24" fmla="*/ 96253 h 1732548"/>
              <a:gd name="connsiteX25" fmla="*/ 1660358 w 2261937"/>
              <a:gd name="connsiteY25" fmla="*/ 48127 h 1732548"/>
              <a:gd name="connsiteX26" fmla="*/ 1732548 w 2261937"/>
              <a:gd name="connsiteY26" fmla="*/ 24064 h 1732548"/>
              <a:gd name="connsiteX27" fmla="*/ 1949116 w 2261937"/>
              <a:gd name="connsiteY27" fmla="*/ 72190 h 1732548"/>
              <a:gd name="connsiteX28" fmla="*/ 2165685 w 2261937"/>
              <a:gd name="connsiteY28" fmla="*/ 192506 h 1732548"/>
              <a:gd name="connsiteX29" fmla="*/ 2213811 w 2261937"/>
              <a:gd name="connsiteY29" fmla="*/ 264695 h 1732548"/>
              <a:gd name="connsiteX30" fmla="*/ 2261937 w 2261937"/>
              <a:gd name="connsiteY30" fmla="*/ 409074 h 1732548"/>
              <a:gd name="connsiteX31" fmla="*/ 2237874 w 2261937"/>
              <a:gd name="connsiteY31" fmla="*/ 745958 h 1732548"/>
              <a:gd name="connsiteX32" fmla="*/ 2213811 w 2261937"/>
              <a:gd name="connsiteY32" fmla="*/ 818148 h 1732548"/>
              <a:gd name="connsiteX33" fmla="*/ 2141622 w 2261937"/>
              <a:gd name="connsiteY33" fmla="*/ 866274 h 1732548"/>
              <a:gd name="connsiteX34" fmla="*/ 2117558 w 2261937"/>
              <a:gd name="connsiteY34" fmla="*/ 938464 h 1732548"/>
              <a:gd name="connsiteX35" fmla="*/ 1973179 w 2261937"/>
              <a:gd name="connsiteY35" fmla="*/ 1034716 h 1732548"/>
              <a:gd name="connsiteX36" fmla="*/ 1925053 w 2261937"/>
              <a:gd name="connsiteY36" fmla="*/ 1082843 h 1732548"/>
              <a:gd name="connsiteX37" fmla="*/ 1852864 w 2261937"/>
              <a:gd name="connsiteY37" fmla="*/ 1106906 h 1732548"/>
              <a:gd name="connsiteX38" fmla="*/ 1804737 w 2261937"/>
              <a:gd name="connsiteY38" fmla="*/ 1155032 h 1732548"/>
              <a:gd name="connsiteX39" fmla="*/ 1732548 w 2261937"/>
              <a:gd name="connsiteY39" fmla="*/ 1179095 h 1732548"/>
              <a:gd name="connsiteX40" fmla="*/ 1684422 w 2261937"/>
              <a:gd name="connsiteY40" fmla="*/ 1251285 h 1732548"/>
              <a:gd name="connsiteX41" fmla="*/ 1660358 w 2261937"/>
              <a:gd name="connsiteY41" fmla="*/ 1323474 h 1732548"/>
              <a:gd name="connsiteX42" fmla="*/ 1588169 w 2261937"/>
              <a:gd name="connsiteY42" fmla="*/ 1347537 h 1732548"/>
              <a:gd name="connsiteX43" fmla="*/ 1491916 w 2261937"/>
              <a:gd name="connsiteY43" fmla="*/ 1443790 h 1732548"/>
              <a:gd name="connsiteX44" fmla="*/ 1371600 w 2261937"/>
              <a:gd name="connsiteY44" fmla="*/ 1612232 h 1732548"/>
              <a:gd name="connsiteX45" fmla="*/ 1299411 w 2261937"/>
              <a:gd name="connsiteY45" fmla="*/ 1660358 h 1732548"/>
              <a:gd name="connsiteX46" fmla="*/ 1251285 w 2261937"/>
              <a:gd name="connsiteY46" fmla="*/ 1708485 h 1732548"/>
              <a:gd name="connsiteX47" fmla="*/ 1179095 w 2261937"/>
              <a:gd name="connsiteY47" fmla="*/ 1732548 h 173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261937" h="1732548">
                <a:moveTo>
                  <a:pt x="1251285" y="1660358"/>
                </a:moveTo>
                <a:cubicBezTo>
                  <a:pt x="1211180" y="1644316"/>
                  <a:pt x="1171414" y="1627399"/>
                  <a:pt x="1130969" y="1612232"/>
                </a:cubicBezTo>
                <a:cubicBezTo>
                  <a:pt x="1107219" y="1603326"/>
                  <a:pt x="1078586" y="1604014"/>
                  <a:pt x="1058779" y="1588169"/>
                </a:cubicBezTo>
                <a:cubicBezTo>
                  <a:pt x="1036196" y="1570103"/>
                  <a:pt x="1035177" y="1531307"/>
                  <a:pt x="1010653" y="1515979"/>
                </a:cubicBezTo>
                <a:cubicBezTo>
                  <a:pt x="967634" y="1489092"/>
                  <a:pt x="866274" y="1467853"/>
                  <a:pt x="866274" y="1467853"/>
                </a:cubicBezTo>
                <a:cubicBezTo>
                  <a:pt x="777352" y="1334470"/>
                  <a:pt x="869024" y="1439970"/>
                  <a:pt x="745958" y="1371600"/>
                </a:cubicBezTo>
                <a:cubicBezTo>
                  <a:pt x="447185" y="1205615"/>
                  <a:pt x="730237" y="1318759"/>
                  <a:pt x="505327" y="1251285"/>
                </a:cubicBezTo>
                <a:cubicBezTo>
                  <a:pt x="456737" y="1236708"/>
                  <a:pt x="360948" y="1203158"/>
                  <a:pt x="360948" y="1203158"/>
                </a:cubicBezTo>
                <a:cubicBezTo>
                  <a:pt x="336885" y="1179095"/>
                  <a:pt x="309651" y="1157831"/>
                  <a:pt x="288758" y="1130969"/>
                </a:cubicBezTo>
                <a:cubicBezTo>
                  <a:pt x="253247" y="1085312"/>
                  <a:pt x="192506" y="986590"/>
                  <a:pt x="192506" y="986590"/>
                </a:cubicBezTo>
                <a:cubicBezTo>
                  <a:pt x="176464" y="938464"/>
                  <a:pt x="172518" y="884421"/>
                  <a:pt x="144379" y="842211"/>
                </a:cubicBezTo>
                <a:cubicBezTo>
                  <a:pt x="128337" y="818148"/>
                  <a:pt x="107999" y="796449"/>
                  <a:pt x="96253" y="770021"/>
                </a:cubicBezTo>
                <a:cubicBezTo>
                  <a:pt x="75650" y="723664"/>
                  <a:pt x="64169" y="673769"/>
                  <a:pt x="48127" y="625643"/>
                </a:cubicBezTo>
                <a:cubicBezTo>
                  <a:pt x="11131" y="514655"/>
                  <a:pt x="29038" y="578321"/>
                  <a:pt x="0" y="433137"/>
                </a:cubicBezTo>
                <a:cubicBezTo>
                  <a:pt x="8021" y="352927"/>
                  <a:pt x="5938" y="271052"/>
                  <a:pt x="24064" y="192506"/>
                </a:cubicBezTo>
                <a:cubicBezTo>
                  <a:pt x="30567" y="164326"/>
                  <a:pt x="50425" y="139360"/>
                  <a:pt x="72190" y="120316"/>
                </a:cubicBezTo>
                <a:cubicBezTo>
                  <a:pt x="202759" y="6068"/>
                  <a:pt x="205409" y="25924"/>
                  <a:pt x="360948" y="0"/>
                </a:cubicBezTo>
                <a:cubicBezTo>
                  <a:pt x="433137" y="8021"/>
                  <a:pt x="505871" y="12123"/>
                  <a:pt x="577516" y="24064"/>
                </a:cubicBezTo>
                <a:cubicBezTo>
                  <a:pt x="668244" y="39186"/>
                  <a:pt x="638746" y="54679"/>
                  <a:pt x="721895" y="96253"/>
                </a:cubicBezTo>
                <a:cubicBezTo>
                  <a:pt x="744582" y="107596"/>
                  <a:pt x="770022" y="112295"/>
                  <a:pt x="794085" y="120316"/>
                </a:cubicBezTo>
                <a:cubicBezTo>
                  <a:pt x="818148" y="136358"/>
                  <a:pt x="847230" y="146678"/>
                  <a:pt x="866274" y="168443"/>
                </a:cubicBezTo>
                <a:cubicBezTo>
                  <a:pt x="904362" y="211972"/>
                  <a:pt x="962527" y="312821"/>
                  <a:pt x="962527" y="312821"/>
                </a:cubicBezTo>
                <a:cubicBezTo>
                  <a:pt x="1010653" y="296779"/>
                  <a:pt x="1057691" y="276999"/>
                  <a:pt x="1106906" y="264695"/>
                </a:cubicBezTo>
                <a:cubicBezTo>
                  <a:pt x="1227766" y="234480"/>
                  <a:pt x="1171784" y="251090"/>
                  <a:pt x="1275348" y="216569"/>
                </a:cubicBezTo>
                <a:cubicBezTo>
                  <a:pt x="1483581" y="77746"/>
                  <a:pt x="1342837" y="148195"/>
                  <a:pt x="1515979" y="96253"/>
                </a:cubicBezTo>
                <a:cubicBezTo>
                  <a:pt x="1564569" y="81676"/>
                  <a:pt x="1612232" y="64169"/>
                  <a:pt x="1660358" y="48127"/>
                </a:cubicBezTo>
                <a:lnTo>
                  <a:pt x="1732548" y="24064"/>
                </a:lnTo>
                <a:cubicBezTo>
                  <a:pt x="1771722" y="30593"/>
                  <a:pt x="1898341" y="43982"/>
                  <a:pt x="1949116" y="72190"/>
                </a:cubicBezTo>
                <a:cubicBezTo>
                  <a:pt x="2197340" y="210092"/>
                  <a:pt x="2002339" y="138058"/>
                  <a:pt x="2165685" y="192506"/>
                </a:cubicBezTo>
                <a:cubicBezTo>
                  <a:pt x="2181727" y="216569"/>
                  <a:pt x="2202065" y="238267"/>
                  <a:pt x="2213811" y="264695"/>
                </a:cubicBezTo>
                <a:cubicBezTo>
                  <a:pt x="2234414" y="311052"/>
                  <a:pt x="2261937" y="409074"/>
                  <a:pt x="2261937" y="409074"/>
                </a:cubicBezTo>
                <a:cubicBezTo>
                  <a:pt x="2253916" y="521369"/>
                  <a:pt x="2251028" y="634148"/>
                  <a:pt x="2237874" y="745958"/>
                </a:cubicBezTo>
                <a:cubicBezTo>
                  <a:pt x="2234910" y="771149"/>
                  <a:pt x="2229656" y="798341"/>
                  <a:pt x="2213811" y="818148"/>
                </a:cubicBezTo>
                <a:cubicBezTo>
                  <a:pt x="2195745" y="840731"/>
                  <a:pt x="2165685" y="850232"/>
                  <a:pt x="2141622" y="866274"/>
                </a:cubicBezTo>
                <a:cubicBezTo>
                  <a:pt x="2133601" y="890337"/>
                  <a:pt x="2135494" y="920528"/>
                  <a:pt x="2117558" y="938464"/>
                </a:cubicBezTo>
                <a:cubicBezTo>
                  <a:pt x="2076658" y="979363"/>
                  <a:pt x="2014078" y="993816"/>
                  <a:pt x="1973179" y="1034716"/>
                </a:cubicBezTo>
                <a:cubicBezTo>
                  <a:pt x="1957137" y="1050758"/>
                  <a:pt x="1944507" y="1071170"/>
                  <a:pt x="1925053" y="1082843"/>
                </a:cubicBezTo>
                <a:cubicBezTo>
                  <a:pt x="1903303" y="1095893"/>
                  <a:pt x="1876927" y="1098885"/>
                  <a:pt x="1852864" y="1106906"/>
                </a:cubicBezTo>
                <a:cubicBezTo>
                  <a:pt x="1836822" y="1122948"/>
                  <a:pt x="1824191" y="1143360"/>
                  <a:pt x="1804737" y="1155032"/>
                </a:cubicBezTo>
                <a:cubicBezTo>
                  <a:pt x="1782987" y="1168082"/>
                  <a:pt x="1752354" y="1163250"/>
                  <a:pt x="1732548" y="1179095"/>
                </a:cubicBezTo>
                <a:cubicBezTo>
                  <a:pt x="1709965" y="1197162"/>
                  <a:pt x="1697356" y="1225418"/>
                  <a:pt x="1684422" y="1251285"/>
                </a:cubicBezTo>
                <a:cubicBezTo>
                  <a:pt x="1673078" y="1273972"/>
                  <a:pt x="1678294" y="1305539"/>
                  <a:pt x="1660358" y="1323474"/>
                </a:cubicBezTo>
                <a:cubicBezTo>
                  <a:pt x="1642422" y="1341409"/>
                  <a:pt x="1612232" y="1339516"/>
                  <a:pt x="1588169" y="1347537"/>
                </a:cubicBezTo>
                <a:cubicBezTo>
                  <a:pt x="1556085" y="1379621"/>
                  <a:pt x="1506265" y="1400744"/>
                  <a:pt x="1491916" y="1443790"/>
                </a:cubicBezTo>
                <a:cubicBezTo>
                  <a:pt x="1462623" y="1531668"/>
                  <a:pt x="1469476" y="1546981"/>
                  <a:pt x="1371600" y="1612232"/>
                </a:cubicBezTo>
                <a:cubicBezTo>
                  <a:pt x="1347537" y="1628274"/>
                  <a:pt x="1321994" y="1642292"/>
                  <a:pt x="1299411" y="1660358"/>
                </a:cubicBezTo>
                <a:cubicBezTo>
                  <a:pt x="1281695" y="1674531"/>
                  <a:pt x="1270739" y="1696813"/>
                  <a:pt x="1251285" y="1708485"/>
                </a:cubicBezTo>
                <a:cubicBezTo>
                  <a:pt x="1229535" y="1721535"/>
                  <a:pt x="1179095" y="1732548"/>
                  <a:pt x="1179095" y="1732548"/>
                </a:cubicBezTo>
              </a:path>
            </a:pathLst>
          </a:cu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contourW="88900">
            <a:contourClr>
              <a:srgbClr val="FF0000"/>
            </a:contourClr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8FD8F9-D27E-524B-98A1-ADB22CA69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88640"/>
            <a:ext cx="2609528" cy="460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43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0600" y="188640"/>
            <a:ext cx="7620000" cy="4248472"/>
          </a:xfrm>
          <a:prstGeom prst="rect">
            <a:avLst/>
          </a:prstGeom>
          <a:ln w="12700">
            <a:miter lim="400000"/>
          </a:ln>
        </p:spPr>
      </p:pic>
      <p:sp>
        <p:nvSpPr>
          <p:cNvPr id="877" name="Прямоугольник 3"/>
          <p:cNvSpPr txBox="1"/>
          <p:nvPr/>
        </p:nvSpPr>
        <p:spPr>
          <a:xfrm>
            <a:off x="0" y="4293096"/>
            <a:ext cx="8610600" cy="2369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>
                <a:solidFill>
                  <a:srgbClr val="002060"/>
                </a:solidFill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pPr algn="ctr"/>
            <a:r>
              <a:rPr lang="ru-RU" sz="2800" dirty="0"/>
              <a:t>Искусство в работе</a:t>
            </a:r>
            <a:r>
              <a:rPr sz="2800" dirty="0"/>
              <a:t>!</a:t>
            </a:r>
            <a:r>
              <a:rPr lang="ru-RU" sz="2800" dirty="0"/>
              <a:t>!!</a:t>
            </a:r>
          </a:p>
          <a:p>
            <a:pPr algn="ctr"/>
            <a:r>
              <a:rPr lang="ru-RU" sz="2800" dirty="0"/>
              <a:t>Искусство в общении!!</a:t>
            </a:r>
          </a:p>
          <a:p>
            <a:pPr algn="ctr"/>
            <a:r>
              <a:rPr lang="ru-RU" sz="2800" dirty="0"/>
              <a:t>Искусство использования </a:t>
            </a:r>
          </a:p>
          <a:p>
            <a:pPr algn="ctr"/>
            <a:r>
              <a:rPr lang="ru-RU" sz="2800" dirty="0"/>
              <a:t>информации!</a:t>
            </a:r>
          </a:p>
          <a:p>
            <a:pPr algn="ctr"/>
            <a:r>
              <a:rPr lang="ru-RU" dirty="0"/>
              <a:t> 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5A5588-98D4-244A-AC92-598D52430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7704636" cy="480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6511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Picture 9" descr="Picture 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988840"/>
            <a:ext cx="9144000" cy="4869161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Прямоугольник 6"/>
          <p:cNvSpPr txBox="1"/>
          <p:nvPr/>
        </p:nvSpPr>
        <p:spPr>
          <a:xfrm>
            <a:off x="1371600" y="836712"/>
            <a:ext cx="723284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400" u="sng">
                <a:ln w="18415">
                  <a:solidFill>
                    <a:schemeClr val="accent3"/>
                  </a:solidFill>
                </a:ln>
                <a:solidFill>
                  <a:schemeClr val="accent3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chemeClr val="accent3"/>
                  </a:solidFill>
                </a:uFill>
                <a:latin typeface="Segoe Script"/>
                <a:ea typeface="Segoe Script"/>
                <a:cs typeface="Segoe Script"/>
                <a:sym typeface="Segoe Script"/>
                <a:hlinkClick r:id="rId3"/>
              </a:defRPr>
            </a:lvl1pPr>
          </a:lstStyle>
          <a:p>
            <a:pPr>
              <a:defRPr u="none">
                <a:ln w="18415">
                  <a:solidFill>
                    <a:srgbClr val="FFFFFF"/>
                  </a:solidFill>
                </a:ln>
                <a:solidFill>
                  <a:srgbClr val="FFFFFF"/>
                </a:solidFill>
                <a:uFillTx/>
              </a:defRPr>
            </a:pPr>
            <a:r>
              <a:rPr u="sng" dirty="0">
                <a:ln w="18415">
                  <a:solidFill>
                    <a:schemeClr val="accent3"/>
                  </a:solidFill>
                </a:ln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Segoe UI Symbol" panose="020B0502040204020203" pitchFamily="34" charset="0"/>
                <a:ea typeface="Segoe UI Symbol" panose="020B0502040204020203" pitchFamily="34" charset="0"/>
                <a:hlinkClick r:id="rId3"/>
              </a:rPr>
              <a:t>rusakovaiv@mail.ru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1000" y="304800"/>
            <a:ext cx="8496945" cy="4462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Заголовок 1"/>
          <p:cNvSpPr txBox="1">
            <a:spLocks noGrp="1"/>
          </p:cNvSpPr>
          <p:nvPr>
            <p:ph type="title"/>
          </p:nvPr>
        </p:nvSpPr>
        <p:spPr>
          <a:xfrm>
            <a:off x="1763688" y="838200"/>
            <a:ext cx="5018112" cy="715964"/>
          </a:xfrm>
          <a:prstGeom prst="rect">
            <a:avLst/>
          </a:prstGeom>
        </p:spPr>
        <p:txBody>
          <a:bodyPr/>
          <a:lstStyle>
            <a:lvl1pPr defTabSz="722376">
              <a:defRPr sz="3081" b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t>Конфликт</a:t>
            </a:r>
          </a:p>
        </p:txBody>
      </p:sp>
      <p:sp>
        <p:nvSpPr>
          <p:cNvPr id="142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611559" y="1953491"/>
            <a:ext cx="8136906" cy="4523510"/>
          </a:xfrm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t>(от лат. conflictus – столкновение) – это скрытое или явное противодействие сторон, чьи интересы в какой-либо сфере начали конкурировать между собой. </a:t>
            </a:r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39700" y="4320625"/>
            <a:ext cx="4824537" cy="1934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l="3314" t="18750" r="3314" b="14583"/>
          <a:stretch>
            <a:fillRect/>
          </a:stretch>
        </p:blipFill>
        <p:spPr>
          <a:xfrm>
            <a:off x="-1" y="4293095"/>
            <a:ext cx="9144001" cy="2564906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r>
              <a:t>Конфликт врач-пациент</a:t>
            </a:r>
          </a:p>
        </p:txBody>
      </p:sp>
      <p:sp>
        <p:nvSpPr>
          <p:cNvPr id="147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251519" y="1600200"/>
            <a:ext cx="8640962" cy="2980929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В основе конфликта </a:t>
            </a:r>
            <a:r>
              <a:rPr sz="3200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всегда</a:t>
            </a:r>
            <a:r>
              <a:rPr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rPr>
              <a:t> </a:t>
            </a:r>
            <a:r>
              <a:t>лежит несоответствие ожиданий и действий, мотивов и установок людей. </a:t>
            </a:r>
          </a:p>
          <a:p>
            <a:pPr>
              <a:spcBef>
                <a:spcPts val="600"/>
              </a:spcBef>
              <a:defRPr sz="2800"/>
            </a:pPr>
            <a:r>
              <a:t>Каждый смотрит на ситуацию со своей точки зрения и отвечает другому исходя из нее.</a:t>
            </a:r>
          </a:p>
        </p:txBody>
      </p:sp>
      <p:pic>
        <p:nvPicPr>
          <p:cNvPr id="148" name="Picture 1" descr="Picture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4293096"/>
            <a:ext cx="1763687" cy="2564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icture 2" descr="Picture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524328" y="4258002"/>
            <a:ext cx="1619672" cy="2599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577952"/>
            <a:ext cx="2185410" cy="328004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Заголовок 1"/>
          <p:cNvSpPr txBox="1">
            <a:spLocks noGrp="1"/>
          </p:cNvSpPr>
          <p:nvPr>
            <p:ph type="ctrTitle"/>
          </p:nvPr>
        </p:nvSpPr>
        <p:spPr>
          <a:xfrm>
            <a:off x="-1" y="1"/>
            <a:ext cx="9144001" cy="1676401"/>
          </a:xfrm>
          <a:prstGeom prst="rect">
            <a:avLst/>
          </a:prstGeom>
        </p:spPr>
        <p:txBody>
          <a:bodyPr/>
          <a:lstStyle/>
          <a:p>
            <a:pPr defTabSz="896111">
              <a:defRPr sz="3822">
                <a:solidFill>
                  <a:srgbClr val="35759D"/>
                </a:solidFill>
              </a:defRPr>
            </a:pPr>
            <a:r>
              <a:t>     </a:t>
            </a:r>
            <a:r>
              <a:rPr sz="4312">
                <a:latin typeface="Segoe Script"/>
                <a:ea typeface="Segoe Script"/>
                <a:cs typeface="Segoe Script"/>
                <a:sym typeface="Segoe Script"/>
              </a:rPr>
              <a:t>Чего хотят медицинские работники?</a:t>
            </a:r>
          </a:p>
        </p:txBody>
      </p:sp>
      <p:sp>
        <p:nvSpPr>
          <p:cNvPr id="15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228599" y="1524000"/>
            <a:ext cx="8915401" cy="3417170"/>
          </a:xfrm>
          <a:prstGeom prst="rect">
            <a:avLst/>
          </a:prstGeom>
        </p:spPr>
        <p:txBody>
          <a:bodyPr/>
          <a:lstStyle/>
          <a:p>
            <a:pPr defTabSz="813816">
              <a:spcBef>
                <a:spcPts val="0"/>
              </a:spcBef>
              <a:defRPr sz="2848" b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t>Уважительного отношения  </a:t>
            </a:r>
            <a:r>
              <a:rPr>
                <a:solidFill>
                  <a:srgbClr val="8B8B8B"/>
                </a:solidFill>
              </a:rPr>
              <a:t>к своему труду</a:t>
            </a:r>
          </a:p>
          <a:p>
            <a:pPr defTabSz="813816">
              <a:spcBef>
                <a:spcPts val="0"/>
              </a:spcBef>
              <a:defRPr sz="2848" b="1">
                <a:solidFill>
                  <a:srgbClr val="FF0000"/>
                </a:solidFill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t>Достойной оплаты </a:t>
            </a:r>
            <a:r>
              <a:rPr>
                <a:solidFill>
                  <a:srgbClr val="8B8B8B"/>
                </a:solidFill>
              </a:rPr>
              <a:t>труда</a:t>
            </a:r>
          </a:p>
          <a:p>
            <a:pPr defTabSz="813816">
              <a:spcBef>
                <a:spcPts val="0"/>
              </a:spcBef>
              <a:defRPr sz="2848" b="1"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t>Условий труда соответствующих </a:t>
            </a:r>
            <a:r>
              <a:rPr>
                <a:solidFill>
                  <a:srgbClr val="FF0000"/>
                </a:solidFill>
              </a:rPr>
              <a:t>современным технологиям</a:t>
            </a:r>
          </a:p>
          <a:p>
            <a:pPr defTabSz="813816">
              <a:spcBef>
                <a:spcPts val="0"/>
              </a:spcBef>
              <a:defRPr sz="2848" b="1">
                <a:latin typeface="Segoe Script"/>
                <a:ea typeface="Segoe Script"/>
                <a:cs typeface="Segoe Script"/>
                <a:sym typeface="Segoe Script"/>
              </a:defRPr>
            </a:pPr>
            <a:r>
              <a:t>Новых возможностей для </a:t>
            </a:r>
            <a:r>
              <a:rPr>
                <a:solidFill>
                  <a:srgbClr val="FF0000"/>
                </a:solidFill>
              </a:rPr>
              <a:t>повышения квалификации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262626"/>
      </a:dk1>
      <a:lt1>
        <a:srgbClr val="FFFFFF"/>
      </a:lt1>
      <a:dk2>
        <a:srgbClr val="A7A7A7"/>
      </a:dk2>
      <a:lt2>
        <a:srgbClr val="535353"/>
      </a:lt2>
      <a:accent1>
        <a:srgbClr val="40BEF6"/>
      </a:accent1>
      <a:accent2>
        <a:srgbClr val="FCB48C"/>
      </a:accent2>
      <a:accent3>
        <a:srgbClr val="6F3917"/>
      </a:accent3>
      <a:accent4>
        <a:srgbClr val="67A5C1"/>
      </a:accent4>
      <a:accent5>
        <a:srgbClr val="246A8A"/>
      </a:accent5>
      <a:accent6>
        <a:srgbClr val="8D654E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62626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62626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BEF6"/>
      </a:accent1>
      <a:accent2>
        <a:srgbClr val="FCB48C"/>
      </a:accent2>
      <a:accent3>
        <a:srgbClr val="6F3917"/>
      </a:accent3>
      <a:accent4>
        <a:srgbClr val="67A5C1"/>
      </a:accent4>
      <a:accent5>
        <a:srgbClr val="246A8A"/>
      </a:accent5>
      <a:accent6>
        <a:srgbClr val="8D654E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62626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62626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37076</TotalTime>
  <Words>745</Words>
  <Application>Microsoft Macintosh PowerPoint</Application>
  <PresentationFormat>Экран (4:3)</PresentationFormat>
  <Paragraphs>145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2" baseType="lpstr">
      <vt:lpstr>Arial</vt:lpstr>
      <vt:lpstr>Calibri</vt:lpstr>
      <vt:lpstr>Segoe Script</vt:lpstr>
      <vt:lpstr>Segoe UI Symbol</vt:lpstr>
      <vt:lpstr>Times New Roman</vt:lpstr>
      <vt:lpstr>1_Office Theme</vt:lpstr>
      <vt:lpstr>Создание положительного информационного имиджа клиники как основа профилактики конфликтов с пациентами   Екатеринбург, 2018</vt:lpstr>
      <vt:lpstr>Формат доклада</vt:lpstr>
      <vt:lpstr>Презентация PowerPoint</vt:lpstr>
      <vt:lpstr>Рост конфликтов???</vt:lpstr>
      <vt:lpstr>Презентация PowerPoint</vt:lpstr>
      <vt:lpstr>Презентация PowerPoint</vt:lpstr>
      <vt:lpstr>Конфликт</vt:lpstr>
      <vt:lpstr>Конфликт врач-пациент</vt:lpstr>
      <vt:lpstr>     Чего хотят медицинские работники?</vt:lpstr>
      <vt:lpstr>Чего хотят пациенты?  -Принципы бережливого потребления</vt:lpstr>
      <vt:lpstr>                           Чего хотят пациенты? – другими словами…</vt:lpstr>
      <vt:lpstr>Презентация PowerPoint</vt:lpstr>
      <vt:lpstr>Презентация PowerPoint</vt:lpstr>
      <vt:lpstr>Уровни создания позитивного имиджа медицинской организации (МО)</vt:lpstr>
      <vt:lpstr>Формирование позитивной внутренней среды МО</vt:lpstr>
      <vt:lpstr>Работающая система внутреннего контроля!!!</vt:lpstr>
      <vt:lpstr>Методические рекомендации</vt:lpstr>
      <vt:lpstr>Презентация PowerPoint</vt:lpstr>
      <vt:lpstr>Учимся видеть процесс потребления </vt:lpstr>
      <vt:lpstr>«Тайный» пациент</vt:lpstr>
      <vt:lpstr>Формирование позитивной внутренней среды МО (2)</vt:lpstr>
      <vt:lpstr>Договоренность с  пациентом - профилактика конфликтных ситуаций </vt:lpstr>
      <vt:lpstr> Сотрудничество              Договоренность  -недостаток информации вызывает противоречие между ожиданием и реальностью (полученным результатом) </vt:lpstr>
      <vt:lpstr>Патерналисткий подход  (от лат. pater — отец): </vt:lpstr>
      <vt:lpstr>Презентация PowerPoint</vt:lpstr>
      <vt:lpstr>Время на «живое» общение</vt:lpstr>
      <vt:lpstr>Затраты времени врача-педиатра участкового на одного пациента</vt:lpstr>
      <vt:lpstr> Сайт МО: друг или враг?</vt:lpstr>
      <vt:lpstr>Презентация PowerPoint</vt:lpstr>
      <vt:lpstr>Внешняя среда</vt:lpstr>
      <vt:lpstr>Информация, несущая Негатив</vt:lpstr>
      <vt:lpstr>Информация… Пациенты, которые знают всё….</vt:lpstr>
      <vt:lpstr>Влияние СМИ</vt:lpstr>
      <vt:lpstr>Влияние СМИ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Соцсети…</vt:lpstr>
      <vt:lpstr>Презентация PowerPoint</vt:lpstr>
      <vt:lpstr>Формирование позитива</vt:lpstr>
      <vt:lpstr>Презентация PowerPoint</vt:lpstr>
      <vt:lpstr>Презентация PowerPoint</vt:lpstr>
      <vt:lpstr>Министерство обороны!!! Пример нам всем!!</vt:lpstr>
      <vt:lpstr>Внешняя среда</vt:lpstr>
      <vt:lpstr>Работа с сайтами отзывов</vt:lpstr>
      <vt:lpstr>Презентация PowerPoint</vt:lpstr>
      <vt:lpstr>Презентация PowerPoint</vt:lpstr>
      <vt:lpstr>Презентация PowerPoint</vt:lpstr>
      <vt:lpstr>При эскалации конфликта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конфликтов и защита медицинской организации: информация, стандартизация,  внутренний  контроль  Екатеринбург, 2018</dc:title>
  <cp:lastModifiedBy>Ирина русакова</cp:lastModifiedBy>
  <cp:revision>48</cp:revision>
  <dcterms:modified xsi:type="dcterms:W3CDTF">2018-05-23T17:28:36Z</dcterms:modified>
</cp:coreProperties>
</file>