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6" r:id="rId1"/>
  </p:sldMasterIdLst>
  <p:notesMasterIdLst>
    <p:notesMasterId r:id="rId57"/>
  </p:notesMasterIdLst>
  <p:sldIdLst>
    <p:sldId id="256" r:id="rId2"/>
    <p:sldId id="320" r:id="rId3"/>
    <p:sldId id="317" r:id="rId4"/>
    <p:sldId id="318" r:id="rId5"/>
    <p:sldId id="306" r:id="rId6"/>
    <p:sldId id="321" r:id="rId7"/>
    <p:sldId id="308" r:id="rId8"/>
    <p:sldId id="309" r:id="rId9"/>
    <p:sldId id="316" r:id="rId10"/>
    <p:sldId id="315" r:id="rId11"/>
    <p:sldId id="307" r:id="rId12"/>
    <p:sldId id="257" r:id="rId13"/>
    <p:sldId id="259" r:id="rId14"/>
    <p:sldId id="312" r:id="rId15"/>
    <p:sldId id="261" r:id="rId16"/>
    <p:sldId id="310" r:id="rId17"/>
    <p:sldId id="313" r:id="rId18"/>
    <p:sldId id="264" r:id="rId19"/>
    <p:sldId id="302" r:id="rId20"/>
    <p:sldId id="265" r:id="rId21"/>
    <p:sldId id="266" r:id="rId22"/>
    <p:sldId id="262" r:id="rId23"/>
    <p:sldId id="263" r:id="rId24"/>
    <p:sldId id="267" r:id="rId25"/>
    <p:sldId id="268" r:id="rId26"/>
    <p:sldId id="269" r:id="rId27"/>
    <p:sldId id="270" r:id="rId28"/>
    <p:sldId id="272" r:id="rId29"/>
    <p:sldId id="273" r:id="rId30"/>
    <p:sldId id="274" r:id="rId31"/>
    <p:sldId id="275" r:id="rId32"/>
    <p:sldId id="279" r:id="rId33"/>
    <p:sldId id="277" r:id="rId34"/>
    <p:sldId id="280" r:id="rId35"/>
    <p:sldId id="276" r:id="rId36"/>
    <p:sldId id="278" r:id="rId37"/>
    <p:sldId id="281" r:id="rId38"/>
    <p:sldId id="282" r:id="rId39"/>
    <p:sldId id="283" r:id="rId40"/>
    <p:sldId id="284" r:id="rId41"/>
    <p:sldId id="285" r:id="rId42"/>
    <p:sldId id="287" r:id="rId43"/>
    <p:sldId id="288" r:id="rId44"/>
    <p:sldId id="289" r:id="rId45"/>
    <p:sldId id="290" r:id="rId46"/>
    <p:sldId id="291" r:id="rId47"/>
    <p:sldId id="311" r:id="rId48"/>
    <p:sldId id="292" r:id="rId49"/>
    <p:sldId id="294" r:id="rId50"/>
    <p:sldId id="299" r:id="rId51"/>
    <p:sldId id="303" r:id="rId52"/>
    <p:sldId id="304" r:id="rId53"/>
    <p:sldId id="300" r:id="rId54"/>
    <p:sldId id="319" r:id="rId55"/>
    <p:sldId id="301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1"/>
    <p:restoredTop sz="94718"/>
  </p:normalViewPr>
  <p:slideViewPr>
    <p:cSldViewPr snapToGrid="0" snapToObjects="1">
      <p:cViewPr varScale="1">
        <p:scale>
          <a:sx n="54" d="100"/>
          <a:sy n="54" d="100"/>
        </p:scale>
        <p:origin x="208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6C5D3-F191-0A45-81B9-49EA8C8E346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4393B-3CEE-D54A-8C3F-680CA2281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77B9D-5694-4E0B-B011-87F450C71895}" type="slidenum">
              <a:rPr lang="en-US"/>
              <a:pPr/>
              <a:t>53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9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58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81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61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58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606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62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406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59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0752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37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9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3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9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4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63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9558CD-AEB0-E542-ACDA-65990251ADA4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BBE7BC6-22E4-8541-917F-3E6793C0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816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  <p:sldLayoutId id="214748418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st.ru/wps/wcm/connect/43debd0048f477a5a38dfb56779c92ad/FZ_29.06.2015_162.pdf?MOD=AJPERES" TargetMode="External"/><Relationship Id="rId2" Type="http://schemas.openxmlformats.org/officeDocument/2006/relationships/hyperlink" Target="http://www.gost.ru/wps/wcm/connect/a0a4b580455e4860ae96bfe4dfffd2ca/FZ_27.12.2002_184.pdf?MOD=AJPER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standard.gost.ru/wps/portal/!ut/p/c4/04_SB8K8xLLM9MSSzPy8xBz9CP0os3gLHzeXUFNLYwMLD1dLA09vR39DD68g4-BAI_2CbEdFACiQY_Q!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vip.1glms.r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vip.1glms.ru/#/document/16/36398/dfasykenxm/" TargetMode="External"/><Relationship Id="rId2" Type="http://schemas.openxmlformats.org/officeDocument/2006/relationships/hyperlink" Target="http://vip.1glms.ru/#/document/16/14732/dfasxdyz4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p.1glms.ru/#/document/16/36568/qwert17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7D33B6-9434-814B-B07A-312B031E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679" y="212363"/>
            <a:ext cx="5640887" cy="35439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57E88-464D-6D49-A292-F52E55CA0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526" y="3505198"/>
            <a:ext cx="10804358" cy="1451812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Стандартизация и визуализация – незаменимые помощники при внедрении инноваций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D46F4-CE90-6545-9147-A85BD67FC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957010"/>
            <a:ext cx="8676222" cy="1684421"/>
          </a:xfrm>
        </p:spPr>
        <p:txBody>
          <a:bodyPr>
            <a:normAutofit/>
          </a:bodyPr>
          <a:lstStyle/>
          <a:p>
            <a:r>
              <a:rPr lang="ru-RU" dirty="0" err="1">
                <a:latin typeface="Segoe Script" panose="020B0804020000000003" pitchFamily="34" charset="0"/>
              </a:rPr>
              <a:t>Русакова</a:t>
            </a:r>
            <a:r>
              <a:rPr lang="ru-RU" dirty="0">
                <a:latin typeface="Segoe Script" panose="020B0804020000000003" pitchFamily="34" charset="0"/>
              </a:rPr>
              <a:t> Ирина Владимировна </a:t>
            </a:r>
          </a:p>
          <a:p>
            <a:r>
              <a:rPr lang="ru-RU" dirty="0">
                <a:latin typeface="Segoe Script" panose="020B0804020000000003" pitchFamily="34" charset="0"/>
              </a:rPr>
              <a:t>к.м.н., доцент кафедры общественного здоровья и организации здравоохранения УГМУ</a:t>
            </a:r>
          </a:p>
          <a:p>
            <a:r>
              <a:rPr lang="ru-RU" dirty="0">
                <a:solidFill>
                  <a:srgbClr val="00B0F0"/>
                </a:solidFill>
                <a:latin typeface="Segoe Script" panose="020B0804020000000003" pitchFamily="34" charset="0"/>
              </a:rPr>
              <a:t>Екатеринбург, 2018</a:t>
            </a:r>
          </a:p>
        </p:txBody>
      </p:sp>
    </p:spTree>
    <p:extLst>
      <p:ext uri="{BB962C8B-B14F-4D97-AF65-F5344CB8AC3E}">
        <p14:creationId xmlns:p14="http://schemas.microsoft.com/office/powerpoint/2010/main" val="1899378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766EE9-6A79-EC49-B4B3-CA7CFF286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750" b="16875"/>
          <a:stretch/>
        </p:blipFill>
        <p:spPr>
          <a:xfrm>
            <a:off x="2406316" y="441428"/>
            <a:ext cx="7459399" cy="55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7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59B838D-0EEE-5141-ACCC-5B500CA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927683"/>
          </a:xfrm>
        </p:spPr>
        <p:txBody>
          <a:bodyPr>
            <a:normAutofit/>
          </a:bodyPr>
          <a:lstStyle/>
          <a:p>
            <a:r>
              <a:rPr lang="ru-RU" sz="31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Segoe Script" panose="020B0804020000000003" pitchFamily="34" charset="0"/>
              </a:rPr>
              <a:t>-</a:t>
            </a:r>
            <a:r>
              <a:rPr lang="ru-RU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804020000000003" pitchFamily="34" charset="0"/>
              </a:rPr>
              <a:t>Стереотип – плоскость, пытающаяся изобразить из себя объём.</a:t>
            </a:r>
            <a:r>
              <a:rPr lang="ru-RU" sz="31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Segoe Script" panose="020B0804020000000003" pitchFamily="34" charset="0"/>
              </a:rPr>
              <a:t>- В.А. Чернов </a:t>
            </a:r>
            <a:r>
              <a:rPr lang="ru-RU" i="1" dirty="0">
                <a:effectLst/>
              </a:rPr>
              <a:t>-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00D1840-1EF5-204F-9ED6-4C74EA1A7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412" y="4186989"/>
            <a:ext cx="9906000" cy="914399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1C21CF-2F5D-E844-B0A5-57F5CFCA7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5101388"/>
            <a:ext cx="9906000" cy="10828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C14806-AC2E-6E4A-8FC5-87EB2057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009" y="3222885"/>
            <a:ext cx="3578057" cy="31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6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FBC4D-D254-D444-B398-2B4D96E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5C8611-7995-E042-9C61-C7AF20C27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1613" y="3130550"/>
            <a:ext cx="1625600" cy="2197100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75376F6-CBA9-384E-BC9F-B8727F70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7" y="609600"/>
            <a:ext cx="10965126" cy="540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93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AEC011-3A19-624B-88EC-81A2E959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125" y="854438"/>
            <a:ext cx="9908498" cy="6745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00B0F0"/>
                </a:solidFill>
                <a:latin typeface="Segoe Script" panose="020B0804020000000003" pitchFamily="34" charset="0"/>
                <a:ea typeface="+mn-ea"/>
                <a:cs typeface="+mn-cs"/>
              </a:rPr>
              <a:t>Работы по стандартизации в России осуществляются на основе принятых Федеральных законов</a:t>
            </a:r>
            <a:r>
              <a:rPr lang="ru-RU" dirty="0">
                <a:solidFill>
                  <a:schemeClr val="tx1"/>
                </a:solidFill>
                <a:latin typeface="Segoe Script" panose="020B0804020000000003" pitchFamily="34" charset="0"/>
                <a:ea typeface="+mn-ea"/>
                <a:cs typeface="+mn-cs"/>
              </a:rPr>
              <a:t>:</a:t>
            </a:r>
            <a:endParaRPr lang="ru-RU" dirty="0">
              <a:latin typeface="Segoe Script" panose="020B0804020000000003" pitchFamily="34" charset="0"/>
            </a:endParaRPr>
          </a:p>
        </p:txBody>
      </p:sp>
      <p:sp>
        <p:nvSpPr>
          <p:cNvPr id="121859" name="Содержимое 3">
            <a:extLst>
              <a:ext uri="{FF2B5EF4-FFF2-40B4-BE49-F238E27FC236}">
                <a16:creationId xmlns:a16="http://schemas.microsoft.com/office/drawing/2014/main" id="{B46CB341-ED78-4147-8976-71113424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484" y="1989138"/>
            <a:ext cx="9293903" cy="4464050"/>
          </a:xfrm>
        </p:spPr>
        <p:txBody>
          <a:bodyPr>
            <a:normAutofit lnSpcReduction="10000"/>
          </a:bodyPr>
          <a:lstStyle/>
          <a:p>
            <a:r>
              <a:rPr lang="ru-RU" altLang="ru-RU" dirty="0"/>
              <a:t> </a:t>
            </a:r>
            <a:r>
              <a:rPr lang="ru-RU" altLang="ru-RU" sz="2800" dirty="0">
                <a:hlinkClick r:id="rId2"/>
              </a:rPr>
              <a:t>«О техническом регулировании»  </a:t>
            </a:r>
            <a:r>
              <a:rPr lang="ru-RU" altLang="ru-RU" sz="2800" dirty="0"/>
              <a:t>от 27 декабря 2002 года № 184-ФЗ и </a:t>
            </a:r>
          </a:p>
          <a:p>
            <a:r>
              <a:rPr lang="ru-RU" altLang="ru-RU" sz="2800" dirty="0">
                <a:hlinkClick r:id="rId3"/>
              </a:rPr>
              <a:t>«О стандартизации в Российской Федерации»  </a:t>
            </a:r>
            <a:r>
              <a:rPr lang="ru-RU" altLang="ru-RU" sz="2800" dirty="0"/>
              <a:t> от 29 июня 2015 года № 162-ФЗ.</a:t>
            </a:r>
            <a:br>
              <a:rPr lang="ru-RU" altLang="ru-RU" sz="2800" dirty="0"/>
            </a:br>
            <a:endParaRPr lang="ru-RU" altLang="ru-RU" sz="2800" dirty="0"/>
          </a:p>
          <a:p>
            <a:r>
              <a:rPr lang="ru-RU" altLang="ru-RU" sz="2800" dirty="0"/>
              <a:t>Распоряжением Правительства Российской Федерации от 24 сентября 2012 года № 1762-р одобрена </a:t>
            </a:r>
            <a:r>
              <a:rPr lang="ru-RU" altLang="ru-RU" sz="2800" dirty="0">
                <a:hlinkClick r:id="rId4"/>
              </a:rPr>
              <a:t>Концепция развития национальной системы стандартизации Российской Федерации на период до 2020 года</a:t>
            </a:r>
            <a:r>
              <a:rPr lang="ru-RU" altLang="ru-RU" sz="28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5EB6D7-F42F-4D4A-8ACF-62B17F680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13" y="3069210"/>
            <a:ext cx="1704623" cy="230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0989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Что такое стандарт?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207" y="1203158"/>
            <a:ext cx="9327969" cy="54262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720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88E2E-2408-C64C-ABCC-39C95F53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05" y="264695"/>
            <a:ext cx="8646696" cy="103471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Script" panose="020B0804020000000003" pitchFamily="34" charset="0"/>
                <a:ea typeface="+mn-ea"/>
                <a:cs typeface="+mn-cs"/>
              </a:rPr>
              <a:t>Стандартизированная работа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Segoe Script" panose="020B0804020000000003" pitchFamily="34" charset="0"/>
            </a:endParaRPr>
          </a:p>
        </p:txBody>
      </p:sp>
      <p:sp>
        <p:nvSpPr>
          <p:cNvPr id="131075" name="Содержимое 2">
            <a:extLst>
              <a:ext uri="{FF2B5EF4-FFF2-40B4-BE49-F238E27FC236}">
                <a16:creationId xmlns:a16="http://schemas.microsoft.com/office/drawing/2014/main" id="{25CDDF35-9308-8A4C-83EC-346217725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463" y="4716379"/>
            <a:ext cx="10274969" cy="2141621"/>
          </a:xfrm>
        </p:spPr>
        <p:txBody>
          <a:bodyPr/>
          <a:lstStyle/>
          <a:p>
            <a:pPr eaLnBrk="1" hangingPunct="1"/>
            <a:r>
              <a:rPr lang="ru-RU" altLang="ru-RU" dirty="0"/>
              <a:t>является инструментом совершенствования процессов, позволяющим отслеживать улучшения в динамике. Использование стандартов способствует применению методов постоянного совершенствования процессов.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1398AB-7C3D-F74D-B1E9-4B3FA6091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5" y="1481671"/>
            <a:ext cx="6275471" cy="30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74557" y="539646"/>
            <a:ext cx="11517443" cy="63183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900" dirty="0">
                <a:solidFill>
                  <a:srgbClr val="00B0F0"/>
                </a:solidFill>
                <a:latin typeface="Segoe Script" pitchFamily="34" charset="0"/>
              </a:rPr>
              <a:t>“</a:t>
            </a:r>
            <a:r>
              <a:rPr lang="ru-RU" sz="4000" dirty="0">
                <a:solidFill>
                  <a:srgbClr val="00B0F0"/>
                </a:solidFill>
                <a:latin typeface="Segoe Script" pitchFamily="34" charset="0"/>
              </a:rPr>
              <a:t>Там, где нет стандарта, не может быть </a:t>
            </a:r>
            <a:r>
              <a:rPr lang="ru-RU" sz="4000" dirty="0" err="1">
                <a:solidFill>
                  <a:srgbClr val="00B0F0"/>
                </a:solidFill>
                <a:latin typeface="Segoe Script" pitchFamily="34" charset="0"/>
              </a:rPr>
              <a:t>kaizen</a:t>
            </a:r>
            <a:r>
              <a:rPr lang="ru-RU" sz="4000" dirty="0">
                <a:solidFill>
                  <a:srgbClr val="00B0F0"/>
                </a:solidFill>
                <a:latin typeface="Segoe Script" pitchFamily="34" charset="0"/>
              </a:rPr>
              <a:t> </a:t>
            </a:r>
          </a:p>
          <a:p>
            <a:pPr algn="ctr">
              <a:buNone/>
            </a:pPr>
            <a:r>
              <a:rPr lang="ru-RU" sz="4000" dirty="0">
                <a:solidFill>
                  <a:srgbClr val="00B0F0"/>
                </a:solidFill>
                <a:latin typeface="Segoe Script" pitchFamily="34" charset="0"/>
              </a:rPr>
              <a:t>(непрерывного совершенствования).”</a:t>
            </a:r>
          </a:p>
          <a:p>
            <a:pPr algn="ctr">
              <a:buNone/>
            </a:pPr>
            <a:r>
              <a:rPr lang="ru-RU" sz="4000" dirty="0">
                <a:solidFill>
                  <a:srgbClr val="00B0F0"/>
                </a:solidFill>
                <a:latin typeface="Segoe Script" pitchFamily="34" charset="0"/>
              </a:rPr>
              <a:t>                                   </a:t>
            </a:r>
            <a:r>
              <a:rPr lang="en-US" sz="4000" dirty="0" err="1">
                <a:solidFill>
                  <a:srgbClr val="00B0F0"/>
                </a:solidFill>
                <a:latin typeface="Segoe Script" pitchFamily="34" charset="0"/>
              </a:rPr>
              <a:t>Taiichi</a:t>
            </a:r>
            <a:r>
              <a:rPr lang="en-US" sz="4000" dirty="0">
                <a:solidFill>
                  <a:srgbClr val="00B0F0"/>
                </a:solidFill>
                <a:latin typeface="Segoe Script" pitchFamily="34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Segoe Script" pitchFamily="34" charset="0"/>
              </a:rPr>
              <a:t>Ohno</a:t>
            </a:r>
            <a:endParaRPr lang="ru-RU" sz="4000" dirty="0">
              <a:solidFill>
                <a:srgbClr val="00B0F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8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12821"/>
            <a:ext cx="9905998" cy="220177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Смысл и значение стандартизации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5000" y="1600200"/>
            <a:ext cx="9645316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solidFill>
                  <a:srgbClr val="92D050"/>
                </a:solidFill>
                <a:latin typeface="Segoe Script" pitchFamily="34" charset="0"/>
              </a:rPr>
              <a:t>Ключевые идеи стандартизации:</a:t>
            </a:r>
          </a:p>
          <a:p>
            <a:pPr>
              <a:buNone/>
            </a:pPr>
            <a:r>
              <a:rPr lang="ru-RU" dirty="0"/>
              <a:t>В определенной мере стандартизировать можно все</a:t>
            </a:r>
          </a:p>
          <a:p>
            <a:pPr>
              <a:buNone/>
            </a:pPr>
            <a:r>
              <a:rPr lang="ru-RU" dirty="0"/>
              <a:t>Если процесс не стандартизирован, его невозможно стабильно улучшить</a:t>
            </a:r>
          </a:p>
          <a:p>
            <a:pPr>
              <a:buNone/>
            </a:pPr>
            <a:r>
              <a:rPr lang="ru-RU" dirty="0"/>
              <a:t>Действующий стандарт –не ограничение творчества, а фиксирование лучшего из достигнутого, т.е. фундамент дальнейших улучшений </a:t>
            </a:r>
          </a:p>
          <a:p>
            <a:pPr>
              <a:buNone/>
            </a:pPr>
            <a:r>
              <a:rPr lang="ru-RU" dirty="0"/>
              <a:t>Стандарты нужны не для того, чтобы контролировать людей, а для того, чтобы помочь им контролировать свою работу </a:t>
            </a:r>
          </a:p>
          <a:p>
            <a:pPr>
              <a:buNone/>
            </a:pPr>
            <a:r>
              <a:rPr lang="ru-RU" dirty="0"/>
              <a:t>Следование стандартам и их улучшение должны стать привычкой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06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>
            <a:extLst>
              <a:ext uri="{FF2B5EF4-FFF2-40B4-BE49-F238E27FC236}">
                <a16:creationId xmlns:a16="http://schemas.microsoft.com/office/drawing/2014/main" id="{9DBF2EF8-CBD3-4946-B417-A9CD6EC8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8" y="336884"/>
            <a:ext cx="9993444" cy="208405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>
                <a:latin typeface="Segoe Script" panose="020B0804020000000003" pitchFamily="34" charset="0"/>
              </a:rPr>
              <a:t>По иерархии и административно-территориальному делению различают:</a:t>
            </a:r>
            <a:br>
              <a:rPr lang="ru-RU" altLang="ru-RU" sz="4000" b="1" dirty="0">
                <a:latin typeface="Segoe Script" panose="020B0804020000000003" pitchFamily="34" charset="0"/>
              </a:rPr>
            </a:br>
            <a:endParaRPr lang="ru-RU" altLang="ru-RU" sz="4000" b="1" dirty="0">
              <a:latin typeface="Segoe Script" panose="020B0804020000000003" pitchFamily="34" charset="0"/>
            </a:endParaRPr>
          </a:p>
        </p:txBody>
      </p:sp>
      <p:sp>
        <p:nvSpPr>
          <p:cNvPr id="134147" name="Содержимое 2">
            <a:extLst>
              <a:ext uri="{FF2B5EF4-FFF2-40B4-BE49-F238E27FC236}">
                <a16:creationId xmlns:a16="http://schemas.microsoft.com/office/drawing/2014/main" id="{96F31C9B-9269-C546-BEE9-DD579492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27" y="2420938"/>
            <a:ext cx="10595678" cy="39798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dirty="0"/>
              <a:t>- </a:t>
            </a:r>
            <a:r>
              <a:rPr lang="ru-RU" altLang="ru-RU" sz="2400" dirty="0">
                <a:solidFill>
                  <a:srgbClr val="00B0F0"/>
                </a:solidFill>
                <a:latin typeface="Segoe Script" panose="020B0804020000000003" pitchFamily="34" charset="0"/>
              </a:rPr>
              <a:t>локальные стандарты </a:t>
            </a:r>
            <a:r>
              <a:rPr lang="ru-RU" altLang="ru-RU" sz="2400" dirty="0"/>
              <a:t>–применяются в одной или нескольких медицинских организациях или на территории одного муниципального образования (город, район); </a:t>
            </a:r>
          </a:p>
          <a:p>
            <a:pPr eaLnBrk="1" hangingPunct="1"/>
            <a:r>
              <a:rPr lang="ru-RU" altLang="ru-RU" sz="2400" dirty="0"/>
              <a:t>- </a:t>
            </a:r>
            <a:r>
              <a:rPr lang="ru-RU" altLang="ru-RU" sz="2400" dirty="0">
                <a:solidFill>
                  <a:srgbClr val="00B0F0"/>
                </a:solidFill>
                <a:latin typeface="Segoe Script" panose="020B0804020000000003" pitchFamily="34" charset="0"/>
              </a:rPr>
              <a:t>региональные</a:t>
            </a:r>
            <a:r>
              <a:rPr lang="ru-RU" altLang="ru-RU" sz="2400" dirty="0"/>
              <a:t> - применяются в пределах одного региона (субъект Российской Федерации); </a:t>
            </a:r>
          </a:p>
          <a:p>
            <a:pPr eaLnBrk="1" hangingPunct="1"/>
            <a:r>
              <a:rPr lang="ru-RU" altLang="ru-RU" sz="2400" dirty="0"/>
              <a:t>- </a:t>
            </a:r>
            <a:r>
              <a:rPr lang="ru-RU" altLang="ru-RU" sz="2400" dirty="0">
                <a:solidFill>
                  <a:srgbClr val="00B0F0"/>
                </a:solidFill>
                <a:latin typeface="Segoe Script" panose="020B0804020000000003" pitchFamily="34" charset="0"/>
              </a:rPr>
              <a:t>национальные </a:t>
            </a:r>
            <a:r>
              <a:rPr lang="ru-RU" altLang="ru-RU" sz="2400" dirty="0"/>
              <a:t> - стандарты, принятые национальным органом по стандартизации, например, государственные стандарты или отраслевые стандарты; </a:t>
            </a:r>
          </a:p>
          <a:p>
            <a:pPr eaLnBrk="1" hangingPunct="1"/>
            <a:r>
              <a:rPr lang="ru-RU" altLang="ru-RU" sz="2400" dirty="0"/>
              <a:t>- </a:t>
            </a:r>
            <a:r>
              <a:rPr lang="ru-RU" altLang="ru-RU" sz="2400" dirty="0">
                <a:solidFill>
                  <a:srgbClr val="00B0F0"/>
                </a:solidFill>
                <a:latin typeface="Segoe Script" panose="020B0804020000000003" pitchFamily="34" charset="0"/>
              </a:rPr>
              <a:t>международные</a:t>
            </a:r>
            <a:r>
              <a:rPr lang="ru-RU" altLang="ru-RU" sz="2400" dirty="0"/>
              <a:t> -  стандарты, принятые международной организацией, ведающей вопросами стандартизации.</a:t>
            </a:r>
          </a:p>
          <a:p>
            <a:pPr eaLnBrk="1" hangingPunct="1"/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66502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EEFDF-81C3-C644-86BA-BFD9F86C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16569"/>
            <a:ext cx="10769851" cy="1155032"/>
          </a:xfrm>
        </p:spPr>
        <p:txBody>
          <a:bodyPr/>
          <a:lstStyle/>
          <a:p>
            <a:r>
              <a:rPr lang="ru-RU" b="1" dirty="0">
                <a:latin typeface="Segoe Script" panose="020B0804020000000003" pitchFamily="34" charset="0"/>
              </a:rPr>
              <a:t>Государственные стандарты (</a:t>
            </a:r>
            <a:r>
              <a:rPr lang="ru-RU" b="1" dirty="0" err="1">
                <a:latin typeface="Segoe Script" panose="020B0804020000000003" pitchFamily="34" charset="0"/>
              </a:rPr>
              <a:t>гОСТы</a:t>
            </a:r>
            <a:r>
              <a:rPr lang="ru-RU" b="1" dirty="0">
                <a:latin typeface="Segoe Script" panose="020B0804020000000003" pitchFamily="34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7248F-726C-2541-B9AC-FBBCFE6FF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71600"/>
            <a:ext cx="9905998" cy="2069431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ГОСТ Р 56407 – 2015 БЕРЕЖЛИВОЕ ПРОИЗВОДСТВО. Основные методы и инструменты </a:t>
            </a:r>
          </a:p>
          <a:p>
            <a:r>
              <a:rPr lang="ru-RU" dirty="0">
                <a:effectLst/>
              </a:rPr>
              <a:t>• ГОСТ Р 56404 — 2015 БЕРЕЖЛИВОЕ ПРОИЗВОДСТВО. Требования к системам менеджмента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1488-AAFC-0845-B0C7-D2E4917B1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3248526"/>
            <a:ext cx="9144000" cy="32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3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49944-4B29-0B4C-AC07-40B910B1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2" y="794084"/>
            <a:ext cx="9649326" cy="550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00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>
            <a:extLst>
              <a:ext uri="{FF2B5EF4-FFF2-40B4-BE49-F238E27FC236}">
                <a16:creationId xmlns:a16="http://schemas.microsoft.com/office/drawing/2014/main" id="{635CA942-A770-4342-828C-5F275AFE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888" y="836613"/>
            <a:ext cx="7885112" cy="1008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Задачи стандартов медицинской помощи :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135171" name="Содержимое 2">
            <a:extLst>
              <a:ext uri="{FF2B5EF4-FFF2-40B4-BE49-F238E27FC236}">
                <a16:creationId xmlns:a16="http://schemas.microsoft.com/office/drawing/2014/main" id="{2A25D2D2-B545-1042-86C9-A071A6969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916113"/>
            <a:ext cx="9144000" cy="4210050"/>
          </a:xfrm>
        </p:spPr>
        <p:txBody>
          <a:bodyPr/>
          <a:lstStyle/>
          <a:p>
            <a:pPr eaLnBrk="1" hangingPunct="1"/>
            <a:r>
              <a:rPr lang="ru-RU" altLang="ru-RU" sz="2400" dirty="0"/>
              <a:t>снижение рисков для пациентов;</a:t>
            </a:r>
          </a:p>
          <a:p>
            <a:pPr eaLnBrk="1" hangingPunct="1"/>
            <a:r>
              <a:rPr lang="ru-RU" altLang="ru-RU" sz="2400" dirty="0"/>
              <a:t>унификация подходов к диагностике и лечению заболеваний;</a:t>
            </a:r>
          </a:p>
          <a:p>
            <a:pPr eaLnBrk="1" hangingPunct="1"/>
            <a:r>
              <a:rPr lang="ru-RU" altLang="ru-RU" sz="2400" dirty="0"/>
              <a:t>усиление защиты медицинских работников;</a:t>
            </a:r>
          </a:p>
          <a:p>
            <a:pPr eaLnBrk="1" hangingPunct="1"/>
            <a:r>
              <a:rPr lang="ru-RU" altLang="ru-RU" sz="2400" dirty="0"/>
              <a:t>гарантии качества для пациентов;</a:t>
            </a:r>
          </a:p>
          <a:p>
            <a:pPr eaLnBrk="1" hangingPunct="1"/>
            <a:r>
              <a:rPr lang="ru-RU" altLang="ru-RU" sz="2400" dirty="0"/>
              <a:t>исключение дублирования в работе различных служб;</a:t>
            </a:r>
          </a:p>
          <a:p>
            <a:pPr eaLnBrk="1" hangingPunct="1"/>
            <a:r>
              <a:rPr lang="ru-RU" altLang="ru-RU" sz="2400" dirty="0"/>
              <a:t>унификация подходов к оценке качества. 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73000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Заголовок 1">
            <a:extLst>
              <a:ext uri="{FF2B5EF4-FFF2-40B4-BE49-F238E27FC236}">
                <a16:creationId xmlns:a16="http://schemas.microsoft.com/office/drawing/2014/main" id="{6E1B9D64-25F8-9B43-8688-E8CDF94D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63639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Виды</a:t>
            </a:r>
          </a:p>
        </p:txBody>
      </p:sp>
      <p:sp>
        <p:nvSpPr>
          <p:cNvPr id="136195" name="Содержимое 2">
            <a:extLst>
              <a:ext uri="{FF2B5EF4-FFF2-40B4-BE49-F238E27FC236}">
                <a16:creationId xmlns:a16="http://schemas.microsoft.com/office/drawing/2014/main" id="{49B104FF-4722-A54A-94D3-98150682C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773239"/>
            <a:ext cx="9066211" cy="4352925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стандарт на продукцию, </a:t>
            </a:r>
          </a:p>
          <a:p>
            <a:pPr eaLnBrk="1" hangingPunct="1"/>
            <a:r>
              <a:rPr lang="ru-RU" altLang="ru-RU" sz="2800" dirty="0"/>
              <a:t>стандарт на процесс, </a:t>
            </a:r>
          </a:p>
          <a:p>
            <a:pPr eaLnBrk="1" hangingPunct="1"/>
            <a:r>
              <a:rPr lang="ru-RU" altLang="ru-RU" sz="2800" dirty="0"/>
              <a:t>стандарт на услугу, </a:t>
            </a:r>
          </a:p>
          <a:p>
            <a:pPr eaLnBrk="1" hangingPunct="1"/>
            <a:r>
              <a:rPr lang="ru-RU" altLang="ru-RU" sz="2800" dirty="0"/>
              <a:t>стандарт предприятия (СТП), </a:t>
            </a:r>
          </a:p>
          <a:p>
            <a:pPr eaLnBrk="1" hangingPunct="1"/>
            <a:r>
              <a:rPr lang="ru-RU" altLang="ru-RU" sz="2800" dirty="0"/>
              <a:t>стандартные рабочие (операционные)  процедуры (СОП) и ряд других.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81823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8F65C-5EEA-F54C-ABDD-4FA3CADA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274638"/>
            <a:ext cx="1087654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Script" panose="020B0804020000000003" pitchFamily="34" charset="0"/>
                <a:ea typeface="+mn-ea"/>
                <a:cs typeface="+mn-cs"/>
              </a:rPr>
              <a:t>«что мне надо сделать, чтобы ………?»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Segoe Script" panose="020B0804020000000003" pitchFamily="34" charset="0"/>
            </a:endParaRPr>
          </a:p>
        </p:txBody>
      </p:sp>
      <p:sp>
        <p:nvSpPr>
          <p:cNvPr id="132099" name="Содержимое 2">
            <a:extLst>
              <a:ext uri="{FF2B5EF4-FFF2-40B4-BE49-F238E27FC236}">
                <a16:creationId xmlns:a16="http://schemas.microsoft.com/office/drawing/2014/main" id="{51562A18-2ABF-AE4E-AAF1-34972742C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4211053"/>
            <a:ext cx="9905998" cy="264694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Наиболее эффективно использовать стандарт на действия (работу), которые часто повторяются. Для этого в разработанный стандарт можно включить описание последовательности действий со всеми необходимыми шаблонами и бланками. При этом для каждого шаблона необходимо указать пример правильного заполнения. 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23AEB7-A6DF-E148-88E7-FF3228B31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4" b="11006"/>
          <a:stretch/>
        </p:blipFill>
        <p:spPr>
          <a:xfrm>
            <a:off x="2941720" y="1191026"/>
            <a:ext cx="5740066" cy="32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0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Рисунок 45" descr="9.JPG">
            <a:extLst>
              <a:ext uri="{FF2B5EF4-FFF2-40B4-BE49-F238E27FC236}">
                <a16:creationId xmlns:a16="http://schemas.microsoft.com/office/drawing/2014/main" id="{87DBA8D4-3396-5A4C-B802-1701B0B3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2420"/>
          <a:stretch>
            <a:fillRect/>
          </a:stretch>
        </p:blipFill>
        <p:spPr bwMode="auto">
          <a:xfrm>
            <a:off x="1896062" y="564649"/>
            <a:ext cx="83518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0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2A7D4-A216-514A-8901-6C6E5A4F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979" y="274639"/>
            <a:ext cx="9152021" cy="20018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Script" panose="020B0804020000000003" pitchFamily="34" charset="0"/>
                <a:ea typeface="+mn-ea"/>
                <a:cs typeface="+mn-cs"/>
              </a:rPr>
              <a:t>Стандарты могут быть представлены в виде: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Segoe Script" panose="020B0804020000000003" pitchFamily="34" charset="0"/>
                <a:ea typeface="+mn-ea"/>
                <a:cs typeface="+mn-cs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Segoe Script" panose="020B0804020000000003" pitchFamily="34" charset="0"/>
            </a:endParaRPr>
          </a:p>
        </p:txBody>
      </p:sp>
      <p:sp>
        <p:nvSpPr>
          <p:cNvPr id="140291" name="Содержимое 2">
            <a:extLst>
              <a:ext uri="{FF2B5EF4-FFF2-40B4-BE49-F238E27FC236}">
                <a16:creationId xmlns:a16="http://schemas.microsoft.com/office/drawing/2014/main" id="{660B7357-4BF9-8741-9E4A-19F8AC80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636839"/>
            <a:ext cx="8229600" cy="3489325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алгоритмов, </a:t>
            </a:r>
          </a:p>
          <a:p>
            <a:pPr eaLnBrk="1" hangingPunct="1"/>
            <a:r>
              <a:rPr lang="ru-RU" altLang="ru-RU" sz="3200" dirty="0"/>
              <a:t>должностных инструкций, </a:t>
            </a:r>
          </a:p>
          <a:p>
            <a:pPr eaLnBrk="1" hangingPunct="1"/>
            <a:r>
              <a:rPr lang="ru-RU" altLang="ru-RU" sz="3200" dirty="0"/>
              <a:t>регламентов </a:t>
            </a:r>
          </a:p>
          <a:p>
            <a:pPr eaLnBrk="1" hangingPunct="1"/>
            <a:r>
              <a:rPr lang="ru-RU" altLang="ru-RU" sz="3200" dirty="0"/>
              <a:t>локальных нормативных актов. 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87729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F5199A8B-21CE-1743-ABFB-F6FFAAD76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7"/>
          <a:stretch/>
        </p:blipFill>
        <p:spPr bwMode="auto">
          <a:xfrm>
            <a:off x="2261937" y="630978"/>
            <a:ext cx="8109284" cy="56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Заголовок 1">
            <a:extLst>
              <a:ext uri="{FF2B5EF4-FFF2-40B4-BE49-F238E27FC236}">
                <a16:creationId xmlns:a16="http://schemas.microsoft.com/office/drawing/2014/main" id="{B2F46D14-2303-C84C-82AA-9B2523ED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3" y="274638"/>
            <a:ext cx="7561262" cy="1143000"/>
          </a:xfrm>
        </p:spPr>
        <p:txBody>
          <a:bodyPr/>
          <a:lstStyle/>
          <a:p>
            <a:r>
              <a:rPr lang="ru-RU" altLang="ru-RU" b="1" dirty="0">
                <a:latin typeface="Segoe Script" panose="020B0804020000000003" pitchFamily="34" charset="0"/>
              </a:rPr>
              <a:t>СОП, или стандартная операционная процедура </a:t>
            </a:r>
          </a:p>
        </p:txBody>
      </p:sp>
      <p:sp>
        <p:nvSpPr>
          <p:cNvPr id="143363" name="Содержимое 2">
            <a:extLst>
              <a:ext uri="{FF2B5EF4-FFF2-40B4-BE49-F238E27FC236}">
                <a16:creationId xmlns:a16="http://schemas.microsoft.com/office/drawing/2014/main" id="{FA8ED9ED-2040-B840-8908-51345A50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76476"/>
            <a:ext cx="8229600" cy="4321175"/>
          </a:xfrm>
        </p:spPr>
        <p:txBody>
          <a:bodyPr/>
          <a:lstStyle/>
          <a:p>
            <a:r>
              <a:rPr lang="ru-RU" altLang="ru-RU" sz="3200" dirty="0"/>
              <a:t>– это документ, регламентирующий выполнение какого-либо вида работы или процедуры. Самый распространенный синоним </a:t>
            </a:r>
            <a:r>
              <a:rPr lang="ru-RU" altLang="ru-RU" sz="3200" dirty="0" err="1"/>
              <a:t>СОПа</a:t>
            </a:r>
            <a:r>
              <a:rPr lang="ru-RU" altLang="ru-RU" sz="3200" dirty="0"/>
              <a:t> – </a:t>
            </a:r>
            <a:r>
              <a:rPr lang="ru-RU" altLang="ru-RU" sz="3200" dirty="0">
                <a:hlinkClick r:id="rId2"/>
              </a:rPr>
              <a:t>рабочая инструкция</a:t>
            </a:r>
            <a:r>
              <a:rPr lang="ru-RU" altLang="ru-RU" sz="3200" dirty="0"/>
              <a:t>.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7245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>
            <a:extLst>
              <a:ext uri="{FF2B5EF4-FFF2-40B4-BE49-F238E27FC236}">
                <a16:creationId xmlns:a16="http://schemas.microsoft.com/office/drawing/2014/main" id="{9A539897-1BBA-DC4F-98A3-86347903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274638"/>
            <a:ext cx="10708105" cy="1498600"/>
          </a:xfrm>
        </p:spPr>
        <p:txBody>
          <a:bodyPr>
            <a:normAutofit/>
          </a:bodyPr>
          <a:lstStyle/>
          <a:p>
            <a:r>
              <a:rPr lang="ru-RU" altLang="ru-RU" b="1" dirty="0">
                <a:latin typeface="Segoe Script" panose="020B0804020000000003" pitchFamily="34" charset="0"/>
              </a:rPr>
              <a:t>Какие </a:t>
            </a:r>
            <a:r>
              <a:rPr lang="ru-RU" altLang="ru-RU" b="1" dirty="0" err="1">
                <a:latin typeface="Segoe Script" panose="020B0804020000000003" pitchFamily="34" charset="0"/>
              </a:rPr>
              <a:t>СОПы</a:t>
            </a:r>
            <a:r>
              <a:rPr lang="ru-RU" altLang="ru-RU" b="1" dirty="0">
                <a:latin typeface="Segoe Script" panose="020B0804020000000003" pitchFamily="34" charset="0"/>
              </a:rPr>
              <a:t> нужны </a:t>
            </a:r>
            <a:r>
              <a:rPr lang="ru-RU" altLang="ru-RU" b="1" dirty="0" err="1">
                <a:latin typeface="Segoe Script" panose="020B0804020000000003" pitchFamily="34" charset="0"/>
              </a:rPr>
              <a:t>медорганизации</a:t>
            </a:r>
            <a:br>
              <a:rPr lang="ru-RU" altLang="ru-RU" b="1" dirty="0"/>
            </a:br>
            <a:endParaRPr lang="ru-RU" altLang="ru-RU" dirty="0"/>
          </a:p>
        </p:txBody>
      </p:sp>
      <p:sp>
        <p:nvSpPr>
          <p:cNvPr id="144387" name="Содержимое 2">
            <a:extLst>
              <a:ext uri="{FF2B5EF4-FFF2-40B4-BE49-F238E27FC236}">
                <a16:creationId xmlns:a16="http://schemas.microsoft.com/office/drawing/2014/main" id="{B5CEAEE9-A05B-8D46-83E3-FCE40FAA3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54" y="1443789"/>
            <a:ext cx="11189368" cy="4682375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600" dirty="0" err="1"/>
              <a:t>СОПы</a:t>
            </a:r>
            <a:r>
              <a:rPr lang="ru-RU" altLang="ru-RU" sz="2600" dirty="0"/>
              <a:t> для </a:t>
            </a:r>
            <a:r>
              <a:rPr lang="ru-RU" altLang="ru-RU" sz="2600" dirty="0" err="1"/>
              <a:t>медорганизаций</a:t>
            </a:r>
            <a:r>
              <a:rPr lang="ru-RU" altLang="ru-RU" sz="2600" dirty="0"/>
              <a:t> можно разделить на несколько видов. Бывают </a:t>
            </a:r>
            <a:r>
              <a:rPr lang="ru-RU" altLang="ru-RU" sz="2600" dirty="0" err="1"/>
              <a:t>СОПы</a:t>
            </a:r>
            <a:r>
              <a:rPr lang="ru-RU" altLang="ru-RU" sz="2600" dirty="0"/>
              <a:t>, регламентирующие выполнение:</a:t>
            </a:r>
          </a:p>
          <a:p>
            <a:r>
              <a:rPr lang="ru-RU" altLang="ru-RU" sz="2600" dirty="0"/>
              <a:t>1) </a:t>
            </a:r>
            <a:r>
              <a:rPr lang="ru-RU" altLang="ru-RU" sz="2600" dirty="0">
                <a:hlinkClick r:id="rId2"/>
              </a:rPr>
              <a:t>экстренных работ</a:t>
            </a:r>
            <a:r>
              <a:rPr lang="ru-RU" altLang="ru-RU" sz="2600" dirty="0"/>
              <a:t>;</a:t>
            </a:r>
          </a:p>
          <a:p>
            <a:r>
              <a:rPr lang="ru-RU" altLang="ru-RU" sz="2600" dirty="0"/>
              <a:t>2) </a:t>
            </a:r>
            <a:r>
              <a:rPr lang="ru-RU" altLang="ru-RU" sz="2600" dirty="0">
                <a:hlinkClick r:id="rId3"/>
              </a:rPr>
              <a:t>рутинных работ</a:t>
            </a:r>
            <a:r>
              <a:rPr lang="ru-RU" altLang="ru-RU" sz="2600" dirty="0"/>
              <a:t>;</a:t>
            </a:r>
          </a:p>
          <a:p>
            <a:r>
              <a:rPr lang="ru-RU" altLang="ru-RU" sz="2600" dirty="0"/>
              <a:t>3) системы менеджмента качества (СМК).</a:t>
            </a:r>
          </a:p>
          <a:p>
            <a:r>
              <a:rPr lang="ru-RU" altLang="ru-RU" sz="2600" dirty="0" err="1"/>
              <a:t>СОПы</a:t>
            </a:r>
            <a:r>
              <a:rPr lang="ru-RU" altLang="ru-RU" sz="2600" dirty="0"/>
              <a:t>, регламентирующие выполнение экстренных работ, обеспечивают безопасность пациента и персонала в МО. К ним относятся все виды </a:t>
            </a:r>
            <a:r>
              <a:rPr lang="ru-RU" altLang="ru-RU" sz="2600" dirty="0" err="1"/>
              <a:t>СОПов</a:t>
            </a:r>
            <a:r>
              <a:rPr lang="ru-RU" altLang="ru-RU" sz="2600" dirty="0"/>
              <a:t>, в которых описаны действия персонала в экстренных ситуациях, угрожающих жизни и здоровью, например СОП по </a:t>
            </a:r>
            <a:r>
              <a:rPr lang="ru-RU" altLang="ru-RU" sz="2600" dirty="0">
                <a:hlinkClick r:id="rId4"/>
              </a:rPr>
              <a:t>действиям</a:t>
            </a:r>
            <a:r>
              <a:rPr lang="ru-RU" altLang="ru-RU" sz="2600" dirty="0"/>
              <a:t> при анафилактическом шоке у пациента.</a:t>
            </a:r>
          </a:p>
          <a:p>
            <a:r>
              <a:rPr lang="ru-RU" altLang="ru-RU" sz="2600" dirty="0" err="1"/>
              <a:t>СОПы</a:t>
            </a:r>
            <a:r>
              <a:rPr lang="ru-RU" altLang="ru-RU" sz="2600" dirty="0"/>
              <a:t>, регламентирующие выполнение рутинных работ, описывают процедуры, которые выполняются ежедневно.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35830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Заголовок 1">
            <a:extLst>
              <a:ext uri="{FF2B5EF4-FFF2-40B4-BE49-F238E27FC236}">
                <a16:creationId xmlns:a16="http://schemas.microsoft.com/office/drawing/2014/main" id="{89A3B034-3305-2147-86AC-A37188DA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714" y="765175"/>
            <a:ext cx="7380287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Каким должен быть СОП</a:t>
            </a:r>
            <a:br>
              <a:rPr lang="ru-RU" altLang="ru-RU" b="1" dirty="0">
                <a:latin typeface="Segoe Script" panose="020B0804020000000003" pitchFamily="34" charset="0"/>
              </a:rPr>
            </a:br>
            <a:endParaRPr lang="ru-RU" altLang="ru-RU" dirty="0">
              <a:latin typeface="Segoe Script" panose="020B0804020000000003" pitchFamily="34" charset="0"/>
            </a:endParaRPr>
          </a:p>
        </p:txBody>
      </p:sp>
      <p:sp>
        <p:nvSpPr>
          <p:cNvPr id="146435" name="Содержимое 2">
            <a:extLst>
              <a:ext uri="{FF2B5EF4-FFF2-40B4-BE49-F238E27FC236}">
                <a16:creationId xmlns:a16="http://schemas.microsoft.com/office/drawing/2014/main" id="{44B1F5C4-01E7-524F-8F59-0627D4B5E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05039"/>
            <a:ext cx="8229600" cy="3921125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СОП должен быть кратким, четким и конкретным. </a:t>
            </a:r>
          </a:p>
          <a:p>
            <a:pPr eaLnBrk="1" hangingPunct="1"/>
            <a:r>
              <a:rPr lang="ru-RU" altLang="ru-RU" sz="3200" dirty="0"/>
              <a:t>Оптимальная форма </a:t>
            </a:r>
            <a:r>
              <a:rPr lang="ru-RU" altLang="ru-RU" sz="3200" dirty="0" err="1"/>
              <a:t>СОПа</a:t>
            </a:r>
            <a:r>
              <a:rPr lang="ru-RU" altLang="ru-RU" sz="3200" dirty="0"/>
              <a:t> — таблица или схема с минимальным объемом текстовой части. 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39190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Заголовок 1">
            <a:extLst>
              <a:ext uri="{FF2B5EF4-FFF2-40B4-BE49-F238E27FC236}">
                <a16:creationId xmlns:a16="http://schemas.microsoft.com/office/drawing/2014/main" id="{02572EF0-5501-6D4F-AFFF-AE6C96D4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20713"/>
            <a:ext cx="8229600" cy="1008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Разделы СОП</a:t>
            </a:r>
            <a:br>
              <a:rPr lang="ru-RU" altLang="ru-RU" b="1" dirty="0">
                <a:latin typeface="Segoe Script" panose="020B0804020000000003" pitchFamily="34" charset="0"/>
              </a:rPr>
            </a:br>
            <a:endParaRPr lang="ru-RU" altLang="ru-RU" dirty="0">
              <a:latin typeface="Segoe Script" panose="020B0804020000000003" pitchFamily="34" charset="0"/>
            </a:endParaRPr>
          </a:p>
        </p:txBody>
      </p:sp>
      <p:sp>
        <p:nvSpPr>
          <p:cNvPr id="147459" name="Содержимое 2">
            <a:extLst>
              <a:ext uri="{FF2B5EF4-FFF2-40B4-BE49-F238E27FC236}">
                <a16:creationId xmlns:a16="http://schemas.microsoft.com/office/drawing/2014/main" id="{5C28C442-692D-4147-80A7-ACBCB67CC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72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u="sng" dirty="0"/>
              <a:t>В каждом </a:t>
            </a:r>
            <a:r>
              <a:rPr lang="ru-RU" altLang="ru-RU" sz="2800" b="1" u="sng" dirty="0" err="1"/>
              <a:t>СОПе</a:t>
            </a:r>
            <a:r>
              <a:rPr lang="ru-RU" altLang="ru-RU" sz="2800" b="1" u="sng" dirty="0"/>
              <a:t> пять частей:</a:t>
            </a:r>
          </a:p>
          <a:p>
            <a:pPr eaLnBrk="1" hangingPunct="1"/>
            <a:r>
              <a:rPr lang="ru-RU" altLang="ru-RU" sz="2800" dirty="0"/>
              <a:t>шапка;</a:t>
            </a:r>
          </a:p>
          <a:p>
            <a:pPr eaLnBrk="1" hangingPunct="1"/>
            <a:r>
              <a:rPr lang="ru-RU" altLang="ru-RU" sz="2800" dirty="0"/>
              <a:t>цель разработки и область применения;</a:t>
            </a:r>
          </a:p>
          <a:p>
            <a:pPr eaLnBrk="1" hangingPunct="1"/>
            <a:r>
              <a:rPr lang="ru-RU" altLang="ru-RU" sz="2800" dirty="0"/>
              <a:t>основная часть;</a:t>
            </a:r>
          </a:p>
          <a:p>
            <a:pPr eaLnBrk="1" hangingPunct="1"/>
            <a:r>
              <a:rPr lang="ru-RU" altLang="ru-RU" sz="2800" dirty="0"/>
              <a:t>нормативно-справочные документы;</a:t>
            </a:r>
          </a:p>
          <a:p>
            <a:pPr eaLnBrk="1" hangingPunct="1"/>
            <a:r>
              <a:rPr lang="ru-RU" altLang="ru-RU" sz="2800" dirty="0"/>
              <a:t>распределение.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322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1B25EA-692B-DE46-8401-FD89C638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24" y="644024"/>
            <a:ext cx="6923840" cy="5473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DAB2CB-0561-E547-A50C-E87613DB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13" y="320174"/>
            <a:ext cx="42545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93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>
            <a:extLst>
              <a:ext uri="{FF2B5EF4-FFF2-40B4-BE49-F238E27FC236}">
                <a16:creationId xmlns:a16="http://schemas.microsoft.com/office/drawing/2014/main" id="{90747918-1ACB-3245-9F76-E6C9F1E4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92151"/>
            <a:ext cx="8229600" cy="1223963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Шапка</a:t>
            </a:r>
            <a:br>
              <a:rPr lang="ru-RU" altLang="ru-RU" b="1" dirty="0">
                <a:latin typeface="Segoe Script" panose="020B0804020000000003" pitchFamily="34" charset="0"/>
              </a:rPr>
            </a:br>
            <a:endParaRPr lang="ru-RU" altLang="ru-RU" dirty="0">
              <a:latin typeface="Segoe Script" panose="020B0804020000000003" pitchFamily="34" charset="0"/>
            </a:endParaRPr>
          </a:p>
        </p:txBody>
      </p:sp>
      <p:sp>
        <p:nvSpPr>
          <p:cNvPr id="148483" name="Содержимое 2">
            <a:extLst>
              <a:ext uri="{FF2B5EF4-FFF2-40B4-BE49-F238E27FC236}">
                <a16:creationId xmlns:a16="http://schemas.microsoft.com/office/drawing/2014/main" id="{9B5A0DCE-5A28-9C4D-ADCA-5D7B750AC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205038"/>
            <a:ext cx="9144000" cy="4464050"/>
          </a:xfrm>
        </p:spPr>
        <p:txBody>
          <a:bodyPr/>
          <a:lstStyle/>
          <a:p>
            <a:pPr eaLnBrk="1" hangingPunct="1"/>
            <a:r>
              <a:rPr lang="ru-RU" altLang="ru-RU" sz="2400"/>
              <a:t>В шапке указывают: наименование организации, название СОПа, его номер, общее количество листов текста и номер рассматриваемого листа, дата введения СОПа в действие. Также фиксируют, первично ли вводится СОП или в связи с пересмотром. В последнем случае приводят причины пересмотра (например, «в связи с изменением нормативных документов»). В шапке руководитель указывает дату, когда он утвердил СОП, и ставит свою подпись. </a:t>
            </a:r>
          </a:p>
          <a:p>
            <a:pPr eaLnBrk="1" hangingPunct="1"/>
            <a:r>
              <a:rPr lang="ru-RU" altLang="ru-RU" sz="2400"/>
              <a:t>В сокращенном виде шапка документа повторяется на каждом листе СОПа.</a:t>
            </a:r>
          </a:p>
          <a:p>
            <a:pPr eaLnBrk="1" hangingPunct="1"/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1665077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Заголовок 1">
            <a:extLst>
              <a:ext uri="{FF2B5EF4-FFF2-40B4-BE49-F238E27FC236}">
                <a16:creationId xmlns:a16="http://schemas.microsoft.com/office/drawing/2014/main" id="{7C056A71-0B25-EB47-AC22-B911A497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176" y="692151"/>
            <a:ext cx="7235825" cy="1368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Цель разработки и область применения</a:t>
            </a:r>
            <a:br>
              <a:rPr lang="ru-RU" altLang="ru-RU" b="1" dirty="0"/>
            </a:br>
            <a:endParaRPr lang="ru-RU" altLang="ru-RU" dirty="0"/>
          </a:p>
        </p:txBody>
      </p:sp>
      <p:sp>
        <p:nvSpPr>
          <p:cNvPr id="149507" name="Содержимое 2">
            <a:extLst>
              <a:ext uri="{FF2B5EF4-FFF2-40B4-BE49-F238E27FC236}">
                <a16:creationId xmlns:a16="http://schemas.microsoft.com/office/drawing/2014/main" id="{4833D405-4699-C641-8D31-7637309CE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76475"/>
            <a:ext cx="8229600" cy="3849688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В области применения в данном </a:t>
            </a:r>
            <a:r>
              <a:rPr lang="ru-RU" altLang="ru-RU" sz="2800" dirty="0" err="1"/>
              <a:t>СОПе</a:t>
            </a:r>
            <a:r>
              <a:rPr lang="ru-RU" altLang="ru-RU" sz="2800" dirty="0"/>
              <a:t> указывают, где будет проводиться процесс , когда и кого главврач назначил ответственным. 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04659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6D24F532-011A-BB47-8747-021AACC3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88914"/>
            <a:ext cx="4392612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Прямоугольник 2">
            <a:extLst>
              <a:ext uri="{FF2B5EF4-FFF2-40B4-BE49-F238E27FC236}">
                <a16:creationId xmlns:a16="http://schemas.microsoft.com/office/drawing/2014/main" id="{48B2EF61-E8A4-3240-8B49-E3122609D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98107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chemeClr val="tx2"/>
                </a:solidFill>
              </a:rPr>
              <a:t>Шапка</a:t>
            </a:r>
            <a:endParaRPr lang="ru-RU" altLang="ru-RU" u="sng"/>
          </a:p>
        </p:txBody>
      </p:sp>
      <p:sp>
        <p:nvSpPr>
          <p:cNvPr id="4" name="Левая фигурная скобка 3">
            <a:extLst>
              <a:ext uri="{FF2B5EF4-FFF2-40B4-BE49-F238E27FC236}">
                <a16:creationId xmlns:a16="http://schemas.microsoft.com/office/drawing/2014/main" id="{8D775C1E-1220-C949-8444-39EE99908DA2}"/>
              </a:ext>
            </a:extLst>
          </p:cNvPr>
          <p:cNvSpPr/>
          <p:nvPr/>
        </p:nvSpPr>
        <p:spPr>
          <a:xfrm>
            <a:off x="5233988" y="371061"/>
            <a:ext cx="646112" cy="2323929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605" name="Прямоугольник 4">
            <a:extLst>
              <a:ext uri="{FF2B5EF4-FFF2-40B4-BE49-F238E27FC236}">
                <a16:creationId xmlns:a16="http://schemas.microsoft.com/office/drawing/2014/main" id="{BDA1FEBE-F62E-EE45-8FC1-9F532C2C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2565400"/>
            <a:ext cx="3095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tx2"/>
                </a:solidFill>
              </a:rPr>
              <a:t>Цель разработки и область применения</a:t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/>
          </a:p>
        </p:txBody>
      </p:sp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7E18A1CE-ADFF-B746-8E75-074FF4231BD3}"/>
              </a:ext>
            </a:extLst>
          </p:cNvPr>
          <p:cNvSpPr/>
          <p:nvPr/>
        </p:nvSpPr>
        <p:spPr>
          <a:xfrm>
            <a:off x="5232401" y="2839453"/>
            <a:ext cx="647699" cy="1165810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57319F32-32FD-A14B-9C1E-2DF3EB4DE14F}"/>
              </a:ext>
            </a:extLst>
          </p:cNvPr>
          <p:cNvSpPr/>
          <p:nvPr/>
        </p:nvSpPr>
        <p:spPr>
          <a:xfrm>
            <a:off x="5232401" y="4149726"/>
            <a:ext cx="719137" cy="2232025"/>
          </a:xfrm>
          <a:prstGeom prst="leftBrace">
            <a:avLst>
              <a:gd name="adj1" fmla="val 8333"/>
              <a:gd name="adj2" fmla="val 49406"/>
            </a:avLst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08" name="Прямоугольник 7">
            <a:extLst>
              <a:ext uri="{FF2B5EF4-FFF2-40B4-BE49-F238E27FC236}">
                <a16:creationId xmlns:a16="http://schemas.microsoft.com/office/drawing/2014/main" id="{8F368CEE-82E4-1B49-94B2-32EC69274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4941888"/>
            <a:ext cx="302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tx2"/>
                </a:solidFill>
              </a:rPr>
              <a:t>Нормативно-справочные документы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4928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Заголовок 1">
            <a:extLst>
              <a:ext uri="{FF2B5EF4-FFF2-40B4-BE49-F238E27FC236}">
                <a16:creationId xmlns:a16="http://schemas.microsoft.com/office/drawing/2014/main" id="{F0646137-BB07-0849-A25A-2C112815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64" y="620714"/>
            <a:ext cx="9793704" cy="1368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Нормативно-справочные документы</a:t>
            </a:r>
            <a:br>
              <a:rPr lang="ru-RU" altLang="ru-RU" b="1" dirty="0"/>
            </a:br>
            <a:endParaRPr lang="ru-RU" altLang="ru-RU" dirty="0"/>
          </a:p>
        </p:txBody>
      </p:sp>
      <p:sp>
        <p:nvSpPr>
          <p:cNvPr id="151555" name="Содержимое 2">
            <a:extLst>
              <a:ext uri="{FF2B5EF4-FFF2-40B4-BE49-F238E27FC236}">
                <a16:creationId xmlns:a16="http://schemas.microsoft.com/office/drawing/2014/main" id="{281499FF-1FC8-144C-8B60-2571DCE6F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05039"/>
            <a:ext cx="8229600" cy="39211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dirty="0"/>
              <a:t>В разделе указывают документы, которые регламентируют описываемый в </a:t>
            </a:r>
            <a:r>
              <a:rPr lang="ru-RU" altLang="ru-RU" sz="2800" dirty="0" err="1"/>
              <a:t>СОПе</a:t>
            </a:r>
            <a:r>
              <a:rPr lang="ru-RU" altLang="ru-RU" sz="2800" dirty="0"/>
              <a:t> процесс. Перечень документов можно приводить как в начале, так и в конце </a:t>
            </a:r>
            <a:r>
              <a:rPr lang="ru-RU" altLang="ru-RU" sz="2800" dirty="0" err="1"/>
              <a:t>СОПа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692806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2C874569-1D60-074C-86EA-0E574C18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864"/>
            <a:ext cx="4465637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Левая фигурная скобка 2">
            <a:extLst>
              <a:ext uri="{FF2B5EF4-FFF2-40B4-BE49-F238E27FC236}">
                <a16:creationId xmlns:a16="http://schemas.microsoft.com/office/drawing/2014/main" id="{59B9745F-E127-C448-9F22-CD7D8A87D1DC}"/>
              </a:ext>
            </a:extLst>
          </p:cNvPr>
          <p:cNvSpPr/>
          <p:nvPr/>
        </p:nvSpPr>
        <p:spPr>
          <a:xfrm>
            <a:off x="5448300" y="333375"/>
            <a:ext cx="431800" cy="1366838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4628" name="Прямоугольник 3">
            <a:extLst>
              <a:ext uri="{FF2B5EF4-FFF2-40B4-BE49-F238E27FC236}">
                <a16:creationId xmlns:a16="http://schemas.microsoft.com/office/drawing/2014/main" id="{8FF909EC-9C1B-314F-A34D-AF382F37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836614"/>
            <a:ext cx="92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chemeClr val="tx2"/>
                </a:solidFill>
              </a:rPr>
              <a:t>Шапка</a:t>
            </a:r>
            <a:endParaRPr lang="ru-RU" altLang="ru-RU" u="sng"/>
          </a:p>
        </p:txBody>
      </p: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2C2D7803-AE29-FE43-A258-43472979E771}"/>
              </a:ext>
            </a:extLst>
          </p:cNvPr>
          <p:cNvSpPr/>
          <p:nvPr/>
        </p:nvSpPr>
        <p:spPr>
          <a:xfrm>
            <a:off x="5448300" y="1844675"/>
            <a:ext cx="431800" cy="647700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4630" name="Прямоугольник 5">
            <a:extLst>
              <a:ext uri="{FF2B5EF4-FFF2-40B4-BE49-F238E27FC236}">
                <a16:creationId xmlns:a16="http://schemas.microsoft.com/office/drawing/2014/main" id="{2BFDFE3B-0FC9-D741-AB77-82CF7ABA9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1773238"/>
            <a:ext cx="302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tx2"/>
                </a:solidFill>
              </a:rPr>
              <a:t>Нормативно-справочные документы</a:t>
            </a:r>
            <a:endParaRPr lang="ru-RU" altLang="ru-RU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28B2E358-2D26-E94A-B47F-2BA331B55C04}"/>
              </a:ext>
            </a:extLst>
          </p:cNvPr>
          <p:cNvSpPr/>
          <p:nvPr/>
        </p:nvSpPr>
        <p:spPr>
          <a:xfrm>
            <a:off x="5448300" y="2636838"/>
            <a:ext cx="431800" cy="3744912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4632" name="Прямоугольник 7">
            <a:extLst>
              <a:ext uri="{FF2B5EF4-FFF2-40B4-BE49-F238E27FC236}">
                <a16:creationId xmlns:a16="http://schemas.microsoft.com/office/drawing/2014/main" id="{195AC0FA-4F82-C540-8630-F91EF2957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4365625"/>
            <a:ext cx="195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tx2"/>
                </a:solidFill>
              </a:rPr>
              <a:t>Распределение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0829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Заголовок 1">
            <a:extLst>
              <a:ext uri="{FF2B5EF4-FFF2-40B4-BE49-F238E27FC236}">
                <a16:creationId xmlns:a16="http://schemas.microsoft.com/office/drawing/2014/main" id="{230D926B-370B-D84C-95DE-D9AB69BA2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92150"/>
            <a:ext cx="8229600" cy="7254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Основная часть</a:t>
            </a:r>
            <a:br>
              <a:rPr lang="ru-RU" altLang="ru-RU" b="1" dirty="0"/>
            </a:br>
            <a:endParaRPr lang="ru-RU" altLang="ru-RU" dirty="0"/>
          </a:p>
        </p:txBody>
      </p:sp>
      <p:sp>
        <p:nvSpPr>
          <p:cNvPr id="150531" name="Содержимое 2">
            <a:extLst>
              <a:ext uri="{FF2B5EF4-FFF2-40B4-BE49-F238E27FC236}">
                <a16:creationId xmlns:a16="http://schemas.microsoft.com/office/drawing/2014/main" id="{C1A0F0BE-20D4-0E4D-B8F6-2C835B67B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76475"/>
            <a:ext cx="8229600" cy="384968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dirty="0"/>
              <a:t>Включает порядок действий, который неукоснительно должны соблюдать медработники</a:t>
            </a:r>
          </a:p>
          <a:p>
            <a:pPr eaLnBrk="1" hangingPunct="1"/>
            <a:r>
              <a:rPr lang="ru-RU" altLang="ru-RU" sz="2800" dirty="0"/>
              <a:t>Может/должна использоваться самостоятельно</a:t>
            </a:r>
          </a:p>
        </p:txBody>
      </p:sp>
    </p:spTree>
    <p:extLst>
      <p:ext uri="{BB962C8B-B14F-4D97-AF65-F5344CB8AC3E}">
        <p14:creationId xmlns:p14="http://schemas.microsoft.com/office/powerpoint/2010/main" val="3433906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Заголовок 1">
            <a:extLst>
              <a:ext uri="{FF2B5EF4-FFF2-40B4-BE49-F238E27FC236}">
                <a16:creationId xmlns:a16="http://schemas.microsoft.com/office/drawing/2014/main" id="{509E0D61-D69F-664E-8672-5444B967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5176"/>
            <a:ext cx="8229600" cy="65246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Распределение</a:t>
            </a:r>
            <a:br>
              <a:rPr lang="ru-RU" altLang="ru-RU" b="1" dirty="0">
                <a:latin typeface="Segoe Script" panose="020B0804020000000003" pitchFamily="34" charset="0"/>
              </a:rPr>
            </a:br>
            <a:endParaRPr lang="ru-RU" altLang="ru-RU" dirty="0">
              <a:latin typeface="Segoe Script" panose="020B0804020000000003" pitchFamily="34" charset="0"/>
            </a:endParaRPr>
          </a:p>
        </p:txBody>
      </p:sp>
      <p:sp>
        <p:nvSpPr>
          <p:cNvPr id="152579" name="Содержимое 2">
            <a:extLst>
              <a:ext uri="{FF2B5EF4-FFF2-40B4-BE49-F238E27FC236}">
                <a16:creationId xmlns:a16="http://schemas.microsoft.com/office/drawing/2014/main" id="{1E78EA1B-C373-F044-A787-410D7377E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60575"/>
            <a:ext cx="8229600" cy="406558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/>
              <a:t>Это последняя часть </a:t>
            </a:r>
            <a:r>
              <a:rPr lang="ru-RU" altLang="ru-RU" sz="2400" dirty="0" err="1"/>
              <a:t>СОПа</a:t>
            </a:r>
            <a:r>
              <a:rPr lang="ru-RU" altLang="ru-RU" sz="2400" dirty="0"/>
              <a:t>. Включает таблицу: подразделения и ответственные лица, которые получили СОП (оригинал и пронумерованные копии) и обязаны его исполнять</a:t>
            </a:r>
          </a:p>
        </p:txBody>
      </p:sp>
    </p:spTree>
    <p:extLst>
      <p:ext uri="{BB962C8B-B14F-4D97-AF65-F5344CB8AC3E}">
        <p14:creationId xmlns:p14="http://schemas.microsoft.com/office/powerpoint/2010/main" val="832284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EB7BE021-CF5D-9842-B6B0-74F8F386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49275"/>
            <a:ext cx="4373563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Прямоугольник 2">
            <a:extLst>
              <a:ext uri="{FF2B5EF4-FFF2-40B4-BE49-F238E27FC236}">
                <a16:creationId xmlns:a16="http://schemas.microsoft.com/office/drawing/2014/main" id="{9E6837BA-1901-1642-BAE8-F69CB9677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7" y="3789363"/>
            <a:ext cx="5987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tx2"/>
                </a:solidFill>
              </a:rPr>
              <a:t>Распределение + основная часть</a:t>
            </a:r>
            <a:endParaRPr lang="ru-RU" altLang="ru-RU" dirty="0"/>
          </a:p>
        </p:txBody>
      </p:sp>
      <p:sp>
        <p:nvSpPr>
          <p:cNvPr id="4" name="Левая фигурная скобка 3">
            <a:extLst>
              <a:ext uri="{FF2B5EF4-FFF2-40B4-BE49-F238E27FC236}">
                <a16:creationId xmlns:a16="http://schemas.microsoft.com/office/drawing/2014/main" id="{918ADBAD-3644-E04A-BE24-1D14C33A2899}"/>
              </a:ext>
            </a:extLst>
          </p:cNvPr>
          <p:cNvSpPr/>
          <p:nvPr/>
        </p:nvSpPr>
        <p:spPr>
          <a:xfrm>
            <a:off x="5519738" y="549275"/>
            <a:ext cx="431800" cy="1295400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59D671B2-7F74-8A42-9F62-359F96F989A9}"/>
              </a:ext>
            </a:extLst>
          </p:cNvPr>
          <p:cNvSpPr/>
          <p:nvPr/>
        </p:nvSpPr>
        <p:spPr>
          <a:xfrm>
            <a:off x="5519738" y="1916114"/>
            <a:ext cx="431800" cy="4105275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5654" name="Прямоугольник 5">
            <a:extLst>
              <a:ext uri="{FF2B5EF4-FFF2-40B4-BE49-F238E27FC236}">
                <a16:creationId xmlns:a16="http://schemas.microsoft.com/office/drawing/2014/main" id="{27A4E400-8D90-2F41-9549-CC4FBB66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981075"/>
            <a:ext cx="92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chemeClr val="tx2"/>
                </a:solidFill>
              </a:rPr>
              <a:t>Шапка</a:t>
            </a:r>
            <a:endParaRPr lang="ru-RU" altLang="ru-RU" u="sng"/>
          </a:p>
        </p:txBody>
      </p:sp>
    </p:spTree>
    <p:extLst>
      <p:ext uri="{BB962C8B-B14F-4D97-AF65-F5344CB8AC3E}">
        <p14:creationId xmlns:p14="http://schemas.microsoft.com/office/powerpoint/2010/main" val="2752839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7075F385-513E-6945-9EE2-ACE33387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3376"/>
            <a:ext cx="43434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Прямоугольник 2">
            <a:extLst>
              <a:ext uri="{FF2B5EF4-FFF2-40B4-BE49-F238E27FC236}">
                <a16:creationId xmlns:a16="http://schemas.microsoft.com/office/drawing/2014/main" id="{379784C8-1858-6A40-B1C6-B2B74E0E2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1125538"/>
            <a:ext cx="92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chemeClr val="tx2"/>
                </a:solidFill>
              </a:rPr>
              <a:t>Шапка</a:t>
            </a:r>
            <a:endParaRPr lang="ru-RU" altLang="ru-RU" u="sng"/>
          </a:p>
        </p:txBody>
      </p:sp>
      <p:sp>
        <p:nvSpPr>
          <p:cNvPr id="4" name="Левая фигурная скобка 3">
            <a:extLst>
              <a:ext uri="{FF2B5EF4-FFF2-40B4-BE49-F238E27FC236}">
                <a16:creationId xmlns:a16="http://schemas.microsoft.com/office/drawing/2014/main" id="{7998BC74-E1E8-594C-AD17-85BA7CDE412F}"/>
              </a:ext>
            </a:extLst>
          </p:cNvPr>
          <p:cNvSpPr/>
          <p:nvPr/>
        </p:nvSpPr>
        <p:spPr>
          <a:xfrm>
            <a:off x="5448300" y="765175"/>
            <a:ext cx="431800" cy="1150938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FCFFAE62-2123-5C47-9E3C-1CE5E332D03A}"/>
              </a:ext>
            </a:extLst>
          </p:cNvPr>
          <p:cNvSpPr/>
          <p:nvPr/>
        </p:nvSpPr>
        <p:spPr>
          <a:xfrm>
            <a:off x="5448300" y="2060575"/>
            <a:ext cx="431800" cy="2376488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6678" name="Прямоугольник 5">
            <a:extLst>
              <a:ext uri="{FF2B5EF4-FFF2-40B4-BE49-F238E27FC236}">
                <a16:creationId xmlns:a16="http://schemas.microsoft.com/office/drawing/2014/main" id="{3A9926EB-1DF5-E84F-9E68-9B913181E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31" y="3068639"/>
            <a:ext cx="5834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tx2"/>
                </a:solidFill>
              </a:rPr>
              <a:t>Распределение + основная часть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83828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268C5A7F-BBB3-8A40-A613-CF84C1F2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83" y="673768"/>
            <a:ext cx="36004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3">
            <a:extLst>
              <a:ext uri="{FF2B5EF4-FFF2-40B4-BE49-F238E27FC236}">
                <a16:creationId xmlns:a16="http://schemas.microsoft.com/office/drawing/2014/main" id="{01F9BDD4-F112-7C4E-8C1B-DA53E0FE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74" y="742030"/>
            <a:ext cx="3963988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33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502621-A932-E340-A69E-2595953B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5" y="546100"/>
            <a:ext cx="9408695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98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06FA982C-FF97-2546-A2D6-9AEE5016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557339"/>
            <a:ext cx="486092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Заголовок 2">
            <a:extLst>
              <a:ext uri="{FF2B5EF4-FFF2-40B4-BE49-F238E27FC236}">
                <a16:creationId xmlns:a16="http://schemas.microsoft.com/office/drawing/2014/main" id="{D5153757-E54A-7D4D-B84D-59B86E3B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6" y="274638"/>
            <a:ext cx="7667625" cy="1143000"/>
          </a:xfrm>
        </p:spPr>
        <p:txBody>
          <a:bodyPr/>
          <a:lstStyle/>
          <a:p>
            <a:r>
              <a:rPr lang="ru-RU" altLang="ru-RU" b="1" dirty="0">
                <a:latin typeface="Segoe Script" panose="020B0804020000000003" pitchFamily="34" charset="0"/>
              </a:rPr>
              <a:t>Пример алгоритма в </a:t>
            </a:r>
            <a:r>
              <a:rPr lang="ru-RU" altLang="ru-RU" b="1" dirty="0" err="1">
                <a:latin typeface="Segoe Script" panose="020B0804020000000003" pitchFamily="34" charset="0"/>
              </a:rPr>
              <a:t>СОПе</a:t>
            </a:r>
            <a:r>
              <a:rPr lang="ru-RU" altLang="ru-RU" b="1" dirty="0">
                <a:latin typeface="Segoe Script" panose="020B0804020000000003" pitchFamily="34" charset="0"/>
              </a:rPr>
              <a:t> – взятие крови</a:t>
            </a:r>
          </a:p>
        </p:txBody>
      </p:sp>
    </p:spTree>
    <p:extLst>
      <p:ext uri="{BB962C8B-B14F-4D97-AF65-F5344CB8AC3E}">
        <p14:creationId xmlns:p14="http://schemas.microsoft.com/office/powerpoint/2010/main" val="1493523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Заголовок 1">
            <a:extLst>
              <a:ext uri="{FF2B5EF4-FFF2-40B4-BE49-F238E27FC236}">
                <a16:creationId xmlns:a16="http://schemas.microsoft.com/office/drawing/2014/main" id="{80560AEB-383B-A948-89A5-7A2D52D7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274638"/>
            <a:ext cx="8172450" cy="1143000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latin typeface="Segoe Script" panose="020B0804020000000003" pitchFamily="34" charset="0"/>
              </a:rPr>
              <a:t>Пример иллюстрации в </a:t>
            </a:r>
            <a:r>
              <a:rPr lang="ru-RU" altLang="ru-RU" b="1" dirty="0" err="1">
                <a:latin typeface="Segoe Script" panose="020B0804020000000003" pitchFamily="34" charset="0"/>
              </a:rPr>
              <a:t>СОПе</a:t>
            </a:r>
            <a:r>
              <a:rPr lang="ru-RU" altLang="ru-RU" b="1" dirty="0">
                <a:latin typeface="Segoe Script" panose="020B0804020000000003" pitchFamily="34" charset="0"/>
              </a:rPr>
              <a:t> – как обрабатывать руки антисептиком</a:t>
            </a:r>
          </a:p>
        </p:txBody>
      </p:sp>
      <p:pic>
        <p:nvPicPr>
          <p:cNvPr id="159747" name="Picture 2">
            <a:extLst>
              <a:ext uri="{FF2B5EF4-FFF2-40B4-BE49-F238E27FC236}">
                <a16:creationId xmlns:a16="http://schemas.microsoft.com/office/drawing/2014/main" id="{3CFB8E15-61F2-5249-B023-4EB384C2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93" y="1698960"/>
            <a:ext cx="67373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7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Заголовок 1">
            <a:extLst>
              <a:ext uri="{FF2B5EF4-FFF2-40B4-BE49-F238E27FC236}">
                <a16:creationId xmlns:a16="http://schemas.microsoft.com/office/drawing/2014/main" id="{6867D2C8-E03E-2B41-A289-BFBCE421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4" y="476250"/>
            <a:ext cx="9504947" cy="1296988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latin typeface="Segoe Script" panose="020B0804020000000003" pitchFamily="34" charset="0"/>
              </a:rPr>
              <a:t>Как внедрить </a:t>
            </a:r>
            <a:r>
              <a:rPr lang="ru-RU" altLang="ru-RU" sz="3600" b="1" dirty="0" err="1">
                <a:latin typeface="Segoe Script" panose="020B0804020000000003" pitchFamily="34" charset="0"/>
              </a:rPr>
              <a:t>СОПы</a:t>
            </a:r>
            <a:r>
              <a:rPr lang="ru-RU" altLang="ru-RU" sz="3600" b="1" dirty="0">
                <a:latin typeface="Segoe Script" panose="020B0804020000000003" pitchFamily="34" charset="0"/>
              </a:rPr>
              <a:t> – важно!!</a:t>
            </a:r>
            <a:br>
              <a:rPr lang="ru-RU" altLang="ru-RU" sz="3600" b="1" dirty="0"/>
            </a:br>
            <a:endParaRPr lang="ru-RU" altLang="ru-RU" sz="3600" dirty="0"/>
          </a:p>
        </p:txBody>
      </p:sp>
      <p:sp>
        <p:nvSpPr>
          <p:cNvPr id="161795" name="Содержимое 2">
            <a:extLst>
              <a:ext uri="{FF2B5EF4-FFF2-40B4-BE49-F238E27FC236}">
                <a16:creationId xmlns:a16="http://schemas.microsoft.com/office/drawing/2014/main" id="{DD3AEF38-7C81-0645-BBB8-33925A8E9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653" y="2060576"/>
            <a:ext cx="9344611" cy="4525963"/>
          </a:xfrm>
        </p:spPr>
        <p:txBody>
          <a:bodyPr>
            <a:normAutofit lnSpcReduction="10000"/>
          </a:bodyPr>
          <a:lstStyle/>
          <a:p>
            <a:r>
              <a:rPr lang="ru-RU" altLang="ru-RU" sz="2800" b="1" dirty="0">
                <a:solidFill>
                  <a:srgbClr val="00B0F0"/>
                </a:solidFill>
                <a:latin typeface="Segoe Script" panose="020B0804020000000003" pitchFamily="34" charset="0"/>
              </a:rPr>
              <a:t>Внимание:</a:t>
            </a:r>
            <a:r>
              <a:rPr lang="ru-RU" altLang="ru-RU" sz="2800" dirty="0"/>
              <a:t> прежде чем передать СОП сотрудникам, убедитесь, что он:</a:t>
            </a:r>
            <a:br>
              <a:rPr lang="ru-RU" altLang="ru-RU" sz="2800" dirty="0"/>
            </a:br>
            <a:r>
              <a:rPr lang="ru-RU" altLang="ru-RU" sz="2800" dirty="0"/>
              <a:t>– соответствует правилам оформления, регламентированным в документации по СМК;</a:t>
            </a:r>
            <a:br>
              <a:rPr lang="ru-RU" altLang="ru-RU" sz="2800" dirty="0"/>
            </a:br>
            <a:r>
              <a:rPr lang="ru-RU" altLang="ru-RU" sz="2800" dirty="0"/>
              <a:t>– содержит Ф. И. О. и подпись руководителя, утвердившего СОП;</a:t>
            </a:r>
            <a:br>
              <a:rPr lang="ru-RU" altLang="ru-RU" sz="2800" dirty="0"/>
            </a:br>
            <a:r>
              <a:rPr lang="ru-RU" altLang="ru-RU" sz="2800" dirty="0"/>
              <a:t>– содержит дату утверждения и версию;</a:t>
            </a:r>
            <a:br>
              <a:rPr lang="ru-RU" altLang="ru-RU" sz="2800" dirty="0"/>
            </a:br>
            <a:r>
              <a:rPr lang="ru-RU" altLang="ru-RU" sz="2800" dirty="0"/>
              <a:t>– согласован всеми ответственными сотрудниками;</a:t>
            </a:r>
            <a:br>
              <a:rPr lang="ru-RU" altLang="ru-RU" sz="2800" dirty="0"/>
            </a:br>
            <a:r>
              <a:rPr lang="ru-RU" altLang="ru-RU" sz="2800" dirty="0"/>
              <a:t>– содержит необходимые колонтитулы;</a:t>
            </a:r>
            <a:br>
              <a:rPr lang="ru-RU" altLang="ru-RU" sz="2800" dirty="0"/>
            </a:br>
            <a:r>
              <a:rPr lang="ru-RU" altLang="ru-RU" sz="2800" dirty="0"/>
              <a:t>– содержит все предусмотренные в нем разделы и ссылки на смежные </a:t>
            </a:r>
            <a:r>
              <a:rPr lang="ru-RU" altLang="ru-RU" sz="2800" dirty="0" err="1"/>
              <a:t>СОПы</a:t>
            </a:r>
            <a:r>
              <a:rPr lang="ru-RU" altLang="ru-RU" sz="2800" dirty="0"/>
              <a:t> и нормативные акты.</a:t>
            </a:r>
          </a:p>
        </p:txBody>
      </p:sp>
    </p:spTree>
    <p:extLst>
      <p:ext uri="{BB962C8B-B14F-4D97-AF65-F5344CB8AC3E}">
        <p14:creationId xmlns:p14="http://schemas.microsoft.com/office/powerpoint/2010/main" val="2674947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Заголовок 1">
            <a:extLst>
              <a:ext uri="{FF2B5EF4-FFF2-40B4-BE49-F238E27FC236}">
                <a16:creationId xmlns:a16="http://schemas.microsoft.com/office/drawing/2014/main" id="{4416A770-4C21-484A-B711-274C777EF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40"/>
            <a:ext cx="8229600" cy="832266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latin typeface="Segoe Script" panose="020B0804020000000003" pitchFamily="34" charset="0"/>
              </a:rPr>
              <a:t>Как применять </a:t>
            </a:r>
            <a:r>
              <a:rPr lang="ru-RU" altLang="ru-RU" b="1" dirty="0" err="1">
                <a:latin typeface="Segoe Script" panose="020B0804020000000003" pitchFamily="34" charset="0"/>
              </a:rPr>
              <a:t>СОПы</a:t>
            </a:r>
            <a:br>
              <a:rPr lang="ru-RU" altLang="ru-RU" b="1" dirty="0"/>
            </a:br>
            <a:endParaRPr lang="ru-RU" altLang="ru-RU" dirty="0"/>
          </a:p>
        </p:txBody>
      </p:sp>
      <p:sp>
        <p:nvSpPr>
          <p:cNvPr id="162819" name="Содержимое 2">
            <a:extLst>
              <a:ext uri="{FF2B5EF4-FFF2-40B4-BE49-F238E27FC236}">
                <a16:creationId xmlns:a16="http://schemas.microsoft.com/office/drawing/2014/main" id="{D4021A8E-5D19-A14A-82F2-2F2438B49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1106905"/>
            <a:ext cx="9149096" cy="5274845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sz="3100" dirty="0" err="1"/>
              <a:t>СОПы</a:t>
            </a:r>
            <a:r>
              <a:rPr lang="ru-RU" altLang="ru-RU" sz="3100" dirty="0"/>
              <a:t> в </a:t>
            </a:r>
            <a:r>
              <a:rPr lang="ru-RU" altLang="ru-RU" sz="3100" dirty="0" err="1"/>
              <a:t>медорганизациях</a:t>
            </a:r>
            <a:r>
              <a:rPr lang="ru-RU" altLang="ru-RU" sz="3100" dirty="0"/>
              <a:t> применяют:</a:t>
            </a:r>
          </a:p>
          <a:p>
            <a:r>
              <a:rPr lang="ru-RU" altLang="ru-RU" sz="3100" dirty="0"/>
              <a:t>1. Для анализа работы в </a:t>
            </a:r>
            <a:r>
              <a:rPr lang="ru-RU" altLang="ru-RU" sz="3100" dirty="0" err="1"/>
              <a:t>медорганизации</a:t>
            </a:r>
            <a:r>
              <a:rPr lang="ru-RU" altLang="ru-RU" sz="3100" dirty="0"/>
              <a:t> – его проводят при создании документа;</a:t>
            </a:r>
          </a:p>
          <a:p>
            <a:r>
              <a:rPr lang="ru-RU" altLang="ru-RU" sz="3100" dirty="0"/>
              <a:t>2. Определения лучшего способа выполнения работы;</a:t>
            </a:r>
          </a:p>
          <a:p>
            <a:r>
              <a:rPr lang="ru-RU" altLang="ru-RU" sz="3100" dirty="0"/>
              <a:t>3. Стандартизации процессов в МО;</a:t>
            </a:r>
          </a:p>
          <a:p>
            <a:r>
              <a:rPr lang="ru-RU" altLang="ru-RU" sz="3100" dirty="0"/>
              <a:t>4. Упрощения ввода в работу новых сотрудников;</a:t>
            </a:r>
          </a:p>
          <a:p>
            <a:r>
              <a:rPr lang="ru-RU" altLang="ru-RU" sz="3100" dirty="0"/>
              <a:t>5. Проведения внутренних аудитов;</a:t>
            </a:r>
          </a:p>
          <a:p>
            <a:r>
              <a:rPr lang="ru-RU" altLang="ru-RU" sz="3100" dirty="0"/>
              <a:t>6. Управления знаниями, фиксации совокупного опыта персонала;</a:t>
            </a:r>
          </a:p>
          <a:p>
            <a:r>
              <a:rPr lang="ru-RU" altLang="ru-RU" sz="3100" dirty="0"/>
              <a:t>7. Поиска источников ошибок и рисков в работе;</a:t>
            </a:r>
          </a:p>
          <a:p>
            <a:r>
              <a:rPr lang="ru-RU" altLang="ru-RU" sz="3100" dirty="0"/>
              <a:t>8. Защиты от претензий внешних аудиторов из </a:t>
            </a:r>
            <a:r>
              <a:rPr lang="ru-RU" altLang="ru-RU" sz="3100" dirty="0" err="1"/>
              <a:t>Роспотребнадзора</a:t>
            </a:r>
            <a:r>
              <a:rPr lang="ru-RU" altLang="ru-RU" sz="3100" dirty="0"/>
              <a:t>, Росздравнадзора, МВД.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62869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Заголовок 1">
            <a:extLst>
              <a:ext uri="{FF2B5EF4-FFF2-40B4-BE49-F238E27FC236}">
                <a16:creationId xmlns:a16="http://schemas.microsoft.com/office/drawing/2014/main" id="{362F63D3-D776-E946-9F90-9897D65F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88758"/>
            <a:ext cx="9905998" cy="175661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err="1">
                <a:latin typeface="Segoe Script" panose="020B0804020000000003" pitchFamily="34" charset="0"/>
              </a:rPr>
              <a:t>СОПы</a:t>
            </a:r>
            <a:r>
              <a:rPr lang="ru-RU" altLang="ru-RU" sz="3600" dirty="0">
                <a:latin typeface="Segoe Script" panose="020B0804020000000003" pitchFamily="34" charset="0"/>
              </a:rPr>
              <a:t> применяют для обнаружения источника проблем при анализе сбоев и ошибок</a:t>
            </a:r>
            <a:endParaRPr lang="ru-RU" altLang="ru-RU" dirty="0">
              <a:latin typeface="Segoe Script" panose="020B0804020000000003" pitchFamily="34" charset="0"/>
            </a:endParaRPr>
          </a:p>
        </p:txBody>
      </p:sp>
      <p:sp>
        <p:nvSpPr>
          <p:cNvPr id="163843" name="Содержимое 2">
            <a:extLst>
              <a:ext uri="{FF2B5EF4-FFF2-40B4-BE49-F238E27FC236}">
                <a16:creationId xmlns:a16="http://schemas.microsoft.com/office/drawing/2014/main" id="{A0BDE2BF-4A7B-7B40-BA26-641BA2FF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13811"/>
            <a:ext cx="10673598" cy="3912353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800" dirty="0"/>
              <a:t>Для этого опросите сотрудников, сверьте их ответы с тем, что написано в </a:t>
            </a:r>
            <a:r>
              <a:rPr lang="ru-RU" altLang="ru-RU" sz="2800" dirty="0" err="1"/>
              <a:t>СОПе</a:t>
            </a:r>
            <a:r>
              <a:rPr lang="ru-RU" altLang="ru-RU" sz="2800" dirty="0"/>
              <a:t>. После этого отнесите источник проблем к одной из следующих ситуаций:</a:t>
            </a:r>
          </a:p>
          <a:p>
            <a:r>
              <a:rPr lang="ru-RU" altLang="ru-RU" sz="2800" dirty="0"/>
              <a:t>1. Персонал не выполнил требования </a:t>
            </a:r>
            <a:r>
              <a:rPr lang="ru-RU" altLang="ru-RU" sz="2800" dirty="0" err="1"/>
              <a:t>СОПа</a:t>
            </a:r>
            <a:r>
              <a:rPr lang="ru-RU" altLang="ru-RU" sz="2800" dirty="0"/>
              <a:t>.</a:t>
            </a:r>
          </a:p>
          <a:p>
            <a:r>
              <a:rPr lang="ru-RU" altLang="ru-RU" sz="2800" dirty="0"/>
              <a:t>2. СОП не учитывает какие-либо риски.</a:t>
            </a:r>
          </a:p>
          <a:p>
            <a:r>
              <a:rPr lang="ru-RU" altLang="ru-RU" sz="2800" dirty="0"/>
              <a:t>3. Изменился процесс или условия выполнения работы – это не было принято во внимание и не нашло отражения в </a:t>
            </a:r>
            <a:r>
              <a:rPr lang="ru-RU" altLang="ru-RU" sz="2800" dirty="0" err="1"/>
              <a:t>СОПе</a:t>
            </a:r>
            <a:r>
              <a:rPr lang="ru-RU" altLang="ru-RU" sz="2800" dirty="0"/>
              <a:t>.</a:t>
            </a:r>
          </a:p>
          <a:p>
            <a:r>
              <a:rPr lang="ru-RU" altLang="ru-RU" sz="2800" dirty="0"/>
              <a:t>4. В МО существует системная ошибка, которую нужно устранить.</a:t>
            </a:r>
          </a:p>
          <a:p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7852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Заголовок 1">
            <a:extLst>
              <a:ext uri="{FF2B5EF4-FFF2-40B4-BE49-F238E27FC236}">
                <a16:creationId xmlns:a16="http://schemas.microsoft.com/office/drawing/2014/main" id="{2C5B5393-22CD-4146-9CF6-662182ED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atin typeface="Segoe Script" panose="020B0804020000000003" pitchFamily="34" charset="0"/>
              </a:rPr>
              <a:t>Как обновить СОП</a:t>
            </a:r>
          </a:p>
        </p:txBody>
      </p:sp>
      <p:sp>
        <p:nvSpPr>
          <p:cNvPr id="164867" name="Содержимое 2">
            <a:extLst>
              <a:ext uri="{FF2B5EF4-FFF2-40B4-BE49-F238E27FC236}">
                <a16:creationId xmlns:a16="http://schemas.microsoft.com/office/drawing/2014/main" id="{6E96BF68-C6EF-9E40-B05B-051ED9E93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20605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altLang="ru-RU" sz="1800"/>
              <a:t>Чтобы гарантировать актуальность СОПов, внесите их в реестр документов. Например, создайте таблицу в Excel, в которой будут перечислены:</a:t>
            </a:r>
          </a:p>
          <a:p>
            <a:r>
              <a:rPr lang="ru-RU" altLang="ru-RU" sz="1800"/>
              <a:t>·         наименования СОПов; </a:t>
            </a:r>
          </a:p>
          <a:p>
            <a:r>
              <a:rPr lang="ru-RU" altLang="ru-RU" sz="1800"/>
              <a:t>·         даты введения в действие; </a:t>
            </a:r>
          </a:p>
          <a:p>
            <a:r>
              <a:rPr lang="ru-RU" altLang="ru-RU" sz="1800"/>
              <a:t>·         кто утвердил СОП; </a:t>
            </a:r>
          </a:p>
          <a:p>
            <a:r>
              <a:rPr lang="ru-RU" altLang="ru-RU" sz="1800"/>
              <a:t>·         кто согласовал СОП; </a:t>
            </a:r>
          </a:p>
          <a:p>
            <a:r>
              <a:rPr lang="ru-RU" altLang="ru-RU" sz="1800"/>
              <a:t>·         кому отдали распечатанный СОП. Например: «Копия № 2 отдана старшей медсестре (Ф. И. О.) второго отделения», дата выдачи. </a:t>
            </a:r>
          </a:p>
          <a:p>
            <a:r>
              <a:rPr lang="ru-RU" altLang="ru-RU" sz="1800"/>
              <a:t>При актуализации реестра вы попросите конкретных сотрудников вернуть выданные им СОПы. Затем дайте сотрудникам новые версии СОПов, внесите записи об этом в реестр. Отличить копии от оригиналов поможет печать организации, которую следует проставить на каждом СОПе, который вы отдали в отделение.</a:t>
            </a:r>
          </a:p>
          <a:p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665984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Заголовок 1">
            <a:extLst>
              <a:ext uri="{FF2B5EF4-FFF2-40B4-BE49-F238E27FC236}">
                <a16:creationId xmlns:a16="http://schemas.microsoft.com/office/drawing/2014/main" id="{F2977ABD-6D10-DE48-8978-B2D140EC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609600"/>
            <a:ext cx="10397706" cy="1905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Чек-листы</a:t>
            </a:r>
          </a:p>
        </p:txBody>
      </p:sp>
      <p:sp>
        <p:nvSpPr>
          <p:cNvPr id="165891" name="Содержимое 2">
            <a:extLst>
              <a:ext uri="{FF2B5EF4-FFF2-40B4-BE49-F238E27FC236}">
                <a16:creationId xmlns:a16="http://schemas.microsoft.com/office/drawing/2014/main" id="{E434E6AD-968D-2541-B7AA-C492AC03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60575"/>
            <a:ext cx="8229600" cy="406558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/>
              <a:t>Пример</a:t>
            </a:r>
          </a:p>
        </p:txBody>
      </p:sp>
      <p:pic>
        <p:nvPicPr>
          <p:cNvPr id="165892" name="Picture 1">
            <a:extLst>
              <a:ext uri="{FF2B5EF4-FFF2-40B4-BE49-F238E27FC236}">
                <a16:creationId xmlns:a16="http://schemas.microsoft.com/office/drawing/2014/main" id="{3C17DE3E-BED3-AB48-91E7-9EEC7830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34" y="609600"/>
            <a:ext cx="7680325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637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Заголовок 1">
            <a:extLst>
              <a:ext uri="{FF2B5EF4-FFF2-40B4-BE49-F238E27FC236}">
                <a16:creationId xmlns:a16="http://schemas.microsoft.com/office/drawing/2014/main" id="{F2977ABD-6D10-DE48-8978-B2D140EC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747" y="609600"/>
            <a:ext cx="8857664" cy="1905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Чек-листы</a:t>
            </a:r>
          </a:p>
        </p:txBody>
      </p:sp>
      <p:sp>
        <p:nvSpPr>
          <p:cNvPr id="165891" name="Содержимое 2">
            <a:extLst>
              <a:ext uri="{FF2B5EF4-FFF2-40B4-BE49-F238E27FC236}">
                <a16:creationId xmlns:a16="http://schemas.microsoft.com/office/drawing/2014/main" id="{E434E6AD-968D-2541-B7AA-C492AC03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0" y="2060575"/>
            <a:ext cx="7082589" cy="406558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/>
              <a:t>Пример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D480B1-69BF-AB42-A1D8-25C950ED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530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26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Заголовок 1">
            <a:extLst>
              <a:ext uri="{FF2B5EF4-FFF2-40B4-BE49-F238E27FC236}">
                <a16:creationId xmlns:a16="http://schemas.microsoft.com/office/drawing/2014/main" id="{BE7F30F6-DFA3-E34C-9F34-50609C20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Segoe Script" panose="020B0804020000000003" pitchFamily="34" charset="0"/>
              </a:rPr>
              <a:t>Инструкции</a:t>
            </a:r>
          </a:p>
        </p:txBody>
      </p:sp>
      <p:sp>
        <p:nvSpPr>
          <p:cNvPr id="166915" name="Содержимое 2">
            <a:extLst>
              <a:ext uri="{FF2B5EF4-FFF2-40B4-BE49-F238E27FC236}">
                <a16:creationId xmlns:a16="http://schemas.microsoft.com/office/drawing/2014/main" id="{3E804ACB-8918-0144-A311-1DBCFEDAF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66916" name="Picture 2">
            <a:extLst>
              <a:ext uri="{FF2B5EF4-FFF2-40B4-BE49-F238E27FC236}">
                <a16:creationId xmlns:a16="http://schemas.microsoft.com/office/drawing/2014/main" id="{917188FE-3D4D-3641-BC19-18B9AA54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42" y="802106"/>
            <a:ext cx="561657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989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505" y="-304801"/>
            <a:ext cx="11999495" cy="1828801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На типичной доске эффективности отражены важнейшие данные, показатели и варианты решения проблем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524001"/>
            <a:ext cx="8382000" cy="48672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60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01ACC1-9AC6-0F4B-8780-8FA8FF58B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2" b="8421"/>
          <a:stretch/>
        </p:blipFill>
        <p:spPr>
          <a:xfrm>
            <a:off x="951944" y="601579"/>
            <a:ext cx="10288112" cy="56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71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04801"/>
            <a:ext cx="852254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8961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4191D-FFAB-DF48-B297-E22DB77A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926" y="214325"/>
            <a:ext cx="5549591" cy="64462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9672E-550E-C545-ADDE-D5BE78AA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E106B-C8E0-BC42-98A4-A211B018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F36D40-ECBB-C141-9F13-D8C66A0B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239510"/>
            <a:ext cx="5613149" cy="64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09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4167F-67D6-0848-99AA-11972ED3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3A095-0CC1-2448-AEAB-9AC7B2C19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D64BD3-4F06-0748-83A2-A1CCEEF5F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779730"/>
            <a:ext cx="5967663" cy="58193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0190DD-662B-E14B-BE47-CC35F6B1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644" y="779731"/>
            <a:ext cx="5821675" cy="58193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421F13-E401-1245-BF7A-5C68C7CF9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281" y="233631"/>
            <a:ext cx="6553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7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685801"/>
            <a:ext cx="6934200" cy="715963"/>
          </a:xfrm>
        </p:spPr>
        <p:txBody>
          <a:bodyPr/>
          <a:lstStyle/>
          <a:p>
            <a:endParaRPr lang="en-US" sz="4000" dirty="0">
              <a:solidFill>
                <a:srgbClr val="4D4D4D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630363"/>
            <a:ext cx="6934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>
              <a:solidFill>
                <a:srgbClr val="4D4D4D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77717" y="236287"/>
            <a:ext cx="8458199" cy="6408738"/>
          </a:xfrm>
          <a:prstGeom prst="rect">
            <a:avLst/>
          </a:prstGeom>
          <a:noFill/>
        </p:spPr>
      </p:pic>
      <p:sp>
        <p:nvSpPr>
          <p:cNvPr id="5" name="Полилиния 4"/>
          <p:cNvSpPr/>
          <p:nvPr/>
        </p:nvSpPr>
        <p:spPr>
          <a:xfrm>
            <a:off x="5486401" y="1524000"/>
            <a:ext cx="1460665" cy="54192"/>
          </a:xfrm>
          <a:custGeom>
            <a:avLst/>
            <a:gdLst>
              <a:gd name="connsiteX0" fmla="*/ 0 w 1460665"/>
              <a:gd name="connsiteY0" fmla="*/ 0 h 54192"/>
              <a:gd name="connsiteX1" fmla="*/ 106878 w 1460665"/>
              <a:gd name="connsiteY1" fmla="*/ 11875 h 54192"/>
              <a:gd name="connsiteX2" fmla="*/ 178130 w 1460665"/>
              <a:gd name="connsiteY2" fmla="*/ 23750 h 54192"/>
              <a:gd name="connsiteX3" fmla="*/ 558140 w 1460665"/>
              <a:gd name="connsiteY3" fmla="*/ 35626 h 54192"/>
              <a:gd name="connsiteX4" fmla="*/ 926275 w 1460665"/>
              <a:gd name="connsiteY4" fmla="*/ 35626 h 54192"/>
              <a:gd name="connsiteX5" fmla="*/ 1460665 w 1460665"/>
              <a:gd name="connsiteY5" fmla="*/ 23750 h 5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0665" h="54192">
                <a:moveTo>
                  <a:pt x="0" y="0"/>
                </a:moveTo>
                <a:cubicBezTo>
                  <a:pt x="35626" y="3958"/>
                  <a:pt x="71347" y="7138"/>
                  <a:pt x="106878" y="11875"/>
                </a:cubicBezTo>
                <a:cubicBezTo>
                  <a:pt x="130745" y="15057"/>
                  <a:pt x="154085" y="22484"/>
                  <a:pt x="178130" y="23750"/>
                </a:cubicBezTo>
                <a:cubicBezTo>
                  <a:pt x="304687" y="30411"/>
                  <a:pt x="431470" y="31667"/>
                  <a:pt x="558140" y="35626"/>
                </a:cubicBezTo>
                <a:cubicBezTo>
                  <a:pt x="799505" y="54192"/>
                  <a:pt x="639095" y="48680"/>
                  <a:pt x="926275" y="35626"/>
                </a:cubicBezTo>
                <a:cubicBezTo>
                  <a:pt x="1251138" y="20859"/>
                  <a:pt x="1175159" y="23750"/>
                  <a:pt x="1460665" y="2375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495801" y="1828800"/>
            <a:ext cx="2375065" cy="47502"/>
          </a:xfrm>
          <a:custGeom>
            <a:avLst/>
            <a:gdLst>
              <a:gd name="connsiteX0" fmla="*/ 0 w 2375065"/>
              <a:gd name="connsiteY0" fmla="*/ 0 h 47502"/>
              <a:gd name="connsiteX1" fmla="*/ 130628 w 2375065"/>
              <a:gd name="connsiteY1" fmla="*/ 11876 h 47502"/>
              <a:gd name="connsiteX2" fmla="*/ 166254 w 2375065"/>
              <a:gd name="connsiteY2" fmla="*/ 23751 h 47502"/>
              <a:gd name="connsiteX3" fmla="*/ 1080654 w 2375065"/>
              <a:gd name="connsiteY3" fmla="*/ 47502 h 47502"/>
              <a:gd name="connsiteX4" fmla="*/ 1745673 w 2375065"/>
              <a:gd name="connsiteY4" fmla="*/ 35626 h 47502"/>
              <a:gd name="connsiteX5" fmla="*/ 1888176 w 2375065"/>
              <a:gd name="connsiteY5" fmla="*/ 23751 h 47502"/>
              <a:gd name="connsiteX6" fmla="*/ 2375065 w 2375065"/>
              <a:gd name="connsiteY6" fmla="*/ 11876 h 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5065" h="47502">
                <a:moveTo>
                  <a:pt x="0" y="0"/>
                </a:moveTo>
                <a:cubicBezTo>
                  <a:pt x="43543" y="3959"/>
                  <a:pt x="87345" y="5693"/>
                  <a:pt x="130628" y="11876"/>
                </a:cubicBezTo>
                <a:cubicBezTo>
                  <a:pt x="143020" y="13646"/>
                  <a:pt x="153756" y="23057"/>
                  <a:pt x="166254" y="23751"/>
                </a:cubicBezTo>
                <a:cubicBezTo>
                  <a:pt x="296849" y="31006"/>
                  <a:pt x="1007938" y="45849"/>
                  <a:pt x="1080654" y="47502"/>
                </a:cubicBezTo>
                <a:lnTo>
                  <a:pt x="1745673" y="35626"/>
                </a:lnTo>
                <a:cubicBezTo>
                  <a:pt x="1793318" y="34225"/>
                  <a:pt x="1840546" y="25583"/>
                  <a:pt x="1888176" y="23751"/>
                </a:cubicBezTo>
                <a:cubicBezTo>
                  <a:pt x="2050401" y="17512"/>
                  <a:pt x="2212720" y="11876"/>
                  <a:pt x="2375065" y="11876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D8D94E-F0E0-204F-AD8A-8B18142BDC91}"/>
              </a:ext>
            </a:extLst>
          </p:cNvPr>
          <p:cNvSpPr/>
          <p:nvPr/>
        </p:nvSpPr>
        <p:spPr>
          <a:xfrm rot="2753472">
            <a:off x="2920603" y="2091547"/>
            <a:ext cx="884154" cy="78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2D0B4E-DC28-E745-AD0A-543774549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23" y="1004342"/>
            <a:ext cx="9562926" cy="44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06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A9D23-3C5B-CC47-BF08-BAFC5EF4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9026"/>
            <a:ext cx="9905998" cy="861391"/>
          </a:xfrm>
        </p:spPr>
        <p:txBody>
          <a:bodyPr/>
          <a:lstStyle/>
          <a:p>
            <a:pPr algn="ctr"/>
            <a:r>
              <a:rPr lang="en-US" b="1" dirty="0" err="1"/>
              <a:t>rusakovaiv@mail.ru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E83DEE-283B-6A48-9397-A4308B200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669" y="910155"/>
            <a:ext cx="8537151" cy="56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1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5C50E-394C-3846-99A8-098ECB16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Segoe Script" panose="020B0804020000000003" pitchFamily="34" charset="0"/>
              </a:rPr>
              <a:t>Международные стандарты качества при оказании медицинской помощи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5A0C0-0DEC-C84A-90F8-4EC450E7C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b="1" dirty="0"/>
              <a:t>Joint Commission International (JCI)</a:t>
            </a:r>
            <a:endParaRPr lang="ru-RU" sz="3600" b="1" dirty="0"/>
          </a:p>
          <a:p>
            <a:endParaRPr lang="en-US" dirty="0"/>
          </a:p>
          <a:p>
            <a:r>
              <a:rPr lang="en-US" b="1" dirty="0"/>
              <a:t>ISO 9001 / </a:t>
            </a:r>
            <a:r>
              <a:rPr lang="ru-RU" b="1" dirty="0"/>
              <a:t>ГОСТ Р ИСО 9001</a:t>
            </a:r>
          </a:p>
          <a:p>
            <a:pPr marL="0" indent="0">
              <a:buNone/>
            </a:pPr>
            <a:br>
              <a:rPr lang="en-US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D2E03A-F512-D840-B7E0-AB0ABCA5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342" y="3090443"/>
            <a:ext cx="1524000" cy="1536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CBF4E-5843-5648-AE49-AFFF0991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008" y="4627143"/>
            <a:ext cx="3911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22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59B838D-0EEE-5141-ACCC-5B500CACEA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768" y="609600"/>
            <a:ext cx="8622632" cy="3276600"/>
          </a:xfrm>
        </p:spPr>
        <p:txBody>
          <a:bodyPr>
            <a:normAutofit fontScale="90000"/>
          </a:bodyPr>
          <a:lstStyle/>
          <a:p>
            <a:br>
              <a:rPr lang="ru-RU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804020000000003" pitchFamily="34" charset="0"/>
              </a:rPr>
            </a:br>
            <a:br>
              <a:rPr lang="ru-RU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804020000000003" pitchFamily="34" charset="0"/>
              </a:rPr>
            </a:br>
            <a:r>
              <a:rPr lang="ru-RU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804020000000003" pitchFamily="34" charset="0"/>
              </a:rPr>
              <a:t>Стереотипы сковывают наши мысли и поступки. Они ограничивают нашу свободу, рушат шкалу приоритетов, а порой и деформируют логику.</a:t>
            </a:r>
            <a:br>
              <a:rPr lang="ru-RU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804020000000003" pitchFamily="34" charset="0"/>
              </a:rPr>
            </a:br>
            <a:br>
              <a:rPr lang="ru-RU" sz="31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804020000000003" pitchFamily="34" charset="0"/>
              </a:rPr>
            </a:br>
            <a:r>
              <a:rPr lang="ru-RU" sz="31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Segoe Script" panose="020B0804020000000003" pitchFamily="34" charset="0"/>
              </a:rPr>
              <a:t>- Харуки Мураками </a:t>
            </a:r>
            <a:br>
              <a:rPr lang="ru-RU" sz="31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Segoe Script" panose="020B0804020000000003" pitchFamily="34" charset="0"/>
              </a:rPr>
            </a:br>
            <a:br>
              <a:rPr lang="ru-RU" sz="31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Segoe Script" panose="020B0804020000000003" pitchFamily="34" charset="0"/>
              </a:rPr>
            </a:b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00D1840-1EF5-204F-9ED6-4C74EA1A7C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4186238"/>
            <a:ext cx="336884" cy="9144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E33202-88D1-F040-8939-62B898F6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926282"/>
            <a:ext cx="2392696" cy="34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424D0F-E6CF-C34B-B2C6-CFC6D624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584" y="636337"/>
            <a:ext cx="4241800" cy="3835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9A5DF0-FC77-824C-9A31-C6133D2CC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6" y="636337"/>
            <a:ext cx="4140200" cy="3708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42778C-0EA7-C549-8EB0-B3A6A1B74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129" y="2554037"/>
            <a:ext cx="4254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DBD41C-1F8E-7946-9FA2-D6756012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3" y="618483"/>
            <a:ext cx="9119937" cy="53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169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{0C9259EB-4780-174F-946F-89499ADE5904}tf10001063</Template>
  <TotalTime>33889</TotalTime>
  <Words>819</Words>
  <Application>Microsoft Macintosh PowerPoint</Application>
  <PresentationFormat>Широкоэкранный</PresentationFormat>
  <Paragraphs>135</Paragraphs>
  <Slides>55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Calibri</vt:lpstr>
      <vt:lpstr>Century Gothic</vt:lpstr>
      <vt:lpstr>Segoe Script</vt:lpstr>
      <vt:lpstr>Сетка</vt:lpstr>
      <vt:lpstr>Стандартизация и визуализация – незаменимые помощники при внедрении инноваций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Международные стандарты качества при оказании медицинской помощи</vt:lpstr>
      <vt:lpstr>  Стереотипы сковывают наши мысли и поступки. Они ограничивают нашу свободу, рушат шкалу приоритетов, а порой и деформируют логику.  - Харуки Мураками   </vt:lpstr>
      <vt:lpstr>Презентация PowerPoint</vt:lpstr>
      <vt:lpstr>Презентация PowerPoint</vt:lpstr>
      <vt:lpstr>Презентация PowerPoint</vt:lpstr>
      <vt:lpstr>-Стереотип – плоскость, пытающаяся изобразить из себя объём.- В.А. Чернов -</vt:lpstr>
      <vt:lpstr>Презентация PowerPoint</vt:lpstr>
      <vt:lpstr>Работы по стандартизации в России осуществляются на основе принятых Федеральных законов:</vt:lpstr>
      <vt:lpstr>Что такое стандарт?</vt:lpstr>
      <vt:lpstr>Стандартизированная работа </vt:lpstr>
      <vt:lpstr>Презентация PowerPoint</vt:lpstr>
      <vt:lpstr>Смысл и значение стандартизации</vt:lpstr>
      <vt:lpstr>По иерархии и административно-территориальному делению различают: </vt:lpstr>
      <vt:lpstr>Государственные стандарты (гОСТы)</vt:lpstr>
      <vt:lpstr>Задачи стандартов медицинской помощи : </vt:lpstr>
      <vt:lpstr>Виды</vt:lpstr>
      <vt:lpstr>«что мне надо сделать, чтобы ………?» </vt:lpstr>
      <vt:lpstr>Презентация PowerPoint</vt:lpstr>
      <vt:lpstr>Стандарты могут быть представлены в виде: </vt:lpstr>
      <vt:lpstr>Презентация PowerPoint</vt:lpstr>
      <vt:lpstr>СОП, или стандартная операционная процедура </vt:lpstr>
      <vt:lpstr>Какие СОПы нужны медорганизации </vt:lpstr>
      <vt:lpstr>Каким должен быть СОП </vt:lpstr>
      <vt:lpstr>Разделы СОП </vt:lpstr>
      <vt:lpstr>Шапка </vt:lpstr>
      <vt:lpstr>Цель разработки и область применения </vt:lpstr>
      <vt:lpstr>Презентация PowerPoint</vt:lpstr>
      <vt:lpstr>Нормативно-справочные документы </vt:lpstr>
      <vt:lpstr>Презентация PowerPoint</vt:lpstr>
      <vt:lpstr>Основная часть </vt:lpstr>
      <vt:lpstr>Распределение </vt:lpstr>
      <vt:lpstr>Презентация PowerPoint</vt:lpstr>
      <vt:lpstr>Презентация PowerPoint</vt:lpstr>
      <vt:lpstr>Презентация PowerPoint</vt:lpstr>
      <vt:lpstr>Пример алгоритма в СОПе – взятие крови</vt:lpstr>
      <vt:lpstr>Пример иллюстрации в СОПе – как обрабатывать руки антисептиком</vt:lpstr>
      <vt:lpstr>Как внедрить СОПы – важно!! </vt:lpstr>
      <vt:lpstr>Как применять СОПы </vt:lpstr>
      <vt:lpstr>СОПы применяют для обнаружения источника проблем при анализе сбоев и ошибок</vt:lpstr>
      <vt:lpstr>Как обновить СОП</vt:lpstr>
      <vt:lpstr>Чек-листы</vt:lpstr>
      <vt:lpstr>Чек-листы</vt:lpstr>
      <vt:lpstr>Инструкции</vt:lpstr>
      <vt:lpstr> На типичной доске эффективности отражены важнейшие данные, показатели и варианты решения проблем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rusakovaiv@mail.ru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Стандартизация и визуализация – незаменимые помощники при внедрении инноваций</dc:title>
  <dc:creator>Ирина русакова</dc:creator>
  <cp:lastModifiedBy>Ирина русакова</cp:lastModifiedBy>
  <cp:revision>27</cp:revision>
  <dcterms:created xsi:type="dcterms:W3CDTF">2018-04-29T15:54:41Z</dcterms:created>
  <dcterms:modified xsi:type="dcterms:W3CDTF">2018-05-23T04:44:06Z</dcterms:modified>
</cp:coreProperties>
</file>