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  <p:sldMasterId id="2147483698" r:id="rId3"/>
  </p:sldMasterIdLst>
  <p:notesMasterIdLst>
    <p:notesMasterId r:id="rId24"/>
  </p:notesMasterIdLst>
  <p:sldIdLst>
    <p:sldId id="353" r:id="rId4"/>
    <p:sldId id="428" r:id="rId5"/>
    <p:sldId id="395" r:id="rId6"/>
    <p:sldId id="431" r:id="rId7"/>
    <p:sldId id="432" r:id="rId8"/>
    <p:sldId id="437" r:id="rId9"/>
    <p:sldId id="433" r:id="rId10"/>
    <p:sldId id="430" r:id="rId11"/>
    <p:sldId id="375" r:id="rId12"/>
    <p:sldId id="357" r:id="rId13"/>
    <p:sldId id="424" r:id="rId14"/>
    <p:sldId id="440" r:id="rId15"/>
    <p:sldId id="434" r:id="rId16"/>
    <p:sldId id="436" r:id="rId17"/>
    <p:sldId id="397" r:id="rId18"/>
    <p:sldId id="399" r:id="rId19"/>
    <p:sldId id="435" r:id="rId20"/>
    <p:sldId id="438" r:id="rId21"/>
    <p:sldId id="398" r:id="rId22"/>
    <p:sldId id="360" r:id="rId23"/>
  </p:sldIdLst>
  <p:sldSz cx="9144000" cy="5143500" type="screen16x9"/>
  <p:notesSz cx="6797675" cy="9926638"/>
  <p:defaultTextStyle>
    <a:defPPr>
      <a:defRPr lang="ru-RU"/>
    </a:defPPr>
    <a:lvl1pPr marL="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47FF7F2-F057-4D5E-A435-7EB70DB4A2AF}">
          <p14:sldIdLst>
            <p14:sldId id="353"/>
            <p14:sldId id="428"/>
            <p14:sldId id="395"/>
            <p14:sldId id="431"/>
            <p14:sldId id="432"/>
            <p14:sldId id="437"/>
            <p14:sldId id="433"/>
            <p14:sldId id="430"/>
            <p14:sldId id="375"/>
            <p14:sldId id="357"/>
            <p14:sldId id="424"/>
            <p14:sldId id="440"/>
            <p14:sldId id="434"/>
            <p14:sldId id="436"/>
            <p14:sldId id="397"/>
            <p14:sldId id="399"/>
            <p14:sldId id="435"/>
            <p14:sldId id="438"/>
            <p14:sldId id="398"/>
            <p14:sldId id="3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80"/>
    <a:srgbClr val="FD95AB"/>
    <a:srgbClr val="FFFF99"/>
    <a:srgbClr val="33CCCC"/>
    <a:srgbClr val="005828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527" autoAdjust="0"/>
  </p:normalViewPr>
  <p:slideViewPr>
    <p:cSldViewPr>
      <p:cViewPr>
        <p:scale>
          <a:sx n="114" d="100"/>
          <a:sy n="114" d="100"/>
        </p:scale>
        <p:origin x="90" y="-84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ivina\Documents\&#1057;&#1090;&#1088;&#1072;&#1093;&#1086;&#1074;&#1099;&#1077;%20&#1087;&#1088;&#1077;&#1076;&#1089;&#1090;&#1072;&#1074;&#1080;&#1090;&#1077;&#1083;&#1080;%20&#1080;%20&#1044;&#1042;&#1053;\&#1057;&#1074;&#1086;&#1076;%20_&#1044;&#1042;&#1053;_&#1085;&#1086;&#1103;&#1073;&#1088;&#1100;-&#1076;&#1077;&#1082;&#1072;&#1073;&#1088;&#1100;%202017_&#1052;&#1054;_&#1057;&#1052;&#1054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ivina\Documents\&#1055;&#1088;&#1080;&#1082;&#1072;&#1079;&#1099;%20&#1089;&#1086;&#1074;&#1084;&#1077;&#1089;&#1090;&#1085;&#1099;&#1077;\&#1041;&#1055;_&#1087;&#1080;&#1083;&#1086;&#1090;\&#1058;&#1080;&#1088;&#1072;&#1078;&#1080;&#1088;&#1086;&#1074;&#1072;&#1085;&#1080;&#1077;\&#1057;&#1042;&#1054;&#1044;%20&#1087;&#1088;&#1080;&#1083;&#1086;&#1078;&#1077;&#1085;&#1080;&#1077;%205_&#1072;&#1085;&#1082;&#1077;&#1090;&#1080;&#1088;&#1086;&#1074;&#1072;&#1085;&#1080;&#1077;&#1060;&#1080;&#1083;&#1080;&#1072;&#1083;&#1099;_2017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ru-RU" sz="12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1200" b="1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Распределение звонков, поступивших в Контакт-центр</a:t>
            </a:r>
          </a:p>
        </c:rich>
      </c:tx>
      <c:layout>
        <c:manualLayout>
          <c:xMode val="edge"/>
          <c:yMode val="edge"/>
          <c:x val="0.13174780681308346"/>
          <c:y val="4.2860367017221847E-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144013846921114E-2"/>
          <c:y val="6.8259761583472869E-2"/>
          <c:w val="0.906856088743624"/>
          <c:h val="0.890529878295419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Распределение звонков, поступивших в Контакт-центр</c:v>
                </c:pt>
              </c:strCache>
            </c:strRef>
          </c:tx>
          <c:explosion val="25"/>
          <c:dPt>
            <c:idx val="0"/>
            <c:bubble3D val="0"/>
            <c:explosion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56%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29%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15%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Оператор 1 уровня Контакт-центра</c:v>
                </c:pt>
                <c:pt idx="1">
                  <c:v>Оператор 2 уровня СМО</c:v>
                </c:pt>
                <c:pt idx="2">
                  <c:v>Оператор 2 уровня ТФОМС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1785</c:v>
                </c:pt>
                <c:pt idx="1">
                  <c:v>903</c:v>
                </c:pt>
                <c:pt idx="2">
                  <c:v>462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4.4295412540637964E-2"/>
          <c:y val="0.79889079612306657"/>
          <c:w val="0.93030167459201984"/>
          <c:h val="0.18436778387068697"/>
        </c:manualLayout>
      </c:layout>
      <c:overlay val="0"/>
      <c:txPr>
        <a:bodyPr/>
        <a:lstStyle/>
        <a:p>
          <a:pPr>
            <a:defRPr sz="12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>
        <c:manualLayout>
          <c:xMode val="edge"/>
          <c:yMode val="edge"/>
          <c:x val="0.28430332235812178"/>
          <c:y val="0.15780410363760752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устных обращений граждан</c:v>
                </c:pt>
              </c:strCache>
            </c:strRef>
          </c:tx>
          <c:dLbls>
            <c:dLbl>
              <c:idx val="0"/>
              <c:layout>
                <c:manualLayout>
                  <c:x val="-5.010491258547032E-2"/>
                  <c:y val="-0.11139113197948766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8100716082051492E-2"/>
                  <c:y val="-0.139238914974359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6117502095726739E-2"/>
                  <c:y val="-0.148521509305983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6096519578632748E-2"/>
                  <c:y val="-0.12995632064273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6096519578632748E-2"/>
                  <c:y val="-0.102108537647863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4113305592307925E-2"/>
                  <c:y val="-0.1392389149743595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0167860136752481E-3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FF0000"/>
                        </a:solidFill>
                      </a:defRPr>
                    </a:pPr>
                    <a:r>
                      <a:rPr lang="en-US" dirty="0">
                        <a:solidFill>
                          <a:srgbClr val="FF0000"/>
                        </a:solidFill>
                      </a:rPr>
                      <a:t>73036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2012 г.</c:v>
                </c:pt>
                <c:pt idx="1">
                  <c:v>2013 г.</c:v>
                </c:pt>
                <c:pt idx="2">
                  <c:v>2014 г.</c:v>
                </c:pt>
                <c:pt idx="3">
                  <c:v>2015 г.</c:v>
                </c:pt>
                <c:pt idx="4">
                  <c:v>2016 г.</c:v>
                </c:pt>
                <c:pt idx="5">
                  <c:v>2017 г.</c:v>
                </c:pt>
                <c:pt idx="6">
                  <c:v>2018 г.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6427</c:v>
                </c:pt>
                <c:pt idx="1">
                  <c:v>23829</c:v>
                </c:pt>
                <c:pt idx="2">
                  <c:v>48522</c:v>
                </c:pt>
                <c:pt idx="3">
                  <c:v>38858</c:v>
                </c:pt>
                <c:pt idx="4">
                  <c:v>32633</c:v>
                </c:pt>
                <c:pt idx="5">
                  <c:v>50696</c:v>
                </c:pt>
                <c:pt idx="6">
                  <c:v>73036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584384"/>
        <c:axId val="111585920"/>
      </c:lineChart>
      <c:catAx>
        <c:axId val="111584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11585920"/>
        <c:crosses val="autoZero"/>
        <c:auto val="1"/>
        <c:lblAlgn val="ctr"/>
        <c:lblOffset val="100"/>
        <c:noMultiLvlLbl val="0"/>
      </c:catAx>
      <c:valAx>
        <c:axId val="1115859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1584384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04838310305552"/>
          <c:y val="4.2582734470555973E-2"/>
          <c:w val="0.6492002178972911"/>
          <c:h val="0.6734640856442689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Вопросы ОМС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2012 г.</c:v>
                </c:pt>
                <c:pt idx="1">
                  <c:v>2018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5522</c:v>
                </c:pt>
                <c:pt idx="1">
                  <c:v>35109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Вопросы оказания медпомощи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2264126182340415"/>
                  <c:y val="-6.5644573672091616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14%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836477987421383"/>
                  <c:y val="-0.11746950914290441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/>
                      <a:t>52%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2012 г.</c:v>
                </c:pt>
                <c:pt idx="1">
                  <c:v>2018 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905</c:v>
                </c:pt>
                <c:pt idx="1">
                  <c:v>37927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1412736"/>
        <c:axId val="111414272"/>
        <c:axId val="0"/>
      </c:bar3DChart>
      <c:catAx>
        <c:axId val="1114127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1414272"/>
        <c:crosses val="autoZero"/>
        <c:auto val="1"/>
        <c:lblAlgn val="ctr"/>
        <c:lblOffset val="100"/>
        <c:noMultiLvlLbl val="0"/>
      </c:catAx>
      <c:valAx>
        <c:axId val="111414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14127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8.6412123012925279E-2"/>
          <c:y val="0.8031745530836899"/>
          <c:w val="0.89471995245877289"/>
          <c:h val="0.1524170152476049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Кол-во МО</c:v>
                </c:pt>
              </c:strCache>
            </c:strRef>
          </c:tx>
          <c:marker>
            <c:symbol val="none"/>
          </c:marker>
          <c:dLbls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Лист2!$A$2:$A$12</c:f>
              <c:numCache>
                <c:formatCode>m/d/yyyy</c:formatCode>
                <c:ptCount val="11"/>
                <c:pt idx="0">
                  <c:v>42882</c:v>
                </c:pt>
                <c:pt idx="1">
                  <c:v>42910</c:v>
                </c:pt>
                <c:pt idx="2">
                  <c:v>42938</c:v>
                </c:pt>
                <c:pt idx="3">
                  <c:v>42973</c:v>
                </c:pt>
                <c:pt idx="4">
                  <c:v>43001</c:v>
                </c:pt>
                <c:pt idx="5">
                  <c:v>43036</c:v>
                </c:pt>
                <c:pt idx="6">
                  <c:v>43064</c:v>
                </c:pt>
                <c:pt idx="7">
                  <c:v>43071</c:v>
                </c:pt>
                <c:pt idx="8">
                  <c:v>43078</c:v>
                </c:pt>
                <c:pt idx="9">
                  <c:v>43085</c:v>
                </c:pt>
                <c:pt idx="10">
                  <c:v>43092</c:v>
                </c:pt>
              </c:numCache>
            </c:numRef>
          </c:cat>
          <c:val>
            <c:numRef>
              <c:f>Лист2!$B$2:$B$12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42</c:v>
                </c:pt>
                <c:pt idx="7">
                  <c:v>31</c:v>
                </c:pt>
                <c:pt idx="8">
                  <c:v>37</c:v>
                </c:pt>
                <c:pt idx="9">
                  <c:v>37</c:v>
                </c:pt>
                <c:pt idx="10">
                  <c:v>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407296"/>
        <c:axId val="135139328"/>
      </c:lineChart>
      <c:catAx>
        <c:axId val="136407296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ru-RU"/>
          </a:p>
        </c:txPr>
        <c:crossAx val="135139328"/>
        <c:crosses val="autoZero"/>
        <c:auto val="0"/>
        <c:lblAlgn val="ctr"/>
        <c:lblOffset val="100"/>
        <c:noMultiLvlLbl val="0"/>
      </c:catAx>
      <c:valAx>
        <c:axId val="1351393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3640729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spPr>
    <a:noFill/>
    <a:ln w="6350"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002405949256337E-2"/>
          <c:y val="5.1400554097404488E-2"/>
          <c:w val="0.50093774891302101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Лист4!$B$1</c:f>
              <c:strCache>
                <c:ptCount val="1"/>
                <c:pt idx="0">
                  <c:v>Знают свою СМО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Лист4!$A$2:$A$4</c:f>
              <c:strCache>
                <c:ptCount val="3"/>
                <c:pt idx="0">
                  <c:v>октябрь</c:v>
                </c:pt>
                <c:pt idx="1">
                  <c:v>ноябрь</c:v>
                </c:pt>
                <c:pt idx="2">
                  <c:v>декабрь</c:v>
                </c:pt>
              </c:strCache>
            </c:strRef>
          </c:cat>
          <c:val>
            <c:numRef>
              <c:f>Лист4!$B$2:$B$4</c:f>
              <c:numCache>
                <c:formatCode>0.0</c:formatCode>
                <c:ptCount val="3"/>
                <c:pt idx="0">
                  <c:v>56.522916666666674</c:v>
                </c:pt>
                <c:pt idx="1">
                  <c:v>59.537500000000001</c:v>
                </c:pt>
                <c:pt idx="2">
                  <c:v>66.131249999999994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Лист4!$C$1</c:f>
              <c:strCache>
                <c:ptCount val="1"/>
                <c:pt idx="0">
                  <c:v>Знают о службе СП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Лист4!$A$2:$A$4</c:f>
              <c:strCache>
                <c:ptCount val="3"/>
                <c:pt idx="0">
                  <c:v>октябрь</c:v>
                </c:pt>
                <c:pt idx="1">
                  <c:v>ноябрь</c:v>
                </c:pt>
                <c:pt idx="2">
                  <c:v>декабрь</c:v>
                </c:pt>
              </c:strCache>
            </c:strRef>
          </c:cat>
          <c:val>
            <c:numRef>
              <c:f>Лист4!$C$2:$C$4</c:f>
              <c:numCache>
                <c:formatCode>0.0</c:formatCode>
                <c:ptCount val="3"/>
                <c:pt idx="0">
                  <c:v>20.170833333333334</c:v>
                </c:pt>
                <c:pt idx="1">
                  <c:v>23.306250000000002</c:v>
                </c:pt>
                <c:pt idx="2">
                  <c:v>29.520624999999999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Лист4!$D$1</c:f>
              <c:strCache>
                <c:ptCount val="1"/>
                <c:pt idx="0">
                  <c:v>Обращались  к СП по вопросам в сфере ОМС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Лист4!$A$2:$A$4</c:f>
              <c:strCache>
                <c:ptCount val="3"/>
                <c:pt idx="0">
                  <c:v>октябрь</c:v>
                </c:pt>
                <c:pt idx="1">
                  <c:v>ноябрь</c:v>
                </c:pt>
                <c:pt idx="2">
                  <c:v>декабрь</c:v>
                </c:pt>
              </c:strCache>
            </c:strRef>
          </c:cat>
          <c:val>
            <c:numRef>
              <c:f>Лист4!$D$2:$D$4</c:f>
              <c:numCache>
                <c:formatCode>0.0</c:formatCode>
                <c:ptCount val="3"/>
                <c:pt idx="0">
                  <c:v>20.899152930402931</c:v>
                </c:pt>
                <c:pt idx="1">
                  <c:v>15.6875</c:v>
                </c:pt>
                <c:pt idx="2">
                  <c:v>26.481250000000003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Лист4!$E$1</c:f>
              <c:strCache>
                <c:ptCount val="1"/>
                <c:pt idx="0">
                  <c:v>Удовлетворены результатом обращения</c:v>
                </c:pt>
              </c:strCache>
            </c:strRef>
          </c:tx>
          <c:dLbls>
            <c:dLbl>
              <c:idx val="0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Лист4!$A$2:$A$4</c:f>
              <c:strCache>
                <c:ptCount val="3"/>
                <c:pt idx="0">
                  <c:v>октябрь</c:v>
                </c:pt>
                <c:pt idx="1">
                  <c:v>ноябрь</c:v>
                </c:pt>
                <c:pt idx="2">
                  <c:v>декабрь</c:v>
                </c:pt>
              </c:strCache>
            </c:strRef>
          </c:cat>
          <c:val>
            <c:numRef>
              <c:f>Лист4!$E$2:$E$4</c:f>
              <c:numCache>
                <c:formatCode>0.0</c:formatCode>
                <c:ptCount val="3"/>
                <c:pt idx="0">
                  <c:v>52.4</c:v>
                </c:pt>
                <c:pt idx="1">
                  <c:v>59.5</c:v>
                </c:pt>
                <c:pt idx="2">
                  <c:v>67.291875000000005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292544"/>
        <c:axId val="109302528"/>
      </c:lineChart>
      <c:catAx>
        <c:axId val="10929254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9302528"/>
        <c:crosses val="autoZero"/>
        <c:auto val="1"/>
        <c:lblAlgn val="ctr"/>
        <c:lblOffset val="100"/>
        <c:noMultiLvlLbl val="0"/>
      </c:catAx>
      <c:valAx>
        <c:axId val="10930252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929254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600" b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 b="0"/>
            </a:pPr>
            <a:endParaRPr lang="ru-RU"/>
          </a:p>
        </c:txPr>
      </c:legendEntry>
      <c:layout>
        <c:manualLayout>
          <c:xMode val="edge"/>
          <c:yMode val="edge"/>
          <c:x val="0.65087836285610445"/>
          <c:y val="0.18511317420176465"/>
          <c:w val="0.33999353179213609"/>
          <c:h val="0.68468640903560296"/>
        </c:manualLayout>
      </c:layout>
      <c:overlay val="0"/>
      <c:txPr>
        <a:bodyPr/>
        <a:lstStyle/>
        <a:p>
          <a:pPr>
            <a:defRPr sz="1600" b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1200" b="1"/>
          </a:pPr>
          <a:endParaRPr lang="ru-RU"/>
        </a:p>
      </c:txPr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799101628615095E-2"/>
          <c:y val="0.14196275104910264"/>
          <c:w val="0.57809508358605699"/>
          <c:h val="0.722834628904132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личных обращений пациентов к СП</c:v>
                </c:pt>
              </c:strCache>
            </c:strRef>
          </c:tx>
          <c:dLbls>
            <c:dLbl>
              <c:idx val="0"/>
              <c:layout>
                <c:manualLayout>
                  <c:x val="-4.9094643838617148E-2"/>
                  <c:y val="0.13188102556506071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/>
                      <a:t>973</a:t>
                    </a:r>
                    <a:r>
                      <a:rPr lang="ru-RU" sz="1400" b="1" dirty="0" smtClean="0"/>
                      <a:t> - </a:t>
                    </a:r>
                    <a:r>
                      <a:rPr lang="ru-RU" sz="1200" b="1" dirty="0" smtClean="0"/>
                      <a:t>пилот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5027757149535024"/>
                  <c:y val="-5.662234619433811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5978</a:t>
                    </a:r>
                    <a:r>
                      <a:rPr lang="ru-RU" dirty="0" smtClean="0"/>
                      <a:t> – </a:t>
                    </a:r>
                    <a:r>
                      <a:rPr lang="ru-RU" sz="1200" dirty="0" smtClean="0"/>
                      <a:t>тиражирование 2017 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7497</a:t>
                    </a:r>
                    <a:r>
                      <a:rPr lang="ru-RU" dirty="0" smtClean="0"/>
                      <a:t> – </a:t>
                    </a:r>
                    <a:r>
                      <a:rPr lang="ru-RU" sz="1200" dirty="0" smtClean="0"/>
                      <a:t>тиражирование 2018</a:t>
                    </a:r>
                    <a:endParaRPr lang="en-US" sz="12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01.05.2017-31.08.2017</c:v>
                </c:pt>
                <c:pt idx="1">
                  <c:v>01.09.2017-31.12.2017</c:v>
                </c:pt>
                <c:pt idx="2">
                  <c:v>01.01.2018-23.05.2018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973</c:v>
                </c:pt>
                <c:pt idx="1">
                  <c:v>5978</c:v>
                </c:pt>
                <c:pt idx="2">
                  <c:v>7497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525496312390191"/>
          <c:y val="0.21348529191636084"/>
          <c:w val="0.26685461780594438"/>
          <c:h val="0.48743012434382704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43293E-6913-4E54-AC5D-5A787EEA13D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1E46660-26EA-4F6B-AD81-44218C1457EA}">
      <dgm:prSet phldrT="[Текст]" custT="1"/>
      <dgm:spPr/>
      <dgm:t>
        <a:bodyPr/>
        <a:lstStyle/>
        <a:p>
          <a:r>
            <a:rPr lang="ru-RU" sz="1300" b="1" dirty="0" smtClean="0"/>
            <a:t>Правила оплаты МП </a:t>
          </a:r>
        </a:p>
        <a:p>
          <a:r>
            <a:rPr lang="ru-RU" sz="1300" b="1" dirty="0" err="1" smtClean="0"/>
            <a:t>МЭСы</a:t>
          </a:r>
          <a:endParaRPr lang="ru-RU" sz="1300" b="1" dirty="0" smtClean="0"/>
        </a:p>
        <a:p>
          <a:r>
            <a:rPr lang="ru-RU" sz="1300" b="1" dirty="0" smtClean="0"/>
            <a:t>Тарифы</a:t>
          </a:r>
        </a:p>
        <a:p>
          <a:r>
            <a:rPr lang="ru-RU" sz="1300" b="1" dirty="0" smtClean="0"/>
            <a:t> Реестры</a:t>
          </a:r>
          <a:endParaRPr lang="ru-RU" sz="1300" b="1" dirty="0"/>
        </a:p>
      </dgm:t>
    </dgm:pt>
    <dgm:pt modelId="{C5E4CBDA-03B6-44AF-8C26-FB03D5D955FA}" type="parTrans" cxnId="{171640CC-A0CA-4C42-B41C-B9EDE89CB303}">
      <dgm:prSet/>
      <dgm:spPr/>
      <dgm:t>
        <a:bodyPr/>
        <a:lstStyle/>
        <a:p>
          <a:endParaRPr lang="ru-RU"/>
        </a:p>
      </dgm:t>
    </dgm:pt>
    <dgm:pt modelId="{1B07E0E2-D1F3-40FE-BC25-4222240D6557}" type="sibTrans" cxnId="{171640CC-A0CA-4C42-B41C-B9EDE89CB303}">
      <dgm:prSet/>
      <dgm:spPr/>
      <dgm:t>
        <a:bodyPr/>
        <a:lstStyle/>
        <a:p>
          <a:endParaRPr lang="ru-RU"/>
        </a:p>
      </dgm:t>
    </dgm:pt>
    <dgm:pt modelId="{8F1B10E8-BBE0-4962-9E5E-A8BF5556BA81}">
      <dgm:prSet phldrT="[Текст]" custT="1"/>
      <dgm:spPr/>
      <dgm:t>
        <a:bodyPr/>
        <a:lstStyle/>
        <a:p>
          <a:r>
            <a:rPr lang="ru-RU" sz="1300" b="1" dirty="0" smtClean="0"/>
            <a:t>Взаимозачеты</a:t>
          </a:r>
        </a:p>
        <a:p>
          <a:r>
            <a:rPr lang="ru-RU" sz="1300" b="1" dirty="0" smtClean="0"/>
            <a:t>Региональные Стандарты</a:t>
          </a:r>
        </a:p>
        <a:p>
          <a:r>
            <a:rPr lang="ru-RU" sz="1300" b="1" dirty="0" smtClean="0"/>
            <a:t>Региональные правила экспертизы</a:t>
          </a:r>
          <a:endParaRPr lang="ru-RU" sz="1300" b="1" dirty="0"/>
        </a:p>
      </dgm:t>
    </dgm:pt>
    <dgm:pt modelId="{CA224F7E-F6DE-4C83-83DF-B1EB17205A21}" type="parTrans" cxnId="{6A284BA2-DF9B-4B2D-A74C-B53510A50E77}">
      <dgm:prSet/>
      <dgm:spPr/>
      <dgm:t>
        <a:bodyPr/>
        <a:lstStyle/>
        <a:p>
          <a:endParaRPr lang="ru-RU"/>
        </a:p>
      </dgm:t>
    </dgm:pt>
    <dgm:pt modelId="{9C59F0AE-D796-4D60-B244-3D580C4E154E}" type="sibTrans" cxnId="{6A284BA2-DF9B-4B2D-A74C-B53510A50E77}">
      <dgm:prSet/>
      <dgm:spPr/>
      <dgm:t>
        <a:bodyPr/>
        <a:lstStyle/>
        <a:p>
          <a:endParaRPr lang="ru-RU"/>
        </a:p>
      </dgm:t>
    </dgm:pt>
    <dgm:pt modelId="{72C67A2A-66B4-4C84-A5E2-D10700027817}">
      <dgm:prSet phldrT="[Текст]" custT="1"/>
      <dgm:spPr/>
      <dgm:t>
        <a:bodyPr/>
        <a:lstStyle/>
        <a:p>
          <a:r>
            <a:rPr lang="ru-RU" sz="1300" b="1" dirty="0" smtClean="0"/>
            <a:t>«Мать и дитя», </a:t>
          </a:r>
          <a:r>
            <a:rPr lang="ru-RU" sz="1300" b="1" smtClean="0"/>
            <a:t>«ИнтТерапия</a:t>
          </a:r>
          <a:r>
            <a:rPr lang="ru-RU" sz="1300" b="1" dirty="0" smtClean="0"/>
            <a:t>»,</a:t>
          </a:r>
        </a:p>
        <a:p>
          <a:r>
            <a:rPr lang="ru-RU" sz="1300" b="1" dirty="0" smtClean="0"/>
            <a:t>«Дополнит. лекарственное обеспечение», «Здоровье мужчин», Развитие ОВП</a:t>
          </a:r>
          <a:endParaRPr lang="ru-RU" sz="1300" b="1" dirty="0"/>
        </a:p>
      </dgm:t>
    </dgm:pt>
    <dgm:pt modelId="{CA0C2CD5-5CE8-49CD-93AF-6ABB33486770}" type="parTrans" cxnId="{C3D2FA61-7C57-4E7F-AC20-86337BDD34A2}">
      <dgm:prSet/>
      <dgm:spPr/>
      <dgm:t>
        <a:bodyPr/>
        <a:lstStyle/>
        <a:p>
          <a:endParaRPr lang="ru-RU"/>
        </a:p>
      </dgm:t>
    </dgm:pt>
    <dgm:pt modelId="{38041E50-ABBC-4774-8825-590203A9D76B}" type="sibTrans" cxnId="{C3D2FA61-7C57-4E7F-AC20-86337BDD34A2}">
      <dgm:prSet/>
      <dgm:spPr/>
      <dgm:t>
        <a:bodyPr/>
        <a:lstStyle/>
        <a:p>
          <a:endParaRPr lang="ru-RU"/>
        </a:p>
      </dgm:t>
    </dgm:pt>
    <dgm:pt modelId="{698102E9-6E53-4551-9796-DE70E02FD960}">
      <dgm:prSet custT="1"/>
      <dgm:spPr/>
      <dgm:t>
        <a:bodyPr/>
        <a:lstStyle/>
        <a:p>
          <a:r>
            <a:rPr lang="ru-RU" sz="1300" b="1" dirty="0" smtClean="0"/>
            <a:t>«Здоровье», «Доступные лекарства», «Земский доктор»</a:t>
          </a:r>
        </a:p>
        <a:p>
          <a:r>
            <a:rPr lang="ru-RU" sz="1300" b="1" dirty="0" err="1" smtClean="0"/>
            <a:t>Федеральныеправила</a:t>
          </a:r>
          <a:r>
            <a:rPr lang="ru-RU" sz="1300" b="1" dirty="0" smtClean="0"/>
            <a:t> экспертизы</a:t>
          </a:r>
          <a:endParaRPr lang="ru-RU" sz="1300" b="1" dirty="0"/>
        </a:p>
      </dgm:t>
    </dgm:pt>
    <dgm:pt modelId="{DC918D0E-764E-40FD-AF43-3C60141F86D1}" type="parTrans" cxnId="{9C690094-A212-47BE-A540-3A206DF86954}">
      <dgm:prSet/>
      <dgm:spPr/>
      <dgm:t>
        <a:bodyPr/>
        <a:lstStyle/>
        <a:p>
          <a:endParaRPr lang="ru-RU"/>
        </a:p>
      </dgm:t>
    </dgm:pt>
    <dgm:pt modelId="{0B77AF0B-6C0B-448D-AA34-DA382048D2C4}" type="sibTrans" cxnId="{9C690094-A212-47BE-A540-3A206DF86954}">
      <dgm:prSet/>
      <dgm:spPr/>
      <dgm:t>
        <a:bodyPr/>
        <a:lstStyle/>
        <a:p>
          <a:endParaRPr lang="ru-RU"/>
        </a:p>
      </dgm:t>
    </dgm:pt>
    <dgm:pt modelId="{FA835B95-47F9-4EB4-867F-2B3DF4AA7227}">
      <dgm:prSet custT="1"/>
      <dgm:spPr/>
      <dgm:t>
        <a:bodyPr/>
        <a:lstStyle/>
        <a:p>
          <a:r>
            <a:rPr lang="ru-RU" sz="1300" b="1" dirty="0" smtClean="0"/>
            <a:t>Федеральные порядки и стандарты оказания МП, </a:t>
          </a:r>
        </a:p>
        <a:p>
          <a:r>
            <a:rPr lang="ru-RU" sz="1300" b="1" dirty="0" smtClean="0"/>
            <a:t>Модернизация,</a:t>
          </a:r>
        </a:p>
        <a:p>
          <a:r>
            <a:rPr lang="ru-RU" sz="1300" b="1" dirty="0" smtClean="0"/>
            <a:t>«Бережливая поликлиника»</a:t>
          </a:r>
        </a:p>
      </dgm:t>
    </dgm:pt>
    <dgm:pt modelId="{9BFAA87C-B0E8-40CE-B7E6-2144B157383C}" type="parTrans" cxnId="{9B490454-B7F9-4CD9-BC7A-3B8FD9AE54F5}">
      <dgm:prSet/>
      <dgm:spPr/>
      <dgm:t>
        <a:bodyPr/>
        <a:lstStyle/>
        <a:p>
          <a:endParaRPr lang="ru-RU"/>
        </a:p>
      </dgm:t>
    </dgm:pt>
    <dgm:pt modelId="{CAB2ECC5-5D76-4939-9C26-FE35178F31BF}" type="sibTrans" cxnId="{9B490454-B7F9-4CD9-BC7A-3B8FD9AE54F5}">
      <dgm:prSet/>
      <dgm:spPr/>
      <dgm:t>
        <a:bodyPr/>
        <a:lstStyle/>
        <a:p>
          <a:endParaRPr lang="ru-RU"/>
        </a:p>
      </dgm:t>
    </dgm:pt>
    <dgm:pt modelId="{F44004A3-B241-422F-AA02-B44D51088397}">
      <dgm:prSet custT="1"/>
      <dgm:spPr/>
      <dgm:t>
        <a:bodyPr/>
        <a:lstStyle/>
        <a:p>
          <a:r>
            <a:rPr lang="ru-RU" sz="1200" b="1" dirty="0" smtClean="0">
              <a:solidFill>
                <a:srgbClr val="C00000"/>
              </a:solidFill>
            </a:rPr>
            <a:t>Внедрение Института СП,</a:t>
          </a:r>
        </a:p>
        <a:p>
          <a:r>
            <a:rPr lang="ru-RU" sz="1200" b="1" dirty="0" smtClean="0">
              <a:solidFill>
                <a:srgbClr val="C00000"/>
              </a:solidFill>
            </a:rPr>
            <a:t>Информационное сопровождение ЗЛ на всех этапах оказания МП </a:t>
          </a:r>
        </a:p>
        <a:p>
          <a:r>
            <a:rPr lang="ru-RU" sz="1200" b="1" dirty="0" smtClean="0">
              <a:solidFill>
                <a:srgbClr val="C00000"/>
              </a:solidFill>
            </a:rPr>
            <a:t>Сопровождение по профилю «Онкология»</a:t>
          </a:r>
          <a:endParaRPr lang="ru-RU" sz="1200" b="1" dirty="0">
            <a:solidFill>
              <a:srgbClr val="C00000"/>
            </a:solidFill>
          </a:endParaRPr>
        </a:p>
      </dgm:t>
    </dgm:pt>
    <dgm:pt modelId="{B27DC876-E669-4EDA-9103-771D01719DE8}" type="parTrans" cxnId="{8C614243-31CA-49ED-A35A-770F3F9E7BB9}">
      <dgm:prSet/>
      <dgm:spPr/>
      <dgm:t>
        <a:bodyPr/>
        <a:lstStyle/>
        <a:p>
          <a:endParaRPr lang="ru-RU"/>
        </a:p>
      </dgm:t>
    </dgm:pt>
    <dgm:pt modelId="{AAE29F2E-2DB2-491A-AF61-62FB5E0D0145}" type="sibTrans" cxnId="{8C614243-31CA-49ED-A35A-770F3F9E7BB9}">
      <dgm:prSet/>
      <dgm:spPr/>
      <dgm:t>
        <a:bodyPr/>
        <a:lstStyle/>
        <a:p>
          <a:endParaRPr lang="ru-RU"/>
        </a:p>
      </dgm:t>
    </dgm:pt>
    <dgm:pt modelId="{3AB9FAC7-31CF-4C89-940B-588BC4464D39}" type="pres">
      <dgm:prSet presAssocID="{7843293E-6913-4E54-AC5D-5A787EEA13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5EA608-7886-46DF-BB85-70785628B2C3}" type="pres">
      <dgm:prSet presAssocID="{7843293E-6913-4E54-AC5D-5A787EEA13D2}" presName="arrow" presStyleLbl="bgShp" presStyleIdx="0" presStyleCnt="1" custScaleY="105518"/>
      <dgm:spPr>
        <a:solidFill>
          <a:schemeClr val="accent5">
            <a:lumMod val="60000"/>
            <a:lumOff val="40000"/>
          </a:schemeClr>
        </a:solidFill>
      </dgm:spPr>
    </dgm:pt>
    <dgm:pt modelId="{2B9099D0-F74D-4ABF-B8C5-BBE16A81126F}" type="pres">
      <dgm:prSet presAssocID="{7843293E-6913-4E54-AC5D-5A787EEA13D2}" presName="points" presStyleCnt="0"/>
      <dgm:spPr/>
    </dgm:pt>
    <dgm:pt modelId="{24112210-F09D-48EF-896F-ECAF6F44BD61}" type="pres">
      <dgm:prSet presAssocID="{41E46660-26EA-4F6B-AD81-44218C1457EA}" presName="compositeA" presStyleCnt="0"/>
      <dgm:spPr/>
    </dgm:pt>
    <dgm:pt modelId="{B46CE1C1-645C-4E67-9255-BE5D31DCBA8D}" type="pres">
      <dgm:prSet presAssocID="{41E46660-26EA-4F6B-AD81-44218C1457EA}" presName="textA" presStyleLbl="revTx" presStyleIdx="0" presStyleCnt="6" custScaleX="85111" custLinFactNeighborX="5153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A79085-48B5-4FD8-AA76-A37849568B07}" type="pres">
      <dgm:prSet presAssocID="{41E46660-26EA-4F6B-AD81-44218C1457EA}" presName="circleA" presStyleLbl="node1" presStyleIdx="0" presStyleCnt="6" custScaleX="177165" custScaleY="1771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CFFD7AF-B457-4326-94FE-531EAF3FE2CB}" type="pres">
      <dgm:prSet presAssocID="{41E46660-26EA-4F6B-AD81-44218C1457EA}" presName="spaceA" presStyleCnt="0"/>
      <dgm:spPr/>
    </dgm:pt>
    <dgm:pt modelId="{E66DB141-8480-461D-AE54-ADAD31A35D6C}" type="pres">
      <dgm:prSet presAssocID="{1B07E0E2-D1F3-40FE-BC25-4222240D6557}" presName="space" presStyleCnt="0"/>
      <dgm:spPr/>
    </dgm:pt>
    <dgm:pt modelId="{AD84131B-3D1E-4768-AD7A-738393AE45DE}" type="pres">
      <dgm:prSet presAssocID="{8F1B10E8-BBE0-4962-9E5E-A8BF5556BA81}" presName="compositeB" presStyleCnt="0"/>
      <dgm:spPr/>
    </dgm:pt>
    <dgm:pt modelId="{EE56A12B-7AEB-41ED-AB6C-BD744D71E9D2}" type="pres">
      <dgm:prSet presAssocID="{8F1B10E8-BBE0-4962-9E5E-A8BF5556BA81}" presName="textB" presStyleLbl="revTx" presStyleIdx="1" presStyleCnt="6" custScaleX="113430" custLinFactNeighborX="49207" custLinFactNeighborY="-6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5DE3A-8B04-4BE5-9090-01E9632A6382}" type="pres">
      <dgm:prSet presAssocID="{8F1B10E8-BBE0-4962-9E5E-A8BF5556BA81}" presName="circleB" presStyleLbl="node1" presStyleIdx="1" presStyleCnt="6" custScaleX="199106" custScaleY="19910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423EA62-C80B-4B25-9008-7F8EDE7F0E30}" type="pres">
      <dgm:prSet presAssocID="{8F1B10E8-BBE0-4962-9E5E-A8BF5556BA81}" presName="spaceB" presStyleCnt="0"/>
      <dgm:spPr/>
    </dgm:pt>
    <dgm:pt modelId="{68DDE0DB-AF33-41CE-95FA-AE7ACFA9FCA3}" type="pres">
      <dgm:prSet presAssocID="{9C59F0AE-D796-4D60-B244-3D580C4E154E}" presName="space" presStyleCnt="0"/>
      <dgm:spPr/>
    </dgm:pt>
    <dgm:pt modelId="{3202DF48-459C-43A5-8190-2A2A57A12F9E}" type="pres">
      <dgm:prSet presAssocID="{72C67A2A-66B4-4C84-A5E2-D10700027817}" presName="compositeA" presStyleCnt="0"/>
      <dgm:spPr/>
    </dgm:pt>
    <dgm:pt modelId="{05646E44-66A0-4A49-8ACD-951197A13546}" type="pres">
      <dgm:prSet presAssocID="{72C67A2A-66B4-4C84-A5E2-D10700027817}" presName="textA" presStyleLbl="revTx" presStyleIdx="2" presStyleCnt="6" custScaleX="128820" custLinFactNeighborX="51471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5E4F1-0EA6-422E-BAB7-3B85352E3B2E}" type="pres">
      <dgm:prSet presAssocID="{72C67A2A-66B4-4C84-A5E2-D10700027817}" presName="circleA" presStyleLbl="node1" presStyleIdx="2" presStyleCnt="6" custScaleX="199106" custScaleY="19910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E560907-CDF5-4B56-8D1F-478DE3D0D2A6}" type="pres">
      <dgm:prSet presAssocID="{72C67A2A-66B4-4C84-A5E2-D10700027817}" presName="spaceA" presStyleCnt="0"/>
      <dgm:spPr/>
    </dgm:pt>
    <dgm:pt modelId="{4D7AD996-006D-4999-B4E4-8477746733F2}" type="pres">
      <dgm:prSet presAssocID="{38041E50-ABBC-4774-8825-590203A9D76B}" presName="space" presStyleCnt="0"/>
      <dgm:spPr/>
    </dgm:pt>
    <dgm:pt modelId="{6A9281C1-7039-4DF2-A62B-94C41C91C07D}" type="pres">
      <dgm:prSet presAssocID="{698102E9-6E53-4551-9796-DE70E02FD960}" presName="compositeB" presStyleCnt="0"/>
      <dgm:spPr/>
    </dgm:pt>
    <dgm:pt modelId="{CC7C935D-40BF-48A7-89BB-4D184CC478BC}" type="pres">
      <dgm:prSet presAssocID="{698102E9-6E53-4551-9796-DE70E02FD960}" presName="textB" presStyleLbl="revTx" presStyleIdx="3" presStyleCnt="6" custScaleX="109980" custLinFactNeighborX="51557" custLinFactNeighborY="31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1579A-8D1B-4895-B68E-C42F5A07548C}" type="pres">
      <dgm:prSet presAssocID="{698102E9-6E53-4551-9796-DE70E02FD960}" presName="circleB" presStyleLbl="node1" presStyleIdx="3" presStyleCnt="6" custScaleX="199106" custScaleY="19910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0C65000-2021-48F5-A972-6B030D105033}" type="pres">
      <dgm:prSet presAssocID="{698102E9-6E53-4551-9796-DE70E02FD960}" presName="spaceB" presStyleCnt="0"/>
      <dgm:spPr/>
    </dgm:pt>
    <dgm:pt modelId="{937A1A3A-8068-40A4-BCA1-6D9517A64FEA}" type="pres">
      <dgm:prSet presAssocID="{0B77AF0B-6C0B-448D-AA34-DA382048D2C4}" presName="space" presStyleCnt="0"/>
      <dgm:spPr/>
    </dgm:pt>
    <dgm:pt modelId="{BC2EF26C-D081-4B6D-86E1-BB628D798FC0}" type="pres">
      <dgm:prSet presAssocID="{FA835B95-47F9-4EB4-867F-2B3DF4AA7227}" presName="compositeA" presStyleCnt="0"/>
      <dgm:spPr/>
    </dgm:pt>
    <dgm:pt modelId="{D8989D21-E7D2-4785-A3E1-F75F33719194}" type="pres">
      <dgm:prSet presAssocID="{FA835B95-47F9-4EB4-867F-2B3DF4AA7227}" presName="textA" presStyleLbl="revTx" presStyleIdx="4" presStyleCnt="6" custScaleX="121153" custLinFactNeighborX="51672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FC315-50BA-4941-9A6B-9FBCD7337A63}" type="pres">
      <dgm:prSet presAssocID="{FA835B95-47F9-4EB4-867F-2B3DF4AA7227}" presName="circleA" presStyleLbl="node1" presStyleIdx="4" presStyleCnt="6" custScaleX="199106" custScaleY="19910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CAE1407E-BD25-4EB8-8447-A7A93FFF69F4}" type="pres">
      <dgm:prSet presAssocID="{FA835B95-47F9-4EB4-867F-2B3DF4AA7227}" presName="spaceA" presStyleCnt="0"/>
      <dgm:spPr/>
    </dgm:pt>
    <dgm:pt modelId="{0219E672-6E85-471D-AE8C-407CCCFBD30B}" type="pres">
      <dgm:prSet presAssocID="{CAB2ECC5-5D76-4939-9C26-FE35178F31BF}" presName="space" presStyleCnt="0"/>
      <dgm:spPr/>
    </dgm:pt>
    <dgm:pt modelId="{B4ECE24A-7508-4901-A2A3-F9E9DB21C710}" type="pres">
      <dgm:prSet presAssocID="{F44004A3-B241-422F-AA02-B44D51088397}" presName="compositeB" presStyleCnt="0"/>
      <dgm:spPr/>
    </dgm:pt>
    <dgm:pt modelId="{F8289303-E851-4E14-9CF0-3C367DF6A761}" type="pres">
      <dgm:prSet presAssocID="{F44004A3-B241-422F-AA02-B44D51088397}" presName="textB" presStyleLbl="revTx" presStyleIdx="5" presStyleCnt="6" custScaleX="127527" custLinFactNeighborX="-6363" custLinFactNeighborY="-39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A9B34-35D3-4196-B05E-6EE1E66D6F1F}" type="pres">
      <dgm:prSet presAssocID="{F44004A3-B241-422F-AA02-B44D51088397}" presName="circleB" presStyleLbl="node1" presStyleIdx="5" presStyleCnt="6" custScaleX="199106" custScaleY="19910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BEDB0F69-E1C6-46FE-96B7-849CB8443FB0}" type="pres">
      <dgm:prSet presAssocID="{F44004A3-B241-422F-AA02-B44D51088397}" presName="spaceB" presStyleCnt="0"/>
      <dgm:spPr/>
    </dgm:pt>
  </dgm:ptLst>
  <dgm:cxnLst>
    <dgm:cxn modelId="{08544A0A-E386-4D29-94E2-04951A73498E}" type="presOf" srcId="{698102E9-6E53-4551-9796-DE70E02FD960}" destId="{CC7C935D-40BF-48A7-89BB-4D184CC478BC}" srcOrd="0" destOrd="0" presId="urn:microsoft.com/office/officeart/2005/8/layout/hProcess11"/>
    <dgm:cxn modelId="{DB280AAE-254D-4D7C-AA5C-CF326E65933B}" type="presOf" srcId="{F44004A3-B241-422F-AA02-B44D51088397}" destId="{F8289303-E851-4E14-9CF0-3C367DF6A761}" srcOrd="0" destOrd="0" presId="urn:microsoft.com/office/officeart/2005/8/layout/hProcess11"/>
    <dgm:cxn modelId="{79D84E06-5A64-4342-AC58-662883B4210F}" type="presOf" srcId="{72C67A2A-66B4-4C84-A5E2-D10700027817}" destId="{05646E44-66A0-4A49-8ACD-951197A13546}" srcOrd="0" destOrd="0" presId="urn:microsoft.com/office/officeart/2005/8/layout/hProcess11"/>
    <dgm:cxn modelId="{9B490454-B7F9-4CD9-BC7A-3B8FD9AE54F5}" srcId="{7843293E-6913-4E54-AC5D-5A787EEA13D2}" destId="{FA835B95-47F9-4EB4-867F-2B3DF4AA7227}" srcOrd="4" destOrd="0" parTransId="{9BFAA87C-B0E8-40CE-B7E6-2144B157383C}" sibTransId="{CAB2ECC5-5D76-4939-9C26-FE35178F31BF}"/>
    <dgm:cxn modelId="{171640CC-A0CA-4C42-B41C-B9EDE89CB303}" srcId="{7843293E-6913-4E54-AC5D-5A787EEA13D2}" destId="{41E46660-26EA-4F6B-AD81-44218C1457EA}" srcOrd="0" destOrd="0" parTransId="{C5E4CBDA-03B6-44AF-8C26-FB03D5D955FA}" sibTransId="{1B07E0E2-D1F3-40FE-BC25-4222240D6557}"/>
    <dgm:cxn modelId="{8C614243-31CA-49ED-A35A-770F3F9E7BB9}" srcId="{7843293E-6913-4E54-AC5D-5A787EEA13D2}" destId="{F44004A3-B241-422F-AA02-B44D51088397}" srcOrd="5" destOrd="0" parTransId="{B27DC876-E669-4EDA-9103-771D01719DE8}" sibTransId="{AAE29F2E-2DB2-491A-AF61-62FB5E0D0145}"/>
    <dgm:cxn modelId="{139141F2-5351-4752-8C03-47B79F7193D7}" type="presOf" srcId="{FA835B95-47F9-4EB4-867F-2B3DF4AA7227}" destId="{D8989D21-E7D2-4785-A3E1-F75F33719194}" srcOrd="0" destOrd="0" presId="urn:microsoft.com/office/officeart/2005/8/layout/hProcess11"/>
    <dgm:cxn modelId="{7E468170-6B8A-477F-8B57-652E662E8308}" type="presOf" srcId="{8F1B10E8-BBE0-4962-9E5E-A8BF5556BA81}" destId="{EE56A12B-7AEB-41ED-AB6C-BD744D71E9D2}" srcOrd="0" destOrd="0" presId="urn:microsoft.com/office/officeart/2005/8/layout/hProcess11"/>
    <dgm:cxn modelId="{12352C10-0598-421C-BC84-A5C1CBCAFBEF}" type="presOf" srcId="{41E46660-26EA-4F6B-AD81-44218C1457EA}" destId="{B46CE1C1-645C-4E67-9255-BE5D31DCBA8D}" srcOrd="0" destOrd="0" presId="urn:microsoft.com/office/officeart/2005/8/layout/hProcess11"/>
    <dgm:cxn modelId="{ED70A767-F8CE-4A33-B643-F2ED6A6AC733}" type="presOf" srcId="{7843293E-6913-4E54-AC5D-5A787EEA13D2}" destId="{3AB9FAC7-31CF-4C89-940B-588BC4464D39}" srcOrd="0" destOrd="0" presId="urn:microsoft.com/office/officeart/2005/8/layout/hProcess11"/>
    <dgm:cxn modelId="{C3D2FA61-7C57-4E7F-AC20-86337BDD34A2}" srcId="{7843293E-6913-4E54-AC5D-5A787EEA13D2}" destId="{72C67A2A-66B4-4C84-A5E2-D10700027817}" srcOrd="2" destOrd="0" parTransId="{CA0C2CD5-5CE8-49CD-93AF-6ABB33486770}" sibTransId="{38041E50-ABBC-4774-8825-590203A9D76B}"/>
    <dgm:cxn modelId="{9C690094-A212-47BE-A540-3A206DF86954}" srcId="{7843293E-6913-4E54-AC5D-5A787EEA13D2}" destId="{698102E9-6E53-4551-9796-DE70E02FD960}" srcOrd="3" destOrd="0" parTransId="{DC918D0E-764E-40FD-AF43-3C60141F86D1}" sibTransId="{0B77AF0B-6C0B-448D-AA34-DA382048D2C4}"/>
    <dgm:cxn modelId="{6A284BA2-DF9B-4B2D-A74C-B53510A50E77}" srcId="{7843293E-6913-4E54-AC5D-5A787EEA13D2}" destId="{8F1B10E8-BBE0-4962-9E5E-A8BF5556BA81}" srcOrd="1" destOrd="0" parTransId="{CA224F7E-F6DE-4C83-83DF-B1EB17205A21}" sibTransId="{9C59F0AE-D796-4D60-B244-3D580C4E154E}"/>
    <dgm:cxn modelId="{A629D99D-6D89-45FD-805E-1B8DBC839475}" type="presParOf" srcId="{3AB9FAC7-31CF-4C89-940B-588BC4464D39}" destId="{F65EA608-7886-46DF-BB85-70785628B2C3}" srcOrd="0" destOrd="0" presId="urn:microsoft.com/office/officeart/2005/8/layout/hProcess11"/>
    <dgm:cxn modelId="{0955228D-361B-4ED7-B1EE-EF57D8254EBE}" type="presParOf" srcId="{3AB9FAC7-31CF-4C89-940B-588BC4464D39}" destId="{2B9099D0-F74D-4ABF-B8C5-BBE16A81126F}" srcOrd="1" destOrd="0" presId="urn:microsoft.com/office/officeart/2005/8/layout/hProcess11"/>
    <dgm:cxn modelId="{885202FA-171D-4774-9E11-7A6A6387BF2B}" type="presParOf" srcId="{2B9099D0-F74D-4ABF-B8C5-BBE16A81126F}" destId="{24112210-F09D-48EF-896F-ECAF6F44BD61}" srcOrd="0" destOrd="0" presId="urn:microsoft.com/office/officeart/2005/8/layout/hProcess11"/>
    <dgm:cxn modelId="{3C2CC659-657A-464D-8690-C297CBA0274B}" type="presParOf" srcId="{24112210-F09D-48EF-896F-ECAF6F44BD61}" destId="{B46CE1C1-645C-4E67-9255-BE5D31DCBA8D}" srcOrd="0" destOrd="0" presId="urn:microsoft.com/office/officeart/2005/8/layout/hProcess11"/>
    <dgm:cxn modelId="{E40E54AF-C998-42D3-A89E-7E6ABB4621DC}" type="presParOf" srcId="{24112210-F09D-48EF-896F-ECAF6F44BD61}" destId="{15A79085-48B5-4FD8-AA76-A37849568B07}" srcOrd="1" destOrd="0" presId="urn:microsoft.com/office/officeart/2005/8/layout/hProcess11"/>
    <dgm:cxn modelId="{386A41E6-AB71-4973-81CE-E1578E61E1ED}" type="presParOf" srcId="{24112210-F09D-48EF-896F-ECAF6F44BD61}" destId="{3CFFD7AF-B457-4326-94FE-531EAF3FE2CB}" srcOrd="2" destOrd="0" presId="urn:microsoft.com/office/officeart/2005/8/layout/hProcess11"/>
    <dgm:cxn modelId="{2E44AB45-022E-467F-9448-3D2F08E2D859}" type="presParOf" srcId="{2B9099D0-F74D-4ABF-B8C5-BBE16A81126F}" destId="{E66DB141-8480-461D-AE54-ADAD31A35D6C}" srcOrd="1" destOrd="0" presId="urn:microsoft.com/office/officeart/2005/8/layout/hProcess11"/>
    <dgm:cxn modelId="{4F72CFD4-BC7E-4835-B3D2-1F36C0C26040}" type="presParOf" srcId="{2B9099D0-F74D-4ABF-B8C5-BBE16A81126F}" destId="{AD84131B-3D1E-4768-AD7A-738393AE45DE}" srcOrd="2" destOrd="0" presId="urn:microsoft.com/office/officeart/2005/8/layout/hProcess11"/>
    <dgm:cxn modelId="{9F200AD8-48D5-41DE-82B6-017734812BC4}" type="presParOf" srcId="{AD84131B-3D1E-4768-AD7A-738393AE45DE}" destId="{EE56A12B-7AEB-41ED-AB6C-BD744D71E9D2}" srcOrd="0" destOrd="0" presId="urn:microsoft.com/office/officeart/2005/8/layout/hProcess11"/>
    <dgm:cxn modelId="{0EAADE38-91BD-4C19-BA6D-ABFF3AD8B5E7}" type="presParOf" srcId="{AD84131B-3D1E-4768-AD7A-738393AE45DE}" destId="{2C85DE3A-8B04-4BE5-9090-01E9632A6382}" srcOrd="1" destOrd="0" presId="urn:microsoft.com/office/officeart/2005/8/layout/hProcess11"/>
    <dgm:cxn modelId="{EFD8DD6D-67C3-4D15-BBC7-9CA8A211ACCD}" type="presParOf" srcId="{AD84131B-3D1E-4768-AD7A-738393AE45DE}" destId="{1423EA62-C80B-4B25-9008-7F8EDE7F0E30}" srcOrd="2" destOrd="0" presId="urn:microsoft.com/office/officeart/2005/8/layout/hProcess11"/>
    <dgm:cxn modelId="{0874F12E-18F7-4FBC-8F3A-D93DE2A83A10}" type="presParOf" srcId="{2B9099D0-F74D-4ABF-B8C5-BBE16A81126F}" destId="{68DDE0DB-AF33-41CE-95FA-AE7ACFA9FCA3}" srcOrd="3" destOrd="0" presId="urn:microsoft.com/office/officeart/2005/8/layout/hProcess11"/>
    <dgm:cxn modelId="{B90A7F30-CB1C-486F-8C85-D608CE7F2327}" type="presParOf" srcId="{2B9099D0-F74D-4ABF-B8C5-BBE16A81126F}" destId="{3202DF48-459C-43A5-8190-2A2A57A12F9E}" srcOrd="4" destOrd="0" presId="urn:microsoft.com/office/officeart/2005/8/layout/hProcess11"/>
    <dgm:cxn modelId="{F0531CE5-6CA4-4EE3-A7F6-CF12B0DF6093}" type="presParOf" srcId="{3202DF48-459C-43A5-8190-2A2A57A12F9E}" destId="{05646E44-66A0-4A49-8ACD-951197A13546}" srcOrd="0" destOrd="0" presId="urn:microsoft.com/office/officeart/2005/8/layout/hProcess11"/>
    <dgm:cxn modelId="{55725F75-A809-4ADA-A4A5-A8530870D336}" type="presParOf" srcId="{3202DF48-459C-43A5-8190-2A2A57A12F9E}" destId="{07D5E4F1-0EA6-422E-BAB7-3B85352E3B2E}" srcOrd="1" destOrd="0" presId="urn:microsoft.com/office/officeart/2005/8/layout/hProcess11"/>
    <dgm:cxn modelId="{B033E4A3-DCB9-4B10-B6F6-FE7344A99F7A}" type="presParOf" srcId="{3202DF48-459C-43A5-8190-2A2A57A12F9E}" destId="{CE560907-CDF5-4B56-8D1F-478DE3D0D2A6}" srcOrd="2" destOrd="0" presId="urn:microsoft.com/office/officeart/2005/8/layout/hProcess11"/>
    <dgm:cxn modelId="{BFC8D136-BCB3-47D6-91CA-8D2FA89F7306}" type="presParOf" srcId="{2B9099D0-F74D-4ABF-B8C5-BBE16A81126F}" destId="{4D7AD996-006D-4999-B4E4-8477746733F2}" srcOrd="5" destOrd="0" presId="urn:microsoft.com/office/officeart/2005/8/layout/hProcess11"/>
    <dgm:cxn modelId="{0B391068-0F03-4759-AC57-18048DF97F67}" type="presParOf" srcId="{2B9099D0-F74D-4ABF-B8C5-BBE16A81126F}" destId="{6A9281C1-7039-4DF2-A62B-94C41C91C07D}" srcOrd="6" destOrd="0" presId="urn:microsoft.com/office/officeart/2005/8/layout/hProcess11"/>
    <dgm:cxn modelId="{86FB1522-F1C0-45E7-A947-4D32594DE98B}" type="presParOf" srcId="{6A9281C1-7039-4DF2-A62B-94C41C91C07D}" destId="{CC7C935D-40BF-48A7-89BB-4D184CC478BC}" srcOrd="0" destOrd="0" presId="urn:microsoft.com/office/officeart/2005/8/layout/hProcess11"/>
    <dgm:cxn modelId="{B078E758-D1E6-4BAE-ACA3-4BBAABAEE9D3}" type="presParOf" srcId="{6A9281C1-7039-4DF2-A62B-94C41C91C07D}" destId="{9611579A-8D1B-4895-B68E-C42F5A07548C}" srcOrd="1" destOrd="0" presId="urn:microsoft.com/office/officeart/2005/8/layout/hProcess11"/>
    <dgm:cxn modelId="{34DB9AAA-23C2-4C34-8299-D09997885B44}" type="presParOf" srcId="{6A9281C1-7039-4DF2-A62B-94C41C91C07D}" destId="{E0C65000-2021-48F5-A972-6B030D105033}" srcOrd="2" destOrd="0" presId="urn:microsoft.com/office/officeart/2005/8/layout/hProcess11"/>
    <dgm:cxn modelId="{C8BBEC7B-9902-4D60-96AE-089656AB0BDB}" type="presParOf" srcId="{2B9099D0-F74D-4ABF-B8C5-BBE16A81126F}" destId="{937A1A3A-8068-40A4-BCA1-6D9517A64FEA}" srcOrd="7" destOrd="0" presId="urn:microsoft.com/office/officeart/2005/8/layout/hProcess11"/>
    <dgm:cxn modelId="{CF32301E-6B2C-4BE3-9DB7-0C9D8622DBD7}" type="presParOf" srcId="{2B9099D0-F74D-4ABF-B8C5-BBE16A81126F}" destId="{BC2EF26C-D081-4B6D-86E1-BB628D798FC0}" srcOrd="8" destOrd="0" presId="urn:microsoft.com/office/officeart/2005/8/layout/hProcess11"/>
    <dgm:cxn modelId="{CC76AAB2-88D8-4A30-A5A8-43123E76C3A2}" type="presParOf" srcId="{BC2EF26C-D081-4B6D-86E1-BB628D798FC0}" destId="{D8989D21-E7D2-4785-A3E1-F75F33719194}" srcOrd="0" destOrd="0" presId="urn:microsoft.com/office/officeart/2005/8/layout/hProcess11"/>
    <dgm:cxn modelId="{B9B372B1-3643-4E95-8D64-7812F4C01B70}" type="presParOf" srcId="{BC2EF26C-D081-4B6D-86E1-BB628D798FC0}" destId="{91BFC315-50BA-4941-9A6B-9FBCD7337A63}" srcOrd="1" destOrd="0" presId="urn:microsoft.com/office/officeart/2005/8/layout/hProcess11"/>
    <dgm:cxn modelId="{68351CB2-159E-4CBB-8AF2-21C5A1351AC3}" type="presParOf" srcId="{BC2EF26C-D081-4B6D-86E1-BB628D798FC0}" destId="{CAE1407E-BD25-4EB8-8447-A7A93FFF69F4}" srcOrd="2" destOrd="0" presId="urn:microsoft.com/office/officeart/2005/8/layout/hProcess11"/>
    <dgm:cxn modelId="{56E127EA-1FB3-47B5-ACA1-B130F0B671DD}" type="presParOf" srcId="{2B9099D0-F74D-4ABF-B8C5-BBE16A81126F}" destId="{0219E672-6E85-471D-AE8C-407CCCFBD30B}" srcOrd="9" destOrd="0" presId="urn:microsoft.com/office/officeart/2005/8/layout/hProcess11"/>
    <dgm:cxn modelId="{4A3B6611-D13C-463C-BD9F-A8BD3C63DFDB}" type="presParOf" srcId="{2B9099D0-F74D-4ABF-B8C5-BBE16A81126F}" destId="{B4ECE24A-7508-4901-A2A3-F9E9DB21C710}" srcOrd="10" destOrd="0" presId="urn:microsoft.com/office/officeart/2005/8/layout/hProcess11"/>
    <dgm:cxn modelId="{9AF52192-3C27-43F8-8A47-89751835E238}" type="presParOf" srcId="{B4ECE24A-7508-4901-A2A3-F9E9DB21C710}" destId="{F8289303-E851-4E14-9CF0-3C367DF6A761}" srcOrd="0" destOrd="0" presId="urn:microsoft.com/office/officeart/2005/8/layout/hProcess11"/>
    <dgm:cxn modelId="{0A95125D-BD56-45D9-B96E-03A94E989D25}" type="presParOf" srcId="{B4ECE24A-7508-4901-A2A3-F9E9DB21C710}" destId="{3CCA9B34-35D3-4196-B05E-6EE1E66D6F1F}" srcOrd="1" destOrd="0" presId="urn:microsoft.com/office/officeart/2005/8/layout/hProcess11"/>
    <dgm:cxn modelId="{E85701B3-F963-4E24-8E5D-219E1AD24DA4}" type="presParOf" srcId="{B4ECE24A-7508-4901-A2A3-F9E9DB21C710}" destId="{BEDB0F69-E1C6-46FE-96B7-849CB8443FB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E40F37-20FD-45F2-8F77-602985E53F71}" type="doc">
      <dgm:prSet loTypeId="urn:microsoft.com/office/officeart/2005/8/layout/cycle8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DFEA039-BDCE-4B27-BA1A-3B3EFA222C3C}">
      <dgm:prSet phldrT="[Текст]" custT="1"/>
      <dgm:spPr/>
      <dgm:t>
        <a:bodyPr/>
        <a:lstStyle/>
        <a:p>
          <a:pPr algn="l"/>
          <a:r>
            <a:rPr lang="ru-RU" sz="950" b="1" dirty="0" smtClean="0">
              <a:latin typeface="+mn-lt"/>
              <a:cs typeface="Arial" pitchFamily="34" charset="0"/>
            </a:rPr>
            <a:t>- индивидуальное информирование ЗЛ, </a:t>
          </a:r>
          <a:br>
            <a:rPr lang="ru-RU" sz="950" b="1" dirty="0" smtClean="0">
              <a:latin typeface="+mn-lt"/>
              <a:cs typeface="Arial" pitchFamily="34" charset="0"/>
            </a:rPr>
          </a:br>
          <a:r>
            <a:rPr lang="ru-RU" sz="950" b="1" dirty="0" smtClean="0">
              <a:latin typeface="+mn-lt"/>
              <a:cs typeface="Arial" pitchFamily="34" charset="0"/>
            </a:rPr>
            <a:t>в т. ч. о порядке ДВН </a:t>
          </a:r>
          <a:endParaRPr lang="en-US" sz="950" b="1" dirty="0" smtClean="0">
            <a:latin typeface="+mn-lt"/>
            <a:cs typeface="Arial" pitchFamily="34" charset="0"/>
          </a:endParaRPr>
        </a:p>
        <a:p>
          <a:pPr algn="ctr"/>
          <a:r>
            <a:rPr lang="ru-RU" sz="950" b="1" dirty="0" smtClean="0">
              <a:latin typeface="+mn-lt"/>
              <a:cs typeface="Arial" pitchFamily="34" charset="0"/>
            </a:rPr>
            <a:t>- работа с МО (Списки, Анкетирование) </a:t>
          </a:r>
        </a:p>
        <a:p>
          <a:pPr algn="ctr"/>
          <a:r>
            <a:rPr lang="ru-RU" sz="950" b="1" dirty="0" smtClean="0">
              <a:latin typeface="+mn-lt"/>
              <a:cs typeface="Arial" pitchFamily="34" charset="0"/>
            </a:rPr>
            <a:t>- публичное информирование</a:t>
          </a:r>
        </a:p>
        <a:p>
          <a:pPr algn="ctr"/>
          <a:r>
            <a:rPr lang="ru-RU" sz="950" b="1" dirty="0" smtClean="0">
              <a:latin typeface="+mn-lt"/>
              <a:cs typeface="Arial" pitchFamily="34" charset="0"/>
            </a:rPr>
            <a:t>- анализ причин неявки на ДВН проинформированных граждан</a:t>
          </a:r>
        </a:p>
        <a:p>
          <a:pPr algn="ctr"/>
          <a:r>
            <a:rPr lang="ru-RU" sz="950" b="1" dirty="0" smtClean="0">
              <a:latin typeface="+mn-lt"/>
              <a:cs typeface="Arial" pitchFamily="34" charset="0"/>
            </a:rPr>
            <a:t>- мониторинг уровня заболеваемости, смертности и факторов риска</a:t>
          </a:r>
          <a:endParaRPr lang="ru-RU" sz="950" dirty="0">
            <a:latin typeface="+mn-lt"/>
          </a:endParaRPr>
        </a:p>
      </dgm:t>
    </dgm:pt>
    <dgm:pt modelId="{BF5FB9FC-4872-4589-BE43-48B94B9FD67F}" type="parTrans" cxnId="{5496572F-BFE6-4118-809D-8281D0B96BA6}">
      <dgm:prSet/>
      <dgm:spPr/>
      <dgm:t>
        <a:bodyPr/>
        <a:lstStyle/>
        <a:p>
          <a:endParaRPr lang="ru-RU"/>
        </a:p>
      </dgm:t>
    </dgm:pt>
    <dgm:pt modelId="{C6EDCB77-6D36-43C5-BF54-6C759A42A001}" type="sibTrans" cxnId="{5496572F-BFE6-4118-809D-8281D0B96BA6}">
      <dgm:prSet/>
      <dgm:spPr/>
      <dgm:t>
        <a:bodyPr/>
        <a:lstStyle/>
        <a:p>
          <a:endParaRPr lang="ru-RU"/>
        </a:p>
      </dgm:t>
    </dgm:pt>
    <dgm:pt modelId="{177361AA-983D-4378-B753-E87F468A5B29}">
      <dgm:prSet phldrT="[Текст]" custT="1"/>
      <dgm:spPr/>
      <dgm:t>
        <a:bodyPr/>
        <a:lstStyle/>
        <a:p>
          <a:r>
            <a:rPr lang="ru-RU" sz="1000" b="1" dirty="0" smtClean="0">
              <a:latin typeface="Arial" pitchFamily="34" charset="0"/>
              <a:cs typeface="Arial" pitchFamily="34" charset="0"/>
            </a:rPr>
            <a:t>- </a:t>
          </a:r>
          <a:r>
            <a:rPr lang="ru-RU" sz="1000" b="1" dirty="0" smtClean="0">
              <a:latin typeface="+mn-lt"/>
              <a:cs typeface="Arial" pitchFamily="34" charset="0"/>
            </a:rPr>
            <a:t>работа с </a:t>
          </a:r>
          <a:r>
            <a:rPr lang="ru-RU" sz="1000" b="1" u="sng" dirty="0" smtClean="0">
              <a:latin typeface="+mn-lt"/>
              <a:cs typeface="Arial" pitchFamily="34" charset="0"/>
            </a:rPr>
            <a:t>письменными</a:t>
          </a:r>
          <a:r>
            <a:rPr lang="ru-RU" sz="1000" b="1" dirty="0" smtClean="0">
              <a:latin typeface="+mn-lt"/>
              <a:cs typeface="Arial" pitchFamily="34" charset="0"/>
            </a:rPr>
            <a:t> обращениями, включая организацию ЭКМП</a:t>
          </a:r>
        </a:p>
        <a:p>
          <a:r>
            <a:rPr lang="ru-RU" sz="1000" b="1" dirty="0" smtClean="0">
              <a:latin typeface="+mn-lt"/>
              <a:cs typeface="Arial" pitchFamily="34" charset="0"/>
            </a:rPr>
            <a:t>- обеспечение индивидуального информирования о:</a:t>
          </a:r>
        </a:p>
        <a:p>
          <a:r>
            <a:rPr lang="ru-RU" sz="1000" b="1" dirty="0" smtClean="0">
              <a:latin typeface="+mn-lt"/>
              <a:cs typeface="Arial" pitchFamily="34" charset="0"/>
            </a:rPr>
            <a:t>лечении хронических заболеваний (важности приверженности лекарственной терапии)  </a:t>
          </a:r>
        </a:p>
        <a:p>
          <a:r>
            <a:rPr lang="ru-RU" sz="1000" b="1" dirty="0" smtClean="0">
              <a:latin typeface="+mn-lt"/>
              <a:cs typeface="Arial" pitchFamily="34" charset="0"/>
            </a:rPr>
            <a:t>ведении здорового </a:t>
          </a:r>
          <a:br>
            <a:rPr lang="ru-RU" sz="1000" b="1" dirty="0" smtClean="0">
              <a:latin typeface="+mn-lt"/>
              <a:cs typeface="Arial" pitchFamily="34" charset="0"/>
            </a:rPr>
          </a:br>
          <a:r>
            <a:rPr lang="ru-RU" sz="1000" b="1" dirty="0" smtClean="0">
              <a:latin typeface="+mn-lt"/>
              <a:cs typeface="Arial" pitchFamily="34" charset="0"/>
            </a:rPr>
            <a:t>образа жизни</a:t>
          </a:r>
          <a:endParaRPr lang="ru-RU" sz="1000" dirty="0">
            <a:latin typeface="+mn-lt"/>
          </a:endParaRPr>
        </a:p>
      </dgm:t>
    </dgm:pt>
    <dgm:pt modelId="{12B3B356-8AF0-489A-8EDA-DC61D21FD993}" type="parTrans" cxnId="{D7733EBE-9FE8-43D9-B137-A306D86C4598}">
      <dgm:prSet/>
      <dgm:spPr/>
      <dgm:t>
        <a:bodyPr/>
        <a:lstStyle/>
        <a:p>
          <a:endParaRPr lang="ru-RU"/>
        </a:p>
      </dgm:t>
    </dgm:pt>
    <dgm:pt modelId="{B696D567-4C37-47DA-ACC9-0892C8D9975D}" type="sibTrans" cxnId="{D7733EBE-9FE8-43D9-B137-A306D86C4598}">
      <dgm:prSet/>
      <dgm:spPr/>
      <dgm:t>
        <a:bodyPr/>
        <a:lstStyle/>
        <a:p>
          <a:endParaRPr lang="ru-RU"/>
        </a:p>
      </dgm:t>
    </dgm:pt>
    <dgm:pt modelId="{DC9E71E7-63D9-4708-9C91-FFD3943B4710}">
      <dgm:prSet phldrT="[Текст]" custT="1"/>
      <dgm:spPr/>
      <dgm:t>
        <a:bodyPr/>
        <a:lstStyle/>
        <a:p>
          <a:pPr algn="ctr"/>
          <a:r>
            <a:rPr lang="ru-RU" sz="1100" b="1" dirty="0" smtClean="0">
              <a:latin typeface="Arial" pitchFamily="34" charset="0"/>
              <a:cs typeface="Arial" pitchFamily="34" charset="0"/>
            </a:rPr>
            <a:t>- </a:t>
          </a:r>
          <a:r>
            <a:rPr lang="ru-RU" sz="1100" b="1" dirty="0" smtClean="0">
              <a:latin typeface="+mn-lt"/>
              <a:cs typeface="Arial" pitchFamily="34" charset="0"/>
            </a:rPr>
            <a:t>предоставляет справочно-консультационную информацию по вопросам ОМС</a:t>
          </a:r>
        </a:p>
        <a:p>
          <a:pPr algn="ctr"/>
          <a:r>
            <a:rPr lang="ru-RU" sz="1100" b="1" dirty="0" smtClean="0">
              <a:latin typeface="+mn-lt"/>
              <a:cs typeface="Arial" pitchFamily="34" charset="0"/>
            </a:rPr>
            <a:t>- информирует о ДВН</a:t>
          </a:r>
        </a:p>
        <a:p>
          <a:pPr algn="ctr"/>
          <a:r>
            <a:rPr lang="ru-RU" sz="1100" b="1" dirty="0" smtClean="0">
              <a:latin typeface="+mn-lt"/>
              <a:cs typeface="Arial" pitchFamily="34" charset="0"/>
            </a:rPr>
            <a:t>- опросы по результатам прохождения ДВН</a:t>
          </a:r>
          <a:endParaRPr lang="ru-RU" sz="1100" dirty="0">
            <a:latin typeface="+mn-lt"/>
          </a:endParaRPr>
        </a:p>
      </dgm:t>
    </dgm:pt>
    <dgm:pt modelId="{CC0BCF07-7182-42F0-AC00-53FFD8EA064D}" type="parTrans" cxnId="{5ABA0801-CF9F-4E6C-A1A2-6686503EAF44}">
      <dgm:prSet/>
      <dgm:spPr/>
      <dgm:t>
        <a:bodyPr/>
        <a:lstStyle/>
        <a:p>
          <a:endParaRPr lang="ru-RU"/>
        </a:p>
      </dgm:t>
    </dgm:pt>
    <dgm:pt modelId="{6DD3AB08-80DC-4E2F-BD65-6E2FE0F1B0CB}" type="sibTrans" cxnId="{5ABA0801-CF9F-4E6C-A1A2-6686503EAF44}">
      <dgm:prSet/>
      <dgm:spPr/>
      <dgm:t>
        <a:bodyPr/>
        <a:lstStyle/>
        <a:p>
          <a:endParaRPr lang="ru-RU"/>
        </a:p>
      </dgm:t>
    </dgm:pt>
    <dgm:pt modelId="{D5720B37-2830-4DBC-9815-2D804066015C}" type="pres">
      <dgm:prSet presAssocID="{79E40F37-20FD-45F2-8F77-602985E53F7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AB2538-1755-4DC0-8633-13106CDB2653}" type="pres">
      <dgm:prSet presAssocID="{79E40F37-20FD-45F2-8F77-602985E53F71}" presName="wedge1" presStyleLbl="node1" presStyleIdx="0" presStyleCnt="3"/>
      <dgm:spPr/>
      <dgm:t>
        <a:bodyPr/>
        <a:lstStyle/>
        <a:p>
          <a:endParaRPr lang="ru-RU"/>
        </a:p>
      </dgm:t>
    </dgm:pt>
    <dgm:pt modelId="{60D5B9AC-66D6-4F8B-81EC-9658A1304FE1}" type="pres">
      <dgm:prSet presAssocID="{79E40F37-20FD-45F2-8F77-602985E53F71}" presName="dummy1a" presStyleCnt="0"/>
      <dgm:spPr/>
    </dgm:pt>
    <dgm:pt modelId="{CFE03B8B-77F6-4BC5-9767-D85C4D803FD5}" type="pres">
      <dgm:prSet presAssocID="{79E40F37-20FD-45F2-8F77-602985E53F71}" presName="dummy1b" presStyleCnt="0"/>
      <dgm:spPr/>
    </dgm:pt>
    <dgm:pt modelId="{5DA6DD03-1B6B-404B-B7B1-37529F9E1176}" type="pres">
      <dgm:prSet presAssocID="{79E40F37-20FD-45F2-8F77-602985E53F7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EF787-225D-4E24-89AF-88E318E930FC}" type="pres">
      <dgm:prSet presAssocID="{79E40F37-20FD-45F2-8F77-602985E53F71}" presName="wedge2" presStyleLbl="node1" presStyleIdx="1" presStyleCnt="3"/>
      <dgm:spPr/>
      <dgm:t>
        <a:bodyPr/>
        <a:lstStyle/>
        <a:p>
          <a:endParaRPr lang="ru-RU"/>
        </a:p>
      </dgm:t>
    </dgm:pt>
    <dgm:pt modelId="{E9361940-DB35-4E55-A6D2-02A26A22563B}" type="pres">
      <dgm:prSet presAssocID="{79E40F37-20FD-45F2-8F77-602985E53F71}" presName="dummy2a" presStyleCnt="0"/>
      <dgm:spPr/>
    </dgm:pt>
    <dgm:pt modelId="{D1ECC8A1-95DF-44BB-8123-C14B40BA99D6}" type="pres">
      <dgm:prSet presAssocID="{79E40F37-20FD-45F2-8F77-602985E53F71}" presName="dummy2b" presStyleCnt="0"/>
      <dgm:spPr/>
    </dgm:pt>
    <dgm:pt modelId="{2AC1504A-002C-4AF8-9C67-7896F28DD3AD}" type="pres">
      <dgm:prSet presAssocID="{79E40F37-20FD-45F2-8F77-602985E53F7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B4DB6-8E07-4C47-A16B-BF7DDE9D7050}" type="pres">
      <dgm:prSet presAssocID="{79E40F37-20FD-45F2-8F77-602985E53F71}" presName="wedge3" presStyleLbl="node1" presStyleIdx="2" presStyleCnt="3"/>
      <dgm:spPr/>
      <dgm:t>
        <a:bodyPr/>
        <a:lstStyle/>
        <a:p>
          <a:endParaRPr lang="ru-RU"/>
        </a:p>
      </dgm:t>
    </dgm:pt>
    <dgm:pt modelId="{88357CA1-7E64-48E8-8184-A3946F408114}" type="pres">
      <dgm:prSet presAssocID="{79E40F37-20FD-45F2-8F77-602985E53F71}" presName="dummy3a" presStyleCnt="0"/>
      <dgm:spPr/>
    </dgm:pt>
    <dgm:pt modelId="{F8F10591-E42C-49C8-A2D0-B4B00810D9A6}" type="pres">
      <dgm:prSet presAssocID="{79E40F37-20FD-45F2-8F77-602985E53F71}" presName="dummy3b" presStyleCnt="0"/>
      <dgm:spPr/>
    </dgm:pt>
    <dgm:pt modelId="{3C1045EE-3AEF-4539-9FEB-3BF9663AF2F2}" type="pres">
      <dgm:prSet presAssocID="{79E40F37-20FD-45F2-8F77-602985E53F7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8EC99-53EE-4421-804F-AD6EA4A33383}" type="pres">
      <dgm:prSet presAssocID="{C6EDCB77-6D36-43C5-BF54-6C759A42A001}" presName="arrowWedge1" presStyleLbl="fgSibTrans2D1" presStyleIdx="0" presStyleCnt="3"/>
      <dgm:spPr/>
      <dgm:t>
        <a:bodyPr/>
        <a:lstStyle/>
        <a:p>
          <a:endParaRPr lang="ru-RU"/>
        </a:p>
      </dgm:t>
    </dgm:pt>
    <dgm:pt modelId="{4B5756F5-24EA-4CA8-8649-26AE167654D5}" type="pres">
      <dgm:prSet presAssocID="{B696D567-4C37-47DA-ACC9-0892C8D9975D}" presName="arrowWedge2" presStyleLbl="fgSibTrans2D1" presStyleIdx="1" presStyleCnt="3"/>
      <dgm:spPr/>
      <dgm:t>
        <a:bodyPr/>
        <a:lstStyle/>
        <a:p>
          <a:endParaRPr lang="ru-RU"/>
        </a:p>
      </dgm:t>
    </dgm:pt>
    <dgm:pt modelId="{966F5C42-5526-435B-A500-0EB8B5A70D3A}" type="pres">
      <dgm:prSet presAssocID="{6DD3AB08-80DC-4E2F-BD65-6E2FE0F1B0CB}" presName="arrowWedge3" presStyleLbl="fgSibTrans2D1" presStyleIdx="2" presStyleCnt="3"/>
      <dgm:spPr/>
      <dgm:t>
        <a:bodyPr/>
        <a:lstStyle/>
        <a:p>
          <a:endParaRPr lang="ru-RU"/>
        </a:p>
      </dgm:t>
    </dgm:pt>
  </dgm:ptLst>
  <dgm:cxnLst>
    <dgm:cxn modelId="{EE716543-CF2C-4F4D-9764-CA057D841B40}" type="presOf" srcId="{177361AA-983D-4378-B753-E87F468A5B29}" destId="{2AC1504A-002C-4AF8-9C67-7896F28DD3AD}" srcOrd="1" destOrd="0" presId="urn:microsoft.com/office/officeart/2005/8/layout/cycle8"/>
    <dgm:cxn modelId="{73B94C7B-35A6-4F99-9596-09BA4402B912}" type="presOf" srcId="{79E40F37-20FD-45F2-8F77-602985E53F71}" destId="{D5720B37-2830-4DBC-9815-2D804066015C}" srcOrd="0" destOrd="0" presId="urn:microsoft.com/office/officeart/2005/8/layout/cycle8"/>
    <dgm:cxn modelId="{5ABA0801-CF9F-4E6C-A1A2-6686503EAF44}" srcId="{79E40F37-20FD-45F2-8F77-602985E53F71}" destId="{DC9E71E7-63D9-4708-9C91-FFD3943B4710}" srcOrd="2" destOrd="0" parTransId="{CC0BCF07-7182-42F0-AC00-53FFD8EA064D}" sibTransId="{6DD3AB08-80DC-4E2F-BD65-6E2FE0F1B0CB}"/>
    <dgm:cxn modelId="{D7733EBE-9FE8-43D9-B137-A306D86C4598}" srcId="{79E40F37-20FD-45F2-8F77-602985E53F71}" destId="{177361AA-983D-4378-B753-E87F468A5B29}" srcOrd="1" destOrd="0" parTransId="{12B3B356-8AF0-489A-8EDA-DC61D21FD993}" sibTransId="{B696D567-4C37-47DA-ACC9-0892C8D9975D}"/>
    <dgm:cxn modelId="{5496572F-BFE6-4118-809D-8281D0B96BA6}" srcId="{79E40F37-20FD-45F2-8F77-602985E53F71}" destId="{4DFEA039-BDCE-4B27-BA1A-3B3EFA222C3C}" srcOrd="0" destOrd="0" parTransId="{BF5FB9FC-4872-4589-BE43-48B94B9FD67F}" sibTransId="{C6EDCB77-6D36-43C5-BF54-6C759A42A001}"/>
    <dgm:cxn modelId="{CC580DF8-CCBC-4D6C-9058-855856C4EB20}" type="presOf" srcId="{177361AA-983D-4378-B753-E87F468A5B29}" destId="{CA7EF787-225D-4E24-89AF-88E318E930FC}" srcOrd="0" destOrd="0" presId="urn:microsoft.com/office/officeart/2005/8/layout/cycle8"/>
    <dgm:cxn modelId="{9847349A-7F5C-4EB3-A296-5502AC18B409}" type="presOf" srcId="{DC9E71E7-63D9-4708-9C91-FFD3943B4710}" destId="{BB1B4DB6-8E07-4C47-A16B-BF7DDE9D7050}" srcOrd="0" destOrd="0" presId="urn:microsoft.com/office/officeart/2005/8/layout/cycle8"/>
    <dgm:cxn modelId="{C421B9ED-A910-41A8-BEFF-F7CF2C763895}" type="presOf" srcId="{4DFEA039-BDCE-4B27-BA1A-3B3EFA222C3C}" destId="{5DA6DD03-1B6B-404B-B7B1-37529F9E1176}" srcOrd="1" destOrd="0" presId="urn:microsoft.com/office/officeart/2005/8/layout/cycle8"/>
    <dgm:cxn modelId="{0D64AC9F-1F0C-49BD-8749-F54A8A58D85E}" type="presOf" srcId="{DC9E71E7-63D9-4708-9C91-FFD3943B4710}" destId="{3C1045EE-3AEF-4539-9FEB-3BF9663AF2F2}" srcOrd="1" destOrd="0" presId="urn:microsoft.com/office/officeart/2005/8/layout/cycle8"/>
    <dgm:cxn modelId="{54F52E45-894E-4611-9DCC-ECF278F86D1B}" type="presOf" srcId="{4DFEA039-BDCE-4B27-BA1A-3B3EFA222C3C}" destId="{F3AB2538-1755-4DC0-8633-13106CDB2653}" srcOrd="0" destOrd="0" presId="urn:microsoft.com/office/officeart/2005/8/layout/cycle8"/>
    <dgm:cxn modelId="{C729B381-BD7D-4630-8E54-3B8D1B3961DF}" type="presParOf" srcId="{D5720B37-2830-4DBC-9815-2D804066015C}" destId="{F3AB2538-1755-4DC0-8633-13106CDB2653}" srcOrd="0" destOrd="0" presId="urn:microsoft.com/office/officeart/2005/8/layout/cycle8"/>
    <dgm:cxn modelId="{E3011FB4-F7EE-4F41-A4CF-3690171AE2F6}" type="presParOf" srcId="{D5720B37-2830-4DBC-9815-2D804066015C}" destId="{60D5B9AC-66D6-4F8B-81EC-9658A1304FE1}" srcOrd="1" destOrd="0" presId="urn:microsoft.com/office/officeart/2005/8/layout/cycle8"/>
    <dgm:cxn modelId="{EF253C59-6205-4718-A14A-2DC33CF69F7E}" type="presParOf" srcId="{D5720B37-2830-4DBC-9815-2D804066015C}" destId="{CFE03B8B-77F6-4BC5-9767-D85C4D803FD5}" srcOrd="2" destOrd="0" presId="urn:microsoft.com/office/officeart/2005/8/layout/cycle8"/>
    <dgm:cxn modelId="{0DF146C2-7612-4D96-A6E8-E449332D181B}" type="presParOf" srcId="{D5720B37-2830-4DBC-9815-2D804066015C}" destId="{5DA6DD03-1B6B-404B-B7B1-37529F9E1176}" srcOrd="3" destOrd="0" presId="urn:microsoft.com/office/officeart/2005/8/layout/cycle8"/>
    <dgm:cxn modelId="{C1E58F12-0A7C-435F-AD9E-00E2EF02DFBB}" type="presParOf" srcId="{D5720B37-2830-4DBC-9815-2D804066015C}" destId="{CA7EF787-225D-4E24-89AF-88E318E930FC}" srcOrd="4" destOrd="0" presId="urn:microsoft.com/office/officeart/2005/8/layout/cycle8"/>
    <dgm:cxn modelId="{680810EE-D53D-4314-AF98-A65023A4F9AE}" type="presParOf" srcId="{D5720B37-2830-4DBC-9815-2D804066015C}" destId="{E9361940-DB35-4E55-A6D2-02A26A22563B}" srcOrd="5" destOrd="0" presId="urn:microsoft.com/office/officeart/2005/8/layout/cycle8"/>
    <dgm:cxn modelId="{277B4B3E-4624-4581-B8BD-5D6ED217BF18}" type="presParOf" srcId="{D5720B37-2830-4DBC-9815-2D804066015C}" destId="{D1ECC8A1-95DF-44BB-8123-C14B40BA99D6}" srcOrd="6" destOrd="0" presId="urn:microsoft.com/office/officeart/2005/8/layout/cycle8"/>
    <dgm:cxn modelId="{D03AFB76-E271-4C4C-8B0A-35A7F0C844F5}" type="presParOf" srcId="{D5720B37-2830-4DBC-9815-2D804066015C}" destId="{2AC1504A-002C-4AF8-9C67-7896F28DD3AD}" srcOrd="7" destOrd="0" presId="urn:microsoft.com/office/officeart/2005/8/layout/cycle8"/>
    <dgm:cxn modelId="{AFA4B587-CCDA-4DC0-90C3-2CD2C3A1715C}" type="presParOf" srcId="{D5720B37-2830-4DBC-9815-2D804066015C}" destId="{BB1B4DB6-8E07-4C47-A16B-BF7DDE9D7050}" srcOrd="8" destOrd="0" presId="urn:microsoft.com/office/officeart/2005/8/layout/cycle8"/>
    <dgm:cxn modelId="{BF9558E7-2374-4180-8696-624BCBD2C49C}" type="presParOf" srcId="{D5720B37-2830-4DBC-9815-2D804066015C}" destId="{88357CA1-7E64-48E8-8184-A3946F408114}" srcOrd="9" destOrd="0" presId="urn:microsoft.com/office/officeart/2005/8/layout/cycle8"/>
    <dgm:cxn modelId="{529CE196-C3A7-44D7-922B-B167FD3DA65C}" type="presParOf" srcId="{D5720B37-2830-4DBC-9815-2D804066015C}" destId="{F8F10591-E42C-49C8-A2D0-B4B00810D9A6}" srcOrd="10" destOrd="0" presId="urn:microsoft.com/office/officeart/2005/8/layout/cycle8"/>
    <dgm:cxn modelId="{26C5FD2A-72E8-4CC3-92C2-7DD61942B6D7}" type="presParOf" srcId="{D5720B37-2830-4DBC-9815-2D804066015C}" destId="{3C1045EE-3AEF-4539-9FEB-3BF9663AF2F2}" srcOrd="11" destOrd="0" presId="urn:microsoft.com/office/officeart/2005/8/layout/cycle8"/>
    <dgm:cxn modelId="{A9372B75-90E3-4683-B85B-2D36F7A52076}" type="presParOf" srcId="{D5720B37-2830-4DBC-9815-2D804066015C}" destId="{9C58EC99-53EE-4421-804F-AD6EA4A33383}" srcOrd="12" destOrd="0" presId="urn:microsoft.com/office/officeart/2005/8/layout/cycle8"/>
    <dgm:cxn modelId="{DAE4A4C1-C889-4E04-972E-E57F40DE5187}" type="presParOf" srcId="{D5720B37-2830-4DBC-9815-2D804066015C}" destId="{4B5756F5-24EA-4CA8-8649-26AE167654D5}" srcOrd="13" destOrd="0" presId="urn:microsoft.com/office/officeart/2005/8/layout/cycle8"/>
    <dgm:cxn modelId="{CDC4D0C6-4E17-4A0A-8FA3-E4C6D929EAD9}" type="presParOf" srcId="{D5720B37-2830-4DBC-9815-2D804066015C}" destId="{966F5C42-5526-435B-A500-0EB8B5A70D3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E40F37-20FD-45F2-8F77-602985E53F71}" type="doc">
      <dgm:prSet loTypeId="urn:microsoft.com/office/officeart/2005/8/layout/cycle8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DFEA039-BDCE-4B27-BA1A-3B3EFA222C3C}">
      <dgm:prSet phldrT="[Текст]" custT="1"/>
      <dgm:spPr/>
      <dgm:t>
        <a:bodyPr/>
        <a:lstStyle/>
        <a:p>
          <a:pPr algn="l"/>
          <a:r>
            <a:rPr lang="ru-RU" sz="950" b="1" dirty="0" smtClean="0">
              <a:latin typeface="+mn-lt"/>
              <a:cs typeface="Arial" pitchFamily="34" charset="0"/>
            </a:rPr>
            <a:t>- индивидуальное информирование ЗЛ, </a:t>
          </a:r>
          <a:br>
            <a:rPr lang="ru-RU" sz="950" b="1" dirty="0" smtClean="0">
              <a:latin typeface="+mn-lt"/>
              <a:cs typeface="Arial" pitchFamily="34" charset="0"/>
            </a:rPr>
          </a:br>
          <a:r>
            <a:rPr lang="ru-RU" sz="950" b="1" dirty="0" smtClean="0">
              <a:latin typeface="+mn-lt"/>
              <a:cs typeface="Arial" pitchFamily="34" charset="0"/>
            </a:rPr>
            <a:t>в т. ч. о порядке ДВН </a:t>
          </a:r>
          <a:endParaRPr lang="en-US" sz="950" b="1" dirty="0" smtClean="0">
            <a:latin typeface="+mn-lt"/>
            <a:cs typeface="Arial" pitchFamily="34" charset="0"/>
          </a:endParaRPr>
        </a:p>
        <a:p>
          <a:pPr algn="ctr"/>
          <a:r>
            <a:rPr lang="ru-RU" sz="950" b="1" dirty="0" smtClean="0">
              <a:latin typeface="+mn-lt"/>
              <a:cs typeface="Arial" pitchFamily="34" charset="0"/>
            </a:rPr>
            <a:t>- работа с МО (Списки, Анкетирование) </a:t>
          </a:r>
        </a:p>
        <a:p>
          <a:pPr algn="ctr"/>
          <a:r>
            <a:rPr lang="ru-RU" sz="950" b="1" dirty="0" smtClean="0">
              <a:latin typeface="+mn-lt"/>
              <a:cs typeface="Arial" pitchFamily="34" charset="0"/>
            </a:rPr>
            <a:t>- публичное информирование</a:t>
          </a:r>
        </a:p>
        <a:p>
          <a:pPr algn="ctr"/>
          <a:r>
            <a:rPr lang="ru-RU" sz="950" b="1" dirty="0" smtClean="0">
              <a:latin typeface="+mn-lt"/>
              <a:cs typeface="Arial" pitchFamily="34" charset="0"/>
            </a:rPr>
            <a:t>- анализ причин неявки на ДВН проинформированных граждан</a:t>
          </a:r>
        </a:p>
        <a:p>
          <a:pPr algn="ctr"/>
          <a:r>
            <a:rPr lang="ru-RU" sz="950" b="1" dirty="0" smtClean="0">
              <a:latin typeface="+mn-lt"/>
              <a:cs typeface="Arial" pitchFamily="34" charset="0"/>
            </a:rPr>
            <a:t>- мониторинг уровня заболеваемости, смертности и факторов риска</a:t>
          </a:r>
          <a:endParaRPr lang="ru-RU" sz="950" dirty="0">
            <a:latin typeface="+mn-lt"/>
          </a:endParaRPr>
        </a:p>
      </dgm:t>
    </dgm:pt>
    <dgm:pt modelId="{BF5FB9FC-4872-4589-BE43-48B94B9FD67F}" type="parTrans" cxnId="{5496572F-BFE6-4118-809D-8281D0B96BA6}">
      <dgm:prSet/>
      <dgm:spPr/>
      <dgm:t>
        <a:bodyPr/>
        <a:lstStyle/>
        <a:p>
          <a:endParaRPr lang="ru-RU"/>
        </a:p>
      </dgm:t>
    </dgm:pt>
    <dgm:pt modelId="{C6EDCB77-6D36-43C5-BF54-6C759A42A001}" type="sibTrans" cxnId="{5496572F-BFE6-4118-809D-8281D0B96BA6}">
      <dgm:prSet/>
      <dgm:spPr/>
      <dgm:t>
        <a:bodyPr/>
        <a:lstStyle/>
        <a:p>
          <a:endParaRPr lang="ru-RU"/>
        </a:p>
      </dgm:t>
    </dgm:pt>
    <dgm:pt modelId="{177361AA-983D-4378-B753-E87F468A5B29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ru-RU" sz="1000" b="1" dirty="0" smtClean="0">
              <a:latin typeface="Arial" pitchFamily="34" charset="0"/>
              <a:cs typeface="Arial" pitchFamily="34" charset="0"/>
            </a:rPr>
            <a:t>- </a:t>
          </a:r>
          <a:r>
            <a:rPr lang="ru-RU" sz="1000" b="1" dirty="0" smtClean="0">
              <a:latin typeface="+mn-lt"/>
              <a:cs typeface="Arial" pitchFamily="34" charset="0"/>
            </a:rPr>
            <a:t>работа с </a:t>
          </a:r>
          <a:r>
            <a:rPr lang="ru-RU" sz="1000" b="1" u="sng" dirty="0" smtClean="0">
              <a:latin typeface="+mn-lt"/>
              <a:cs typeface="Arial" pitchFamily="34" charset="0"/>
            </a:rPr>
            <a:t>письменными</a:t>
          </a:r>
          <a:r>
            <a:rPr lang="ru-RU" sz="1000" b="1" dirty="0" smtClean="0">
              <a:latin typeface="+mn-lt"/>
              <a:cs typeface="Arial" pitchFamily="34" charset="0"/>
            </a:rPr>
            <a:t> обращениями, включая организацию ЭКМП</a:t>
          </a:r>
        </a:p>
        <a:p>
          <a:r>
            <a:rPr lang="ru-RU" sz="1000" b="1" dirty="0" smtClean="0">
              <a:latin typeface="+mn-lt"/>
              <a:cs typeface="Arial" pitchFamily="34" charset="0"/>
            </a:rPr>
            <a:t>- обеспечение индивидуального информирования о:</a:t>
          </a:r>
        </a:p>
        <a:p>
          <a:r>
            <a:rPr lang="ru-RU" sz="1000" b="1" dirty="0" smtClean="0">
              <a:latin typeface="+mn-lt"/>
              <a:cs typeface="Arial" pitchFamily="34" charset="0"/>
            </a:rPr>
            <a:t>лечении хронических заболеваний (важности приверженности лекарственной терапии)  </a:t>
          </a:r>
        </a:p>
        <a:p>
          <a:r>
            <a:rPr lang="ru-RU" sz="1000" b="1" dirty="0" smtClean="0">
              <a:latin typeface="+mn-lt"/>
              <a:cs typeface="Arial" pitchFamily="34" charset="0"/>
            </a:rPr>
            <a:t>ведении здорового </a:t>
          </a:r>
        </a:p>
        <a:p>
          <a:r>
            <a:rPr lang="ru-RU" sz="1000" b="1" dirty="0" smtClean="0">
              <a:latin typeface="+mn-lt"/>
              <a:cs typeface="Arial" pitchFamily="34" charset="0"/>
            </a:rPr>
            <a:t>образа жизни</a:t>
          </a:r>
          <a:endParaRPr lang="ru-RU" sz="1000" dirty="0">
            <a:latin typeface="+mn-lt"/>
          </a:endParaRPr>
        </a:p>
      </dgm:t>
    </dgm:pt>
    <dgm:pt modelId="{12B3B356-8AF0-489A-8EDA-DC61D21FD993}" type="parTrans" cxnId="{D7733EBE-9FE8-43D9-B137-A306D86C4598}">
      <dgm:prSet/>
      <dgm:spPr/>
      <dgm:t>
        <a:bodyPr/>
        <a:lstStyle/>
        <a:p>
          <a:endParaRPr lang="ru-RU"/>
        </a:p>
      </dgm:t>
    </dgm:pt>
    <dgm:pt modelId="{B696D567-4C37-47DA-ACC9-0892C8D9975D}" type="sibTrans" cxnId="{D7733EBE-9FE8-43D9-B137-A306D86C4598}">
      <dgm:prSet/>
      <dgm:spPr/>
      <dgm:t>
        <a:bodyPr/>
        <a:lstStyle/>
        <a:p>
          <a:endParaRPr lang="ru-RU"/>
        </a:p>
      </dgm:t>
    </dgm:pt>
    <dgm:pt modelId="{DC9E71E7-63D9-4708-9C91-FFD3943B4710}">
      <dgm:prSet phldrT="[Текст]" custT="1"/>
      <dgm:spPr>
        <a:gradFill rotWithShape="0">
          <a:gsLst>
            <a:gs pos="100000">
              <a:schemeClr val="bg1">
                <a:lumMod val="75000"/>
              </a:schemeClr>
            </a:gs>
            <a:gs pos="100000">
              <a:schemeClr val="bg1">
                <a:lumMod val="65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ru-RU" sz="1100" b="1" dirty="0" smtClean="0">
              <a:latin typeface="Arial" pitchFamily="34" charset="0"/>
              <a:cs typeface="Arial" pitchFamily="34" charset="0"/>
            </a:rPr>
            <a:t>- </a:t>
          </a:r>
          <a:r>
            <a:rPr lang="ru-RU" sz="1100" b="1" dirty="0" smtClean="0">
              <a:latin typeface="+mn-lt"/>
              <a:cs typeface="Arial" pitchFamily="34" charset="0"/>
            </a:rPr>
            <a:t>предоставляет справочно-консультационную информацию по вопросам ОМС</a:t>
          </a:r>
        </a:p>
        <a:p>
          <a:pPr algn="ctr"/>
          <a:r>
            <a:rPr lang="ru-RU" sz="1100" b="1" dirty="0" smtClean="0">
              <a:latin typeface="+mn-lt"/>
              <a:cs typeface="Arial" pitchFamily="34" charset="0"/>
            </a:rPr>
            <a:t>- информирует о ДВН</a:t>
          </a:r>
        </a:p>
        <a:p>
          <a:pPr algn="ctr"/>
          <a:r>
            <a:rPr lang="ru-RU" sz="1100" b="1" dirty="0" smtClean="0">
              <a:latin typeface="+mn-lt"/>
              <a:cs typeface="Arial" pitchFamily="34" charset="0"/>
            </a:rPr>
            <a:t>- опросы по результатам прохождения ДВН</a:t>
          </a:r>
          <a:endParaRPr lang="ru-RU" sz="1100" dirty="0">
            <a:latin typeface="+mn-lt"/>
          </a:endParaRPr>
        </a:p>
      </dgm:t>
    </dgm:pt>
    <dgm:pt modelId="{CC0BCF07-7182-42F0-AC00-53FFD8EA064D}" type="parTrans" cxnId="{5ABA0801-CF9F-4E6C-A1A2-6686503EAF44}">
      <dgm:prSet/>
      <dgm:spPr/>
      <dgm:t>
        <a:bodyPr/>
        <a:lstStyle/>
        <a:p>
          <a:endParaRPr lang="ru-RU"/>
        </a:p>
      </dgm:t>
    </dgm:pt>
    <dgm:pt modelId="{6DD3AB08-80DC-4E2F-BD65-6E2FE0F1B0CB}" type="sibTrans" cxnId="{5ABA0801-CF9F-4E6C-A1A2-6686503EAF44}">
      <dgm:prSet/>
      <dgm:spPr/>
      <dgm:t>
        <a:bodyPr/>
        <a:lstStyle/>
        <a:p>
          <a:endParaRPr lang="ru-RU"/>
        </a:p>
      </dgm:t>
    </dgm:pt>
    <dgm:pt modelId="{D5720B37-2830-4DBC-9815-2D804066015C}" type="pres">
      <dgm:prSet presAssocID="{79E40F37-20FD-45F2-8F77-602985E53F7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AB2538-1755-4DC0-8633-13106CDB2653}" type="pres">
      <dgm:prSet presAssocID="{79E40F37-20FD-45F2-8F77-602985E53F71}" presName="wedge1" presStyleLbl="node1" presStyleIdx="0" presStyleCnt="3"/>
      <dgm:spPr/>
      <dgm:t>
        <a:bodyPr/>
        <a:lstStyle/>
        <a:p>
          <a:endParaRPr lang="ru-RU"/>
        </a:p>
      </dgm:t>
    </dgm:pt>
    <dgm:pt modelId="{60D5B9AC-66D6-4F8B-81EC-9658A1304FE1}" type="pres">
      <dgm:prSet presAssocID="{79E40F37-20FD-45F2-8F77-602985E53F71}" presName="dummy1a" presStyleCnt="0"/>
      <dgm:spPr/>
    </dgm:pt>
    <dgm:pt modelId="{CFE03B8B-77F6-4BC5-9767-D85C4D803FD5}" type="pres">
      <dgm:prSet presAssocID="{79E40F37-20FD-45F2-8F77-602985E53F71}" presName="dummy1b" presStyleCnt="0"/>
      <dgm:spPr/>
    </dgm:pt>
    <dgm:pt modelId="{5DA6DD03-1B6B-404B-B7B1-37529F9E1176}" type="pres">
      <dgm:prSet presAssocID="{79E40F37-20FD-45F2-8F77-602985E53F7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EF787-225D-4E24-89AF-88E318E930FC}" type="pres">
      <dgm:prSet presAssocID="{79E40F37-20FD-45F2-8F77-602985E53F71}" presName="wedge2" presStyleLbl="node1" presStyleIdx="1" presStyleCnt="3"/>
      <dgm:spPr/>
      <dgm:t>
        <a:bodyPr/>
        <a:lstStyle/>
        <a:p>
          <a:endParaRPr lang="ru-RU"/>
        </a:p>
      </dgm:t>
    </dgm:pt>
    <dgm:pt modelId="{E9361940-DB35-4E55-A6D2-02A26A22563B}" type="pres">
      <dgm:prSet presAssocID="{79E40F37-20FD-45F2-8F77-602985E53F71}" presName="dummy2a" presStyleCnt="0"/>
      <dgm:spPr/>
    </dgm:pt>
    <dgm:pt modelId="{D1ECC8A1-95DF-44BB-8123-C14B40BA99D6}" type="pres">
      <dgm:prSet presAssocID="{79E40F37-20FD-45F2-8F77-602985E53F71}" presName="dummy2b" presStyleCnt="0"/>
      <dgm:spPr/>
    </dgm:pt>
    <dgm:pt modelId="{2AC1504A-002C-4AF8-9C67-7896F28DD3AD}" type="pres">
      <dgm:prSet presAssocID="{79E40F37-20FD-45F2-8F77-602985E53F7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B4DB6-8E07-4C47-A16B-BF7DDE9D7050}" type="pres">
      <dgm:prSet presAssocID="{79E40F37-20FD-45F2-8F77-602985E53F71}" presName="wedge3" presStyleLbl="node1" presStyleIdx="2" presStyleCnt="3"/>
      <dgm:spPr/>
      <dgm:t>
        <a:bodyPr/>
        <a:lstStyle/>
        <a:p>
          <a:endParaRPr lang="ru-RU"/>
        </a:p>
      </dgm:t>
    </dgm:pt>
    <dgm:pt modelId="{88357CA1-7E64-48E8-8184-A3946F408114}" type="pres">
      <dgm:prSet presAssocID="{79E40F37-20FD-45F2-8F77-602985E53F71}" presName="dummy3a" presStyleCnt="0"/>
      <dgm:spPr/>
    </dgm:pt>
    <dgm:pt modelId="{F8F10591-E42C-49C8-A2D0-B4B00810D9A6}" type="pres">
      <dgm:prSet presAssocID="{79E40F37-20FD-45F2-8F77-602985E53F71}" presName="dummy3b" presStyleCnt="0"/>
      <dgm:spPr/>
    </dgm:pt>
    <dgm:pt modelId="{3C1045EE-3AEF-4539-9FEB-3BF9663AF2F2}" type="pres">
      <dgm:prSet presAssocID="{79E40F37-20FD-45F2-8F77-602985E53F7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8EC99-53EE-4421-804F-AD6EA4A33383}" type="pres">
      <dgm:prSet presAssocID="{C6EDCB77-6D36-43C5-BF54-6C759A42A001}" presName="arrowWedge1" presStyleLbl="fgSibTrans2D1" presStyleIdx="0" presStyleCnt="3"/>
      <dgm:spPr/>
      <dgm:t>
        <a:bodyPr/>
        <a:lstStyle/>
        <a:p>
          <a:endParaRPr lang="ru-RU"/>
        </a:p>
      </dgm:t>
    </dgm:pt>
    <dgm:pt modelId="{4B5756F5-24EA-4CA8-8649-26AE167654D5}" type="pres">
      <dgm:prSet presAssocID="{B696D567-4C37-47DA-ACC9-0892C8D9975D}" presName="arrowWedge2" presStyleLbl="fgSibTrans2D1" presStyleIdx="1" presStyleCnt="3"/>
      <dgm:spPr/>
      <dgm:t>
        <a:bodyPr/>
        <a:lstStyle/>
        <a:p>
          <a:endParaRPr lang="ru-RU"/>
        </a:p>
      </dgm:t>
    </dgm:pt>
    <dgm:pt modelId="{966F5C42-5526-435B-A500-0EB8B5A70D3A}" type="pres">
      <dgm:prSet presAssocID="{6DD3AB08-80DC-4E2F-BD65-6E2FE0F1B0CB}" presName="arrowWedge3" presStyleLbl="fgSibTrans2D1" presStyleIdx="2" presStyleCnt="3"/>
      <dgm:spPr/>
      <dgm:t>
        <a:bodyPr/>
        <a:lstStyle/>
        <a:p>
          <a:endParaRPr lang="ru-RU"/>
        </a:p>
      </dgm:t>
    </dgm:pt>
  </dgm:ptLst>
  <dgm:cxnLst>
    <dgm:cxn modelId="{75105388-8893-4704-8BC0-5E9EBEDC7C3C}" type="presOf" srcId="{79E40F37-20FD-45F2-8F77-602985E53F71}" destId="{D5720B37-2830-4DBC-9815-2D804066015C}" srcOrd="0" destOrd="0" presId="urn:microsoft.com/office/officeart/2005/8/layout/cycle8"/>
    <dgm:cxn modelId="{F24C1E42-87D3-49B8-A31F-59E0828FC668}" type="presOf" srcId="{4DFEA039-BDCE-4B27-BA1A-3B3EFA222C3C}" destId="{5DA6DD03-1B6B-404B-B7B1-37529F9E1176}" srcOrd="1" destOrd="0" presId="urn:microsoft.com/office/officeart/2005/8/layout/cycle8"/>
    <dgm:cxn modelId="{5ABA0801-CF9F-4E6C-A1A2-6686503EAF44}" srcId="{79E40F37-20FD-45F2-8F77-602985E53F71}" destId="{DC9E71E7-63D9-4708-9C91-FFD3943B4710}" srcOrd="2" destOrd="0" parTransId="{CC0BCF07-7182-42F0-AC00-53FFD8EA064D}" sibTransId="{6DD3AB08-80DC-4E2F-BD65-6E2FE0F1B0CB}"/>
    <dgm:cxn modelId="{AA869C9C-B2D8-459E-8B96-F7A81B2A5340}" type="presOf" srcId="{DC9E71E7-63D9-4708-9C91-FFD3943B4710}" destId="{3C1045EE-3AEF-4539-9FEB-3BF9663AF2F2}" srcOrd="1" destOrd="0" presId="urn:microsoft.com/office/officeart/2005/8/layout/cycle8"/>
    <dgm:cxn modelId="{D7733EBE-9FE8-43D9-B137-A306D86C4598}" srcId="{79E40F37-20FD-45F2-8F77-602985E53F71}" destId="{177361AA-983D-4378-B753-E87F468A5B29}" srcOrd="1" destOrd="0" parTransId="{12B3B356-8AF0-489A-8EDA-DC61D21FD993}" sibTransId="{B696D567-4C37-47DA-ACC9-0892C8D9975D}"/>
    <dgm:cxn modelId="{4BD7A47D-55F3-4AF8-A305-CF0DC744D0E2}" type="presOf" srcId="{DC9E71E7-63D9-4708-9C91-FFD3943B4710}" destId="{BB1B4DB6-8E07-4C47-A16B-BF7DDE9D7050}" srcOrd="0" destOrd="0" presId="urn:microsoft.com/office/officeart/2005/8/layout/cycle8"/>
    <dgm:cxn modelId="{5496572F-BFE6-4118-809D-8281D0B96BA6}" srcId="{79E40F37-20FD-45F2-8F77-602985E53F71}" destId="{4DFEA039-BDCE-4B27-BA1A-3B3EFA222C3C}" srcOrd="0" destOrd="0" parTransId="{BF5FB9FC-4872-4589-BE43-48B94B9FD67F}" sibTransId="{C6EDCB77-6D36-43C5-BF54-6C759A42A001}"/>
    <dgm:cxn modelId="{6910DD7C-0C81-4AF7-93F4-9FA9636DA1AA}" type="presOf" srcId="{177361AA-983D-4378-B753-E87F468A5B29}" destId="{2AC1504A-002C-4AF8-9C67-7896F28DD3AD}" srcOrd="1" destOrd="0" presId="urn:microsoft.com/office/officeart/2005/8/layout/cycle8"/>
    <dgm:cxn modelId="{EDFAEB95-97BD-4C37-A72F-36FDB3376434}" type="presOf" srcId="{4DFEA039-BDCE-4B27-BA1A-3B3EFA222C3C}" destId="{F3AB2538-1755-4DC0-8633-13106CDB2653}" srcOrd="0" destOrd="0" presId="urn:microsoft.com/office/officeart/2005/8/layout/cycle8"/>
    <dgm:cxn modelId="{DA4C237E-02AD-4AC6-9D5C-EA12AA5F52E3}" type="presOf" srcId="{177361AA-983D-4378-B753-E87F468A5B29}" destId="{CA7EF787-225D-4E24-89AF-88E318E930FC}" srcOrd="0" destOrd="0" presId="urn:microsoft.com/office/officeart/2005/8/layout/cycle8"/>
    <dgm:cxn modelId="{2D6DA969-E455-4BCC-9953-E481A7C3A5ED}" type="presParOf" srcId="{D5720B37-2830-4DBC-9815-2D804066015C}" destId="{F3AB2538-1755-4DC0-8633-13106CDB2653}" srcOrd="0" destOrd="0" presId="urn:microsoft.com/office/officeart/2005/8/layout/cycle8"/>
    <dgm:cxn modelId="{319D2894-EB30-44E3-A3D8-BB15FE807E6C}" type="presParOf" srcId="{D5720B37-2830-4DBC-9815-2D804066015C}" destId="{60D5B9AC-66D6-4F8B-81EC-9658A1304FE1}" srcOrd="1" destOrd="0" presId="urn:microsoft.com/office/officeart/2005/8/layout/cycle8"/>
    <dgm:cxn modelId="{54628F89-58B4-4738-9B42-F4213C1B5520}" type="presParOf" srcId="{D5720B37-2830-4DBC-9815-2D804066015C}" destId="{CFE03B8B-77F6-4BC5-9767-D85C4D803FD5}" srcOrd="2" destOrd="0" presId="urn:microsoft.com/office/officeart/2005/8/layout/cycle8"/>
    <dgm:cxn modelId="{9FBC84E5-A49C-4A1D-B748-A329647585F9}" type="presParOf" srcId="{D5720B37-2830-4DBC-9815-2D804066015C}" destId="{5DA6DD03-1B6B-404B-B7B1-37529F9E1176}" srcOrd="3" destOrd="0" presId="urn:microsoft.com/office/officeart/2005/8/layout/cycle8"/>
    <dgm:cxn modelId="{81120F90-AEA3-493C-B403-2CB2677BEF42}" type="presParOf" srcId="{D5720B37-2830-4DBC-9815-2D804066015C}" destId="{CA7EF787-225D-4E24-89AF-88E318E930FC}" srcOrd="4" destOrd="0" presId="urn:microsoft.com/office/officeart/2005/8/layout/cycle8"/>
    <dgm:cxn modelId="{EA8D555C-5C3E-4102-91C5-EFC83E3B9FD1}" type="presParOf" srcId="{D5720B37-2830-4DBC-9815-2D804066015C}" destId="{E9361940-DB35-4E55-A6D2-02A26A22563B}" srcOrd="5" destOrd="0" presId="urn:microsoft.com/office/officeart/2005/8/layout/cycle8"/>
    <dgm:cxn modelId="{40A32DEA-E17E-470B-A24C-A9C691D499B4}" type="presParOf" srcId="{D5720B37-2830-4DBC-9815-2D804066015C}" destId="{D1ECC8A1-95DF-44BB-8123-C14B40BA99D6}" srcOrd="6" destOrd="0" presId="urn:microsoft.com/office/officeart/2005/8/layout/cycle8"/>
    <dgm:cxn modelId="{B4889F4D-04B7-4EC3-84B8-E310711799DA}" type="presParOf" srcId="{D5720B37-2830-4DBC-9815-2D804066015C}" destId="{2AC1504A-002C-4AF8-9C67-7896F28DD3AD}" srcOrd="7" destOrd="0" presId="urn:microsoft.com/office/officeart/2005/8/layout/cycle8"/>
    <dgm:cxn modelId="{3C37EDCC-765B-418A-BD4E-0ECA59467F72}" type="presParOf" srcId="{D5720B37-2830-4DBC-9815-2D804066015C}" destId="{BB1B4DB6-8E07-4C47-A16B-BF7DDE9D7050}" srcOrd="8" destOrd="0" presId="urn:microsoft.com/office/officeart/2005/8/layout/cycle8"/>
    <dgm:cxn modelId="{53EAF912-B97E-4983-BD81-6942E782101B}" type="presParOf" srcId="{D5720B37-2830-4DBC-9815-2D804066015C}" destId="{88357CA1-7E64-48E8-8184-A3946F408114}" srcOrd="9" destOrd="0" presId="urn:microsoft.com/office/officeart/2005/8/layout/cycle8"/>
    <dgm:cxn modelId="{29282B3F-EB0D-41D8-AD03-5324018702FF}" type="presParOf" srcId="{D5720B37-2830-4DBC-9815-2D804066015C}" destId="{F8F10591-E42C-49C8-A2D0-B4B00810D9A6}" srcOrd="10" destOrd="0" presId="urn:microsoft.com/office/officeart/2005/8/layout/cycle8"/>
    <dgm:cxn modelId="{2C8F74F9-C1D4-4A74-8F60-2D612A5AE389}" type="presParOf" srcId="{D5720B37-2830-4DBC-9815-2D804066015C}" destId="{3C1045EE-3AEF-4539-9FEB-3BF9663AF2F2}" srcOrd="11" destOrd="0" presId="urn:microsoft.com/office/officeart/2005/8/layout/cycle8"/>
    <dgm:cxn modelId="{3EB6D099-A2C3-4940-847F-512E9C9B373C}" type="presParOf" srcId="{D5720B37-2830-4DBC-9815-2D804066015C}" destId="{9C58EC99-53EE-4421-804F-AD6EA4A33383}" srcOrd="12" destOrd="0" presId="urn:microsoft.com/office/officeart/2005/8/layout/cycle8"/>
    <dgm:cxn modelId="{4A5BA954-CD44-4FF1-99C0-167E46608F7B}" type="presParOf" srcId="{D5720B37-2830-4DBC-9815-2D804066015C}" destId="{4B5756F5-24EA-4CA8-8649-26AE167654D5}" srcOrd="13" destOrd="0" presId="urn:microsoft.com/office/officeart/2005/8/layout/cycle8"/>
    <dgm:cxn modelId="{9AC002D9-F702-41BB-9D96-89426E57E435}" type="presParOf" srcId="{D5720B37-2830-4DBC-9815-2D804066015C}" destId="{966F5C42-5526-435B-A500-0EB8B5A70D3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89AC2C-2AFD-4478-B951-AF6D5F2B631D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B1C2E7-FEFD-4F7F-A9A3-151E6060F50E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План - 737 тыс. чел.</a:t>
          </a:r>
        </a:p>
      </dgm:t>
    </dgm:pt>
    <dgm:pt modelId="{891BD00C-785B-41F0-B82F-13A27CFEFFCC}" type="parTrans" cxnId="{742F64DA-4E77-4598-A11A-350E8143B673}">
      <dgm:prSet/>
      <dgm:spPr/>
      <dgm:t>
        <a:bodyPr/>
        <a:lstStyle/>
        <a:p>
          <a:endParaRPr lang="ru-RU"/>
        </a:p>
      </dgm:t>
    </dgm:pt>
    <dgm:pt modelId="{2D5B6B69-35D2-48A0-9BEF-E9F43B711F3C}" type="sibTrans" cxnId="{742F64DA-4E77-4598-A11A-350E8143B673}">
      <dgm:prSet/>
      <dgm:spPr/>
      <dgm:t>
        <a:bodyPr/>
        <a:lstStyle/>
        <a:p>
          <a:endParaRPr lang="ru-RU"/>
        </a:p>
      </dgm:t>
    </dgm:pt>
    <dgm:pt modelId="{91FA86F5-34B8-4A76-BE41-434500411C2F}">
      <dgm:prSet phldrT="[Текст]" custT="1"/>
      <dgm:spPr>
        <a:ln>
          <a:solidFill>
            <a:schemeClr val="tx2"/>
          </a:solidFill>
        </a:ln>
      </dgm:spPr>
      <dgm:t>
        <a:bodyPr/>
        <a:lstStyle/>
        <a:p>
          <a:r>
            <a:rPr lang="ru-RU" sz="1400" b="1" dirty="0" smtClean="0">
              <a:solidFill>
                <a:schemeClr val="accent3">
                  <a:lumMod val="75000"/>
                </a:schemeClr>
              </a:solidFill>
            </a:rPr>
            <a:t>Прошло 1 этап ДВН – 558 тыс. чел.:</a:t>
          </a:r>
        </a:p>
        <a:p>
          <a:r>
            <a:rPr lang="ru-RU" sz="1400" b="1" dirty="0" smtClean="0">
              <a:solidFill>
                <a:schemeClr val="accent4">
                  <a:lumMod val="75000"/>
                </a:schemeClr>
              </a:solidFill>
            </a:rPr>
            <a:t>73% от плана;</a:t>
          </a:r>
        </a:p>
        <a:p>
          <a:r>
            <a:rPr lang="ru-RU" sz="1400" b="1" dirty="0" smtClean="0">
              <a:solidFill>
                <a:schemeClr val="accent1">
                  <a:lumMod val="75000"/>
                </a:schemeClr>
              </a:solidFill>
            </a:rPr>
            <a:t>67% проинформированных </a:t>
          </a:r>
          <a:r>
            <a:rPr lang="en-US" sz="1400" b="1" dirty="0" smtClean="0">
              <a:solidFill>
                <a:schemeClr val="accent1">
                  <a:lumMod val="75000"/>
                </a:schemeClr>
              </a:solidFill>
            </a:rPr>
            <a:t/>
          </a:r>
          <a:br>
            <a:rPr lang="en-US" sz="1400" b="1" dirty="0" smtClean="0">
              <a:solidFill>
                <a:schemeClr val="accent1">
                  <a:lumMod val="75000"/>
                </a:schemeClr>
              </a:solidFill>
            </a:rPr>
          </a:br>
          <a:r>
            <a:rPr lang="ru-RU" sz="1400" b="1" dirty="0" smtClean="0">
              <a:solidFill>
                <a:schemeClr val="accent1">
                  <a:lumMod val="75000"/>
                </a:schemeClr>
              </a:solidFill>
            </a:rPr>
            <a:t>(373 тыс. чел.) </a:t>
          </a:r>
          <a:endParaRPr lang="ru-RU" sz="1400" b="1" dirty="0">
            <a:solidFill>
              <a:schemeClr val="accent4">
                <a:lumMod val="75000"/>
              </a:schemeClr>
            </a:solidFill>
          </a:endParaRPr>
        </a:p>
      </dgm:t>
    </dgm:pt>
    <dgm:pt modelId="{4FC83D4A-1BC3-4B53-A0AA-2BCFCA47CFEC}" type="parTrans" cxnId="{DFBC9BD6-3700-47C5-854C-D902F45E4169}">
      <dgm:prSet/>
      <dgm:spPr/>
      <dgm:t>
        <a:bodyPr/>
        <a:lstStyle/>
        <a:p>
          <a:endParaRPr lang="ru-RU"/>
        </a:p>
      </dgm:t>
    </dgm:pt>
    <dgm:pt modelId="{38009E8D-2A7F-496E-B610-46DBF80D5CC4}" type="sibTrans" cxnId="{DFBC9BD6-3700-47C5-854C-D902F45E4169}">
      <dgm:prSet/>
      <dgm:spPr/>
      <dgm:t>
        <a:bodyPr/>
        <a:lstStyle/>
        <a:p>
          <a:endParaRPr lang="ru-RU"/>
        </a:p>
      </dgm:t>
    </dgm:pt>
    <dgm:pt modelId="{615AB250-40BC-4146-BECB-227CDC187CAC}">
      <dgm:prSet phldrT="[Текст]" custT="1"/>
      <dgm:spPr/>
      <dgm:t>
        <a:bodyPr anchor="t"/>
        <a:lstStyle/>
        <a:p>
          <a:r>
            <a:rPr lang="ru-RU" sz="1400" b="1" dirty="0" smtClean="0">
              <a:solidFill>
                <a:schemeClr val="accent1">
                  <a:lumMod val="75000"/>
                </a:schemeClr>
              </a:solidFill>
            </a:rPr>
            <a:t>Индивидуально проинформировано –  835 тыс. чел., </a:t>
          </a:r>
        </a:p>
        <a:p>
          <a:r>
            <a:rPr lang="ru-RU" sz="1400" b="1" dirty="0" smtClean="0">
              <a:solidFill>
                <a:schemeClr val="accent1">
                  <a:lumMod val="75000"/>
                </a:schemeClr>
              </a:solidFill>
            </a:rPr>
            <a:t>в </a:t>
          </a:r>
          <a:r>
            <a:rPr lang="ru-RU" sz="1400" b="1" dirty="0" err="1" smtClean="0">
              <a:solidFill>
                <a:schemeClr val="accent1">
                  <a:lumMod val="75000"/>
                </a:schemeClr>
              </a:solidFill>
            </a:rPr>
            <a:t>т.ч</a:t>
          </a:r>
          <a:r>
            <a:rPr lang="ru-RU" sz="1400" b="1" dirty="0" smtClean="0">
              <a:solidFill>
                <a:schemeClr val="accent1">
                  <a:lumMod val="75000"/>
                </a:schemeClr>
              </a:solidFill>
            </a:rPr>
            <a:t>. повторно 240 тыс. чел. </a:t>
          </a:r>
          <a:endParaRPr lang="ru-RU" sz="1300" b="1" dirty="0">
            <a:solidFill>
              <a:schemeClr val="accent1">
                <a:lumMod val="75000"/>
              </a:schemeClr>
            </a:solidFill>
          </a:endParaRPr>
        </a:p>
      </dgm:t>
    </dgm:pt>
    <dgm:pt modelId="{8AC7DD4A-3E51-4412-9DAA-24F55115B689}" type="parTrans" cxnId="{DBA44821-5BC5-4C1D-902C-EEA50AC0A132}">
      <dgm:prSet/>
      <dgm:spPr/>
      <dgm:t>
        <a:bodyPr/>
        <a:lstStyle/>
        <a:p>
          <a:endParaRPr lang="ru-RU"/>
        </a:p>
      </dgm:t>
    </dgm:pt>
    <dgm:pt modelId="{9EA50641-9055-476A-8832-6C9AC0AF8669}" type="sibTrans" cxnId="{DBA44821-5BC5-4C1D-902C-EEA50AC0A132}">
      <dgm:prSet/>
      <dgm:spPr/>
      <dgm:t>
        <a:bodyPr/>
        <a:lstStyle/>
        <a:p>
          <a:endParaRPr lang="ru-RU"/>
        </a:p>
      </dgm:t>
    </dgm:pt>
    <dgm:pt modelId="{2BEA04C3-1E71-4A85-A210-8EF81EBB1872}" type="pres">
      <dgm:prSet presAssocID="{F689AC2C-2AFD-4478-B951-AF6D5F2B631D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4E136E-0A9F-4479-BB60-527AEBF3F2DE}" type="pres">
      <dgm:prSet presAssocID="{B3B1C2E7-FEFD-4F7F-A9A3-151E6060F50E}" presName="circle1" presStyleLbl="lnNode1" presStyleIdx="0" presStyleCnt="3" custScaleX="415105" custScaleY="415105" custLinFactNeighborX="-57560" custLinFactNeighborY="-34948"/>
      <dgm:spPr>
        <a:solidFill>
          <a:schemeClr val="accent3">
            <a:lumMod val="60000"/>
            <a:lumOff val="40000"/>
          </a:schemeClr>
        </a:solidFill>
      </dgm:spPr>
    </dgm:pt>
    <dgm:pt modelId="{4B6A6585-BF47-4C75-B6A7-A4FAB2417B92}" type="pres">
      <dgm:prSet presAssocID="{B3B1C2E7-FEFD-4F7F-A9A3-151E6060F50E}" presName="text1" presStyleLbl="revTx" presStyleIdx="0" presStyleCnt="3" custScaleX="181016" custScaleY="51373" custLinFactNeighborX="51426" custLinFactNeighborY="2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86747-6EBE-45AE-8E02-012433AB6D3E}" type="pres">
      <dgm:prSet presAssocID="{B3B1C2E7-FEFD-4F7F-A9A3-151E6060F50E}" presName="line1" presStyleLbl="callout" presStyleIdx="0" presStyleCnt="6" custLinFactNeighborX="-14002" custLinFactNeighborY="67039"/>
      <dgm:spPr>
        <a:ln>
          <a:solidFill>
            <a:srgbClr val="C00000"/>
          </a:solidFill>
        </a:ln>
      </dgm:spPr>
    </dgm:pt>
    <dgm:pt modelId="{590B4A0E-4C87-4815-B972-440B24127106}" type="pres">
      <dgm:prSet presAssocID="{B3B1C2E7-FEFD-4F7F-A9A3-151E6060F50E}" presName="d1" presStyleLbl="callout" presStyleIdx="1" presStyleCnt="6" custScaleX="49112" custScaleY="45381" custLinFactNeighborX="21571" custLinFactNeighborY="-25137"/>
      <dgm:spPr>
        <a:ln>
          <a:solidFill>
            <a:srgbClr val="C00000"/>
          </a:solidFill>
        </a:ln>
      </dgm:spPr>
    </dgm:pt>
    <dgm:pt modelId="{0C79DD35-75BA-4D78-90B5-70E5BFCF3398}" type="pres">
      <dgm:prSet presAssocID="{91FA86F5-34B8-4A76-BE41-434500411C2F}" presName="circle2" presStyleLbl="lnNode1" presStyleIdx="1" presStyleCnt="3" custScaleX="175266" custScaleY="175266" custLinFactNeighborX="-16722" custLinFactNeighborY="-30586"/>
      <dgm:spPr>
        <a:solidFill>
          <a:schemeClr val="accent4">
            <a:lumMod val="60000"/>
            <a:lumOff val="40000"/>
          </a:schemeClr>
        </a:solidFill>
      </dgm:spPr>
    </dgm:pt>
    <dgm:pt modelId="{D5D5B78D-1049-453D-B9AE-58B80278E95D}" type="pres">
      <dgm:prSet presAssocID="{91FA86F5-34B8-4A76-BE41-434500411C2F}" presName="text2" presStyleLbl="revTx" presStyleIdx="1" presStyleCnt="3" custScaleX="186070" custScaleY="117924" custLinFactNeighborX="52505" custLinFactNeighborY="16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22B9B-1CD5-4C25-8356-749FC0E47F3B}" type="pres">
      <dgm:prSet presAssocID="{91FA86F5-34B8-4A76-BE41-434500411C2F}" presName="line2" presStyleLbl="callout" presStyleIdx="2" presStyleCnt="6" custLinFactY="100000" custLinFactNeighborX="-6102" custLinFactNeighborY="157011"/>
      <dgm:spPr>
        <a:ln>
          <a:solidFill>
            <a:srgbClr val="C00000"/>
          </a:solidFill>
        </a:ln>
      </dgm:spPr>
    </dgm:pt>
    <dgm:pt modelId="{8015255C-54E3-4D6C-AEFC-F429BAD1C53F}" type="pres">
      <dgm:prSet presAssocID="{91FA86F5-34B8-4A76-BE41-434500411C2F}" presName="d2" presStyleLbl="callout" presStyleIdx="3" presStyleCnt="6" custScaleX="71132" custScaleY="63466" custLinFactNeighborX="11052" custLinFactNeighborY="-11995"/>
      <dgm:spPr>
        <a:ln>
          <a:solidFill>
            <a:srgbClr val="C00000"/>
          </a:solidFill>
        </a:ln>
      </dgm:spPr>
    </dgm:pt>
    <dgm:pt modelId="{635F022B-CCE5-4EF8-8866-8391CD8606CF}" type="pres">
      <dgm:prSet presAssocID="{615AB250-40BC-4146-BECB-227CDC187CAC}" presName="circle3" presStyleLbl="lnNode1" presStyleIdx="2" presStyleCnt="3" custScaleX="110695" custScaleY="110695" custLinFactNeighborX="4576" custLinFactNeighborY="-24329"/>
      <dgm:spPr/>
    </dgm:pt>
    <dgm:pt modelId="{0F812563-681D-4FC8-866F-CCA97F773BA6}" type="pres">
      <dgm:prSet presAssocID="{615AB250-40BC-4146-BECB-227CDC187CAC}" presName="text3" presStyleLbl="revTx" presStyleIdx="2" presStyleCnt="3" custScaleX="200439" custScaleY="84818" custLinFactNeighborX="58102" custLinFactNeighborY="34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1531C9-573E-486A-912D-EB3C61D9ED0C}" type="pres">
      <dgm:prSet presAssocID="{615AB250-40BC-4146-BECB-227CDC187CAC}" presName="line3" presStyleLbl="callout" presStyleIdx="4" presStyleCnt="6" custLinFactY="155000" custLinFactNeighborX="-10699" custLinFactNeighborY="200000"/>
      <dgm:spPr>
        <a:ln>
          <a:solidFill>
            <a:srgbClr val="C00000"/>
          </a:solidFill>
        </a:ln>
      </dgm:spPr>
    </dgm:pt>
    <dgm:pt modelId="{9119D224-E986-4DB3-B47E-F389808C3925}" type="pres">
      <dgm:prSet presAssocID="{615AB250-40BC-4146-BECB-227CDC187CAC}" presName="d3" presStyleLbl="callout" presStyleIdx="5" presStyleCnt="6" custScaleX="92997" custScaleY="73495" custLinFactNeighborX="-1393" custLinFactNeighborY="-2624"/>
      <dgm:spPr>
        <a:ln>
          <a:solidFill>
            <a:srgbClr val="C00000"/>
          </a:solidFill>
        </a:ln>
      </dgm:spPr>
    </dgm:pt>
  </dgm:ptLst>
  <dgm:cxnLst>
    <dgm:cxn modelId="{DBA44821-5BC5-4C1D-902C-EEA50AC0A132}" srcId="{F689AC2C-2AFD-4478-B951-AF6D5F2B631D}" destId="{615AB250-40BC-4146-BECB-227CDC187CAC}" srcOrd="2" destOrd="0" parTransId="{8AC7DD4A-3E51-4412-9DAA-24F55115B689}" sibTransId="{9EA50641-9055-476A-8832-6C9AC0AF8669}"/>
    <dgm:cxn modelId="{5D6A87AD-7B76-440C-BFF8-168E17D9D55D}" type="presOf" srcId="{F689AC2C-2AFD-4478-B951-AF6D5F2B631D}" destId="{2BEA04C3-1E71-4A85-A210-8EF81EBB1872}" srcOrd="0" destOrd="0" presId="urn:microsoft.com/office/officeart/2005/8/layout/target1"/>
    <dgm:cxn modelId="{C9B6770A-4F40-40A2-8C14-21BC6F36366B}" type="presOf" srcId="{B3B1C2E7-FEFD-4F7F-A9A3-151E6060F50E}" destId="{4B6A6585-BF47-4C75-B6A7-A4FAB2417B92}" srcOrd="0" destOrd="0" presId="urn:microsoft.com/office/officeart/2005/8/layout/target1"/>
    <dgm:cxn modelId="{C5521876-ADA2-4367-B7D8-142CE48B4D60}" type="presOf" srcId="{615AB250-40BC-4146-BECB-227CDC187CAC}" destId="{0F812563-681D-4FC8-866F-CCA97F773BA6}" srcOrd="0" destOrd="0" presId="urn:microsoft.com/office/officeart/2005/8/layout/target1"/>
    <dgm:cxn modelId="{D5A30434-CA9A-40E9-9845-3216E5A3CC96}" type="presOf" srcId="{91FA86F5-34B8-4A76-BE41-434500411C2F}" destId="{D5D5B78D-1049-453D-B9AE-58B80278E95D}" srcOrd="0" destOrd="0" presId="urn:microsoft.com/office/officeart/2005/8/layout/target1"/>
    <dgm:cxn modelId="{DFBC9BD6-3700-47C5-854C-D902F45E4169}" srcId="{F689AC2C-2AFD-4478-B951-AF6D5F2B631D}" destId="{91FA86F5-34B8-4A76-BE41-434500411C2F}" srcOrd="1" destOrd="0" parTransId="{4FC83D4A-1BC3-4B53-A0AA-2BCFCA47CFEC}" sibTransId="{38009E8D-2A7F-496E-B610-46DBF80D5CC4}"/>
    <dgm:cxn modelId="{742F64DA-4E77-4598-A11A-350E8143B673}" srcId="{F689AC2C-2AFD-4478-B951-AF6D5F2B631D}" destId="{B3B1C2E7-FEFD-4F7F-A9A3-151E6060F50E}" srcOrd="0" destOrd="0" parTransId="{891BD00C-785B-41F0-B82F-13A27CFEFFCC}" sibTransId="{2D5B6B69-35D2-48A0-9BEF-E9F43B711F3C}"/>
    <dgm:cxn modelId="{C801A793-27D1-4346-8BA0-24D9690D6628}" type="presParOf" srcId="{2BEA04C3-1E71-4A85-A210-8EF81EBB1872}" destId="{D34E136E-0A9F-4479-BB60-527AEBF3F2DE}" srcOrd="0" destOrd="0" presId="urn:microsoft.com/office/officeart/2005/8/layout/target1"/>
    <dgm:cxn modelId="{4BA181D1-C8B6-4500-A8F1-05B100F55355}" type="presParOf" srcId="{2BEA04C3-1E71-4A85-A210-8EF81EBB1872}" destId="{4B6A6585-BF47-4C75-B6A7-A4FAB2417B92}" srcOrd="1" destOrd="0" presId="urn:microsoft.com/office/officeart/2005/8/layout/target1"/>
    <dgm:cxn modelId="{C4166454-926F-4E78-AEEE-ACB186674F1B}" type="presParOf" srcId="{2BEA04C3-1E71-4A85-A210-8EF81EBB1872}" destId="{3AC86747-6EBE-45AE-8E02-012433AB6D3E}" srcOrd="2" destOrd="0" presId="urn:microsoft.com/office/officeart/2005/8/layout/target1"/>
    <dgm:cxn modelId="{F252C95A-B463-46DC-87EF-E44913D783B9}" type="presParOf" srcId="{2BEA04C3-1E71-4A85-A210-8EF81EBB1872}" destId="{590B4A0E-4C87-4815-B972-440B24127106}" srcOrd="3" destOrd="0" presId="urn:microsoft.com/office/officeart/2005/8/layout/target1"/>
    <dgm:cxn modelId="{1B4D0EE7-851D-426A-9DEB-5EA8174DA952}" type="presParOf" srcId="{2BEA04C3-1E71-4A85-A210-8EF81EBB1872}" destId="{0C79DD35-75BA-4D78-90B5-70E5BFCF3398}" srcOrd="4" destOrd="0" presId="urn:microsoft.com/office/officeart/2005/8/layout/target1"/>
    <dgm:cxn modelId="{46277C94-6B5D-4070-8780-414AB602C06E}" type="presParOf" srcId="{2BEA04C3-1E71-4A85-A210-8EF81EBB1872}" destId="{D5D5B78D-1049-453D-B9AE-58B80278E95D}" srcOrd="5" destOrd="0" presId="urn:microsoft.com/office/officeart/2005/8/layout/target1"/>
    <dgm:cxn modelId="{40A3ECEA-7586-4301-826D-A896B0C05435}" type="presParOf" srcId="{2BEA04C3-1E71-4A85-A210-8EF81EBB1872}" destId="{F5222B9B-1CD5-4C25-8356-749FC0E47F3B}" srcOrd="6" destOrd="0" presId="urn:microsoft.com/office/officeart/2005/8/layout/target1"/>
    <dgm:cxn modelId="{A7842D4E-7953-4DBB-9AAF-680B671E70D1}" type="presParOf" srcId="{2BEA04C3-1E71-4A85-A210-8EF81EBB1872}" destId="{8015255C-54E3-4D6C-AEFC-F429BAD1C53F}" srcOrd="7" destOrd="0" presId="urn:microsoft.com/office/officeart/2005/8/layout/target1"/>
    <dgm:cxn modelId="{2EB95784-A873-4832-8615-CCFE993F6BB7}" type="presParOf" srcId="{2BEA04C3-1E71-4A85-A210-8EF81EBB1872}" destId="{635F022B-CCE5-4EF8-8866-8391CD8606CF}" srcOrd="8" destOrd="0" presId="urn:microsoft.com/office/officeart/2005/8/layout/target1"/>
    <dgm:cxn modelId="{627549CE-30DC-4AE1-B06F-35925C65B79D}" type="presParOf" srcId="{2BEA04C3-1E71-4A85-A210-8EF81EBB1872}" destId="{0F812563-681D-4FC8-866F-CCA97F773BA6}" srcOrd="9" destOrd="0" presId="urn:microsoft.com/office/officeart/2005/8/layout/target1"/>
    <dgm:cxn modelId="{1C5F792C-3CE5-4058-B529-F77B421B1B67}" type="presParOf" srcId="{2BEA04C3-1E71-4A85-A210-8EF81EBB1872}" destId="{161531C9-573E-486A-912D-EB3C61D9ED0C}" srcOrd="10" destOrd="0" presId="urn:microsoft.com/office/officeart/2005/8/layout/target1"/>
    <dgm:cxn modelId="{6F58B933-C7F5-434F-AACA-03F3EC57419D}" type="presParOf" srcId="{2BEA04C3-1E71-4A85-A210-8EF81EBB1872}" destId="{9119D224-E986-4DB3-B47E-F389808C3925}" srcOrd="11" destOrd="0" presId="urn:microsoft.com/office/officeart/2005/8/layout/targe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267EF6-BB8D-4757-9809-5987E25F65A9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DF217B-4B98-41AF-8A48-FB9F02E6E92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smtClean="0">
              <a:latin typeface="Arial" panose="020B0604020202020204" pitchFamily="34" charset="0"/>
              <a:cs typeface="Arial" panose="020B0604020202020204" pitchFamily="34" charset="0"/>
            </a:rPr>
            <a:t>Май</a:t>
          </a:r>
        </a:p>
        <a:p>
          <a:pPr>
            <a:spcAft>
              <a:spcPct val="35000"/>
            </a:spcAft>
          </a:pPr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2017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AB3B9C-0698-4057-A56F-B4D847A1ED4D}" type="parTrans" cxnId="{3A246D02-D2D2-4643-BF93-A864E485A40A}">
      <dgm:prSet/>
      <dgm:spPr/>
      <dgm:t>
        <a:bodyPr/>
        <a:lstStyle/>
        <a:p>
          <a:endParaRPr lang="ru-RU"/>
        </a:p>
      </dgm:t>
    </dgm:pt>
    <dgm:pt modelId="{1782BC31-28F4-47EC-A8A0-9EF474D099BB}" type="sibTrans" cxnId="{3A246D02-D2D2-4643-BF93-A864E485A40A}">
      <dgm:prSet/>
      <dgm:spPr/>
      <dgm:t>
        <a:bodyPr/>
        <a:lstStyle/>
        <a:p>
          <a:endParaRPr lang="ru-RU"/>
        </a:p>
      </dgm:t>
    </dgm:pt>
    <dgm:pt modelId="{DDA074EA-99AC-406B-9342-913867449AF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sz="1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МО</a:t>
          </a:r>
          <a:endParaRPr lang="ru-RU" sz="1800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BE0C99-211E-465C-9F39-D242EF643F45}" type="parTrans" cxnId="{690B85BF-46EC-4C55-B131-D9A6C5E2E817}">
      <dgm:prSet/>
      <dgm:spPr/>
      <dgm:t>
        <a:bodyPr/>
        <a:lstStyle/>
        <a:p>
          <a:endParaRPr lang="ru-RU"/>
        </a:p>
      </dgm:t>
    </dgm:pt>
    <dgm:pt modelId="{86AEB4D3-99EF-4226-90FB-E0BAB9E3F797}" type="sibTrans" cxnId="{690B85BF-46EC-4C55-B131-D9A6C5E2E817}">
      <dgm:prSet/>
      <dgm:spPr/>
      <dgm:t>
        <a:bodyPr/>
        <a:lstStyle/>
        <a:p>
          <a:endParaRPr lang="ru-RU"/>
        </a:p>
      </dgm:t>
    </dgm:pt>
    <dgm:pt modelId="{1261DBEA-71D2-4B3C-999F-40A5C72DA27F}">
      <dgm:prSet phldrT="[Текст]" custT="1"/>
      <dgm:spPr/>
      <dgm:t>
        <a:bodyPr/>
        <a:lstStyle/>
        <a:p>
          <a:pPr>
            <a:spcBef>
              <a:spcPts val="600"/>
            </a:spcBef>
            <a:spcAft>
              <a:spcPts val="0"/>
            </a:spcAft>
          </a:pPr>
          <a:r>
            <a:rPr lang="ru-RU" sz="1400" b="1" dirty="0" smtClean="0">
              <a:latin typeface="Arial" panose="020B0604020202020204" pitchFamily="34" charset="0"/>
              <a:cs typeface="Arial" panose="020B0604020202020204" pitchFamily="34" charset="0"/>
            </a:rPr>
            <a:t>Сентябрь</a:t>
          </a:r>
        </a:p>
        <a:p>
          <a:pPr>
            <a:spcBef>
              <a:spcPts val="600"/>
            </a:spcBef>
            <a:spcAft>
              <a:spcPts val="0"/>
            </a:spcAft>
          </a:pPr>
          <a:r>
            <a:rPr lang="ru-RU" sz="2400" b="1" dirty="0" smtClean="0">
              <a:latin typeface="Arial" panose="020B0604020202020204" pitchFamily="34" charset="0"/>
              <a:cs typeface="Arial" panose="020B0604020202020204" pitchFamily="34" charset="0"/>
            </a:rPr>
            <a:t>2017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FCABE6-668E-4650-AC3C-DDD8C20031E9}" type="parTrans" cxnId="{F43C2BB6-BC39-4873-A042-2DD36448298D}">
      <dgm:prSet/>
      <dgm:spPr/>
      <dgm:t>
        <a:bodyPr/>
        <a:lstStyle/>
        <a:p>
          <a:endParaRPr lang="ru-RU"/>
        </a:p>
      </dgm:t>
    </dgm:pt>
    <dgm:pt modelId="{7EC5CE24-BE83-4E78-909B-237531F70993}" type="sibTrans" cxnId="{F43C2BB6-BC39-4873-A042-2DD36448298D}">
      <dgm:prSet/>
      <dgm:spPr/>
      <dgm:t>
        <a:bodyPr/>
        <a:lstStyle/>
        <a:p>
          <a:endParaRPr lang="ru-RU"/>
        </a:p>
      </dgm:t>
    </dgm:pt>
    <dgm:pt modelId="{F4C32E52-04BB-4CE5-A940-72319D13D87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16</a:t>
          </a:r>
          <a:r>
            <a:rPr lang="ru-RU" sz="1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МО</a:t>
          </a:r>
          <a:endParaRPr lang="ru-RU" sz="1800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6DB441-29C2-4E52-94E6-56ABE102B9C9}" type="parTrans" cxnId="{FD5F2BCA-EE9A-409A-8FE6-B6A29C7CBE16}">
      <dgm:prSet/>
      <dgm:spPr/>
      <dgm:t>
        <a:bodyPr/>
        <a:lstStyle/>
        <a:p>
          <a:endParaRPr lang="ru-RU"/>
        </a:p>
      </dgm:t>
    </dgm:pt>
    <dgm:pt modelId="{9510AD38-4850-4571-95EA-8BB5D48BFBB7}" type="sibTrans" cxnId="{FD5F2BCA-EE9A-409A-8FE6-B6A29C7CBE16}">
      <dgm:prSet/>
      <dgm:spPr/>
      <dgm:t>
        <a:bodyPr/>
        <a:lstStyle/>
        <a:p>
          <a:endParaRPr lang="ru-RU"/>
        </a:p>
      </dgm:t>
    </dgm:pt>
    <dgm:pt modelId="{51A472A6-9150-45F9-BAA2-75975D7303CC}">
      <dgm:prSet phldrT="[Текст]" custT="1"/>
      <dgm:spPr/>
      <dgm:t>
        <a:bodyPr/>
        <a:lstStyle/>
        <a:p>
          <a:r>
            <a:rPr lang="ru-RU" sz="2400" b="1" smtClean="0">
              <a:latin typeface="Arial" panose="020B0604020202020204" pitchFamily="34" charset="0"/>
              <a:cs typeface="Arial" panose="020B0604020202020204" pitchFamily="34" charset="0"/>
            </a:rPr>
            <a:t>2018</a:t>
          </a:r>
          <a:endParaRPr lang="ru-RU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8E9A12-8299-40CB-B3C0-3A4A95783027}" type="parTrans" cxnId="{A3BD7EBB-4858-4B42-8B99-1E2C791A789F}">
      <dgm:prSet/>
      <dgm:spPr/>
      <dgm:t>
        <a:bodyPr/>
        <a:lstStyle/>
        <a:p>
          <a:endParaRPr lang="ru-RU"/>
        </a:p>
      </dgm:t>
    </dgm:pt>
    <dgm:pt modelId="{7CCD8CD7-60A7-4E0B-9A0F-1B690D05D02E}" type="sibTrans" cxnId="{A3BD7EBB-4858-4B42-8B99-1E2C791A789F}">
      <dgm:prSet/>
      <dgm:spPr/>
      <dgm:t>
        <a:bodyPr/>
        <a:lstStyle/>
        <a:p>
          <a:endParaRPr lang="ru-RU"/>
        </a:p>
      </dgm:t>
    </dgm:pt>
    <dgm:pt modelId="{FB771E61-4BAA-4456-87A7-2142F478E9E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44</a:t>
          </a:r>
          <a:r>
            <a:rPr lang="ru-RU" sz="18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МО</a:t>
          </a:r>
          <a:endParaRPr lang="ru-RU" sz="1800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CF9E51-72A8-475B-9C83-D57DC25D75F6}" type="parTrans" cxnId="{C2C8541E-8BEE-4227-B0E9-F54BDE564980}">
      <dgm:prSet/>
      <dgm:spPr/>
      <dgm:t>
        <a:bodyPr/>
        <a:lstStyle/>
        <a:p>
          <a:endParaRPr lang="ru-RU"/>
        </a:p>
      </dgm:t>
    </dgm:pt>
    <dgm:pt modelId="{AC0F9AE0-BC27-4ABA-B92C-111479DBEE62}" type="sibTrans" cxnId="{C2C8541E-8BEE-4227-B0E9-F54BDE564980}">
      <dgm:prSet/>
      <dgm:spPr/>
      <dgm:t>
        <a:bodyPr/>
        <a:lstStyle/>
        <a:p>
          <a:endParaRPr lang="ru-RU"/>
        </a:p>
      </dgm:t>
    </dgm:pt>
    <dgm:pt modelId="{AC857036-DDA4-41CB-8F7D-0534ED746D51}" type="pres">
      <dgm:prSet presAssocID="{08267EF6-BB8D-4757-9809-5987E25F65A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B8010D-7F9D-4F16-997D-5C631BF84BE4}" type="pres">
      <dgm:prSet presAssocID="{93DF217B-4B98-41AF-8A48-FB9F02E6E927}" presName="compNode" presStyleCnt="0"/>
      <dgm:spPr/>
    </dgm:pt>
    <dgm:pt modelId="{DB010478-206F-4619-84A1-EA29C1980643}" type="pres">
      <dgm:prSet presAssocID="{93DF217B-4B98-41AF-8A48-FB9F02E6E927}" presName="noGeometry" presStyleCnt="0"/>
      <dgm:spPr/>
    </dgm:pt>
    <dgm:pt modelId="{4C386D8D-295E-4C8F-AA0E-02FCF1740820}" type="pres">
      <dgm:prSet presAssocID="{93DF217B-4B98-41AF-8A48-FB9F02E6E927}" presName="childTextVisible" presStyleLbl="bgAccFollowNode1" presStyleIdx="0" presStyleCnt="3" custScaleX="83330" custScaleY="75132" custLinFactNeighborX="12610" custLinFactNeighborY="1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2AD04-E473-465D-90E6-2BD37289F934}" type="pres">
      <dgm:prSet presAssocID="{93DF217B-4B98-41AF-8A48-FB9F02E6E927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E5651F3A-06D0-4EC2-BADB-0A1935BF5493}" type="pres">
      <dgm:prSet presAssocID="{93DF217B-4B98-41AF-8A48-FB9F02E6E927}" presName="parentText" presStyleLbl="node1" presStyleIdx="0" presStyleCnt="3" custScaleX="123640" custLinFactNeighborX="189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D64AE-5901-4DB2-9C52-0223BBE07152}" type="pres">
      <dgm:prSet presAssocID="{93DF217B-4B98-41AF-8A48-FB9F02E6E927}" presName="aSpace" presStyleCnt="0"/>
      <dgm:spPr/>
    </dgm:pt>
    <dgm:pt modelId="{B59E9AC8-A91B-4DAA-BB8B-E48C8F38A2C4}" type="pres">
      <dgm:prSet presAssocID="{1261DBEA-71D2-4B3C-999F-40A5C72DA27F}" presName="compNode" presStyleCnt="0"/>
      <dgm:spPr/>
    </dgm:pt>
    <dgm:pt modelId="{5BE56FB8-0DD2-4833-B4EE-D3387C5406E9}" type="pres">
      <dgm:prSet presAssocID="{1261DBEA-71D2-4B3C-999F-40A5C72DA27F}" presName="noGeometry" presStyleCnt="0"/>
      <dgm:spPr/>
    </dgm:pt>
    <dgm:pt modelId="{FCFFD9D0-CE25-45EC-86BA-80E58336763B}" type="pres">
      <dgm:prSet presAssocID="{1261DBEA-71D2-4B3C-999F-40A5C72DA27F}" presName="childTextVisible" presStyleLbl="bgAccFollowNode1" presStyleIdx="1" presStyleCnt="3" custScaleX="82645" custScaleY="75132" custLinFactNeighborX="-1381" custLinFactNeighborY="-1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65F13-F88B-4B66-B0D4-151CE5BB6942}" type="pres">
      <dgm:prSet presAssocID="{1261DBEA-71D2-4B3C-999F-40A5C72DA27F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5731AB99-D918-43F1-862A-044F5D7AF2CA}" type="pres">
      <dgm:prSet presAssocID="{1261DBEA-71D2-4B3C-999F-40A5C72DA27F}" presName="parentText" presStyleLbl="node1" presStyleIdx="1" presStyleCnt="3" custScaleX="1236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743FD-90BC-474C-98C9-F127833CEF39}" type="pres">
      <dgm:prSet presAssocID="{1261DBEA-71D2-4B3C-999F-40A5C72DA27F}" presName="aSpace" presStyleCnt="0"/>
      <dgm:spPr/>
    </dgm:pt>
    <dgm:pt modelId="{5610FE20-1B0D-447F-858B-ECF130721D39}" type="pres">
      <dgm:prSet presAssocID="{51A472A6-9150-45F9-BAA2-75975D7303CC}" presName="compNode" presStyleCnt="0"/>
      <dgm:spPr/>
    </dgm:pt>
    <dgm:pt modelId="{05407CC4-E822-4666-80C5-4198BD1469BE}" type="pres">
      <dgm:prSet presAssocID="{51A472A6-9150-45F9-BAA2-75975D7303CC}" presName="noGeometry" presStyleCnt="0"/>
      <dgm:spPr/>
    </dgm:pt>
    <dgm:pt modelId="{F01518CC-7E99-415B-AF72-B241F7086B4A}" type="pres">
      <dgm:prSet presAssocID="{51A472A6-9150-45F9-BAA2-75975D7303CC}" presName="childTextVisible" presStyleLbl="bgAccFollowNode1" presStyleIdx="2" presStyleCnt="3" custScaleX="82645" custScaleY="75132" custLinFactNeighborX="-12089" custLinFactNeighborY="1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5BDFDB-8A23-4B08-BA9F-D1678452FAFE}" type="pres">
      <dgm:prSet presAssocID="{51A472A6-9150-45F9-BAA2-75975D7303CC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668D354F-F7C3-4FE7-AC92-A4129D1D3EE6}" type="pres">
      <dgm:prSet presAssocID="{51A472A6-9150-45F9-BAA2-75975D7303CC}" presName="parentText" presStyleLbl="node1" presStyleIdx="2" presStyleCnt="3" custScaleX="123640" custLinFactNeighborX="-233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64D888-BC20-43AA-AB18-5694DE049C96}" type="presOf" srcId="{DDA074EA-99AC-406B-9342-913867449AF7}" destId="{74B2AD04-E473-465D-90E6-2BD37289F934}" srcOrd="1" destOrd="0" presId="urn:microsoft.com/office/officeart/2005/8/layout/hProcess6"/>
    <dgm:cxn modelId="{DEFD4B96-B06F-4305-A835-A23B7BBEA706}" type="presOf" srcId="{FB771E61-4BAA-4456-87A7-2142F478E9EC}" destId="{F35BDFDB-8A23-4B08-BA9F-D1678452FAFE}" srcOrd="1" destOrd="0" presId="urn:microsoft.com/office/officeart/2005/8/layout/hProcess6"/>
    <dgm:cxn modelId="{C2C8541E-8BEE-4227-B0E9-F54BDE564980}" srcId="{51A472A6-9150-45F9-BAA2-75975D7303CC}" destId="{FB771E61-4BAA-4456-87A7-2142F478E9EC}" srcOrd="0" destOrd="0" parTransId="{C7CF9E51-72A8-475B-9C83-D57DC25D75F6}" sibTransId="{AC0F9AE0-BC27-4ABA-B92C-111479DBEE62}"/>
    <dgm:cxn modelId="{AB800F80-3945-43E8-A7CD-7531BFFC5382}" type="presOf" srcId="{08267EF6-BB8D-4757-9809-5987E25F65A9}" destId="{AC857036-DDA4-41CB-8F7D-0534ED746D51}" srcOrd="0" destOrd="0" presId="urn:microsoft.com/office/officeart/2005/8/layout/hProcess6"/>
    <dgm:cxn modelId="{F43C2BB6-BC39-4873-A042-2DD36448298D}" srcId="{08267EF6-BB8D-4757-9809-5987E25F65A9}" destId="{1261DBEA-71D2-4B3C-999F-40A5C72DA27F}" srcOrd="1" destOrd="0" parTransId="{98FCABE6-668E-4650-AC3C-DDD8C20031E9}" sibTransId="{7EC5CE24-BE83-4E78-909B-237531F70993}"/>
    <dgm:cxn modelId="{1D18273D-F684-4892-AEDE-9CA315D4C5DF}" type="presOf" srcId="{93DF217B-4B98-41AF-8A48-FB9F02E6E927}" destId="{E5651F3A-06D0-4EC2-BADB-0A1935BF5493}" srcOrd="0" destOrd="0" presId="urn:microsoft.com/office/officeart/2005/8/layout/hProcess6"/>
    <dgm:cxn modelId="{FD5F2BCA-EE9A-409A-8FE6-B6A29C7CBE16}" srcId="{1261DBEA-71D2-4B3C-999F-40A5C72DA27F}" destId="{F4C32E52-04BB-4CE5-A940-72319D13D878}" srcOrd="0" destOrd="0" parTransId="{D66DB441-29C2-4E52-94E6-56ABE102B9C9}" sibTransId="{9510AD38-4850-4571-95EA-8BB5D48BFBB7}"/>
    <dgm:cxn modelId="{E4388BB3-B3FE-4CB1-B1B5-AB0C5A9534BC}" type="presOf" srcId="{F4C32E52-04BB-4CE5-A940-72319D13D878}" destId="{FCFFD9D0-CE25-45EC-86BA-80E58336763B}" srcOrd="0" destOrd="0" presId="urn:microsoft.com/office/officeart/2005/8/layout/hProcess6"/>
    <dgm:cxn modelId="{3A246D02-D2D2-4643-BF93-A864E485A40A}" srcId="{08267EF6-BB8D-4757-9809-5987E25F65A9}" destId="{93DF217B-4B98-41AF-8A48-FB9F02E6E927}" srcOrd="0" destOrd="0" parTransId="{62AB3B9C-0698-4057-A56F-B4D847A1ED4D}" sibTransId="{1782BC31-28F4-47EC-A8A0-9EF474D099BB}"/>
    <dgm:cxn modelId="{D0E110AE-0805-4F98-9E92-BF4DEE56B1FF}" type="presOf" srcId="{FB771E61-4BAA-4456-87A7-2142F478E9EC}" destId="{F01518CC-7E99-415B-AF72-B241F7086B4A}" srcOrd="0" destOrd="0" presId="urn:microsoft.com/office/officeart/2005/8/layout/hProcess6"/>
    <dgm:cxn modelId="{2FEDDB12-1ACB-4414-9C9C-E75964DE7AC1}" type="presOf" srcId="{1261DBEA-71D2-4B3C-999F-40A5C72DA27F}" destId="{5731AB99-D918-43F1-862A-044F5D7AF2CA}" srcOrd="0" destOrd="0" presId="urn:microsoft.com/office/officeart/2005/8/layout/hProcess6"/>
    <dgm:cxn modelId="{19E46954-1348-4DA3-9127-C4EA1D15CF32}" type="presOf" srcId="{DDA074EA-99AC-406B-9342-913867449AF7}" destId="{4C386D8D-295E-4C8F-AA0E-02FCF1740820}" srcOrd="0" destOrd="0" presId="urn:microsoft.com/office/officeart/2005/8/layout/hProcess6"/>
    <dgm:cxn modelId="{054ACD0D-98F9-437F-87A3-165BFBE28A6E}" type="presOf" srcId="{51A472A6-9150-45F9-BAA2-75975D7303CC}" destId="{668D354F-F7C3-4FE7-AC92-A4129D1D3EE6}" srcOrd="0" destOrd="0" presId="urn:microsoft.com/office/officeart/2005/8/layout/hProcess6"/>
    <dgm:cxn modelId="{A3BD7EBB-4858-4B42-8B99-1E2C791A789F}" srcId="{08267EF6-BB8D-4757-9809-5987E25F65A9}" destId="{51A472A6-9150-45F9-BAA2-75975D7303CC}" srcOrd="2" destOrd="0" parTransId="{0B8E9A12-8299-40CB-B3C0-3A4A95783027}" sibTransId="{7CCD8CD7-60A7-4E0B-9A0F-1B690D05D02E}"/>
    <dgm:cxn modelId="{690B85BF-46EC-4C55-B131-D9A6C5E2E817}" srcId="{93DF217B-4B98-41AF-8A48-FB9F02E6E927}" destId="{DDA074EA-99AC-406B-9342-913867449AF7}" srcOrd="0" destOrd="0" parTransId="{C8BE0C99-211E-465C-9F39-D242EF643F45}" sibTransId="{86AEB4D3-99EF-4226-90FB-E0BAB9E3F797}"/>
    <dgm:cxn modelId="{A31AE9C4-ED20-4E2A-8F5D-AC4DD435D689}" type="presOf" srcId="{F4C32E52-04BB-4CE5-A940-72319D13D878}" destId="{CCC65F13-F88B-4B66-B0D4-151CE5BB6942}" srcOrd="1" destOrd="0" presId="urn:microsoft.com/office/officeart/2005/8/layout/hProcess6"/>
    <dgm:cxn modelId="{F732FB07-A9A5-4EFD-86E9-31BBAA650A4B}" type="presParOf" srcId="{AC857036-DDA4-41CB-8F7D-0534ED746D51}" destId="{93B8010D-7F9D-4F16-997D-5C631BF84BE4}" srcOrd="0" destOrd="0" presId="urn:microsoft.com/office/officeart/2005/8/layout/hProcess6"/>
    <dgm:cxn modelId="{6652EC3A-6D2B-453F-AD40-962AD7C7EBDA}" type="presParOf" srcId="{93B8010D-7F9D-4F16-997D-5C631BF84BE4}" destId="{DB010478-206F-4619-84A1-EA29C1980643}" srcOrd="0" destOrd="0" presId="urn:microsoft.com/office/officeart/2005/8/layout/hProcess6"/>
    <dgm:cxn modelId="{63E49DA9-2B31-40A8-BF48-DE3890180C2B}" type="presParOf" srcId="{93B8010D-7F9D-4F16-997D-5C631BF84BE4}" destId="{4C386D8D-295E-4C8F-AA0E-02FCF1740820}" srcOrd="1" destOrd="0" presId="urn:microsoft.com/office/officeart/2005/8/layout/hProcess6"/>
    <dgm:cxn modelId="{5DBA0263-2F0D-4796-A1FD-33B39C2CA92C}" type="presParOf" srcId="{93B8010D-7F9D-4F16-997D-5C631BF84BE4}" destId="{74B2AD04-E473-465D-90E6-2BD37289F934}" srcOrd="2" destOrd="0" presId="urn:microsoft.com/office/officeart/2005/8/layout/hProcess6"/>
    <dgm:cxn modelId="{A5900B26-8893-41B7-8F03-639EF6DDCB04}" type="presParOf" srcId="{93B8010D-7F9D-4F16-997D-5C631BF84BE4}" destId="{E5651F3A-06D0-4EC2-BADB-0A1935BF5493}" srcOrd="3" destOrd="0" presId="urn:microsoft.com/office/officeart/2005/8/layout/hProcess6"/>
    <dgm:cxn modelId="{DB9B34B6-2A32-4718-8F4B-94208DE27C86}" type="presParOf" srcId="{AC857036-DDA4-41CB-8F7D-0534ED746D51}" destId="{80CD64AE-5901-4DB2-9C52-0223BBE07152}" srcOrd="1" destOrd="0" presId="urn:microsoft.com/office/officeart/2005/8/layout/hProcess6"/>
    <dgm:cxn modelId="{C46B09A8-75F1-499D-AA3E-0D4C0A104CA1}" type="presParOf" srcId="{AC857036-DDA4-41CB-8F7D-0534ED746D51}" destId="{B59E9AC8-A91B-4DAA-BB8B-E48C8F38A2C4}" srcOrd="2" destOrd="0" presId="urn:microsoft.com/office/officeart/2005/8/layout/hProcess6"/>
    <dgm:cxn modelId="{EA2EF4AC-8E15-40EE-82F1-4C1E1BA5D071}" type="presParOf" srcId="{B59E9AC8-A91B-4DAA-BB8B-E48C8F38A2C4}" destId="{5BE56FB8-0DD2-4833-B4EE-D3387C5406E9}" srcOrd="0" destOrd="0" presId="urn:microsoft.com/office/officeart/2005/8/layout/hProcess6"/>
    <dgm:cxn modelId="{5B08BBAE-D833-461D-AA4D-DD1ED1D9980E}" type="presParOf" srcId="{B59E9AC8-A91B-4DAA-BB8B-E48C8F38A2C4}" destId="{FCFFD9D0-CE25-45EC-86BA-80E58336763B}" srcOrd="1" destOrd="0" presId="urn:microsoft.com/office/officeart/2005/8/layout/hProcess6"/>
    <dgm:cxn modelId="{3958480E-DAA7-4D7C-9C57-F09EC9438E42}" type="presParOf" srcId="{B59E9AC8-A91B-4DAA-BB8B-E48C8F38A2C4}" destId="{CCC65F13-F88B-4B66-B0D4-151CE5BB6942}" srcOrd="2" destOrd="0" presId="urn:microsoft.com/office/officeart/2005/8/layout/hProcess6"/>
    <dgm:cxn modelId="{243298C1-FA20-4103-B1D5-6CBAF5204669}" type="presParOf" srcId="{B59E9AC8-A91B-4DAA-BB8B-E48C8F38A2C4}" destId="{5731AB99-D918-43F1-862A-044F5D7AF2CA}" srcOrd="3" destOrd="0" presId="urn:microsoft.com/office/officeart/2005/8/layout/hProcess6"/>
    <dgm:cxn modelId="{30762419-C88F-42A4-8DFB-DB05725042D0}" type="presParOf" srcId="{AC857036-DDA4-41CB-8F7D-0534ED746D51}" destId="{8ED743FD-90BC-474C-98C9-F127833CEF39}" srcOrd="3" destOrd="0" presId="urn:microsoft.com/office/officeart/2005/8/layout/hProcess6"/>
    <dgm:cxn modelId="{87C22E45-6D19-44F6-8ACF-A8C7AE02A4A5}" type="presParOf" srcId="{AC857036-DDA4-41CB-8F7D-0534ED746D51}" destId="{5610FE20-1B0D-447F-858B-ECF130721D39}" srcOrd="4" destOrd="0" presId="urn:microsoft.com/office/officeart/2005/8/layout/hProcess6"/>
    <dgm:cxn modelId="{83A9890C-1AAF-4B59-AB0C-E2890B887E32}" type="presParOf" srcId="{5610FE20-1B0D-447F-858B-ECF130721D39}" destId="{05407CC4-E822-4666-80C5-4198BD1469BE}" srcOrd="0" destOrd="0" presId="urn:microsoft.com/office/officeart/2005/8/layout/hProcess6"/>
    <dgm:cxn modelId="{1E65C2C7-A7D5-40FD-9D71-1193D30C0A04}" type="presParOf" srcId="{5610FE20-1B0D-447F-858B-ECF130721D39}" destId="{F01518CC-7E99-415B-AF72-B241F7086B4A}" srcOrd="1" destOrd="0" presId="urn:microsoft.com/office/officeart/2005/8/layout/hProcess6"/>
    <dgm:cxn modelId="{2DD60DC5-E497-4054-9982-B67D256E897E}" type="presParOf" srcId="{5610FE20-1B0D-447F-858B-ECF130721D39}" destId="{F35BDFDB-8A23-4B08-BA9F-D1678452FAFE}" srcOrd="2" destOrd="0" presId="urn:microsoft.com/office/officeart/2005/8/layout/hProcess6"/>
    <dgm:cxn modelId="{A849C636-A0E5-442D-8837-F8B0AE9DF736}" type="presParOf" srcId="{5610FE20-1B0D-447F-858B-ECF130721D39}" destId="{668D354F-F7C3-4FE7-AC92-A4129D1D3EE6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A84765-2847-4E94-9280-7C4C66504A4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94BA3D-B86D-4F64-8326-2A74E7261336}">
      <dgm:prSet phldrT="[Текст]" custT="1"/>
      <dgm:spPr>
        <a:solidFill>
          <a:schemeClr val="accent2"/>
        </a:solidFill>
      </dgm:spPr>
      <dgm:t>
        <a:bodyPr/>
        <a:lstStyle/>
        <a:p>
          <a:pPr rtl="0"/>
          <a:r>
            <a:rPr lang="ru-RU" sz="1700" b="1" dirty="0" smtClean="0">
              <a:latin typeface="Arial Narrow" pitchFamily="34" charset="0"/>
              <a:cs typeface="Times New Roman" pitchFamily="18" charset="0"/>
            </a:rPr>
            <a:t>Внедрение института СП в МО</a:t>
          </a:r>
          <a:endParaRPr lang="ru-RU" sz="1200" b="1" dirty="0">
            <a:latin typeface="Arial Narrow" pitchFamily="34" charset="0"/>
            <a:cs typeface="Times New Roman" pitchFamily="18" charset="0"/>
          </a:endParaRPr>
        </a:p>
      </dgm:t>
    </dgm:pt>
    <dgm:pt modelId="{E1EA9603-2274-489D-9649-D70E3F03A45B}" type="parTrans" cxnId="{025B00D5-8651-497E-AE48-239B3DEFC247}">
      <dgm:prSet/>
      <dgm:spPr/>
      <dgm:t>
        <a:bodyPr/>
        <a:lstStyle/>
        <a:p>
          <a:endParaRPr lang="ru-RU"/>
        </a:p>
      </dgm:t>
    </dgm:pt>
    <dgm:pt modelId="{D5682E2B-9FE9-4965-85BA-83F58EC48E24}" type="sibTrans" cxnId="{025B00D5-8651-497E-AE48-239B3DEFC247}">
      <dgm:prSet/>
      <dgm:spPr/>
      <dgm:t>
        <a:bodyPr/>
        <a:lstStyle/>
        <a:p>
          <a:endParaRPr lang="ru-RU"/>
        </a:p>
      </dgm:t>
    </dgm:pt>
    <dgm:pt modelId="{46C0A7CD-28F8-45BC-9E76-15218E16B372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600" b="1" dirty="0" smtClean="0">
              <a:latin typeface="Arial Narrow" pitchFamily="34" charset="0"/>
              <a:cs typeface="Times New Roman" pitchFamily="18" charset="0"/>
            </a:rPr>
            <a:t>Мониторинг изменения показателей удовлетворенности доступностью и качеством МП</a:t>
          </a:r>
          <a:endParaRPr lang="ru-RU" sz="1600" dirty="0"/>
        </a:p>
      </dgm:t>
    </dgm:pt>
    <dgm:pt modelId="{AF6362C8-E764-462D-8E09-C62B27E38EF4}" type="parTrans" cxnId="{A3CE9F03-9D8C-4BA9-A685-EDFBE7A12327}">
      <dgm:prSet/>
      <dgm:spPr/>
      <dgm:t>
        <a:bodyPr/>
        <a:lstStyle/>
        <a:p>
          <a:endParaRPr lang="ru-RU"/>
        </a:p>
      </dgm:t>
    </dgm:pt>
    <dgm:pt modelId="{48464125-9BF1-4821-98D8-A26FEE8D7461}" type="sibTrans" cxnId="{A3CE9F03-9D8C-4BA9-A685-EDFBE7A12327}">
      <dgm:prSet/>
      <dgm:spPr/>
      <dgm:t>
        <a:bodyPr/>
        <a:lstStyle/>
        <a:p>
          <a:endParaRPr lang="ru-RU"/>
        </a:p>
      </dgm:t>
    </dgm:pt>
    <dgm:pt modelId="{A2B35CB8-C5D9-4405-9170-DC4927F2BF72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600" b="1" dirty="0" smtClean="0">
              <a:latin typeface="Arial Narrow" pitchFamily="34" charset="0"/>
              <a:cs typeface="Times New Roman" pitchFamily="18" charset="0"/>
            </a:rPr>
            <a:t>Мониторинг эффективности информирования ЗЛ о прохождении ДВН</a:t>
          </a:r>
          <a:endParaRPr lang="ru-RU" sz="1600" dirty="0"/>
        </a:p>
      </dgm:t>
    </dgm:pt>
    <dgm:pt modelId="{80EAF805-2615-4558-89AD-65EE8117D022}" type="parTrans" cxnId="{6C78C938-7198-4058-998C-D4D9A74C1E07}">
      <dgm:prSet/>
      <dgm:spPr/>
      <dgm:t>
        <a:bodyPr/>
        <a:lstStyle/>
        <a:p>
          <a:endParaRPr lang="ru-RU"/>
        </a:p>
      </dgm:t>
    </dgm:pt>
    <dgm:pt modelId="{33586E7E-8429-4083-912C-B457A43A4477}" type="sibTrans" cxnId="{6C78C938-7198-4058-998C-D4D9A74C1E07}">
      <dgm:prSet/>
      <dgm:spPr/>
      <dgm:t>
        <a:bodyPr/>
        <a:lstStyle/>
        <a:p>
          <a:endParaRPr lang="ru-RU"/>
        </a:p>
      </dgm:t>
    </dgm:pt>
    <dgm:pt modelId="{0BE9EFAB-6EC2-43D3-A371-139585D8FADF}" type="pres">
      <dgm:prSet presAssocID="{9DA84765-2847-4E94-9280-7C4C66504A4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CC9CEA-DBCB-41C4-B8AA-6ABEA9E3628B}" type="pres">
      <dgm:prSet presAssocID="{3D94BA3D-B86D-4F64-8326-2A74E7261336}" presName="node" presStyleLbl="node1" presStyleIdx="0" presStyleCnt="3" custScaleX="187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FBF1D6-97C1-4A09-9CE7-F98AB859FB19}" type="pres">
      <dgm:prSet presAssocID="{D5682E2B-9FE9-4965-85BA-83F58EC48E24}" presName="sibTrans" presStyleCnt="0"/>
      <dgm:spPr/>
    </dgm:pt>
    <dgm:pt modelId="{6DFA1FDA-36C5-4764-B641-2CE6E8A81915}" type="pres">
      <dgm:prSet presAssocID="{46C0A7CD-28F8-45BC-9E76-15218E16B372}" presName="node" presStyleLbl="node1" presStyleIdx="1" presStyleCnt="3" custScaleX="269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53A83F-917E-42B2-B436-422F09976982}" type="pres">
      <dgm:prSet presAssocID="{48464125-9BF1-4821-98D8-A26FEE8D7461}" presName="sibTrans" presStyleCnt="0"/>
      <dgm:spPr/>
    </dgm:pt>
    <dgm:pt modelId="{085CDAB7-6DC9-4403-BDEA-EE095D56CDD4}" type="pres">
      <dgm:prSet presAssocID="{A2B35CB8-C5D9-4405-9170-DC4927F2BF72}" presName="node" presStyleLbl="node1" presStyleIdx="2" presStyleCnt="3" custScaleX="273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2A82E2-5B0F-49CF-91F2-82DA3EB12E72}" type="presOf" srcId="{A2B35CB8-C5D9-4405-9170-DC4927F2BF72}" destId="{085CDAB7-6DC9-4403-BDEA-EE095D56CDD4}" srcOrd="0" destOrd="0" presId="urn:microsoft.com/office/officeart/2005/8/layout/default"/>
    <dgm:cxn modelId="{025B00D5-8651-497E-AE48-239B3DEFC247}" srcId="{9DA84765-2847-4E94-9280-7C4C66504A4B}" destId="{3D94BA3D-B86D-4F64-8326-2A74E7261336}" srcOrd="0" destOrd="0" parTransId="{E1EA9603-2274-489D-9649-D70E3F03A45B}" sibTransId="{D5682E2B-9FE9-4965-85BA-83F58EC48E24}"/>
    <dgm:cxn modelId="{6C78C938-7198-4058-998C-D4D9A74C1E07}" srcId="{9DA84765-2847-4E94-9280-7C4C66504A4B}" destId="{A2B35CB8-C5D9-4405-9170-DC4927F2BF72}" srcOrd="2" destOrd="0" parTransId="{80EAF805-2615-4558-89AD-65EE8117D022}" sibTransId="{33586E7E-8429-4083-912C-B457A43A4477}"/>
    <dgm:cxn modelId="{309DBBCE-C519-465A-9CF0-D5822ECE3D7F}" type="presOf" srcId="{9DA84765-2847-4E94-9280-7C4C66504A4B}" destId="{0BE9EFAB-6EC2-43D3-A371-139585D8FADF}" srcOrd="0" destOrd="0" presId="urn:microsoft.com/office/officeart/2005/8/layout/default"/>
    <dgm:cxn modelId="{8035219B-A36D-4980-A83B-9ED7074BFE3D}" type="presOf" srcId="{46C0A7CD-28F8-45BC-9E76-15218E16B372}" destId="{6DFA1FDA-36C5-4764-B641-2CE6E8A81915}" srcOrd="0" destOrd="0" presId="urn:microsoft.com/office/officeart/2005/8/layout/default"/>
    <dgm:cxn modelId="{A3CE9F03-9D8C-4BA9-A685-EDFBE7A12327}" srcId="{9DA84765-2847-4E94-9280-7C4C66504A4B}" destId="{46C0A7CD-28F8-45BC-9E76-15218E16B372}" srcOrd="1" destOrd="0" parTransId="{AF6362C8-E764-462D-8E09-C62B27E38EF4}" sibTransId="{48464125-9BF1-4821-98D8-A26FEE8D7461}"/>
    <dgm:cxn modelId="{F45506F1-3D95-4FDF-97E9-9C38BB29117A}" type="presOf" srcId="{3D94BA3D-B86D-4F64-8326-2A74E7261336}" destId="{09CC9CEA-DBCB-41C4-B8AA-6ABEA9E3628B}" srcOrd="0" destOrd="0" presId="urn:microsoft.com/office/officeart/2005/8/layout/default"/>
    <dgm:cxn modelId="{23D6478C-71A7-4AF9-B485-A10B2E77AEE0}" type="presParOf" srcId="{0BE9EFAB-6EC2-43D3-A371-139585D8FADF}" destId="{09CC9CEA-DBCB-41C4-B8AA-6ABEA9E3628B}" srcOrd="0" destOrd="0" presId="urn:microsoft.com/office/officeart/2005/8/layout/default"/>
    <dgm:cxn modelId="{7DE8ADA9-C962-4B13-B0F5-E83EF41497C3}" type="presParOf" srcId="{0BE9EFAB-6EC2-43D3-A371-139585D8FADF}" destId="{60FBF1D6-97C1-4A09-9CE7-F98AB859FB19}" srcOrd="1" destOrd="0" presId="urn:microsoft.com/office/officeart/2005/8/layout/default"/>
    <dgm:cxn modelId="{CAB312E1-9A0D-4390-AB30-2C10004510ED}" type="presParOf" srcId="{0BE9EFAB-6EC2-43D3-A371-139585D8FADF}" destId="{6DFA1FDA-36C5-4764-B641-2CE6E8A81915}" srcOrd="2" destOrd="0" presId="urn:microsoft.com/office/officeart/2005/8/layout/default"/>
    <dgm:cxn modelId="{D6A37761-540A-4C0D-9819-AC2D1E74DC19}" type="presParOf" srcId="{0BE9EFAB-6EC2-43D3-A371-139585D8FADF}" destId="{1853A83F-917E-42B2-B436-422F09976982}" srcOrd="3" destOrd="0" presId="urn:microsoft.com/office/officeart/2005/8/layout/default"/>
    <dgm:cxn modelId="{463FEFFD-5511-48DE-A48F-978FA6347FC6}" type="presParOf" srcId="{0BE9EFAB-6EC2-43D3-A371-139585D8FADF}" destId="{085CDAB7-6DC9-4403-BDEA-EE095D56CDD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E40F37-20FD-45F2-8F77-602985E53F71}" type="doc">
      <dgm:prSet loTypeId="urn:microsoft.com/office/officeart/2005/8/layout/cycle8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DFEA039-BDCE-4B27-BA1A-3B3EFA222C3C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l"/>
          <a:r>
            <a:rPr lang="ru-RU" sz="950" b="1" dirty="0" smtClean="0">
              <a:latin typeface="+mn-lt"/>
              <a:cs typeface="Arial" pitchFamily="34" charset="0"/>
            </a:rPr>
            <a:t>- индивидуальное информирование ЗЛ, </a:t>
          </a:r>
          <a:br>
            <a:rPr lang="ru-RU" sz="950" b="1" dirty="0" smtClean="0">
              <a:latin typeface="+mn-lt"/>
              <a:cs typeface="Arial" pitchFamily="34" charset="0"/>
            </a:rPr>
          </a:br>
          <a:r>
            <a:rPr lang="ru-RU" sz="950" b="1" dirty="0" smtClean="0">
              <a:latin typeface="+mn-lt"/>
              <a:cs typeface="Arial" pitchFamily="34" charset="0"/>
            </a:rPr>
            <a:t>в т. ч. о порядке ДВН </a:t>
          </a:r>
          <a:endParaRPr lang="en-US" sz="950" b="1" dirty="0" smtClean="0">
            <a:latin typeface="+mn-lt"/>
            <a:cs typeface="Arial" pitchFamily="34" charset="0"/>
          </a:endParaRPr>
        </a:p>
        <a:p>
          <a:pPr algn="ctr"/>
          <a:r>
            <a:rPr lang="ru-RU" sz="950" b="1" dirty="0" smtClean="0">
              <a:latin typeface="+mn-lt"/>
              <a:cs typeface="Arial" pitchFamily="34" charset="0"/>
            </a:rPr>
            <a:t>- работа с МО (Списки, Анкетирование) </a:t>
          </a:r>
        </a:p>
        <a:p>
          <a:pPr algn="ctr"/>
          <a:r>
            <a:rPr lang="ru-RU" sz="950" b="1" dirty="0" smtClean="0">
              <a:latin typeface="+mn-lt"/>
              <a:cs typeface="Arial" pitchFamily="34" charset="0"/>
            </a:rPr>
            <a:t>- публичное информирование</a:t>
          </a:r>
        </a:p>
        <a:p>
          <a:pPr algn="ctr"/>
          <a:r>
            <a:rPr lang="ru-RU" sz="950" b="1" dirty="0" smtClean="0">
              <a:latin typeface="+mn-lt"/>
              <a:cs typeface="Arial" pitchFamily="34" charset="0"/>
            </a:rPr>
            <a:t>- анализ причин неявки на ДВН проинформированных граждан</a:t>
          </a:r>
        </a:p>
        <a:p>
          <a:pPr algn="ctr"/>
          <a:r>
            <a:rPr lang="ru-RU" sz="950" b="1" dirty="0" smtClean="0">
              <a:latin typeface="+mn-lt"/>
              <a:cs typeface="Arial" pitchFamily="34" charset="0"/>
            </a:rPr>
            <a:t>- мониторинг уровня заболеваемости, смертности и факторов риска</a:t>
          </a:r>
          <a:endParaRPr lang="ru-RU" sz="950" dirty="0">
            <a:latin typeface="+mn-lt"/>
          </a:endParaRPr>
        </a:p>
      </dgm:t>
    </dgm:pt>
    <dgm:pt modelId="{BF5FB9FC-4872-4589-BE43-48B94B9FD67F}" type="parTrans" cxnId="{5496572F-BFE6-4118-809D-8281D0B96BA6}">
      <dgm:prSet/>
      <dgm:spPr/>
      <dgm:t>
        <a:bodyPr/>
        <a:lstStyle/>
        <a:p>
          <a:endParaRPr lang="ru-RU"/>
        </a:p>
      </dgm:t>
    </dgm:pt>
    <dgm:pt modelId="{C6EDCB77-6D36-43C5-BF54-6C759A42A001}" type="sibTrans" cxnId="{5496572F-BFE6-4118-809D-8281D0B96BA6}">
      <dgm:prSet/>
      <dgm:spPr/>
      <dgm:t>
        <a:bodyPr/>
        <a:lstStyle/>
        <a:p>
          <a:endParaRPr lang="ru-RU"/>
        </a:p>
      </dgm:t>
    </dgm:pt>
    <dgm:pt modelId="{177361AA-983D-4378-B753-E87F468A5B29}">
      <dgm:prSet phldrT="[Текст]" custT="1"/>
      <dgm:spPr/>
      <dgm:t>
        <a:bodyPr/>
        <a:lstStyle/>
        <a:p>
          <a:r>
            <a:rPr lang="ru-RU" sz="1000" b="1" dirty="0" smtClean="0">
              <a:latin typeface="Arial" pitchFamily="34" charset="0"/>
              <a:cs typeface="Arial" pitchFamily="34" charset="0"/>
            </a:rPr>
            <a:t>- </a:t>
          </a:r>
          <a:r>
            <a:rPr lang="ru-RU" sz="1000" b="1" dirty="0" smtClean="0">
              <a:latin typeface="+mn-lt"/>
              <a:cs typeface="Arial" pitchFamily="34" charset="0"/>
            </a:rPr>
            <a:t>работа с </a:t>
          </a:r>
          <a:r>
            <a:rPr lang="ru-RU" sz="1000" b="1" u="sng" dirty="0" smtClean="0">
              <a:latin typeface="+mn-lt"/>
              <a:cs typeface="Arial" pitchFamily="34" charset="0"/>
            </a:rPr>
            <a:t>письменными</a:t>
          </a:r>
          <a:r>
            <a:rPr lang="ru-RU" sz="1000" b="1" dirty="0" smtClean="0">
              <a:latin typeface="+mn-lt"/>
              <a:cs typeface="Arial" pitchFamily="34" charset="0"/>
            </a:rPr>
            <a:t> обращениями, включая организацию ЭКМП</a:t>
          </a:r>
        </a:p>
        <a:p>
          <a:r>
            <a:rPr lang="ru-RU" sz="1000" b="1" dirty="0" smtClean="0">
              <a:latin typeface="+mn-lt"/>
              <a:cs typeface="Arial" pitchFamily="34" charset="0"/>
            </a:rPr>
            <a:t>- обеспечение индивидуального информирования о:</a:t>
          </a:r>
        </a:p>
        <a:p>
          <a:r>
            <a:rPr lang="ru-RU" sz="1000" b="1" dirty="0" smtClean="0">
              <a:latin typeface="+mn-lt"/>
              <a:cs typeface="Arial" pitchFamily="34" charset="0"/>
            </a:rPr>
            <a:t>лечении хронических заболеваний (важности приверженности лекарственной терапии)  </a:t>
          </a:r>
        </a:p>
        <a:p>
          <a:r>
            <a:rPr lang="ru-RU" sz="1000" b="1" dirty="0" smtClean="0">
              <a:latin typeface="+mn-lt"/>
              <a:cs typeface="Arial" pitchFamily="34" charset="0"/>
            </a:rPr>
            <a:t>ведении здорового </a:t>
          </a:r>
        </a:p>
        <a:p>
          <a:r>
            <a:rPr lang="ru-RU" sz="1000" b="1" dirty="0" smtClean="0">
              <a:latin typeface="+mn-lt"/>
              <a:cs typeface="Arial" pitchFamily="34" charset="0"/>
            </a:rPr>
            <a:t>образа жизни</a:t>
          </a:r>
          <a:endParaRPr lang="ru-RU" sz="1000" dirty="0">
            <a:latin typeface="+mn-lt"/>
          </a:endParaRPr>
        </a:p>
      </dgm:t>
    </dgm:pt>
    <dgm:pt modelId="{12B3B356-8AF0-489A-8EDA-DC61D21FD993}" type="parTrans" cxnId="{D7733EBE-9FE8-43D9-B137-A306D86C4598}">
      <dgm:prSet/>
      <dgm:spPr/>
      <dgm:t>
        <a:bodyPr/>
        <a:lstStyle/>
        <a:p>
          <a:endParaRPr lang="ru-RU"/>
        </a:p>
      </dgm:t>
    </dgm:pt>
    <dgm:pt modelId="{B696D567-4C37-47DA-ACC9-0892C8D9975D}" type="sibTrans" cxnId="{D7733EBE-9FE8-43D9-B137-A306D86C4598}">
      <dgm:prSet/>
      <dgm:spPr/>
      <dgm:t>
        <a:bodyPr/>
        <a:lstStyle/>
        <a:p>
          <a:endParaRPr lang="ru-RU"/>
        </a:p>
      </dgm:t>
    </dgm:pt>
    <dgm:pt modelId="{DC9E71E7-63D9-4708-9C91-FFD3943B4710}">
      <dgm:prSet phldrT="[Текст]" custT="1"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r>
            <a:rPr lang="ru-RU" sz="1100" b="1" dirty="0" smtClean="0">
              <a:latin typeface="Arial" pitchFamily="34" charset="0"/>
              <a:cs typeface="Arial" pitchFamily="34" charset="0"/>
            </a:rPr>
            <a:t>- </a:t>
          </a:r>
          <a:r>
            <a:rPr lang="ru-RU" sz="1100" b="1" dirty="0" smtClean="0">
              <a:latin typeface="+mn-lt"/>
              <a:cs typeface="Arial" pitchFamily="34" charset="0"/>
            </a:rPr>
            <a:t>предоставляет справочно-консультационную информацию по вопросам ОМС</a:t>
          </a:r>
        </a:p>
        <a:p>
          <a:pPr algn="ctr"/>
          <a:r>
            <a:rPr lang="ru-RU" sz="1100" b="1" dirty="0" smtClean="0">
              <a:latin typeface="+mn-lt"/>
              <a:cs typeface="Arial" pitchFamily="34" charset="0"/>
            </a:rPr>
            <a:t>- информирует о ДВН</a:t>
          </a:r>
        </a:p>
        <a:p>
          <a:pPr algn="ctr"/>
          <a:r>
            <a:rPr lang="ru-RU" sz="1100" b="1" dirty="0" smtClean="0">
              <a:latin typeface="+mn-lt"/>
              <a:cs typeface="Arial" pitchFamily="34" charset="0"/>
            </a:rPr>
            <a:t>- опросы по результатам прохождения ДВН</a:t>
          </a:r>
          <a:endParaRPr lang="ru-RU" sz="1100" dirty="0">
            <a:latin typeface="+mn-lt"/>
          </a:endParaRPr>
        </a:p>
      </dgm:t>
    </dgm:pt>
    <dgm:pt modelId="{CC0BCF07-7182-42F0-AC00-53FFD8EA064D}" type="parTrans" cxnId="{5ABA0801-CF9F-4E6C-A1A2-6686503EAF44}">
      <dgm:prSet/>
      <dgm:spPr/>
      <dgm:t>
        <a:bodyPr/>
        <a:lstStyle/>
        <a:p>
          <a:endParaRPr lang="ru-RU"/>
        </a:p>
      </dgm:t>
    </dgm:pt>
    <dgm:pt modelId="{6DD3AB08-80DC-4E2F-BD65-6E2FE0F1B0CB}" type="sibTrans" cxnId="{5ABA0801-CF9F-4E6C-A1A2-6686503EAF44}">
      <dgm:prSet/>
      <dgm:spPr/>
      <dgm:t>
        <a:bodyPr/>
        <a:lstStyle/>
        <a:p>
          <a:endParaRPr lang="ru-RU"/>
        </a:p>
      </dgm:t>
    </dgm:pt>
    <dgm:pt modelId="{D5720B37-2830-4DBC-9815-2D804066015C}" type="pres">
      <dgm:prSet presAssocID="{79E40F37-20FD-45F2-8F77-602985E53F7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AB2538-1755-4DC0-8633-13106CDB2653}" type="pres">
      <dgm:prSet presAssocID="{79E40F37-20FD-45F2-8F77-602985E53F71}" presName="wedge1" presStyleLbl="node1" presStyleIdx="0" presStyleCnt="3"/>
      <dgm:spPr/>
      <dgm:t>
        <a:bodyPr/>
        <a:lstStyle/>
        <a:p>
          <a:endParaRPr lang="ru-RU"/>
        </a:p>
      </dgm:t>
    </dgm:pt>
    <dgm:pt modelId="{60D5B9AC-66D6-4F8B-81EC-9658A1304FE1}" type="pres">
      <dgm:prSet presAssocID="{79E40F37-20FD-45F2-8F77-602985E53F71}" presName="dummy1a" presStyleCnt="0"/>
      <dgm:spPr/>
    </dgm:pt>
    <dgm:pt modelId="{CFE03B8B-77F6-4BC5-9767-D85C4D803FD5}" type="pres">
      <dgm:prSet presAssocID="{79E40F37-20FD-45F2-8F77-602985E53F71}" presName="dummy1b" presStyleCnt="0"/>
      <dgm:spPr/>
    </dgm:pt>
    <dgm:pt modelId="{5DA6DD03-1B6B-404B-B7B1-37529F9E1176}" type="pres">
      <dgm:prSet presAssocID="{79E40F37-20FD-45F2-8F77-602985E53F7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7EF787-225D-4E24-89AF-88E318E930FC}" type="pres">
      <dgm:prSet presAssocID="{79E40F37-20FD-45F2-8F77-602985E53F71}" presName="wedge2" presStyleLbl="node1" presStyleIdx="1" presStyleCnt="3"/>
      <dgm:spPr/>
      <dgm:t>
        <a:bodyPr/>
        <a:lstStyle/>
        <a:p>
          <a:endParaRPr lang="ru-RU"/>
        </a:p>
      </dgm:t>
    </dgm:pt>
    <dgm:pt modelId="{E9361940-DB35-4E55-A6D2-02A26A22563B}" type="pres">
      <dgm:prSet presAssocID="{79E40F37-20FD-45F2-8F77-602985E53F71}" presName="dummy2a" presStyleCnt="0"/>
      <dgm:spPr/>
    </dgm:pt>
    <dgm:pt modelId="{D1ECC8A1-95DF-44BB-8123-C14B40BA99D6}" type="pres">
      <dgm:prSet presAssocID="{79E40F37-20FD-45F2-8F77-602985E53F71}" presName="dummy2b" presStyleCnt="0"/>
      <dgm:spPr/>
    </dgm:pt>
    <dgm:pt modelId="{2AC1504A-002C-4AF8-9C67-7896F28DD3AD}" type="pres">
      <dgm:prSet presAssocID="{79E40F37-20FD-45F2-8F77-602985E53F7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B4DB6-8E07-4C47-A16B-BF7DDE9D7050}" type="pres">
      <dgm:prSet presAssocID="{79E40F37-20FD-45F2-8F77-602985E53F71}" presName="wedge3" presStyleLbl="node1" presStyleIdx="2" presStyleCnt="3"/>
      <dgm:spPr/>
      <dgm:t>
        <a:bodyPr/>
        <a:lstStyle/>
        <a:p>
          <a:endParaRPr lang="ru-RU"/>
        </a:p>
      </dgm:t>
    </dgm:pt>
    <dgm:pt modelId="{88357CA1-7E64-48E8-8184-A3946F408114}" type="pres">
      <dgm:prSet presAssocID="{79E40F37-20FD-45F2-8F77-602985E53F71}" presName="dummy3a" presStyleCnt="0"/>
      <dgm:spPr/>
    </dgm:pt>
    <dgm:pt modelId="{F8F10591-E42C-49C8-A2D0-B4B00810D9A6}" type="pres">
      <dgm:prSet presAssocID="{79E40F37-20FD-45F2-8F77-602985E53F71}" presName="dummy3b" presStyleCnt="0"/>
      <dgm:spPr/>
    </dgm:pt>
    <dgm:pt modelId="{3C1045EE-3AEF-4539-9FEB-3BF9663AF2F2}" type="pres">
      <dgm:prSet presAssocID="{79E40F37-20FD-45F2-8F77-602985E53F7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8EC99-53EE-4421-804F-AD6EA4A33383}" type="pres">
      <dgm:prSet presAssocID="{C6EDCB77-6D36-43C5-BF54-6C759A42A001}" presName="arrowWedge1" presStyleLbl="fgSibTrans2D1" presStyleIdx="0" presStyleCnt="3"/>
      <dgm:spPr/>
      <dgm:t>
        <a:bodyPr/>
        <a:lstStyle/>
        <a:p>
          <a:endParaRPr lang="ru-RU"/>
        </a:p>
      </dgm:t>
    </dgm:pt>
    <dgm:pt modelId="{4B5756F5-24EA-4CA8-8649-26AE167654D5}" type="pres">
      <dgm:prSet presAssocID="{B696D567-4C37-47DA-ACC9-0892C8D9975D}" presName="arrowWedge2" presStyleLbl="fgSibTrans2D1" presStyleIdx="1" presStyleCnt="3"/>
      <dgm:spPr/>
      <dgm:t>
        <a:bodyPr/>
        <a:lstStyle/>
        <a:p>
          <a:endParaRPr lang="ru-RU"/>
        </a:p>
      </dgm:t>
    </dgm:pt>
    <dgm:pt modelId="{966F5C42-5526-435B-A500-0EB8B5A70D3A}" type="pres">
      <dgm:prSet presAssocID="{6DD3AB08-80DC-4E2F-BD65-6E2FE0F1B0CB}" presName="arrowWedge3" presStyleLbl="fgSibTrans2D1" presStyleIdx="2" presStyleCnt="3"/>
      <dgm:spPr/>
      <dgm:t>
        <a:bodyPr/>
        <a:lstStyle/>
        <a:p>
          <a:endParaRPr lang="ru-RU"/>
        </a:p>
      </dgm:t>
    </dgm:pt>
  </dgm:ptLst>
  <dgm:cxnLst>
    <dgm:cxn modelId="{E1764D9E-DB88-43B8-800C-2D3ADA79A1EE}" type="presOf" srcId="{DC9E71E7-63D9-4708-9C91-FFD3943B4710}" destId="{BB1B4DB6-8E07-4C47-A16B-BF7DDE9D7050}" srcOrd="0" destOrd="0" presId="urn:microsoft.com/office/officeart/2005/8/layout/cycle8"/>
    <dgm:cxn modelId="{5ABA0801-CF9F-4E6C-A1A2-6686503EAF44}" srcId="{79E40F37-20FD-45F2-8F77-602985E53F71}" destId="{DC9E71E7-63D9-4708-9C91-FFD3943B4710}" srcOrd="2" destOrd="0" parTransId="{CC0BCF07-7182-42F0-AC00-53FFD8EA064D}" sibTransId="{6DD3AB08-80DC-4E2F-BD65-6E2FE0F1B0CB}"/>
    <dgm:cxn modelId="{D7733EBE-9FE8-43D9-B137-A306D86C4598}" srcId="{79E40F37-20FD-45F2-8F77-602985E53F71}" destId="{177361AA-983D-4378-B753-E87F468A5B29}" srcOrd="1" destOrd="0" parTransId="{12B3B356-8AF0-489A-8EDA-DC61D21FD993}" sibTransId="{B696D567-4C37-47DA-ACC9-0892C8D9975D}"/>
    <dgm:cxn modelId="{1B4CDA95-E3CE-44B8-A815-760405A053A5}" type="presOf" srcId="{177361AA-983D-4378-B753-E87F468A5B29}" destId="{2AC1504A-002C-4AF8-9C67-7896F28DD3AD}" srcOrd="1" destOrd="0" presId="urn:microsoft.com/office/officeart/2005/8/layout/cycle8"/>
    <dgm:cxn modelId="{5496572F-BFE6-4118-809D-8281D0B96BA6}" srcId="{79E40F37-20FD-45F2-8F77-602985E53F71}" destId="{4DFEA039-BDCE-4B27-BA1A-3B3EFA222C3C}" srcOrd="0" destOrd="0" parTransId="{BF5FB9FC-4872-4589-BE43-48B94B9FD67F}" sibTransId="{C6EDCB77-6D36-43C5-BF54-6C759A42A001}"/>
    <dgm:cxn modelId="{EEB44A94-FF8B-4F51-A804-F6640D82312A}" type="presOf" srcId="{4DFEA039-BDCE-4B27-BA1A-3B3EFA222C3C}" destId="{5DA6DD03-1B6B-404B-B7B1-37529F9E1176}" srcOrd="1" destOrd="0" presId="urn:microsoft.com/office/officeart/2005/8/layout/cycle8"/>
    <dgm:cxn modelId="{F4C16673-9A85-40D7-B585-25AC4467DE42}" type="presOf" srcId="{4DFEA039-BDCE-4B27-BA1A-3B3EFA222C3C}" destId="{F3AB2538-1755-4DC0-8633-13106CDB2653}" srcOrd="0" destOrd="0" presId="urn:microsoft.com/office/officeart/2005/8/layout/cycle8"/>
    <dgm:cxn modelId="{1E6F6E30-D1E1-40B4-99C9-A592AC4D2F53}" type="presOf" srcId="{79E40F37-20FD-45F2-8F77-602985E53F71}" destId="{D5720B37-2830-4DBC-9815-2D804066015C}" srcOrd="0" destOrd="0" presId="urn:microsoft.com/office/officeart/2005/8/layout/cycle8"/>
    <dgm:cxn modelId="{60334B6B-18C0-4EF2-8BE8-629A1A9D442F}" type="presOf" srcId="{177361AA-983D-4378-B753-E87F468A5B29}" destId="{CA7EF787-225D-4E24-89AF-88E318E930FC}" srcOrd="0" destOrd="0" presId="urn:microsoft.com/office/officeart/2005/8/layout/cycle8"/>
    <dgm:cxn modelId="{CFC9ACCE-4F59-4583-8C2E-1D7C182A51E0}" type="presOf" srcId="{DC9E71E7-63D9-4708-9C91-FFD3943B4710}" destId="{3C1045EE-3AEF-4539-9FEB-3BF9663AF2F2}" srcOrd="1" destOrd="0" presId="urn:microsoft.com/office/officeart/2005/8/layout/cycle8"/>
    <dgm:cxn modelId="{9F7278CB-DCBE-4142-B46F-DE175675DC21}" type="presParOf" srcId="{D5720B37-2830-4DBC-9815-2D804066015C}" destId="{F3AB2538-1755-4DC0-8633-13106CDB2653}" srcOrd="0" destOrd="0" presId="urn:microsoft.com/office/officeart/2005/8/layout/cycle8"/>
    <dgm:cxn modelId="{77C5B871-AB6C-408B-B42B-0096D6C980A7}" type="presParOf" srcId="{D5720B37-2830-4DBC-9815-2D804066015C}" destId="{60D5B9AC-66D6-4F8B-81EC-9658A1304FE1}" srcOrd="1" destOrd="0" presId="urn:microsoft.com/office/officeart/2005/8/layout/cycle8"/>
    <dgm:cxn modelId="{8CDBDA9E-2594-4ACF-B2D1-FA083E45CAAA}" type="presParOf" srcId="{D5720B37-2830-4DBC-9815-2D804066015C}" destId="{CFE03B8B-77F6-4BC5-9767-D85C4D803FD5}" srcOrd="2" destOrd="0" presId="urn:microsoft.com/office/officeart/2005/8/layout/cycle8"/>
    <dgm:cxn modelId="{AED0893B-6F22-4B72-B0C9-A27EEC8034A3}" type="presParOf" srcId="{D5720B37-2830-4DBC-9815-2D804066015C}" destId="{5DA6DD03-1B6B-404B-B7B1-37529F9E1176}" srcOrd="3" destOrd="0" presId="urn:microsoft.com/office/officeart/2005/8/layout/cycle8"/>
    <dgm:cxn modelId="{78362C8D-82DB-480B-B426-77989960019E}" type="presParOf" srcId="{D5720B37-2830-4DBC-9815-2D804066015C}" destId="{CA7EF787-225D-4E24-89AF-88E318E930FC}" srcOrd="4" destOrd="0" presId="urn:microsoft.com/office/officeart/2005/8/layout/cycle8"/>
    <dgm:cxn modelId="{D20A914C-2147-458A-A200-0C1B55BC582D}" type="presParOf" srcId="{D5720B37-2830-4DBC-9815-2D804066015C}" destId="{E9361940-DB35-4E55-A6D2-02A26A22563B}" srcOrd="5" destOrd="0" presId="urn:microsoft.com/office/officeart/2005/8/layout/cycle8"/>
    <dgm:cxn modelId="{1371A9E0-C42A-4B25-AD4B-287551039C6A}" type="presParOf" srcId="{D5720B37-2830-4DBC-9815-2D804066015C}" destId="{D1ECC8A1-95DF-44BB-8123-C14B40BA99D6}" srcOrd="6" destOrd="0" presId="urn:microsoft.com/office/officeart/2005/8/layout/cycle8"/>
    <dgm:cxn modelId="{85E6E15E-C182-441B-987C-511A994E96E3}" type="presParOf" srcId="{D5720B37-2830-4DBC-9815-2D804066015C}" destId="{2AC1504A-002C-4AF8-9C67-7896F28DD3AD}" srcOrd="7" destOrd="0" presId="urn:microsoft.com/office/officeart/2005/8/layout/cycle8"/>
    <dgm:cxn modelId="{ECE6D141-4416-43BE-8F30-8FDA3993D902}" type="presParOf" srcId="{D5720B37-2830-4DBC-9815-2D804066015C}" destId="{BB1B4DB6-8E07-4C47-A16B-BF7DDE9D7050}" srcOrd="8" destOrd="0" presId="urn:microsoft.com/office/officeart/2005/8/layout/cycle8"/>
    <dgm:cxn modelId="{E7F13632-8F1F-4BDC-9D93-E6BFC44EED6E}" type="presParOf" srcId="{D5720B37-2830-4DBC-9815-2D804066015C}" destId="{88357CA1-7E64-48E8-8184-A3946F408114}" srcOrd="9" destOrd="0" presId="urn:microsoft.com/office/officeart/2005/8/layout/cycle8"/>
    <dgm:cxn modelId="{CE68E39B-6944-4BE2-A837-1DBB434F3395}" type="presParOf" srcId="{D5720B37-2830-4DBC-9815-2D804066015C}" destId="{F8F10591-E42C-49C8-A2D0-B4B00810D9A6}" srcOrd="10" destOrd="0" presId="urn:microsoft.com/office/officeart/2005/8/layout/cycle8"/>
    <dgm:cxn modelId="{437D883A-23E1-415C-AB82-466DB062D31D}" type="presParOf" srcId="{D5720B37-2830-4DBC-9815-2D804066015C}" destId="{3C1045EE-3AEF-4539-9FEB-3BF9663AF2F2}" srcOrd="11" destOrd="0" presId="urn:microsoft.com/office/officeart/2005/8/layout/cycle8"/>
    <dgm:cxn modelId="{32C432B6-CC53-4082-AF21-6C5B7FFD0766}" type="presParOf" srcId="{D5720B37-2830-4DBC-9815-2D804066015C}" destId="{9C58EC99-53EE-4421-804F-AD6EA4A33383}" srcOrd="12" destOrd="0" presId="urn:microsoft.com/office/officeart/2005/8/layout/cycle8"/>
    <dgm:cxn modelId="{EAC12FAD-EC75-4B4B-8722-0F5E345525D9}" type="presParOf" srcId="{D5720B37-2830-4DBC-9815-2D804066015C}" destId="{4B5756F5-24EA-4CA8-8649-26AE167654D5}" srcOrd="13" destOrd="0" presId="urn:microsoft.com/office/officeart/2005/8/layout/cycle8"/>
    <dgm:cxn modelId="{245054D6-6A6F-41D8-9BA4-13C2E2E105FE}" type="presParOf" srcId="{D5720B37-2830-4DBC-9815-2D804066015C}" destId="{966F5C42-5526-435B-A500-0EB8B5A70D3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5EA608-7886-46DF-BB85-70785628B2C3}">
      <dsp:nvSpPr>
        <dsp:cNvPr id="0" name=""/>
        <dsp:cNvSpPr/>
      </dsp:nvSpPr>
      <dsp:spPr>
        <a:xfrm>
          <a:off x="0" y="1209906"/>
          <a:ext cx="8928992" cy="1767235"/>
        </a:xfrm>
        <a:prstGeom prst="notchedRightArrow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6CE1C1-645C-4E67-9255-BE5D31DCBA8D}">
      <dsp:nvSpPr>
        <dsp:cNvPr id="0" name=""/>
        <dsp:cNvSpPr/>
      </dsp:nvSpPr>
      <dsp:spPr>
        <a:xfrm>
          <a:off x="654426" y="0"/>
          <a:ext cx="941780" cy="1674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Правила оплаты МП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err="1" smtClean="0"/>
            <a:t>МЭСы</a:t>
          </a:r>
          <a:endParaRPr lang="ru-RU" sz="1300" b="1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Тарифы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 Реестры</a:t>
          </a:r>
          <a:endParaRPr lang="ru-RU" sz="1300" b="1" kern="1200" dirty="0"/>
        </a:p>
      </dsp:txBody>
      <dsp:txXfrm>
        <a:off x="654426" y="0"/>
        <a:ext cx="941780" cy="1674819"/>
      </dsp:txXfrm>
    </dsp:sp>
    <dsp:sp modelId="{15A79085-48B5-4FD8-AA76-A37849568B07}">
      <dsp:nvSpPr>
        <dsp:cNvPr id="0" name=""/>
        <dsp:cNvSpPr/>
      </dsp:nvSpPr>
      <dsp:spPr>
        <a:xfrm>
          <a:off x="184199" y="1722624"/>
          <a:ext cx="741798" cy="74179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6A12B-7AEB-41ED-AB6C-BD744D71E9D2}">
      <dsp:nvSpPr>
        <dsp:cNvPr id="0" name=""/>
        <dsp:cNvSpPr/>
      </dsp:nvSpPr>
      <dsp:spPr>
        <a:xfrm>
          <a:off x="1708182" y="2502112"/>
          <a:ext cx="1255139" cy="1674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Взаимозачеты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Региональные Стандарты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Региональные правила экспертизы</a:t>
          </a:r>
          <a:endParaRPr lang="ru-RU" sz="1300" b="1" kern="1200" dirty="0"/>
        </a:p>
      </dsp:txBody>
      <dsp:txXfrm>
        <a:off x="1708182" y="2502112"/>
        <a:ext cx="1255139" cy="1674819"/>
      </dsp:txXfrm>
    </dsp:sp>
    <dsp:sp modelId="{2C85DE3A-8B04-4BE5-9090-01E9632A6382}">
      <dsp:nvSpPr>
        <dsp:cNvPr id="0" name=""/>
        <dsp:cNvSpPr/>
      </dsp:nvSpPr>
      <dsp:spPr>
        <a:xfrm>
          <a:off x="1374427" y="1676690"/>
          <a:ext cx="833666" cy="83366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646E44-66A0-4A49-8ACD-951197A13546}">
      <dsp:nvSpPr>
        <dsp:cNvPr id="0" name=""/>
        <dsp:cNvSpPr/>
      </dsp:nvSpPr>
      <dsp:spPr>
        <a:xfrm>
          <a:off x="3043700" y="0"/>
          <a:ext cx="1425434" cy="1674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«Мать и дитя», </a:t>
          </a:r>
          <a:r>
            <a:rPr lang="ru-RU" sz="1300" b="1" kern="1200" smtClean="0"/>
            <a:t>«ИнтТерапия</a:t>
          </a:r>
          <a:r>
            <a:rPr lang="ru-RU" sz="1300" b="1" kern="1200" dirty="0" smtClean="0"/>
            <a:t>»,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«Дополнит. лекарственное обеспечение», «Здоровье мужчин», Развитие ОВП</a:t>
          </a:r>
          <a:endParaRPr lang="ru-RU" sz="1300" b="1" kern="1200" dirty="0"/>
        </a:p>
      </dsp:txBody>
      <dsp:txXfrm>
        <a:off x="3043700" y="0"/>
        <a:ext cx="1425434" cy="1674819"/>
      </dsp:txXfrm>
    </dsp:sp>
    <dsp:sp modelId="{07D5E4F1-0EA6-422E-BAB7-3B85352E3B2E}">
      <dsp:nvSpPr>
        <dsp:cNvPr id="0" name=""/>
        <dsp:cNvSpPr/>
      </dsp:nvSpPr>
      <dsp:spPr>
        <a:xfrm>
          <a:off x="2770041" y="1676690"/>
          <a:ext cx="833666" cy="83366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C935D-40BF-48A7-89BB-4D184CC478BC}">
      <dsp:nvSpPr>
        <dsp:cNvPr id="0" name=""/>
        <dsp:cNvSpPr/>
      </dsp:nvSpPr>
      <dsp:spPr>
        <a:xfrm>
          <a:off x="4525413" y="2512228"/>
          <a:ext cx="1216964" cy="1674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«Здоровье», «Доступные лекарства», «Земский доктор»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err="1" smtClean="0"/>
            <a:t>Федеральныеправила</a:t>
          </a:r>
          <a:r>
            <a:rPr lang="ru-RU" sz="1300" b="1" kern="1200" dirty="0" smtClean="0"/>
            <a:t> экспертизы</a:t>
          </a:r>
          <a:endParaRPr lang="ru-RU" sz="1300" b="1" kern="1200" dirty="0"/>
        </a:p>
      </dsp:txBody>
      <dsp:txXfrm>
        <a:off x="4525413" y="2512228"/>
        <a:ext cx="1216964" cy="1674819"/>
      </dsp:txXfrm>
    </dsp:sp>
    <dsp:sp modelId="{9611579A-8D1B-4895-B68E-C42F5A07548C}">
      <dsp:nvSpPr>
        <dsp:cNvPr id="0" name=""/>
        <dsp:cNvSpPr/>
      </dsp:nvSpPr>
      <dsp:spPr>
        <a:xfrm>
          <a:off x="4146567" y="1676690"/>
          <a:ext cx="833666" cy="83366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89D21-E7D2-4785-A3E1-F75F33719194}">
      <dsp:nvSpPr>
        <dsp:cNvPr id="0" name=""/>
        <dsp:cNvSpPr/>
      </dsp:nvSpPr>
      <dsp:spPr>
        <a:xfrm>
          <a:off x="5798976" y="0"/>
          <a:ext cx="1340597" cy="1674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Федеральные порядки и стандарты оказания МП,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Модернизация,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«Бережливая поликлиника»</a:t>
          </a:r>
        </a:p>
      </dsp:txBody>
      <dsp:txXfrm>
        <a:off x="5798976" y="0"/>
        <a:ext cx="1340597" cy="1674819"/>
      </dsp:txXfrm>
    </dsp:sp>
    <dsp:sp modelId="{91BFC315-50BA-4941-9A6B-9FBCD7337A63}">
      <dsp:nvSpPr>
        <dsp:cNvPr id="0" name=""/>
        <dsp:cNvSpPr/>
      </dsp:nvSpPr>
      <dsp:spPr>
        <a:xfrm>
          <a:off x="5480674" y="1676690"/>
          <a:ext cx="833666" cy="83366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89303-E851-4E14-9CF0-3C367DF6A761}">
      <dsp:nvSpPr>
        <dsp:cNvPr id="0" name=""/>
        <dsp:cNvSpPr/>
      </dsp:nvSpPr>
      <dsp:spPr>
        <a:xfrm>
          <a:off x="6552724" y="2446173"/>
          <a:ext cx="1411127" cy="1674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Внедрение Института СП,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Информационное сопровождение ЗЛ на всех этапах оказания МП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C00000"/>
              </a:solidFill>
            </a:rPr>
            <a:t>Сопровождение по профилю «Онкология»</a:t>
          </a:r>
          <a:endParaRPr lang="ru-RU" sz="1200" b="1" kern="1200" dirty="0">
            <a:solidFill>
              <a:srgbClr val="C00000"/>
            </a:solidFill>
          </a:endParaRPr>
        </a:p>
      </dsp:txBody>
      <dsp:txXfrm>
        <a:off x="6552724" y="2446173"/>
        <a:ext cx="1411127" cy="1674819"/>
      </dsp:txXfrm>
    </dsp:sp>
    <dsp:sp modelId="{3CCA9B34-35D3-4196-B05E-6EE1E66D6F1F}">
      <dsp:nvSpPr>
        <dsp:cNvPr id="0" name=""/>
        <dsp:cNvSpPr/>
      </dsp:nvSpPr>
      <dsp:spPr>
        <a:xfrm>
          <a:off x="6911863" y="1676690"/>
          <a:ext cx="833666" cy="833666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B2538-1755-4DC0-8633-13106CDB2653}">
      <dsp:nvSpPr>
        <dsp:cNvPr id="0" name=""/>
        <dsp:cNvSpPr/>
      </dsp:nvSpPr>
      <dsp:spPr>
        <a:xfrm>
          <a:off x="1433788" y="329875"/>
          <a:ext cx="4263000" cy="426300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50" b="1" kern="1200" dirty="0" smtClean="0">
              <a:latin typeface="+mn-lt"/>
              <a:cs typeface="Arial" pitchFamily="34" charset="0"/>
            </a:rPr>
            <a:t>- индивидуальное информирование ЗЛ, </a:t>
          </a:r>
          <a:br>
            <a:rPr lang="ru-RU" sz="950" b="1" kern="1200" dirty="0" smtClean="0">
              <a:latin typeface="+mn-lt"/>
              <a:cs typeface="Arial" pitchFamily="34" charset="0"/>
            </a:rPr>
          </a:br>
          <a:r>
            <a:rPr lang="ru-RU" sz="950" b="1" kern="1200" dirty="0" smtClean="0">
              <a:latin typeface="+mn-lt"/>
              <a:cs typeface="Arial" pitchFamily="34" charset="0"/>
            </a:rPr>
            <a:t>в т. ч. о порядке ДВН </a:t>
          </a:r>
          <a:endParaRPr lang="en-US" sz="950" b="1" kern="1200" dirty="0" smtClean="0">
            <a:latin typeface="+mn-lt"/>
            <a:cs typeface="Arial" pitchFamily="34" charset="0"/>
          </a:endParaRP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50" b="1" kern="1200" dirty="0" smtClean="0">
              <a:latin typeface="+mn-lt"/>
              <a:cs typeface="Arial" pitchFamily="34" charset="0"/>
            </a:rPr>
            <a:t>- работа с МО (Списки, Анкетирование) 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50" b="1" kern="1200" dirty="0" smtClean="0">
              <a:latin typeface="+mn-lt"/>
              <a:cs typeface="Arial" pitchFamily="34" charset="0"/>
            </a:rPr>
            <a:t>- публичное информирование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50" b="1" kern="1200" dirty="0" smtClean="0">
              <a:latin typeface="+mn-lt"/>
              <a:cs typeface="Arial" pitchFamily="34" charset="0"/>
            </a:rPr>
            <a:t>- анализ причин неявки на ДВН проинформированных граждан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50" b="1" kern="1200" dirty="0" smtClean="0">
              <a:latin typeface="+mn-lt"/>
              <a:cs typeface="Arial" pitchFamily="34" charset="0"/>
            </a:rPr>
            <a:t>- мониторинг уровня заболеваемости, смертности и факторов риска</a:t>
          </a:r>
          <a:endParaRPr lang="ru-RU" sz="950" kern="1200" dirty="0">
            <a:latin typeface="+mn-lt"/>
          </a:endParaRPr>
        </a:p>
      </dsp:txBody>
      <dsp:txXfrm>
        <a:off x="3680491" y="1233225"/>
        <a:ext cx="1522500" cy="1268750"/>
      </dsp:txXfrm>
    </dsp:sp>
    <dsp:sp modelId="{CA7EF787-225D-4E24-89AF-88E318E930FC}">
      <dsp:nvSpPr>
        <dsp:cNvPr id="0" name=""/>
        <dsp:cNvSpPr/>
      </dsp:nvSpPr>
      <dsp:spPr>
        <a:xfrm>
          <a:off x="1345990" y="482125"/>
          <a:ext cx="4263000" cy="426300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ru-RU" sz="1000" b="1" kern="1200" dirty="0" smtClean="0">
              <a:latin typeface="+mn-lt"/>
              <a:cs typeface="Arial" pitchFamily="34" charset="0"/>
            </a:rPr>
            <a:t>работа с </a:t>
          </a:r>
          <a:r>
            <a:rPr lang="ru-RU" sz="1000" b="1" u="sng" kern="1200" dirty="0" smtClean="0">
              <a:latin typeface="+mn-lt"/>
              <a:cs typeface="Arial" pitchFamily="34" charset="0"/>
            </a:rPr>
            <a:t>письменными</a:t>
          </a:r>
          <a:r>
            <a:rPr lang="ru-RU" sz="1000" b="1" kern="1200" dirty="0" smtClean="0">
              <a:latin typeface="+mn-lt"/>
              <a:cs typeface="Arial" pitchFamily="34" charset="0"/>
            </a:rPr>
            <a:t> обращениями, включая организацию ЭКМП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+mn-lt"/>
              <a:cs typeface="Arial" pitchFamily="34" charset="0"/>
            </a:rPr>
            <a:t>- обеспечение индивидуального информирования о: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+mn-lt"/>
              <a:cs typeface="Arial" pitchFamily="34" charset="0"/>
            </a:rPr>
            <a:t>лечении хронических заболеваний (важности приверженности лекарственной терапии) 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+mn-lt"/>
              <a:cs typeface="Arial" pitchFamily="34" charset="0"/>
            </a:rPr>
            <a:t>ведении здорового </a:t>
          </a:r>
          <a:br>
            <a:rPr lang="ru-RU" sz="1000" b="1" kern="1200" dirty="0" smtClean="0">
              <a:latin typeface="+mn-lt"/>
              <a:cs typeface="Arial" pitchFamily="34" charset="0"/>
            </a:rPr>
          </a:br>
          <a:r>
            <a:rPr lang="ru-RU" sz="1000" b="1" kern="1200" dirty="0" smtClean="0">
              <a:latin typeface="+mn-lt"/>
              <a:cs typeface="Arial" pitchFamily="34" charset="0"/>
            </a:rPr>
            <a:t>образа жизни</a:t>
          </a:r>
          <a:endParaRPr lang="ru-RU" sz="1000" kern="1200" dirty="0">
            <a:latin typeface="+mn-lt"/>
          </a:endParaRPr>
        </a:p>
      </dsp:txBody>
      <dsp:txXfrm>
        <a:off x="2360990" y="3248000"/>
        <a:ext cx="2283750" cy="1116500"/>
      </dsp:txXfrm>
    </dsp:sp>
    <dsp:sp modelId="{BB1B4DB6-8E07-4C47-A16B-BF7DDE9D7050}">
      <dsp:nvSpPr>
        <dsp:cNvPr id="0" name=""/>
        <dsp:cNvSpPr/>
      </dsp:nvSpPr>
      <dsp:spPr>
        <a:xfrm>
          <a:off x="1258193" y="329875"/>
          <a:ext cx="4263000" cy="426300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ru-RU" sz="1100" b="1" kern="1200" dirty="0" smtClean="0">
              <a:latin typeface="+mn-lt"/>
              <a:cs typeface="Arial" pitchFamily="34" charset="0"/>
            </a:rPr>
            <a:t>предоставляет справочно-консультационную информацию по вопросам ОМС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+mn-lt"/>
              <a:cs typeface="Arial" pitchFamily="34" charset="0"/>
            </a:rPr>
            <a:t>- информирует о ДВН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+mn-lt"/>
              <a:cs typeface="Arial" pitchFamily="34" charset="0"/>
            </a:rPr>
            <a:t>- опросы по результатам прохождения ДВН</a:t>
          </a:r>
          <a:endParaRPr lang="ru-RU" sz="1100" kern="1200" dirty="0">
            <a:latin typeface="+mn-lt"/>
          </a:endParaRPr>
        </a:p>
      </dsp:txBody>
      <dsp:txXfrm>
        <a:off x="1751990" y="1233225"/>
        <a:ext cx="1522500" cy="1268750"/>
      </dsp:txXfrm>
    </dsp:sp>
    <dsp:sp modelId="{9C58EC99-53EE-4421-804F-AD6EA4A33383}">
      <dsp:nvSpPr>
        <dsp:cNvPr id="0" name=""/>
        <dsp:cNvSpPr/>
      </dsp:nvSpPr>
      <dsp:spPr>
        <a:xfrm>
          <a:off x="1170239" y="65974"/>
          <a:ext cx="4790800" cy="479080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B5756F5-24EA-4CA8-8649-26AE167654D5}">
      <dsp:nvSpPr>
        <dsp:cNvPr id="0" name=""/>
        <dsp:cNvSpPr/>
      </dsp:nvSpPr>
      <dsp:spPr>
        <a:xfrm>
          <a:off x="1082090" y="217955"/>
          <a:ext cx="4790800" cy="479080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6F5C42-5526-435B-A500-0EB8B5A70D3A}">
      <dsp:nvSpPr>
        <dsp:cNvPr id="0" name=""/>
        <dsp:cNvSpPr/>
      </dsp:nvSpPr>
      <dsp:spPr>
        <a:xfrm>
          <a:off x="993941" y="65974"/>
          <a:ext cx="4790800" cy="479080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B2538-1755-4DC0-8633-13106CDB2653}">
      <dsp:nvSpPr>
        <dsp:cNvPr id="0" name=""/>
        <dsp:cNvSpPr/>
      </dsp:nvSpPr>
      <dsp:spPr>
        <a:xfrm>
          <a:off x="1433788" y="329875"/>
          <a:ext cx="4263000" cy="4263000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50" b="1" kern="1200" dirty="0" smtClean="0">
              <a:latin typeface="+mn-lt"/>
              <a:cs typeface="Arial" pitchFamily="34" charset="0"/>
            </a:rPr>
            <a:t>- индивидуальное информирование ЗЛ, </a:t>
          </a:r>
          <a:br>
            <a:rPr lang="ru-RU" sz="950" b="1" kern="1200" dirty="0" smtClean="0">
              <a:latin typeface="+mn-lt"/>
              <a:cs typeface="Arial" pitchFamily="34" charset="0"/>
            </a:rPr>
          </a:br>
          <a:r>
            <a:rPr lang="ru-RU" sz="950" b="1" kern="1200" dirty="0" smtClean="0">
              <a:latin typeface="+mn-lt"/>
              <a:cs typeface="Arial" pitchFamily="34" charset="0"/>
            </a:rPr>
            <a:t>в т. ч. о порядке ДВН </a:t>
          </a:r>
          <a:endParaRPr lang="en-US" sz="950" b="1" kern="1200" dirty="0" smtClean="0">
            <a:latin typeface="+mn-lt"/>
            <a:cs typeface="Arial" pitchFamily="34" charset="0"/>
          </a:endParaRP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50" b="1" kern="1200" dirty="0" smtClean="0">
              <a:latin typeface="+mn-lt"/>
              <a:cs typeface="Arial" pitchFamily="34" charset="0"/>
            </a:rPr>
            <a:t>- работа с МО (Списки, Анкетирование) 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50" b="1" kern="1200" dirty="0" smtClean="0">
              <a:latin typeface="+mn-lt"/>
              <a:cs typeface="Arial" pitchFamily="34" charset="0"/>
            </a:rPr>
            <a:t>- публичное информирование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50" b="1" kern="1200" dirty="0" smtClean="0">
              <a:latin typeface="+mn-lt"/>
              <a:cs typeface="Arial" pitchFamily="34" charset="0"/>
            </a:rPr>
            <a:t>- анализ причин неявки на ДВН проинформированных граждан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50" b="1" kern="1200" dirty="0" smtClean="0">
              <a:latin typeface="+mn-lt"/>
              <a:cs typeface="Arial" pitchFamily="34" charset="0"/>
            </a:rPr>
            <a:t>- мониторинг уровня заболеваемости, смертности и факторов риска</a:t>
          </a:r>
          <a:endParaRPr lang="ru-RU" sz="950" kern="1200" dirty="0">
            <a:latin typeface="+mn-lt"/>
          </a:endParaRPr>
        </a:p>
      </dsp:txBody>
      <dsp:txXfrm>
        <a:off x="3680491" y="1233225"/>
        <a:ext cx="1522500" cy="1268750"/>
      </dsp:txXfrm>
    </dsp:sp>
    <dsp:sp modelId="{CA7EF787-225D-4E24-89AF-88E318E930FC}">
      <dsp:nvSpPr>
        <dsp:cNvPr id="0" name=""/>
        <dsp:cNvSpPr/>
      </dsp:nvSpPr>
      <dsp:spPr>
        <a:xfrm>
          <a:off x="1345990" y="482125"/>
          <a:ext cx="4263000" cy="4263000"/>
        </a:xfrm>
        <a:prstGeom prst="pie">
          <a:avLst>
            <a:gd name="adj1" fmla="val 1800000"/>
            <a:gd name="adj2" fmla="val 900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ru-RU" sz="1000" b="1" kern="1200" dirty="0" smtClean="0">
              <a:latin typeface="+mn-lt"/>
              <a:cs typeface="Arial" pitchFamily="34" charset="0"/>
            </a:rPr>
            <a:t>работа с </a:t>
          </a:r>
          <a:r>
            <a:rPr lang="ru-RU" sz="1000" b="1" u="sng" kern="1200" dirty="0" smtClean="0">
              <a:latin typeface="+mn-lt"/>
              <a:cs typeface="Arial" pitchFamily="34" charset="0"/>
            </a:rPr>
            <a:t>письменными</a:t>
          </a:r>
          <a:r>
            <a:rPr lang="ru-RU" sz="1000" b="1" kern="1200" dirty="0" smtClean="0">
              <a:latin typeface="+mn-lt"/>
              <a:cs typeface="Arial" pitchFamily="34" charset="0"/>
            </a:rPr>
            <a:t> обращениями, включая организацию ЭКМП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+mn-lt"/>
              <a:cs typeface="Arial" pitchFamily="34" charset="0"/>
            </a:rPr>
            <a:t>- обеспечение индивидуального информирования о: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+mn-lt"/>
              <a:cs typeface="Arial" pitchFamily="34" charset="0"/>
            </a:rPr>
            <a:t>лечении хронических заболеваний (важности приверженности лекарственной терапии) 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+mn-lt"/>
              <a:cs typeface="Arial" pitchFamily="34" charset="0"/>
            </a:rPr>
            <a:t>ведении здорового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+mn-lt"/>
              <a:cs typeface="Arial" pitchFamily="34" charset="0"/>
            </a:rPr>
            <a:t>образа жизни</a:t>
          </a:r>
          <a:endParaRPr lang="ru-RU" sz="1000" kern="1200" dirty="0">
            <a:latin typeface="+mn-lt"/>
          </a:endParaRPr>
        </a:p>
      </dsp:txBody>
      <dsp:txXfrm>
        <a:off x="2360990" y="3248000"/>
        <a:ext cx="2283750" cy="1116500"/>
      </dsp:txXfrm>
    </dsp:sp>
    <dsp:sp modelId="{BB1B4DB6-8E07-4C47-A16B-BF7DDE9D7050}">
      <dsp:nvSpPr>
        <dsp:cNvPr id="0" name=""/>
        <dsp:cNvSpPr/>
      </dsp:nvSpPr>
      <dsp:spPr>
        <a:xfrm>
          <a:off x="1258193" y="329875"/>
          <a:ext cx="4263000" cy="4263000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100000">
              <a:schemeClr val="bg1">
                <a:lumMod val="75000"/>
              </a:schemeClr>
            </a:gs>
            <a:gs pos="100000">
              <a:schemeClr val="bg1">
                <a:lumMod val="65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ru-RU" sz="1100" b="1" kern="1200" dirty="0" smtClean="0">
              <a:latin typeface="+mn-lt"/>
              <a:cs typeface="Arial" pitchFamily="34" charset="0"/>
            </a:rPr>
            <a:t>предоставляет справочно-консультационную информацию по вопросам ОМС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+mn-lt"/>
              <a:cs typeface="Arial" pitchFamily="34" charset="0"/>
            </a:rPr>
            <a:t>- информирует о ДВН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+mn-lt"/>
              <a:cs typeface="Arial" pitchFamily="34" charset="0"/>
            </a:rPr>
            <a:t>- опросы по результатам прохождения ДВН</a:t>
          </a:r>
          <a:endParaRPr lang="ru-RU" sz="1100" kern="1200" dirty="0">
            <a:latin typeface="+mn-lt"/>
          </a:endParaRPr>
        </a:p>
      </dsp:txBody>
      <dsp:txXfrm>
        <a:off x="1751990" y="1233225"/>
        <a:ext cx="1522500" cy="1268750"/>
      </dsp:txXfrm>
    </dsp:sp>
    <dsp:sp modelId="{9C58EC99-53EE-4421-804F-AD6EA4A33383}">
      <dsp:nvSpPr>
        <dsp:cNvPr id="0" name=""/>
        <dsp:cNvSpPr/>
      </dsp:nvSpPr>
      <dsp:spPr>
        <a:xfrm>
          <a:off x="1170239" y="65974"/>
          <a:ext cx="4790800" cy="479080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B5756F5-24EA-4CA8-8649-26AE167654D5}">
      <dsp:nvSpPr>
        <dsp:cNvPr id="0" name=""/>
        <dsp:cNvSpPr/>
      </dsp:nvSpPr>
      <dsp:spPr>
        <a:xfrm>
          <a:off x="1082090" y="217955"/>
          <a:ext cx="4790800" cy="479080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6F5C42-5526-435B-A500-0EB8B5A70D3A}">
      <dsp:nvSpPr>
        <dsp:cNvPr id="0" name=""/>
        <dsp:cNvSpPr/>
      </dsp:nvSpPr>
      <dsp:spPr>
        <a:xfrm>
          <a:off x="993941" y="65974"/>
          <a:ext cx="4790800" cy="479080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F022B-CCE5-4EF8-8866-8391CD8606CF}">
      <dsp:nvSpPr>
        <dsp:cNvPr id="0" name=""/>
        <dsp:cNvSpPr/>
      </dsp:nvSpPr>
      <dsp:spPr>
        <a:xfrm>
          <a:off x="1210992" y="0"/>
          <a:ext cx="3492679" cy="34926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79DD35-75BA-4D78-90B5-70E5BFCF3398}">
      <dsp:nvSpPr>
        <dsp:cNvPr id="0" name=""/>
        <dsp:cNvSpPr/>
      </dsp:nvSpPr>
      <dsp:spPr>
        <a:xfrm>
          <a:off x="837366" y="195070"/>
          <a:ext cx="3318025" cy="3318025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E136E-0A9F-4479-BB60-527AEBF3F2DE}">
      <dsp:nvSpPr>
        <dsp:cNvPr id="0" name=""/>
        <dsp:cNvSpPr/>
      </dsp:nvSpPr>
      <dsp:spPr>
        <a:xfrm>
          <a:off x="1139968" y="902829"/>
          <a:ext cx="2619502" cy="2619502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A6585-BF47-4C75-B6A7-A4FAB2417B92}">
      <dsp:nvSpPr>
        <dsp:cNvPr id="0" name=""/>
        <dsp:cNvSpPr/>
      </dsp:nvSpPr>
      <dsp:spPr>
        <a:xfrm>
          <a:off x="5088678" y="51044"/>
          <a:ext cx="2855733" cy="472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75000"/>
                </a:schemeClr>
              </a:solidFill>
            </a:rPr>
            <a:t>План - 737 тыс. чел.</a:t>
          </a:r>
        </a:p>
      </dsp:txBody>
      <dsp:txXfrm>
        <a:off x="5088678" y="51044"/>
        <a:ext cx="2855733" cy="472772"/>
      </dsp:txXfrm>
    </dsp:sp>
    <dsp:sp modelId="{3AC86747-6EBE-45AE-8E02-012433AB6D3E}">
      <dsp:nvSpPr>
        <dsp:cNvPr id="0" name=""/>
        <dsp:cNvSpPr/>
      </dsp:nvSpPr>
      <dsp:spPr>
        <a:xfrm>
          <a:off x="4466806" y="288033"/>
          <a:ext cx="3944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B4A0E-4C87-4815-B972-440B24127106}">
      <dsp:nvSpPr>
        <dsp:cNvPr id="0" name=""/>
        <dsp:cNvSpPr/>
      </dsp:nvSpPr>
      <dsp:spPr>
        <a:xfrm rot="5400000">
          <a:off x="3542939" y="384332"/>
          <a:ext cx="984174" cy="83858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5B78D-1049-453D-B9AE-58B80278E95D}">
      <dsp:nvSpPr>
        <dsp:cNvPr id="0" name=""/>
        <dsp:cNvSpPr/>
      </dsp:nvSpPr>
      <dsp:spPr>
        <a:xfrm>
          <a:off x="5065834" y="792090"/>
          <a:ext cx="2935466" cy="1085224"/>
        </a:xfrm>
        <a:prstGeom prst="rect">
          <a:avLst/>
        </a:prstGeom>
        <a:noFill/>
        <a:ln>
          <a:solidFill>
            <a:schemeClr val="tx2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3">
                  <a:lumMod val="75000"/>
                </a:schemeClr>
              </a:solidFill>
            </a:rPr>
            <a:t>Прошло 1 этап ДВН – 558 тыс. чел.: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4">
                  <a:lumMod val="75000"/>
                </a:schemeClr>
              </a:solidFill>
            </a:rPr>
            <a:t>73% от плана;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75000"/>
                </a:schemeClr>
              </a:solidFill>
            </a:rPr>
            <a:t>67% проинформированных </a:t>
          </a:r>
          <a:r>
            <a:rPr lang="en-US" sz="1400" b="1" kern="1200" dirty="0" smtClean="0">
              <a:solidFill>
                <a:schemeClr val="accent1">
                  <a:lumMod val="75000"/>
                </a:schemeClr>
              </a:solidFill>
            </a:rPr>
            <a:t/>
          </a:r>
          <a:br>
            <a:rPr lang="en-US" sz="1400" b="1" kern="1200" dirty="0" smtClean="0">
              <a:solidFill>
                <a:schemeClr val="accent1">
                  <a:lumMod val="75000"/>
                </a:schemeClr>
              </a:solidFill>
            </a:rPr>
          </a:br>
          <a:r>
            <a:rPr lang="ru-RU" sz="1400" b="1" kern="1200" dirty="0" smtClean="0">
              <a:solidFill>
                <a:schemeClr val="accent1">
                  <a:lumMod val="75000"/>
                </a:schemeClr>
              </a:solidFill>
            </a:rPr>
            <a:t>(373 тыс. чел.) </a:t>
          </a:r>
          <a:endParaRPr lang="ru-RU" sz="14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5065834" y="792090"/>
        <a:ext cx="2935466" cy="1085224"/>
      </dsp:txXfrm>
    </dsp:sp>
    <dsp:sp modelId="{F5222B9B-1CD5-4C25-8356-749FC0E47F3B}">
      <dsp:nvSpPr>
        <dsp:cNvPr id="0" name=""/>
        <dsp:cNvSpPr/>
      </dsp:nvSpPr>
      <dsp:spPr>
        <a:xfrm>
          <a:off x="4497964" y="1276697"/>
          <a:ext cx="3944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15255C-54E3-4D6C-AEFC-F429BAD1C53F}">
      <dsp:nvSpPr>
        <dsp:cNvPr id="0" name=""/>
        <dsp:cNvSpPr/>
      </dsp:nvSpPr>
      <dsp:spPr>
        <a:xfrm rot="5400000">
          <a:off x="3495288" y="1379413"/>
          <a:ext cx="1072537" cy="89288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12563-681D-4FC8-866F-CCA97F773BA6}">
      <dsp:nvSpPr>
        <dsp:cNvPr id="0" name=""/>
        <dsp:cNvSpPr/>
      </dsp:nvSpPr>
      <dsp:spPr>
        <a:xfrm>
          <a:off x="5040790" y="2029648"/>
          <a:ext cx="3162153" cy="780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1778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75000"/>
                </a:schemeClr>
              </a:solidFill>
            </a:rPr>
            <a:t>Индивидуально проинформировано –  835 тыс. чел.,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accent1">
                  <a:lumMod val="75000"/>
                </a:schemeClr>
              </a:solidFill>
            </a:rPr>
            <a:t>в </a:t>
          </a:r>
          <a:r>
            <a:rPr lang="ru-RU" sz="1400" b="1" kern="1200" dirty="0" err="1" smtClean="0">
              <a:solidFill>
                <a:schemeClr val="accent1">
                  <a:lumMod val="75000"/>
                </a:schemeClr>
              </a:solidFill>
            </a:rPr>
            <a:t>т.ч</a:t>
          </a:r>
          <a:r>
            <a:rPr lang="ru-RU" sz="1400" b="1" kern="1200" dirty="0" smtClean="0">
              <a:solidFill>
                <a:schemeClr val="accent1">
                  <a:lumMod val="75000"/>
                </a:schemeClr>
              </a:solidFill>
            </a:rPr>
            <a:t>. повторно 240 тыс. чел. </a:t>
          </a:r>
          <a:endParaRPr lang="ru-RU" sz="13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040790" y="2029648"/>
        <a:ext cx="3162153" cy="780558"/>
      </dsp:txXfrm>
    </dsp:sp>
    <dsp:sp modelId="{161531C9-573E-486A-912D-EB3C61D9ED0C}">
      <dsp:nvSpPr>
        <dsp:cNvPr id="0" name=""/>
        <dsp:cNvSpPr/>
      </dsp:nvSpPr>
      <dsp:spPr>
        <a:xfrm>
          <a:off x="4479833" y="2232248"/>
          <a:ext cx="3944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9D224-E986-4DB3-B47E-F389808C3925}">
      <dsp:nvSpPr>
        <dsp:cNvPr id="0" name=""/>
        <dsp:cNvSpPr/>
      </dsp:nvSpPr>
      <dsp:spPr>
        <a:xfrm rot="5400000">
          <a:off x="3662760" y="2302555"/>
          <a:ext cx="887379" cy="74677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86D8D-295E-4C8F-AA0E-02FCF1740820}">
      <dsp:nvSpPr>
        <dsp:cNvPr id="0" name=""/>
        <dsp:cNvSpPr/>
      </dsp:nvSpPr>
      <dsp:spPr>
        <a:xfrm>
          <a:off x="1357024" y="238096"/>
          <a:ext cx="1684176" cy="132734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2</a:t>
          </a:r>
          <a:r>
            <a:rPr lang="ru-RU" sz="18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МО</a:t>
          </a:r>
          <a:endParaRPr lang="ru-RU" sz="18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78068" y="437198"/>
        <a:ext cx="821036" cy="929144"/>
      </dsp:txXfrm>
    </dsp:sp>
    <dsp:sp modelId="{E5651F3A-06D0-4EC2-BADB-0A1935BF5493}">
      <dsp:nvSpPr>
        <dsp:cNvPr id="0" name=""/>
        <dsp:cNvSpPr/>
      </dsp:nvSpPr>
      <dsp:spPr>
        <a:xfrm>
          <a:off x="500404" y="378071"/>
          <a:ext cx="1249439" cy="1010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Май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2017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3380" y="526062"/>
        <a:ext cx="883487" cy="714564"/>
      </dsp:txXfrm>
    </dsp:sp>
    <dsp:sp modelId="{FCFFD9D0-CE25-45EC-86BA-80E58336763B}">
      <dsp:nvSpPr>
        <dsp:cNvPr id="0" name=""/>
        <dsp:cNvSpPr/>
      </dsp:nvSpPr>
      <dsp:spPr>
        <a:xfrm>
          <a:off x="3862975" y="199141"/>
          <a:ext cx="1670331" cy="132734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16</a:t>
          </a:r>
          <a:r>
            <a:rPr lang="ru-RU" sz="18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МО</a:t>
          </a:r>
          <a:endParaRPr lang="ru-RU" sz="18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0558" y="398243"/>
        <a:ext cx="814286" cy="929144"/>
      </dsp:txXfrm>
    </dsp:sp>
    <dsp:sp modelId="{5731AB99-D918-43F1-862A-044F5D7AF2CA}">
      <dsp:nvSpPr>
        <dsp:cNvPr id="0" name=""/>
        <dsp:cNvSpPr/>
      </dsp:nvSpPr>
      <dsp:spPr>
        <a:xfrm>
          <a:off x="3090787" y="378071"/>
          <a:ext cx="1249439" cy="1010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Сентябрь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2017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73763" y="526062"/>
        <a:ext cx="883487" cy="714564"/>
      </dsp:txXfrm>
    </dsp:sp>
    <dsp:sp modelId="{F01518CC-7E99-415B-AF72-B241F7086B4A}">
      <dsp:nvSpPr>
        <dsp:cNvPr id="0" name=""/>
        <dsp:cNvSpPr/>
      </dsp:nvSpPr>
      <dsp:spPr>
        <a:xfrm>
          <a:off x="6428357" y="242972"/>
          <a:ext cx="1670331" cy="132734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rPr>
            <a:t>44</a:t>
          </a:r>
          <a:r>
            <a:rPr lang="ru-RU" sz="1800" b="1" kern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 МО</a:t>
          </a:r>
          <a:endParaRPr lang="ru-RU" sz="18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45940" y="442074"/>
        <a:ext cx="814286" cy="929144"/>
      </dsp:txXfrm>
    </dsp:sp>
    <dsp:sp modelId="{668D354F-F7C3-4FE7-AC92-A4129D1D3EE6}">
      <dsp:nvSpPr>
        <dsp:cNvPr id="0" name=""/>
        <dsp:cNvSpPr/>
      </dsp:nvSpPr>
      <dsp:spPr>
        <a:xfrm>
          <a:off x="5637099" y="378071"/>
          <a:ext cx="1249439" cy="10105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latin typeface="Arial" panose="020B0604020202020204" pitchFamily="34" charset="0"/>
              <a:cs typeface="Arial" panose="020B0604020202020204" pitchFamily="34" charset="0"/>
            </a:rPr>
            <a:t>2018</a:t>
          </a:r>
          <a:endParaRPr lang="ru-RU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20075" y="526062"/>
        <a:ext cx="883487" cy="7145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C9CEA-DBCB-41C4-B8AA-6ABEA9E3628B}">
      <dsp:nvSpPr>
        <dsp:cNvPr id="0" name=""/>
        <dsp:cNvSpPr/>
      </dsp:nvSpPr>
      <dsp:spPr>
        <a:xfrm>
          <a:off x="203757" y="327"/>
          <a:ext cx="2068435" cy="660901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 Narrow" pitchFamily="34" charset="0"/>
              <a:cs typeface="Times New Roman" pitchFamily="18" charset="0"/>
            </a:rPr>
            <a:t>Внедрение института СП в МО</a:t>
          </a:r>
          <a:endParaRPr lang="ru-RU" sz="1200" b="1" kern="1200" dirty="0">
            <a:latin typeface="Arial Narrow" pitchFamily="34" charset="0"/>
            <a:cs typeface="Times New Roman" pitchFamily="18" charset="0"/>
          </a:endParaRPr>
        </a:p>
      </dsp:txBody>
      <dsp:txXfrm>
        <a:off x="203757" y="327"/>
        <a:ext cx="2068435" cy="660901"/>
      </dsp:txXfrm>
    </dsp:sp>
    <dsp:sp modelId="{6DFA1FDA-36C5-4764-B641-2CE6E8A81915}">
      <dsp:nvSpPr>
        <dsp:cNvPr id="0" name=""/>
        <dsp:cNvSpPr/>
      </dsp:nvSpPr>
      <dsp:spPr>
        <a:xfrm>
          <a:off x="2382343" y="327"/>
          <a:ext cx="2965059" cy="660901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itchFamily="34" charset="0"/>
              <a:cs typeface="Times New Roman" pitchFamily="18" charset="0"/>
            </a:rPr>
            <a:t>Мониторинг изменения показателей удовлетворенности доступностью и качеством МП</a:t>
          </a:r>
          <a:endParaRPr lang="ru-RU" sz="1600" kern="1200" dirty="0"/>
        </a:p>
      </dsp:txBody>
      <dsp:txXfrm>
        <a:off x="2382343" y="327"/>
        <a:ext cx="2965059" cy="660901"/>
      </dsp:txXfrm>
    </dsp:sp>
    <dsp:sp modelId="{085CDAB7-6DC9-4403-BDEA-EE095D56CDD4}">
      <dsp:nvSpPr>
        <dsp:cNvPr id="0" name=""/>
        <dsp:cNvSpPr/>
      </dsp:nvSpPr>
      <dsp:spPr>
        <a:xfrm>
          <a:off x="5457553" y="327"/>
          <a:ext cx="3015144" cy="660901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 Narrow" pitchFamily="34" charset="0"/>
              <a:cs typeface="Times New Roman" pitchFamily="18" charset="0"/>
            </a:rPr>
            <a:t>Мониторинг эффективности информирования ЗЛ о прохождении ДВН</a:t>
          </a:r>
          <a:endParaRPr lang="ru-RU" sz="1600" kern="1200" dirty="0"/>
        </a:p>
      </dsp:txBody>
      <dsp:txXfrm>
        <a:off x="5457553" y="327"/>
        <a:ext cx="3015144" cy="6609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B2538-1755-4DC0-8633-13106CDB2653}">
      <dsp:nvSpPr>
        <dsp:cNvPr id="0" name=""/>
        <dsp:cNvSpPr/>
      </dsp:nvSpPr>
      <dsp:spPr>
        <a:xfrm>
          <a:off x="1322417" y="329875"/>
          <a:ext cx="4263000" cy="4263000"/>
        </a:xfrm>
        <a:prstGeom prst="pie">
          <a:avLst>
            <a:gd name="adj1" fmla="val 16200000"/>
            <a:gd name="adj2" fmla="val 180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l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50" b="1" kern="1200" dirty="0" smtClean="0">
              <a:latin typeface="+mn-lt"/>
              <a:cs typeface="Arial" pitchFamily="34" charset="0"/>
            </a:rPr>
            <a:t>- индивидуальное информирование ЗЛ, </a:t>
          </a:r>
          <a:br>
            <a:rPr lang="ru-RU" sz="950" b="1" kern="1200" dirty="0" smtClean="0">
              <a:latin typeface="+mn-lt"/>
              <a:cs typeface="Arial" pitchFamily="34" charset="0"/>
            </a:rPr>
          </a:br>
          <a:r>
            <a:rPr lang="ru-RU" sz="950" b="1" kern="1200" dirty="0" smtClean="0">
              <a:latin typeface="+mn-lt"/>
              <a:cs typeface="Arial" pitchFamily="34" charset="0"/>
            </a:rPr>
            <a:t>в т. ч. о порядке ДВН </a:t>
          </a:r>
          <a:endParaRPr lang="en-US" sz="950" b="1" kern="1200" dirty="0" smtClean="0">
            <a:latin typeface="+mn-lt"/>
            <a:cs typeface="Arial" pitchFamily="34" charset="0"/>
          </a:endParaRP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50" b="1" kern="1200" dirty="0" smtClean="0">
              <a:latin typeface="+mn-lt"/>
              <a:cs typeface="Arial" pitchFamily="34" charset="0"/>
            </a:rPr>
            <a:t>- работа с МО (Списки, Анкетирование) 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50" b="1" kern="1200" dirty="0" smtClean="0">
              <a:latin typeface="+mn-lt"/>
              <a:cs typeface="Arial" pitchFamily="34" charset="0"/>
            </a:rPr>
            <a:t>- публичное информирование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50" b="1" kern="1200" dirty="0" smtClean="0">
              <a:latin typeface="+mn-lt"/>
              <a:cs typeface="Arial" pitchFamily="34" charset="0"/>
            </a:rPr>
            <a:t>- анализ причин неявки на ДВН проинформированных граждан</a:t>
          </a:r>
        </a:p>
        <a:p>
          <a:pPr lvl="0" algn="ctr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50" b="1" kern="1200" dirty="0" smtClean="0">
              <a:latin typeface="+mn-lt"/>
              <a:cs typeface="Arial" pitchFamily="34" charset="0"/>
            </a:rPr>
            <a:t>- мониторинг уровня заболеваемости, смертности и факторов риска</a:t>
          </a:r>
          <a:endParaRPr lang="ru-RU" sz="950" kern="1200" dirty="0">
            <a:latin typeface="+mn-lt"/>
          </a:endParaRPr>
        </a:p>
      </dsp:txBody>
      <dsp:txXfrm>
        <a:off x="3569120" y="1233225"/>
        <a:ext cx="1522500" cy="1268750"/>
      </dsp:txXfrm>
    </dsp:sp>
    <dsp:sp modelId="{CA7EF787-225D-4E24-89AF-88E318E930FC}">
      <dsp:nvSpPr>
        <dsp:cNvPr id="0" name=""/>
        <dsp:cNvSpPr/>
      </dsp:nvSpPr>
      <dsp:spPr>
        <a:xfrm>
          <a:off x="1234619" y="482125"/>
          <a:ext cx="4263000" cy="4263000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ru-RU" sz="1000" b="1" kern="1200" dirty="0" smtClean="0">
              <a:latin typeface="+mn-lt"/>
              <a:cs typeface="Arial" pitchFamily="34" charset="0"/>
            </a:rPr>
            <a:t>работа с </a:t>
          </a:r>
          <a:r>
            <a:rPr lang="ru-RU" sz="1000" b="1" u="sng" kern="1200" dirty="0" smtClean="0">
              <a:latin typeface="+mn-lt"/>
              <a:cs typeface="Arial" pitchFamily="34" charset="0"/>
            </a:rPr>
            <a:t>письменными</a:t>
          </a:r>
          <a:r>
            <a:rPr lang="ru-RU" sz="1000" b="1" kern="1200" dirty="0" smtClean="0">
              <a:latin typeface="+mn-lt"/>
              <a:cs typeface="Arial" pitchFamily="34" charset="0"/>
            </a:rPr>
            <a:t> обращениями, включая организацию ЭКМП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+mn-lt"/>
              <a:cs typeface="Arial" pitchFamily="34" charset="0"/>
            </a:rPr>
            <a:t>- обеспечение индивидуального информирования о: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+mn-lt"/>
              <a:cs typeface="Arial" pitchFamily="34" charset="0"/>
            </a:rPr>
            <a:t>лечении хронических заболеваний (важности приверженности лекарственной терапии) 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+mn-lt"/>
              <a:cs typeface="Arial" pitchFamily="34" charset="0"/>
            </a:rPr>
            <a:t>ведении здорового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+mn-lt"/>
              <a:cs typeface="Arial" pitchFamily="34" charset="0"/>
            </a:rPr>
            <a:t>образа жизни</a:t>
          </a:r>
          <a:endParaRPr lang="ru-RU" sz="1000" kern="1200" dirty="0">
            <a:latin typeface="+mn-lt"/>
          </a:endParaRPr>
        </a:p>
      </dsp:txBody>
      <dsp:txXfrm>
        <a:off x="2249619" y="3248000"/>
        <a:ext cx="2283750" cy="1116500"/>
      </dsp:txXfrm>
    </dsp:sp>
    <dsp:sp modelId="{BB1B4DB6-8E07-4C47-A16B-BF7DDE9D7050}">
      <dsp:nvSpPr>
        <dsp:cNvPr id="0" name=""/>
        <dsp:cNvSpPr/>
      </dsp:nvSpPr>
      <dsp:spPr>
        <a:xfrm>
          <a:off x="1146822" y="329875"/>
          <a:ext cx="4263000" cy="4263000"/>
        </a:xfrm>
        <a:prstGeom prst="pie">
          <a:avLst>
            <a:gd name="adj1" fmla="val 9000000"/>
            <a:gd name="adj2" fmla="val 16200000"/>
          </a:avLst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ru-RU" sz="1100" b="1" kern="1200" dirty="0" smtClean="0">
              <a:latin typeface="+mn-lt"/>
              <a:cs typeface="Arial" pitchFamily="34" charset="0"/>
            </a:rPr>
            <a:t>предоставляет справочно-консультационную информацию по вопросам ОМС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+mn-lt"/>
              <a:cs typeface="Arial" pitchFamily="34" charset="0"/>
            </a:rPr>
            <a:t>- информирует о ДВН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+mn-lt"/>
              <a:cs typeface="Arial" pitchFamily="34" charset="0"/>
            </a:rPr>
            <a:t>- опросы по результатам прохождения ДВН</a:t>
          </a:r>
          <a:endParaRPr lang="ru-RU" sz="1100" kern="1200" dirty="0">
            <a:latin typeface="+mn-lt"/>
          </a:endParaRPr>
        </a:p>
      </dsp:txBody>
      <dsp:txXfrm>
        <a:off x="1640619" y="1233225"/>
        <a:ext cx="1522500" cy="1268750"/>
      </dsp:txXfrm>
    </dsp:sp>
    <dsp:sp modelId="{9C58EC99-53EE-4421-804F-AD6EA4A33383}">
      <dsp:nvSpPr>
        <dsp:cNvPr id="0" name=""/>
        <dsp:cNvSpPr/>
      </dsp:nvSpPr>
      <dsp:spPr>
        <a:xfrm>
          <a:off x="1058868" y="65974"/>
          <a:ext cx="4790800" cy="4790800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B5756F5-24EA-4CA8-8649-26AE167654D5}">
      <dsp:nvSpPr>
        <dsp:cNvPr id="0" name=""/>
        <dsp:cNvSpPr/>
      </dsp:nvSpPr>
      <dsp:spPr>
        <a:xfrm>
          <a:off x="970719" y="217955"/>
          <a:ext cx="4790800" cy="4790800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6F5C42-5526-435B-A500-0EB8B5A70D3A}">
      <dsp:nvSpPr>
        <dsp:cNvPr id="0" name=""/>
        <dsp:cNvSpPr/>
      </dsp:nvSpPr>
      <dsp:spPr>
        <a:xfrm>
          <a:off x="882570" y="65974"/>
          <a:ext cx="4790800" cy="4790800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0.07162</cdr:x>
      <cdr:y>0.78378</cdr:y>
    </cdr:from>
    <cdr:to>
      <cdr:x>0.42156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05066" y="2088232"/>
          <a:ext cx="149046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0.15616</cdr:x>
      <cdr:y>0.75676</cdr:y>
    </cdr:from>
    <cdr:to>
      <cdr:x>0.93384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5106" y="2179702"/>
          <a:ext cx="3312368" cy="7006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/>
            <a:t>Всего за период реализации проекта </a:t>
          </a:r>
        </a:p>
        <a:p xmlns:a="http://schemas.openxmlformats.org/drawingml/2006/main">
          <a:r>
            <a:rPr lang="ru-RU" b="1" dirty="0" smtClean="0"/>
            <a:t>«Бережливая поликлиника» </a:t>
          </a:r>
          <a:r>
            <a:rPr lang="ru-RU" b="1" dirty="0"/>
            <a:t> </a:t>
          </a:r>
          <a:r>
            <a:rPr lang="ru-RU" b="1" dirty="0" smtClean="0"/>
            <a:t>рассмотрено </a:t>
          </a:r>
        </a:p>
        <a:p xmlns:a="http://schemas.openxmlformats.org/drawingml/2006/main">
          <a:r>
            <a:rPr lang="ru-RU" b="1" dirty="0" smtClean="0"/>
            <a:t>страховыми  представителями </a:t>
          </a:r>
        </a:p>
        <a:p xmlns:a="http://schemas.openxmlformats.org/drawingml/2006/main">
          <a:r>
            <a:rPr lang="ru-RU" sz="1400" b="1" dirty="0" smtClean="0">
              <a:solidFill>
                <a:srgbClr val="FF0000"/>
              </a:solidFill>
            </a:rPr>
            <a:t>14 448  </a:t>
          </a:r>
          <a:r>
            <a:rPr lang="ru-RU" b="1" dirty="0" smtClean="0"/>
            <a:t>устных  обращений </a:t>
          </a:r>
        </a:p>
        <a:p xmlns:a="http://schemas.openxmlformats.org/drawingml/2006/main">
          <a:r>
            <a:rPr lang="ru-RU" dirty="0" smtClean="0"/>
            <a:t>представителям 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18" tIns="45708" rIns="91418" bIns="45708" rtlCol="0"/>
          <a:lstStyle>
            <a:lvl1pPr algn="r">
              <a:defRPr sz="1200"/>
            </a:lvl1pPr>
          </a:lstStyle>
          <a:p>
            <a:fld id="{6B32B53B-52EE-4554-968D-C2F15308F3F6}" type="datetimeFigureOut">
              <a:rPr lang="ru-RU" smtClean="0"/>
              <a:t>23.05.2018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08" rIns="91418" bIns="45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18" tIns="45708" rIns="91418" bIns="457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3"/>
            <a:ext cx="2945659" cy="496332"/>
          </a:xfrm>
          <a:prstGeom prst="rect">
            <a:avLst/>
          </a:prstGeom>
        </p:spPr>
        <p:txBody>
          <a:bodyPr vert="horz" lIns="91418" tIns="45708" rIns="91418" bIns="45708" rtlCol="0" anchor="b"/>
          <a:lstStyle>
            <a:lvl1pPr algn="r">
              <a:defRPr sz="1200"/>
            </a:lvl1pPr>
          </a:lstStyle>
          <a:p>
            <a:fld id="{FEAA94E1-0715-4BBF-BB1C-7476CA37C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3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4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5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626225" cy="3727450"/>
          </a:xfrm>
        </p:spPr>
      </p:sp>
      <p:sp>
        <p:nvSpPr>
          <p:cNvPr id="3" name="Rectangle 3"/>
          <p:cNvSpPr txBox="1">
            <a:spLocks noGrp="1"/>
          </p:cNvSpPr>
          <p:nvPr>
            <p:ph type="body" sz="quarter" idx="1"/>
          </p:nvPr>
        </p:nvSpPr>
        <p:spPr>
          <a:xfrm>
            <a:off x="682139" y="4715398"/>
            <a:ext cx="5433398" cy="44690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 txBox="1"/>
          <p:nvPr/>
        </p:nvSpPr>
        <p:spPr>
          <a:xfrm>
            <a:off x="2" y="2"/>
            <a:ext cx="2945660" cy="496335"/>
          </a:xfrm>
          <a:prstGeom prst="rect">
            <a:avLst/>
          </a:prstGeom>
          <a:noFill/>
          <a:ln>
            <a:noFill/>
          </a:ln>
        </p:spPr>
        <p:txBody>
          <a:bodyPr vert="horz" wrap="square" lIns="95527" tIns="47763" rIns="95527" bIns="47763" anchor="t" anchorCtr="0" compatLnSpc="1"/>
          <a:lstStyle/>
          <a:p>
            <a:pPr defTabSz="91412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300" kern="0">
                <a:solidFill>
                  <a:srgbClr val="000000"/>
                </a:solidFill>
              </a:rPr>
              <a:t>1,2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1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Параллельно с мая прошлого года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нас в регионе реализуется федеральный проект Бережливая поликлиника,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который начинается с подписания соглашений между МО, СМО и ТФОМС, где прописывается адрес, права и обязанности сторон и функции страхового </a:t>
            </a:r>
            <a:r>
              <a:rPr lang="ru-RU" baseline="0" dirty="0" err="1" smtClean="0">
                <a:latin typeface="Times New Roman" pitchFamily="18" charset="0"/>
                <a:cs typeface="Times New Roman" pitchFamily="18" charset="0"/>
              </a:rPr>
              <a:t>представвителя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настоящее время подписаны Соглашения с 44 МО. Согласно соглашениям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мы организуем размещение страховых представителей 2 уровня в поликлиниках-участниках проекта, в зонах ожидания вблизи регистратуры по утвержденному графику.</a:t>
            </a:r>
          </a:p>
          <a:p>
            <a:pPr>
              <a:spcAft>
                <a:spcPts val="501"/>
              </a:spcAft>
            </a:pPr>
            <a:r>
              <a:rPr lang="ru-RU" b="1" baseline="0" dirty="0" smtClean="0">
                <a:latin typeface="Times New Roman" pitchFamily="18" charset="0"/>
                <a:cs typeface="Times New Roman" pitchFamily="18" charset="0"/>
              </a:rPr>
              <a:t>Со 02.04.2018 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в 44 МО (60 АПП) дежурят 92 СП СМО по Графику составленному в соответствии с Методическими рекомендациями ФОМС.</a:t>
            </a:r>
          </a:p>
          <a:p>
            <a:pPr>
              <a:spcAft>
                <a:spcPts val="501"/>
              </a:spcAft>
            </a:pP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Время дежурства СП - 4 часа (8-12 часов) от одного раза в месяц до 5 дней в неделю в зависимости от мощности поликлиники. </a:t>
            </a:r>
          </a:p>
          <a:p>
            <a:pPr>
              <a:spcAft>
                <a:spcPts val="501"/>
              </a:spcAft>
            </a:pPr>
            <a:endParaRPr lang="ru-RU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1"/>
              </a:spcAft>
              <a:buClrTx/>
              <a:buSzTx/>
              <a:buFontTx/>
              <a:buNone/>
              <a:tabLst/>
              <a:defRPr/>
            </a:pPr>
            <a:r>
              <a:rPr lang="ru-RU" sz="1200" b="1" u="sng" dirty="0" smtClean="0">
                <a:solidFill>
                  <a:srgbClr val="C00000"/>
                </a:solidFill>
              </a:rPr>
              <a:t>Страховой представитель в МО </a:t>
            </a:r>
            <a:r>
              <a:rPr lang="ru-RU" sz="1200" dirty="0" smtClean="0"/>
              <a:t>- сотрудник СМО, оказывающий ЗЛ содействие в оперативном решении вопросов обеспечения доступности медицинской помощи по ОМС </a:t>
            </a:r>
            <a:r>
              <a:rPr lang="ru-RU" sz="1200" u="sng" dirty="0" smtClean="0"/>
              <a:t>путем выявления и устранения нарушений доступности медицинской помощи</a:t>
            </a:r>
            <a:r>
              <a:rPr lang="ru-RU" sz="1200" dirty="0" smtClean="0"/>
              <a:t>, приема, регистрации и организации рассмотрения обращений по поводу объемов и качества оказанной медицинской помощи, а также осуществляющий информационное сопровождение ЗЛ на всех этапах оказания им медицинской помощи и обеспечение информирования застрахованных лиц и их законных представителей</a:t>
            </a:r>
          </a:p>
          <a:p>
            <a:pPr>
              <a:spcAft>
                <a:spcPts val="501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defTabSz="909740">
              <a:spcAft>
                <a:spcPts val="501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 ПРОЕКТА: </a:t>
            </a:r>
            <a:r>
              <a:rPr lang="ru-RU" dirty="0">
                <a:latin typeface="Arial" pitchFamily="34" charset="0"/>
                <a:cs typeface="Arial" pitchFamily="34" charset="0"/>
              </a:rPr>
              <a:t>повышение доступности и качества медицинской помощи населению за счет оптимизации процессов и устранения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потерь</a:t>
            </a:r>
          </a:p>
          <a:p>
            <a:pPr defTabSz="909740">
              <a:spcAft>
                <a:spcPts val="501"/>
              </a:spcAft>
              <a:defRPr/>
            </a:pPr>
            <a:r>
              <a:rPr lang="ru-RU" b="1" u="sng" dirty="0" smtClean="0">
                <a:latin typeface="Arial" pitchFamily="34" charset="0"/>
                <a:cs typeface="Arial" pitchFamily="34" charset="0"/>
              </a:rPr>
              <a:t>Задачи: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Комфортная и доступная среда для пациентов поликлиник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Сокращение времени оформления записи на прием к врачу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Сокращение очередей, времени ожидания пациентом приема врача у кабинета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Исполнение планов диспансеризации. Сокращение сроков прохождения диспансеризации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Привлечение трудоспособных пациентов к активному участию в диспансеризации взрослого населения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Увеличение доли прошедших 1 этап диспансеризации из числа проинформированных СМО,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Повышение уровня удовлетворенности медицинской помощью пациентами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defTabSz="909740">
              <a:spcAft>
                <a:spcPts val="501"/>
              </a:spcAft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501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A94E1-0715-4BBF-BB1C-7476CA37C4B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263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A94E1-0715-4BBF-BB1C-7476CA37C4B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612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A94E1-0715-4BBF-BB1C-7476CA37C4B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2805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just">
              <a:spcBef>
                <a:spcPct val="20000"/>
              </a:spcBef>
              <a:buFont typeface="Arial" pitchFamily="34" charset="0"/>
              <a:buNone/>
            </a:pPr>
            <a:r>
              <a:rPr lang="ru-RU" sz="1200" b="1" dirty="0" smtClean="0">
                <a:solidFill>
                  <a:prstClr val="black"/>
                </a:solidFill>
              </a:rPr>
              <a:t>Обучение СП 3 уровня:</a:t>
            </a:r>
          </a:p>
          <a:p>
            <a:pPr marL="342900" marR="0" lvl="0" indent="-342900" algn="just" defTabSz="91433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1200" b="0" dirty="0" smtClean="0">
                <a:solidFill>
                  <a:prstClr val="black"/>
                </a:solidFill>
              </a:rPr>
              <a:t>Первый Московский государственный медицинский университет имени И.М. Сеченова Министерство здравоохранения Российской Федерации (</a:t>
            </a:r>
            <a:r>
              <a:rPr lang="ru-RU" sz="1200" b="0" dirty="0" err="1" smtClean="0">
                <a:solidFill>
                  <a:prstClr val="black"/>
                </a:solidFill>
              </a:rPr>
              <a:t>Сеченовский</a:t>
            </a:r>
            <a:r>
              <a:rPr lang="ru-RU" sz="1200" b="0" dirty="0" smtClean="0">
                <a:solidFill>
                  <a:prstClr val="black"/>
                </a:solidFill>
              </a:rPr>
              <a:t> Университет)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200" b="0" dirty="0" smtClean="0">
                <a:solidFill>
                  <a:prstClr val="black"/>
                </a:solidFill>
              </a:rPr>
              <a:t>Федеральное государственное бюджетное образовательное учреждение  высшего образования  Уральский Государственный Медицинский Университет  Минздрава России</a:t>
            </a:r>
          </a:p>
          <a:p>
            <a:pPr fontAlgn="t"/>
            <a:r>
              <a:rPr lang="ru-RU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Цикл</a:t>
            </a:r>
            <a:r>
              <a:rPr lang="ru-RU" sz="1200" b="1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обучения</a:t>
            </a:r>
            <a:endParaRPr lang="ru-RU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ru-RU" sz="1200" b="1" i="0" u="none" strike="noStrike" kern="12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1.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Специалисты (врач-эксперт  или специалист-эксперт) имеющие действующее удостоверение «Организация здравоохранения и общественное здоровье. Экспертиза качества медицинской помощи в системе ОМС»  (144 часа) проходят обучение по циклу «Подготовка страховых представителей 3 уровня в сфере обязательного медицинского страхования» (36 часов).   </a:t>
            </a:r>
          </a:p>
          <a:p>
            <a:pPr rtl="0" eaLnBrk="1" fontAlgn="auto" latinLnBrk="0" hangingPunct="1"/>
            <a:r>
              <a:rPr lang="ru-RU" sz="1200" b="1" i="0" u="none" strike="noStrike" kern="12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2.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Специалисты,  не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имеющие удостоверение  по вопросам экспертной деятельности в сфере ОМС проходят цикл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обучения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«Вопросы экспертной деятельности и подготовки страховых представителей 3 уровня в сфере обязательного медицинского страхования» (144 часа)</a:t>
            </a:r>
          </a:p>
          <a:p>
            <a:pPr rtl="0" eaLnBrk="1" fontAlgn="auto" latinLnBrk="0" hangingPunct="1"/>
            <a:r>
              <a:rPr lang="ru-RU" sz="1200" b="1" i="0" u="none" strike="noStrike" kern="1200" dirty="0" smtClean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3.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Специалисты,  не имеющие удостоверение  по вопросам экспертной деятельности в сфере ОМС проходят цикл</a:t>
            </a:r>
            <a:r>
              <a:rPr lang="ru-RU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обучения </a:t>
            </a:r>
            <a:r>
              <a:rPr lang="ru-R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«Организация здравоохранения и общественное здоровье. Экспертиза качества медицинской помощи в системе ОМС»  (144 часа) и цикл «Подготовка страховых представителей 3 уровня в сфере обязательного медицинского страхования» (36 часов).   </a:t>
            </a:r>
          </a:p>
          <a:p>
            <a:pPr defTabSz="909853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A94E1-0715-4BBF-BB1C-7476CA37C4B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390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853">
              <a:defRPr/>
            </a:pPr>
            <a:r>
              <a:rPr lang="ru-RU" dirty="0"/>
              <a:t>1 января 2018 года начали работать страховые представители третьего уровня – эксперты качества медицинской помощи, на них работа с поступившими жалобами на оказанную медицинскую помощь, представление интересов пациентов в конфликтных ситуациях. Именно они выполняют, связанные с формированием приверженности к лечению и ответственного отношения к здоровью у пациентов.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На слайде в качестве примера представлена модель работы СП 3 уровня</a:t>
            </a:r>
            <a:r>
              <a:rPr lang="ru-RU" baseline="0" dirty="0" smtClean="0"/>
              <a:t> страховой компании СОГАЗ-Мед.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A94E1-0715-4BBF-BB1C-7476CA37C4B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885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7">
              <a:defRPr/>
            </a:pPr>
            <a:r>
              <a:rPr lang="ru-RU" dirty="0" smtClean="0"/>
              <a:t>По результатам ДВН 2017 года третья группа здоровья присвоена 46% гражданам, с</a:t>
            </a:r>
            <a:r>
              <a:rPr lang="ru-RU" baseline="0" dirty="0" smtClean="0"/>
              <a:t> хроническими неинфекционными заболеваниями, </a:t>
            </a:r>
            <a:r>
              <a:rPr lang="ru-RU" dirty="0" smtClean="0"/>
              <a:t>и все они подлежат диспансерному</a:t>
            </a:r>
            <a:r>
              <a:rPr lang="ru-RU" baseline="0" dirty="0" smtClean="0"/>
              <a:t> наблюдению.</a:t>
            </a:r>
            <a:endParaRPr lang="ru-RU" dirty="0"/>
          </a:p>
          <a:p>
            <a:pPr defTabSz="914287">
              <a:defRPr/>
            </a:pPr>
            <a:r>
              <a:rPr lang="ru-RU" dirty="0" smtClean="0"/>
              <a:t>Страховые компании уже начали индивидуальное информирование пациентов,</a:t>
            </a:r>
          </a:p>
          <a:p>
            <a:pPr defTabSz="914287">
              <a:defRPr/>
            </a:pPr>
            <a:r>
              <a:rPr lang="ru-RU" dirty="0">
                <a:latin typeface="Arial" pitchFamily="34" charset="0"/>
                <a:cs typeface="Arial" pitchFamily="34" charset="0"/>
              </a:rPr>
              <a:t>контроль приверженности назначений врача, в том числе работа с застрахованными лицами, имеющими хронические заболевания,</a:t>
            </a:r>
          </a:p>
          <a:p>
            <a:pPr lvl="0"/>
            <a:r>
              <a:rPr lang="ru-RU" dirty="0">
                <a:latin typeface="Arial" pitchFamily="34" charset="0"/>
                <a:cs typeface="Arial" pitchFamily="34" charset="0"/>
              </a:rPr>
              <a:t>контроль приверженности лекарственной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терапии</a:t>
            </a:r>
          </a:p>
          <a:p>
            <a:pPr algn="just"/>
            <a:endParaRPr lang="ru-RU" sz="1200" dirty="0" smtClean="0"/>
          </a:p>
          <a:p>
            <a:pPr algn="just"/>
            <a:r>
              <a:rPr lang="ru-RU" sz="1200" kern="1200" dirty="0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В целях учета оказания медицинской помощи пациентам с онкологическими заболеваниями в соответствии с письмом Министерства здравоохранения Российской Федерации и ФФОМС от 03.05.2018 № 17-0/10/2-2853 / 5586/30/и в настоящее время согласовывается План мероприятий проекта «Информационное взаимодействие в целях учета оказания медицинской помощи пациентам с онкологическими заболеваниями»,</a:t>
            </a:r>
            <a:r>
              <a:rPr lang="ru-RU" sz="1200" kern="1200" baseline="0" dirty="0" smtClean="0">
                <a:solidFill>
                  <a:srgbClr val="C00000"/>
                </a:solidFill>
                <a:effectLst/>
                <a:latin typeface="+mn-lt"/>
                <a:ea typeface="+mn-ea"/>
                <a:cs typeface="+mn-cs"/>
              </a:rPr>
              <a:t> согласно которому до 01.09.2018 будет определен Порядок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Организации работы СП 3 уровня в целях проведения контроля объемов, сроков качества и условий предоставленной медицинской помощи пациентам с онкологическими заболеваниями.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A94E1-0715-4BBF-BB1C-7476CA37C4B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337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F92600-69C4-4667-9FB2-4B4554EF05C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A94E1-0715-4BBF-BB1C-7476CA37C4B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8533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09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A94E1-0715-4BBF-BB1C-7476CA37C4B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3370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9155" name="Дата 1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b="1" dirty="0" smtClean="0"/>
              <a:t>Статья 4.</a:t>
            </a:r>
            <a:r>
              <a:rPr lang="ru-RU" sz="1200" i="1" dirty="0" smtClean="0"/>
              <a:t> Федеральный закон от 29.11.2010 N 326-ФЗ (ред. от 28.12.2016)</a:t>
            </a:r>
            <a:r>
              <a:rPr lang="ru-RU" sz="1200" b="1" dirty="0" smtClean="0"/>
              <a:t> </a:t>
            </a:r>
            <a:r>
              <a:rPr lang="ru-RU" sz="1200" dirty="0" smtClean="0"/>
              <a:t> </a:t>
            </a:r>
          </a:p>
          <a:p>
            <a:pPr algn="just"/>
            <a:r>
              <a:rPr lang="ru-RU" sz="1200" b="1" dirty="0" smtClean="0"/>
              <a:t>Основными принципами осуществления обязательного медицинского страхования являются:</a:t>
            </a:r>
          </a:p>
          <a:p>
            <a:pPr algn="just"/>
            <a:r>
              <a:rPr lang="ru-RU" sz="1200" dirty="0" smtClean="0"/>
              <a:t>1) обеспечение за счет средств обязательного медицинского страхования </a:t>
            </a:r>
            <a:r>
              <a:rPr lang="ru-RU" sz="1200" u="sng" dirty="0" smtClean="0"/>
              <a:t>гарантий бесплатного оказания застрахованному лицу медицинской помощи </a:t>
            </a:r>
            <a:r>
              <a:rPr lang="ru-RU" sz="1200" dirty="0" smtClean="0"/>
              <a:t>при наступлении страхового случая в рамках территориальной программы обязательного медицинского страхования и базовой программы обязательного медицинского страхования;</a:t>
            </a:r>
          </a:p>
          <a:p>
            <a:pPr algn="just"/>
            <a:r>
              <a:rPr lang="ru-RU" sz="1200" dirty="0" smtClean="0"/>
              <a:t>2) </a:t>
            </a:r>
            <a:r>
              <a:rPr lang="ru-RU" sz="1200" u="sng" dirty="0" smtClean="0"/>
              <a:t>устойчивость финансовой системы</a:t>
            </a:r>
            <a:r>
              <a:rPr lang="ru-RU" sz="1200" dirty="0" smtClean="0"/>
              <a:t> обязательного медицинского страхования, обеспечиваемая на основе эквивалентности страхового обеспечения средствам обязательного медицинского страхования;</a:t>
            </a:r>
          </a:p>
          <a:p>
            <a:pPr algn="just"/>
            <a:r>
              <a:rPr lang="ru-RU" sz="1200" dirty="0" smtClean="0"/>
              <a:t>3) обязательность уплаты страхователями страховых взносов на обязательное медицинское страхование в размерах, установленных федеральными законами;</a:t>
            </a:r>
          </a:p>
          <a:p>
            <a:pPr algn="just"/>
            <a:r>
              <a:rPr lang="ru-RU" sz="1200" dirty="0" smtClean="0"/>
              <a:t>4) государственная </a:t>
            </a:r>
            <a:r>
              <a:rPr lang="ru-RU" sz="1200" u="sng" dirty="0" smtClean="0"/>
              <a:t>гарантия соблюдения прав застрахованных лиц </a:t>
            </a:r>
            <a:r>
              <a:rPr lang="ru-RU" sz="1200" dirty="0" smtClean="0"/>
              <a:t>на исполнение обязательств по обязательному медицинскому страхованию в рамках базовой программы обязательного медицинского страхования независимо от финансового положения страховщика;</a:t>
            </a:r>
          </a:p>
          <a:p>
            <a:pPr algn="just"/>
            <a:r>
              <a:rPr lang="ru-RU" sz="1200" dirty="0" smtClean="0"/>
              <a:t>5) создание условий для </a:t>
            </a:r>
            <a:r>
              <a:rPr lang="ru-RU" sz="1200" u="sng" dirty="0" smtClean="0"/>
              <a:t>обеспечения доступности и качества медицинской помощи</a:t>
            </a:r>
            <a:r>
              <a:rPr lang="ru-RU" sz="1200" dirty="0" smtClean="0"/>
              <a:t>, оказываемой в рамках программ обязательного медицинского страхования;</a:t>
            </a:r>
          </a:p>
          <a:p>
            <a:pPr algn="just"/>
            <a:r>
              <a:rPr lang="ru-RU" sz="1200" dirty="0" smtClean="0"/>
              <a:t>6) паритетность представительства субъектов обязательного медицинского страхования и участников обязательного медицинского страхования в органах управления обязательного медицинского страхования.</a:t>
            </a:r>
          </a:p>
          <a:p>
            <a:pPr algn="just"/>
            <a:endParaRPr lang="ru-RU" sz="1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A94E1-0715-4BBF-BB1C-7476CA37C4B4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390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853">
              <a:defRPr/>
            </a:pPr>
            <a:r>
              <a:rPr lang="ru-RU" dirty="0"/>
              <a:t>Проект осуществляется в сфере обязательного медицинского страхования, имеет три этапа, каждый из которых отражает начало работы представителей первого, второго и третьего уровней, завершение третьего этапа – 2018 год, когда вводятся страховые представители третьего уровня</a:t>
            </a:r>
            <a:r>
              <a:rPr lang="ru-RU" dirty="0" smtClean="0"/>
              <a:t>.</a:t>
            </a:r>
            <a:endParaRPr lang="en-US" dirty="0" smtClean="0"/>
          </a:p>
          <a:p>
            <a:pPr defTabSz="909853">
              <a:defRPr/>
            </a:pPr>
            <a:r>
              <a:rPr lang="ru-RU" dirty="0" smtClean="0"/>
              <a:t>Нормативная</a:t>
            </a:r>
            <a:r>
              <a:rPr lang="ru-RU" baseline="0" dirty="0" smtClean="0"/>
              <a:t> база:</a:t>
            </a:r>
            <a:endParaRPr lang="en-US" dirty="0" smtClean="0"/>
          </a:p>
          <a:p>
            <a:pPr marL="0" marR="0" indent="0" algn="l" defTabSz="909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29.11.2010 № 326-ФЗ </a:t>
            </a:r>
            <a:r>
              <a:rPr lang="ru-RU" altLang="ru-RU" sz="1200" b="1" dirty="0" smtClean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(часть 9 статья 14) </a:t>
            </a:r>
            <a:r>
              <a:rPr lang="ru-RU" altLang="ru-RU" sz="1200" b="0" dirty="0" smtClean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(ред. от 26.04.2016)</a:t>
            </a:r>
            <a:r>
              <a:rPr lang="ru-RU" altLang="ru-RU" sz="1200" b="1" dirty="0" smtClean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Установлена обязанность  страховой медицинской организации в порядке, установленном правилами ОМС, осуществлять  информационное сопровождение застрахованных лиц при организации оказания медицинской помощи;</a:t>
            </a:r>
          </a:p>
          <a:p>
            <a:pPr algn="just" defTabSz="685783" eaLnBrk="1" hangingPunct="1">
              <a:defRPr/>
            </a:pPr>
            <a:r>
              <a:rPr lang="ru-RU" sz="1200" b="1" dirty="0" smtClean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200" b="1" dirty="0" err="1" smtClean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Минздравсоцразвития</a:t>
            </a:r>
            <a:r>
              <a:rPr lang="ru-RU" sz="1200" b="1" dirty="0" smtClean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28.02.2011 № 158н (Глава </a:t>
            </a:r>
            <a:r>
              <a:rPr lang="en-US" sz="1200" b="1" dirty="0" smtClean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</a:t>
            </a:r>
            <a:r>
              <a:rPr lang="ru-RU" sz="1200" b="1" dirty="0" smtClean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ОМС) -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порядок информационного сопровождения застрахованных лиц на всех этапах оказания медицинской помощи (в ред. приказа Минздрава РФ от 28.06.2016 № 423н).</a:t>
            </a:r>
          </a:p>
          <a:p>
            <a:pPr algn="just" defTabSz="685783"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Установлена обязанность страховой медицинской организации информировать ЗЛ о прохождении диспансеризации не реже одного раза в квартал (в ред. приказа Минздрава РФ от 11.01.2017 № 2н).</a:t>
            </a:r>
            <a:endParaRPr lang="ru-RU" sz="1200" b="1" dirty="0" smtClean="0">
              <a:solidFill>
                <a:srgbClr val="44546A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09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ФОМС от 24.12.2015 № 271 -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регламент работы Контакт-центра в сфере ОМС в целях формирования системы персонифицированного учета и контроля за рассмотрением обращений ЗЛ и результатам их рассмотрения, а также повышения эффективности работы по защите прав граждан в сфере ОМС.</a:t>
            </a:r>
            <a:endParaRPr lang="ru-RU" alt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09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ФОМС от 11.05.2016 № 88 -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регламент взаимодействия участников ОМС при информационном сопровождении застрахованных лиц на всех этапах оказания им медицинской помощи.</a:t>
            </a:r>
            <a:endParaRPr lang="ru-RU" alt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09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письмо Минздрава России и </a:t>
            </a:r>
            <a:r>
              <a:rPr lang="ru-RU" sz="1200" b="1" dirty="0" smtClean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ФОМС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07.03.2017 № 11-8/10/2-1568 и № 2736/30/4</a:t>
            </a:r>
            <a:r>
              <a:rPr lang="ru-RU" alt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участники при организации информирования ЗЛ о прохождении диспансеризации, конкретизированы функции каждого участника, определены и уточнены порядок и сроки по всем этапам взаимодействия участников при организации информирования ЗЛ о прохождении диспансеризации.</a:t>
            </a:r>
          </a:p>
          <a:p>
            <a:pPr marL="0" marR="0" indent="0" algn="l" defTabSz="909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ФОМС от 17.07.2017 № 173 -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страховых медицинских организаций обновлен  перечень показателей оценки деятельности, в том числе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показатели оценки деятельности по снижению смертности застрахованных лиц. Оценка проводится по итогам 1 полугодия и за год (2 раза в год).</a:t>
            </a:r>
          </a:p>
          <a:p>
            <a:pPr marL="0" marR="0" indent="0" algn="l" defTabSz="909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ФОМС от 29.12.2017 №15410/30-2/и -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размещения страховых представителей в медицинских организациях</a:t>
            </a:r>
            <a:endParaRPr lang="ru-RU" alt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09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09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09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 smtClean="0">
              <a:solidFill>
                <a:srgbClr val="44546A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09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 smtClean="0">
              <a:solidFill>
                <a:srgbClr val="44546A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09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09853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A94E1-0715-4BBF-BB1C-7476CA37C4B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39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A94E1-0715-4BBF-BB1C-7476CA37C4B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176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A94E1-0715-4BBF-BB1C-7476CA37C4B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789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853">
              <a:defRPr/>
            </a:pPr>
            <a:r>
              <a:rPr lang="ru-RU" dirty="0"/>
              <a:t>Проект осуществляется в сфере обязательного медицинского страхования, имеет три этапа, каждый из которых отражает начало работы представителей первого, второго и третьего уровней, завершение третьего этапа – 2018 год, когда вводятся страховые представители третьего уровня</a:t>
            </a:r>
            <a:r>
              <a:rPr lang="ru-RU" dirty="0" smtClean="0"/>
              <a:t>.</a:t>
            </a:r>
            <a:endParaRPr lang="en-US" dirty="0" smtClean="0"/>
          </a:p>
          <a:p>
            <a:pPr defTabSz="909853">
              <a:defRPr/>
            </a:pPr>
            <a:r>
              <a:rPr lang="ru-RU" dirty="0" smtClean="0"/>
              <a:t>Нормативная</a:t>
            </a:r>
            <a:r>
              <a:rPr lang="ru-RU" baseline="0" dirty="0" smtClean="0"/>
              <a:t> база:</a:t>
            </a:r>
            <a:endParaRPr lang="en-US" dirty="0" smtClean="0"/>
          </a:p>
          <a:p>
            <a:pPr marL="0" marR="0" indent="0" algn="l" defTabSz="909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29.11.2010 № 326-ФЗ </a:t>
            </a:r>
            <a:r>
              <a:rPr lang="ru-RU" altLang="ru-RU" sz="1200" b="1" dirty="0" smtClean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(часть 9 статья 14) </a:t>
            </a:r>
            <a:r>
              <a:rPr lang="ru-RU" altLang="ru-RU" sz="1200" b="0" dirty="0" smtClean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(ред. от 26.04.2016)</a:t>
            </a:r>
            <a:r>
              <a:rPr lang="ru-RU" altLang="ru-RU" sz="1200" b="1" dirty="0" smtClean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Установлена обязанность  страховой медицинской организации в порядке, установленном правилами ОМС, осуществлять  информационное сопровождение застрахованных лиц при организации оказания медицинской помощи;</a:t>
            </a:r>
          </a:p>
          <a:p>
            <a:pPr algn="just" defTabSz="685783" eaLnBrk="1" hangingPunct="1">
              <a:defRPr/>
            </a:pPr>
            <a:r>
              <a:rPr lang="ru-RU" sz="1200" b="1" dirty="0" smtClean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200" b="1" dirty="0" err="1" smtClean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Минздравсоцразвития</a:t>
            </a:r>
            <a:r>
              <a:rPr lang="ru-RU" sz="1200" b="1" dirty="0" smtClean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28.02.2011 № 158н (Глава </a:t>
            </a:r>
            <a:r>
              <a:rPr lang="en-US" sz="1200" b="1" dirty="0" smtClean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</a:t>
            </a:r>
            <a:r>
              <a:rPr lang="ru-RU" sz="1200" b="1" dirty="0" smtClean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ОМС) -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порядок информационного сопровождения застрахованных лиц на всех этапах оказания медицинской помощи (в ред. приказа Минздрава РФ от 28.06.2016 № 423н).</a:t>
            </a:r>
          </a:p>
          <a:p>
            <a:pPr algn="just" defTabSz="685783" eaLnBrk="1" hangingPunct="1"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Установлена обязанность страховой медицинской организации информировать ЗЛ о прохождении диспансеризации не реже одного раза в квартал (в ред. приказа Минздрава РФ от 11.01.2017 № 2н).</a:t>
            </a:r>
            <a:endParaRPr lang="ru-RU" sz="1200" b="1" dirty="0" smtClean="0">
              <a:solidFill>
                <a:srgbClr val="44546A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09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ФОМС от 24.12.2015 № 271 -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регламент работы Контакт-центра в сфере ОМС в целях формирования системы персонифицированного учета и контроля за рассмотрением обращений ЗЛ и результатам их рассмотрения, а также повышения эффективности работы по защите прав граждан в сфере ОМС.</a:t>
            </a:r>
            <a:endParaRPr lang="ru-RU" alt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09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ФОМС от 11.05.2016 № 88 -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регламент взаимодействия участников ОМС при информационном сопровождении застрахованных лиц на всех этапах оказания им медицинской помощи.</a:t>
            </a:r>
            <a:endParaRPr lang="ru-RU" alt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09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письмо Минздрава России и </a:t>
            </a:r>
            <a:r>
              <a:rPr lang="ru-RU" sz="1200" b="1" dirty="0" smtClean="0">
                <a:solidFill>
                  <a:srgbClr val="44546A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ФОМС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07.03.2017 № 11-8/10/2-1568 и № 2736/30/4</a:t>
            </a:r>
            <a:r>
              <a:rPr lang="ru-RU" alt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участники при организации информирования ЗЛ о прохождении диспансеризации, конкретизированы функции каждого участника, определены и уточнены порядок и сроки по всем этапам взаимодействия участников при организации информирования ЗЛ о прохождении диспансеризации.</a:t>
            </a:r>
          </a:p>
          <a:p>
            <a:pPr marL="0" marR="0" indent="0" algn="l" defTabSz="909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ФОМС от 17.07.2017 № 173 - </a:t>
            </a:r>
            <a:r>
              <a:rPr lang="ru-RU" alt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страховых медицинских организаций обновлен  перечень показателей оценки деятельности, в том числе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установлены показатели оценки деятельности по снижению смертности застрахованных лиц. Оценка проводится по итогам 1 полугодия и за год (2 раза в год).</a:t>
            </a:r>
          </a:p>
          <a:p>
            <a:pPr marL="0" marR="0" indent="0" algn="l" defTabSz="909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ФОМС от 29.12.2017 №15410/30-2/и -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размещения страховых представителей в медицинских организациях</a:t>
            </a:r>
            <a:endParaRPr lang="ru-RU" alt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09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09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09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 smtClean="0">
              <a:solidFill>
                <a:srgbClr val="44546A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09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b="1" dirty="0" smtClean="0">
              <a:solidFill>
                <a:srgbClr val="44546A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098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sz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09853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A94E1-0715-4BBF-BB1C-7476CA37C4B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390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A94E1-0715-4BBF-BB1C-7476CA37C4B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713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174"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Эффективность работы страховых представителей оценивается </a:t>
            </a:r>
            <a:r>
              <a:rPr lang="ru-RU" b="0" dirty="0" smtClean="0">
                <a:solidFill>
                  <a:srgbClr val="C00000"/>
                </a:solidFill>
              </a:rPr>
              <a:t>по уровню</a:t>
            </a:r>
            <a:r>
              <a:rPr lang="ru-RU" b="0" baseline="0" dirty="0" smtClean="0">
                <a:solidFill>
                  <a:srgbClr val="C00000"/>
                </a:solidFill>
              </a:rPr>
              <a:t> результативности проводимого ими информирования.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174"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Удельный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вес ЗЛ, проинформированных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прошедших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ДВН, различается по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компаниям, и тройка лучших сформировала высокое среднее значение по региону: 67% из всех пришедших</a:t>
            </a:r>
            <a:r>
              <a:rPr lang="ru-RU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на ДВН были проинформированы (приглашены) страховыми представителями.</a:t>
            </a:r>
          </a:p>
          <a:p>
            <a:pPr defTabSz="914174">
              <a:defRPr/>
            </a:pPr>
            <a:r>
              <a:rPr lang="ru-RU" dirty="0" smtClean="0"/>
              <a:t>(План по ДВН на 2017 был установлен на уровне </a:t>
            </a:r>
            <a:r>
              <a:rPr lang="ru-RU" b="1" dirty="0" smtClean="0">
                <a:solidFill>
                  <a:srgbClr val="C00000"/>
                </a:solidFill>
              </a:rPr>
              <a:t>737 155 чел</a:t>
            </a:r>
            <a:r>
              <a:rPr lang="ru-RU" b="0" dirty="0" smtClean="0">
                <a:solidFill>
                  <a:srgbClr val="C00000"/>
                </a:solidFill>
              </a:rPr>
              <a:t>., выполнение плана составило </a:t>
            </a:r>
            <a:r>
              <a:rPr lang="ru-RU" b="1" dirty="0" smtClean="0">
                <a:solidFill>
                  <a:srgbClr val="C00000"/>
                </a:solidFill>
              </a:rPr>
              <a:t>73 %</a:t>
            </a:r>
            <a:r>
              <a:rPr lang="ru-RU" b="0" dirty="0" smtClean="0">
                <a:solidFill>
                  <a:srgbClr val="C00000"/>
                </a:solidFill>
              </a:rPr>
              <a:t>, и в этом есть вклад страховых представителей)</a:t>
            </a:r>
          </a:p>
          <a:p>
            <a:r>
              <a:rPr lang="ru-RU" baseline="0" dirty="0" smtClean="0"/>
              <a:t>В целях определения доли основных причин не выполнения плана ДВН, ТФОМС был унифицированы Причины отказа от прохождения ДВН :</a:t>
            </a:r>
          </a:p>
          <a:p>
            <a:pPr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1 - Неудобный график работы поликлиники;</a:t>
            </a:r>
          </a:p>
          <a:p>
            <a:pPr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2 - Большие очереди/плохая организация;</a:t>
            </a:r>
          </a:p>
          <a:p>
            <a:pPr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3 - Длительность прохождения ДВН/Необходимость посещения поликлиники 3 раза и более;</a:t>
            </a:r>
          </a:p>
          <a:p>
            <a:pPr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4 - Формальный подход к проведению ДВН;</a:t>
            </a:r>
          </a:p>
          <a:p>
            <a:pPr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5 - Ежегодно прохожу медосмотр на работе;</a:t>
            </a:r>
          </a:p>
          <a:p>
            <a:pPr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6 - Не пользуюсь бесплатной помощью по ОМС/Лечусь платно;</a:t>
            </a:r>
          </a:p>
          <a:p>
            <a:pPr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7 - Получаю медицинскую помощь по полису ДМС;</a:t>
            </a:r>
          </a:p>
          <a:p>
            <a:pPr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8 - Нет времени/Не желаю/Не считаю нужным;</a:t>
            </a:r>
          </a:p>
          <a:p>
            <a:pPr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9 - Я уже прошел(а) ДВН;</a:t>
            </a:r>
          </a:p>
          <a:p>
            <a:pPr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10 - Планирую пройти диспансеризацию позже;</a:t>
            </a:r>
          </a:p>
          <a:p>
            <a:pPr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11 - Не отпускает работодатель;</a:t>
            </a:r>
          </a:p>
          <a:p>
            <a:pPr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12 - Нахожусь (длительно) в др. регионе/за пределами города;</a:t>
            </a:r>
          </a:p>
          <a:p>
            <a:pPr hangingPunct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13 - Затруднено передвижение (инвалиды, пожилые, одинокие, декретный отпуск);</a:t>
            </a:r>
          </a:p>
          <a:p>
            <a:endParaRPr lang="ru-RU" baseline="0" dirty="0" smtClean="0"/>
          </a:p>
          <a:p>
            <a:pPr defTabSz="914174">
              <a:defRPr/>
            </a:pPr>
            <a:endParaRPr lang="ru-RU" b="0" dirty="0" smtClean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A94E1-0715-4BBF-BB1C-7476CA37C4B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801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Потенциал</a:t>
            </a:r>
            <a:r>
              <a:rPr lang="ru-RU" baseline="0" dirty="0" smtClean="0"/>
              <a:t> страховых представителей используется при организации так называемых Диспансерных суббот во взрослых поликлиниках и повышает явку РАБОТАЮЩЕГО НАСЕЛЕНИЯ.</a:t>
            </a:r>
          </a:p>
          <a:p>
            <a:r>
              <a:rPr lang="ru-RU" baseline="0" dirty="0" smtClean="0"/>
              <a:t>Надо понимать, что активное информирование населения имеет в том числе и отдаленный эффект: граждане не пришли в эту субботу, но они придут позднее.</a:t>
            </a:r>
          </a:p>
          <a:p>
            <a:r>
              <a:rPr lang="ru-RU" baseline="0" dirty="0" smtClean="0"/>
              <a:t>С внедрением Диспансерных суббот наблюдается и повышение удовлетворенности прохождением диспансеризации с 38% до 51%. При этом удовлетворенность прохождения ДВН в Диспансерные субботы достигает 77%.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A94E1-0715-4BBF-BB1C-7476CA37C4B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361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9BF29-0FD9-4055-A2AE-A0CC70C7FE51}" type="datetime1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0FB5-1D9C-4506-A505-5CEA7E1DD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97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746A-8341-4AF0-A070-3B341CB18E1B}" type="datetime1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0FB5-1D9C-4506-A505-5CEA7E1DD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53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903E4-FA68-45E1-A05F-7DC2393606A1}" type="datetime1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0FB5-1D9C-4506-A505-5CEA7E1DD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166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800" y="1597984"/>
            <a:ext cx="7772400" cy="110252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2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21E52373-70D1-4517-B234-E16CA2B7E1FE}" type="datetime1">
              <a:rPr lang="ru-RU"/>
              <a:pPr/>
              <a:t>23.05.2018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D9CB0E12-96A9-4969-8A00-48130C7448D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242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E1D0F158-4E67-4C8D-87DE-84ABF344AE98}" type="datetime1">
              <a:rPr lang="ru-RU"/>
              <a:pPr/>
              <a:t>23.05.2018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860B76D2-BD3E-4D01-8EB1-AD405FF516E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0978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3305206"/>
            <a:ext cx="7772400" cy="1021553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180058"/>
            <a:ext cx="7772400" cy="1125137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3D088DC5-5E87-4180-8EC9-1F565B1EB261}" type="datetime1">
              <a:rPr lang="ru-RU"/>
              <a:pPr/>
              <a:t>23.05.2018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EAAF1B9D-C8F4-499B-A924-2F695985855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8028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7214" y="1200171"/>
            <a:ext cx="4038603" cy="339446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8226" y="1200171"/>
            <a:ext cx="4038603" cy="339446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8F88B03E-A92F-4040-A282-66E227067C35}" type="datetime1">
              <a:rPr lang="ru-RU"/>
              <a:pPr/>
              <a:t>23.05.2018</a:t>
            </a:fld>
            <a:endParaRPr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68C56276-C5F4-498A-BB86-DADC72AE6A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287679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151358"/>
            <a:ext cx="4040184" cy="47981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1631157"/>
            <a:ext cx="4040184" cy="2963465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33" y="1151358"/>
            <a:ext cx="4041776" cy="47981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33" y="1631157"/>
            <a:ext cx="4041776" cy="2963465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E2736126-8829-4EBF-A12E-157A92FB5943}" type="datetime1">
              <a:rPr lang="ru-RU"/>
              <a:pPr/>
              <a:t>23.05.2018</a:t>
            </a:fld>
            <a:endParaRPr/>
          </a:p>
        </p:txBody>
      </p:sp>
      <p:sp>
        <p:nvSpPr>
          <p:cNvPr id="8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endParaRPr/>
          </a:p>
        </p:txBody>
      </p:sp>
      <p:sp>
        <p:nvSpPr>
          <p:cNvPr id="9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8315AAD2-2B5F-409E-B611-3E9C10E8D59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5022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6974D413-958B-4F2C-81FC-B8A7D4C929A1}" type="datetime1">
              <a:rPr lang="ru-RU"/>
              <a:pPr/>
              <a:t>23.05.2018</a:t>
            </a:fld>
            <a:endParaRPr/>
          </a:p>
        </p:txBody>
      </p:sp>
      <p:sp>
        <p:nvSpPr>
          <p:cNvPr id="4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endParaRPr/>
          </a:p>
        </p:txBody>
      </p:sp>
      <p:sp>
        <p:nvSpPr>
          <p:cNvPr id="5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93B9E954-7B61-4FB0-8971-6388595DD90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1182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28E321F9-4656-4316-BDCE-8DD9BE97BF36}" type="datetime1">
              <a:rPr lang="ru-RU"/>
              <a:pPr/>
              <a:t>23.05.2018</a:t>
            </a:fld>
            <a:endParaRPr/>
          </a:p>
        </p:txBody>
      </p:sp>
      <p:sp>
        <p:nvSpPr>
          <p:cNvPr id="3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endParaRPr/>
          </a:p>
        </p:txBody>
      </p:sp>
      <p:sp>
        <p:nvSpPr>
          <p:cNvPr id="4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B9D2D4BB-1FCE-4AC7-8C21-A1D785ADD45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4661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36" y="204813"/>
            <a:ext cx="3008311" cy="8715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67" y="204813"/>
            <a:ext cx="5111752" cy="438983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36" y="1076329"/>
            <a:ext cx="3008311" cy="3518298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3E9EA933-3591-43BF-9A30-6450C8E75FEE}" type="datetime1">
              <a:rPr lang="ru-RU"/>
              <a:pPr/>
              <a:t>23.05.2018</a:t>
            </a:fld>
            <a:endParaRPr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ECB23A3C-BC3C-4FCB-8A55-2893940D18E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92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C0626-18F4-4A26-BB07-8157BD5E8CC3}" type="datetime1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0FB5-1D9C-4506-A505-5CEA7E1DD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176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3600484"/>
            <a:ext cx="5486400" cy="425051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4025509"/>
            <a:ext cx="5486400" cy="603648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78A2103A-C397-483A-A9C3-6FE6FA86A361}" type="datetime1">
              <a:rPr lang="ru-RU"/>
              <a:pPr/>
              <a:t>23.05.2018</a:t>
            </a:fld>
            <a:endParaRPr/>
          </a:p>
        </p:txBody>
      </p:sp>
      <p:sp>
        <p:nvSpPr>
          <p:cNvPr id="6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endParaRPr/>
          </a:p>
        </p:txBody>
      </p:sp>
      <p:sp>
        <p:nvSpPr>
          <p:cNvPr id="7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B35A639E-40FF-4B82-B9D6-041BD14A8F0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0187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2C680316-6514-4F80-84CA-74A24852F81C}" type="datetime1">
              <a:rPr lang="ru-RU"/>
              <a:pPr/>
              <a:t>23.05.2018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715C3A2E-B81F-49E4-BEE5-C4EE82EC7E2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4077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206033"/>
            <a:ext cx="2057400" cy="438864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1" y="206033"/>
            <a:ext cx="6019796" cy="4388647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892829C0-2C55-4520-80A5-61420F0FA3D3}" type="datetime1">
              <a:rPr lang="ru-RU"/>
              <a:pPr/>
              <a:t>23.05.2018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fld id="{EC653A70-1C64-46FF-BAD0-A2C01A5FA5C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25629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 txBox="1">
            <a:spLocks noGrp="1"/>
          </p:cNvSpPr>
          <p:nvPr>
            <p:ph/>
          </p:nvPr>
        </p:nvSpPr>
        <p:spPr>
          <a:xfrm>
            <a:off x="1150987" y="160740"/>
            <a:ext cx="7804147" cy="443864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 txBox="1">
            <a:spLocks noGrp="1"/>
          </p:cNvSpPr>
          <p:nvPr>
            <p:ph type="dt" sz="half" idx="7"/>
          </p:nvPr>
        </p:nvSpPr>
        <p:spPr>
          <a:xfrm>
            <a:off x="1162048" y="4682732"/>
            <a:ext cx="1904996" cy="342900"/>
          </a:xfr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fld id="{2044C222-6478-4237-9E46-49F9EA0D7CB3}" type="datetime1">
              <a:rPr lang="ru-RU"/>
              <a:pPr/>
              <a:t>23.05.2018</a:t>
            </a:fld>
            <a:endParaRPr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9"/>
          </p:nvPr>
        </p:nvSpPr>
        <p:spPr>
          <a:xfrm>
            <a:off x="3657608" y="4682732"/>
            <a:ext cx="2895603" cy="342900"/>
          </a:xfr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endParaRPr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8"/>
          </p:nvPr>
        </p:nvSpPr>
        <p:spPr>
          <a:xfrm>
            <a:off x="7042153" y="4682732"/>
            <a:ext cx="1904996" cy="342900"/>
          </a:xfr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fld id="{317CDF1C-080F-4CD7-BE5E-C461A404607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2987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150947" y="160742"/>
            <a:ext cx="7793038" cy="109656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 txBox="1">
            <a:spLocks noGrp="1"/>
          </p:cNvSpPr>
          <p:nvPr>
            <p:ph type="chart" idx="1"/>
          </p:nvPr>
        </p:nvSpPr>
        <p:spPr>
          <a:xfrm>
            <a:off x="1182684" y="1513286"/>
            <a:ext cx="7772400" cy="3086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7"/>
          </p:nvPr>
        </p:nvSpPr>
        <p:spPr>
          <a:xfrm>
            <a:off x="1162048" y="4682732"/>
            <a:ext cx="1904996" cy="342900"/>
          </a:xfr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fld id="{CE4C9E46-2F12-44AD-BA1A-EDD7D25CD300}" type="datetime1">
              <a:rPr lang="ru-RU"/>
              <a:pPr/>
              <a:t>23.05.2018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9"/>
          </p:nvPr>
        </p:nvSpPr>
        <p:spPr>
          <a:xfrm>
            <a:off x="3657608" y="4682732"/>
            <a:ext cx="2895603" cy="342900"/>
          </a:xfr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8"/>
          </p:nvPr>
        </p:nvSpPr>
        <p:spPr>
          <a:xfrm>
            <a:off x="7042153" y="4682732"/>
            <a:ext cx="1904996" cy="342900"/>
          </a:xfrm>
        </p:spPr>
        <p:txBody>
          <a:bodyPr/>
          <a:lstStyle>
            <a:lvl1pPr>
              <a:defRPr>
                <a:latin typeface="Calibri"/>
              </a:defRPr>
            </a:lvl1pPr>
          </a:lstStyle>
          <a:p>
            <a:fld id="{FF6F80E3-FEAB-4370-B580-03E2F7F98E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514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46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6ADB-07DF-4199-8AAB-CAE4BB3AA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D0A6-3324-46CF-9FE4-0F00E9A158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5883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6ADB-07DF-4199-8AAB-CAE4BB3AA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D0A6-3324-46CF-9FE4-0F00E9A158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59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6ADB-07DF-4199-8AAB-CAE4BB3AA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D0A6-3324-46CF-9FE4-0F00E9A158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00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6ADB-07DF-4199-8AAB-CAE4BB3AA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D0A6-3324-46CF-9FE4-0F00E9A158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950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2" indent="0">
              <a:buNone/>
              <a:defRPr sz="2000" b="1"/>
            </a:lvl2pPr>
            <a:lvl3pPr marL="914288" indent="0">
              <a:buNone/>
              <a:defRPr sz="1800" b="1"/>
            </a:lvl3pPr>
            <a:lvl4pPr marL="1371430" indent="0">
              <a:buNone/>
              <a:defRPr sz="1600" b="1"/>
            </a:lvl4pPr>
            <a:lvl5pPr marL="1828574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6ADB-07DF-4199-8AAB-CAE4BB3AA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D0A6-3324-46CF-9FE4-0F00E9A158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174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66F07-99FE-4045-A36D-ACA36B6D0CFD}" type="datetime1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0FB5-1D9C-4506-A505-5CEA7E1DD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049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6ADB-07DF-4199-8AAB-CAE4BB3AA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D0A6-3324-46CF-9FE4-0F00E9A158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5076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6ADB-07DF-4199-8AAB-CAE4BB3AA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D0A6-3324-46CF-9FE4-0F00E9A158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750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6ADB-07DF-4199-8AAB-CAE4BB3AA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D0A6-3324-46CF-9FE4-0F00E9A158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116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2" indent="0">
              <a:buNone/>
              <a:defRPr sz="2800"/>
            </a:lvl2pPr>
            <a:lvl3pPr marL="914288" indent="0">
              <a:buNone/>
              <a:defRPr sz="2400"/>
            </a:lvl3pPr>
            <a:lvl4pPr marL="1371430" indent="0">
              <a:buNone/>
              <a:defRPr sz="2000"/>
            </a:lvl4pPr>
            <a:lvl5pPr marL="1828574" indent="0">
              <a:buNone/>
              <a:defRPr sz="2000"/>
            </a:lvl5pPr>
            <a:lvl6pPr marL="2285715" indent="0">
              <a:buNone/>
              <a:defRPr sz="2000"/>
            </a:lvl6pPr>
            <a:lvl7pPr marL="2742857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3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2" indent="0">
              <a:buNone/>
              <a:defRPr sz="1200"/>
            </a:lvl2pPr>
            <a:lvl3pPr marL="914288" indent="0">
              <a:buNone/>
              <a:defRPr sz="1000"/>
            </a:lvl3pPr>
            <a:lvl4pPr marL="1371430" indent="0">
              <a:buNone/>
              <a:defRPr sz="900"/>
            </a:lvl4pPr>
            <a:lvl5pPr marL="1828574" indent="0">
              <a:buNone/>
              <a:defRPr sz="900"/>
            </a:lvl5pPr>
            <a:lvl6pPr marL="2285715" indent="0">
              <a:buNone/>
              <a:defRPr sz="900"/>
            </a:lvl6pPr>
            <a:lvl7pPr marL="2742857" indent="0">
              <a:buNone/>
              <a:defRPr sz="900"/>
            </a:lvl7pPr>
            <a:lvl8pPr marL="3200000" indent="0">
              <a:buNone/>
              <a:defRPr sz="900"/>
            </a:lvl8pPr>
            <a:lvl9pPr marL="365714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6ADB-07DF-4199-8AAB-CAE4BB3AA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D0A6-3324-46CF-9FE4-0F00E9A158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06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6ADB-07DF-4199-8AAB-CAE4BB3AA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D0A6-3324-46CF-9FE4-0F00E9A158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6163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B6ADB-07DF-4199-8AAB-CAE4BB3AA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6D0A6-3324-46CF-9FE4-0F00E9A158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9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F898-4A8E-4CE3-963B-4FB78EFDC903}" type="datetime1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0FB5-1D9C-4506-A505-5CEA7E1DD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39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6" indent="0">
              <a:buNone/>
              <a:defRPr sz="2000" b="1"/>
            </a:lvl2pPr>
            <a:lvl3pPr marL="914333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29" indent="0">
              <a:buNone/>
              <a:defRPr sz="1600" b="1"/>
            </a:lvl6pPr>
            <a:lvl7pPr marL="2742995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D431B-81BD-4B69-8AB5-EFB2B410E6E3}" type="datetime1">
              <a:rPr lang="ru-RU" smtClean="0"/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0FB5-1D9C-4506-A505-5CEA7E1DD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51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6499C-B441-4EC6-9139-7BADBE65399F}" type="datetime1">
              <a:rPr lang="ru-RU" smtClean="0"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0FB5-1D9C-4506-A505-5CEA7E1DD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2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4D8-DDC8-4080-8DF1-E28D84BA4F45}" type="datetime1">
              <a:rPr lang="ru-RU" smtClean="0"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0FB5-1D9C-4506-A505-5CEA7E1DD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727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381A-C39B-410F-B473-236C6C98ACC6}" type="datetime1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0FB5-1D9C-4506-A505-5CEA7E1DD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73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6" indent="0">
              <a:buNone/>
              <a:defRPr sz="1200"/>
            </a:lvl2pPr>
            <a:lvl3pPr marL="914333" indent="0">
              <a:buNone/>
              <a:defRPr sz="1000"/>
            </a:lvl3pPr>
            <a:lvl4pPr marL="1371498" indent="0">
              <a:buNone/>
              <a:defRPr sz="900"/>
            </a:lvl4pPr>
            <a:lvl5pPr marL="1828664" indent="0">
              <a:buNone/>
              <a:defRPr sz="900"/>
            </a:lvl5pPr>
            <a:lvl6pPr marL="2285829" indent="0">
              <a:buNone/>
              <a:defRPr sz="900"/>
            </a:lvl6pPr>
            <a:lvl7pPr marL="2742995" indent="0">
              <a:buNone/>
              <a:defRPr sz="900"/>
            </a:lvl7pPr>
            <a:lvl8pPr marL="3200160" indent="0">
              <a:buNone/>
              <a:defRPr sz="900"/>
            </a:lvl8pPr>
            <a:lvl9pPr marL="365732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3807-EBA5-475A-B9BF-DDB746180732}" type="datetime1">
              <a:rPr lang="ru-RU" smtClean="0"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0FB5-1D9C-4506-A505-5CEA7E1DD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11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D90F6-BC0F-428A-B9BF-2AAECD04687B}" type="datetime1">
              <a:rPr lang="ru-RU" smtClean="0"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00FB5-1D9C-4506-A505-5CEA7E1DD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2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33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5" rIns="91430" bIns="45715" anchor="ctr" anchorCtr="1" compatLnSpc="1"/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200171"/>
            <a:ext cx="8229600" cy="3394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5" rIns="91430" bIns="45715" anchor="t" anchorCtr="0" compatLnSpc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7201" y="4767455"/>
            <a:ext cx="2133596" cy="2738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5" rIns="91430" bIns="45715" anchor="ctr" anchorCtr="0" compatLnSpc="1"/>
          <a:lstStyle>
            <a:lvl1pPr marL="0" marR="0" lvl="0" indent="0" algn="l" defTabSz="91428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Tahoma" pitchFamily="34"/>
              </a:defRPr>
            </a:lvl1pPr>
          </a:lstStyle>
          <a:p>
            <a:fld id="{A96831D5-F5FA-4D53-9393-F9DECC7847E1}" type="datetime1">
              <a:rPr lang="ru-RU"/>
              <a:pPr/>
              <a:t>23.05.2018</a:t>
            </a:fld>
            <a:endParaRPr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211" y="4767455"/>
            <a:ext cx="2895603" cy="2738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5" rIns="91430" bIns="45715" anchor="ctr" anchorCtr="1" compatLnSpc="1"/>
          <a:lstStyle>
            <a:lvl1pPr marL="0" marR="0" lvl="0" indent="0" algn="ctr" defTabSz="91428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Tahoma" pitchFamily="34"/>
              </a:defRPr>
            </a:lvl1pPr>
          </a:lstStyle>
          <a:p>
            <a:endParaRPr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3204" y="4767455"/>
            <a:ext cx="2133596" cy="2738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0" tIns="45715" rIns="91430" bIns="45715" anchor="ctr" anchorCtr="0" compatLnSpc="1"/>
          <a:lstStyle>
            <a:lvl1pPr marL="0" marR="0" lvl="0" indent="0" algn="r" defTabSz="914288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200" b="0" i="0" u="none" strike="noStrike" kern="1200" cap="none" spc="0" baseline="0">
                <a:solidFill>
                  <a:srgbClr val="898989"/>
                </a:solidFill>
                <a:uFillTx/>
                <a:latin typeface="Tahoma" pitchFamily="34"/>
              </a:defRPr>
            </a:lvl1pPr>
          </a:lstStyle>
          <a:p>
            <a:fld id="{EF6E151B-11F7-4C41-BAEF-E5FD18546D5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393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marL="0" marR="0" lvl="0" indent="0" algn="ctr" defTabSz="914288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857" marR="0" lvl="0" indent="-342857" algn="l" defTabSz="914288" rtl="0" fontAlgn="auto" hangingPunct="0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/>
        <a:buChar char="•"/>
        <a:tabLst/>
        <a:defRPr lang="ru-RU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859" marR="0" lvl="1" indent="-285715" algn="l" defTabSz="914288" rtl="0" fontAlgn="auto" hangingPunct="0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/>
        <a:buChar char="–"/>
        <a:tabLst/>
        <a:defRPr lang="ru-RU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2858" marR="0" lvl="2" indent="-228570" algn="l" defTabSz="914288" rtl="0" fontAlgn="auto" hangingPunct="0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/>
        <a:buChar char="•"/>
        <a:tabLst/>
        <a:defRPr lang="ru-RU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000" marR="0" lvl="3" indent="-228570" algn="l" defTabSz="914288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/>
        <a:buChar char="–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144" marR="0" lvl="4" indent="-228570" algn="l" defTabSz="914288" rtl="0" fontAlgn="auto" hangingPunct="0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/>
        <a:buChar char="»"/>
        <a:tabLst/>
        <a:defRPr lang="ru-RU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8"/>
            <a:fld id="{304B6ADB-07DF-4199-8AAB-CAE4BB3AA6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88"/>
              <a:t>23.05.2018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8"/>
            <a:fld id="{F8C6D0A6-3324-46CF-9FE4-0F00E9A158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28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18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28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7" indent="-342857" algn="l" defTabSz="91428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9" indent="-285715" algn="l" defTabSz="91428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0" algn="l" defTabSz="91428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4" indent="-228570" algn="l" defTabSz="91428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5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0" algn="l" defTabSz="91428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2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13" Type="http://schemas.openxmlformats.org/officeDocument/2006/relationships/diagramLayout" Target="../diagrams/layout6.xml"/><Relationship Id="rId1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diagramLayout" Target="../diagrams/layout5.xml"/><Relationship Id="rId12" Type="http://schemas.openxmlformats.org/officeDocument/2006/relationships/diagramData" Target="../diagrams/data6.xml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11" Type="http://schemas.openxmlformats.org/officeDocument/2006/relationships/image" Target="../media/image23.jpeg"/><Relationship Id="rId5" Type="http://schemas.openxmlformats.org/officeDocument/2006/relationships/image" Target="../media/image22.png"/><Relationship Id="rId15" Type="http://schemas.openxmlformats.org/officeDocument/2006/relationships/diagramColors" Target="../diagrams/colors6.xml"/><Relationship Id="rId10" Type="http://schemas.microsoft.com/office/2007/relationships/diagramDrawing" Target="../diagrams/drawing5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5.xml"/><Relationship Id="rId1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10" Type="http://schemas.openxmlformats.org/officeDocument/2006/relationships/image" Target="../media/image2.png"/><Relationship Id="rId4" Type="http://schemas.openxmlformats.org/officeDocument/2006/relationships/image" Target="../media/image11.jpg"/><Relationship Id="rId9" Type="http://schemas.microsoft.com/office/2007/relationships/diagramDrawing" Target="../diagrams/drawing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emf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Relationship Id="rId9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9.jpg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microsoft.com/office/2007/relationships/diagramDrawing" Target="../diagrams/drawing2.xml"/><Relationship Id="rId5" Type="http://schemas.openxmlformats.org/officeDocument/2006/relationships/image" Target="../media/image11.jpg"/><Relationship Id="rId10" Type="http://schemas.openxmlformats.org/officeDocument/2006/relationships/diagramColors" Target="../diagrams/colors2.xml"/><Relationship Id="rId4" Type="http://schemas.openxmlformats.org/officeDocument/2006/relationships/image" Target="../media/image10.png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chart" Target="../charts/chart1.xml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11" Type="http://schemas.openxmlformats.org/officeDocument/2006/relationships/image" Target="../media/image19.jpg"/><Relationship Id="rId5" Type="http://schemas.openxmlformats.org/officeDocument/2006/relationships/image" Target="../media/image18.wmf"/><Relationship Id="rId10" Type="http://schemas.microsoft.com/office/2007/relationships/diagramDrawing" Target="../diagrams/drawing4.xml"/><Relationship Id="rId4" Type="http://schemas.openxmlformats.org/officeDocument/2006/relationships/image" Target="../media/image17.jpg"/><Relationship Id="rId9" Type="http://schemas.openxmlformats.org/officeDocument/2006/relationships/diagramColors" Target="../diagrams/colors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/>
          <p:nvPr/>
        </p:nvSpPr>
        <p:spPr>
          <a:xfrm>
            <a:off x="1403648" y="3219822"/>
            <a:ext cx="6048672" cy="172819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30" tIns="45715" rIns="91430" bIns="45715" anchor="t" anchorCtr="1" compatLnSpc="1"/>
          <a:lstStyle/>
          <a:p>
            <a:pPr marL="342857" indent="-342857" defTabSz="91428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ТФОМС Свердловской области:</a:t>
            </a:r>
          </a:p>
          <a:p>
            <a:pPr marL="342857" indent="-342857" defTabSz="91428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400" kern="0" dirty="0" smtClean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57" indent="-342857" defTabSz="91428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</a:t>
            </a:r>
            <a:r>
              <a:rPr lang="ru-RU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развития ОМС</a:t>
            </a:r>
          </a:p>
          <a:p>
            <a:pPr marL="342857" indent="-342857" defTabSz="91428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ТИТКОВА НАТАЛЬЯ </a:t>
            </a:r>
            <a:r>
              <a:rPr lang="ru-RU" sz="1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ГЕННАДЬЕВНА;</a:t>
            </a:r>
          </a:p>
          <a:p>
            <a:pPr marL="342857" indent="-342857" defTabSz="91428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</a:t>
            </a:r>
            <a:r>
              <a:rPr lang="ru-RU" sz="1400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 защиты прав ЗЛ</a:t>
            </a:r>
            <a:endParaRPr lang="ru-RU" sz="1400" kern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57" indent="-342857" defTabSz="91428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ДОБРОЛЮБОВА НИНА МИХАЙЛОВНА</a:t>
            </a:r>
          </a:p>
          <a:p>
            <a:pPr marL="342857" indent="-342857" defTabSz="91428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1" kern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857" indent="-342857" defTabSz="914288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1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11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kern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мая </a:t>
            </a:r>
            <a:r>
              <a:rPr lang="ru-RU" sz="11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г.</a:t>
            </a:r>
            <a:endParaRPr lang="ru-RU" sz="1200" b="1" kern="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635646"/>
            <a:ext cx="6192688" cy="1077208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3200" b="1" cap="all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Система ОМС:</a:t>
            </a:r>
          </a:p>
          <a:p>
            <a:pPr algn="ctr">
              <a:defRPr/>
            </a:pPr>
            <a:r>
              <a:rPr lang="ru-RU" altLang="ru-RU" sz="3200" b="1" cap="all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«Фокус на пациента»</a:t>
            </a:r>
            <a:endParaRPr lang="ru-RU" altLang="ru-RU" sz="3200" b="1" cap="all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-20538"/>
            <a:ext cx="898164" cy="85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0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468" y="3655848"/>
            <a:ext cx="979276" cy="6094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88742" y="3291775"/>
            <a:ext cx="2018874" cy="369326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адресов АПП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35959" y="3315659"/>
            <a:ext cx="2018874" cy="369326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адресов АПП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0460" y="3286522"/>
            <a:ext cx="1829527" cy="369326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адреса АПП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59632" y="114188"/>
            <a:ext cx="7416824" cy="58476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ru-RU" sz="1600" b="1" cap="all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Внедрение института </a:t>
            </a:r>
            <a:r>
              <a:rPr lang="ru-RU" sz="1600" b="1" cap="all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СП в медицинских организациях в рамках федерального проекта </a:t>
            </a:r>
            <a:r>
              <a:rPr lang="ru-RU" sz="1600" b="1" cap="all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«Бережливая поликлиника</a:t>
            </a:r>
            <a:r>
              <a:rPr lang="ru-RU" sz="1600" b="1" cap="all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»</a:t>
            </a:r>
            <a:endParaRPr lang="ru-RU" sz="1600" b="1" cap="all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-20538"/>
            <a:ext cx="898164" cy="853256"/>
          </a:xfrm>
          <a:prstGeom prst="rect">
            <a:avLst/>
          </a:prstGeom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fld id="{27B00FB5-1D9C-4506-A505-5CEA7E1DD097}" type="slidenum">
              <a:rPr lang="ru-RU" smtClean="0"/>
              <a:t>10</a:t>
            </a:fld>
            <a:endParaRPr lang="ru-RU"/>
          </a:p>
        </p:txBody>
      </p:sp>
      <p:pic>
        <p:nvPicPr>
          <p:cNvPr id="14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3443" y="70507"/>
            <a:ext cx="746025" cy="53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87252413"/>
              </p:ext>
            </p:extLst>
          </p:nvPr>
        </p:nvGraphicFramePr>
        <p:xfrm>
          <a:off x="59926" y="601910"/>
          <a:ext cx="8827386" cy="1766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17" y="2355726"/>
            <a:ext cx="1193978" cy="8587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4903" y="1986394"/>
            <a:ext cx="1438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 СМО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78975" y="1976013"/>
            <a:ext cx="1438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 СМО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57929" y="1957740"/>
            <a:ext cx="1438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 СМО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62" y="2355726"/>
            <a:ext cx="1193978" cy="85878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342" y="2355726"/>
            <a:ext cx="1193978" cy="858788"/>
          </a:xfrm>
          <a:prstGeom prst="rect">
            <a:avLst/>
          </a:prstGeom>
        </p:spPr>
      </p:pic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val="3073876780"/>
              </p:ext>
            </p:extLst>
          </p:nvPr>
        </p:nvGraphicFramePr>
        <p:xfrm>
          <a:off x="629816" y="4371950"/>
          <a:ext cx="8676456" cy="661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756" y="3683233"/>
            <a:ext cx="979276" cy="60949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676127"/>
            <a:ext cx="979276" cy="609490"/>
          </a:xfrm>
          <a:prstGeom prst="rect">
            <a:avLst/>
          </a:prstGeom>
        </p:spPr>
      </p:pic>
      <p:pic>
        <p:nvPicPr>
          <p:cNvPr id="32" name="Picture 2" descr="architecture, building, office, residential ico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" y="4443958"/>
            <a:ext cx="781168" cy="59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-60609" y="4111449"/>
            <a:ext cx="10222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ТФОМС</a:t>
            </a:r>
          </a:p>
        </p:txBody>
      </p:sp>
      <p:pic>
        <p:nvPicPr>
          <p:cNvPr id="34" name="Picture 4" descr="building, center, healthcare, hospital, medical icon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124" y="1059582"/>
            <a:ext cx="896662" cy="89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7448534" y="2275667"/>
            <a:ext cx="1659970" cy="1016108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27272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 на безвозмездной основе помещения СП СМО</a:t>
            </a:r>
          </a:p>
        </p:txBody>
      </p:sp>
      <p:sp>
        <p:nvSpPr>
          <p:cNvPr id="37" name="Номер слайда 12"/>
          <p:cNvSpPr txBox="1">
            <a:spLocks/>
          </p:cNvSpPr>
          <p:nvPr/>
        </p:nvSpPr>
        <p:spPr>
          <a:xfrm>
            <a:off x="6804248" y="4759420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ru-RU"/>
            </a:defPPr>
            <a:lvl1pPr marL="0" algn="r" defTabSz="914333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3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5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B00FB5-1D9C-4506-A505-5CEA7E1DD097}" type="slidenum">
              <a:rPr lang="ru-RU" b="1" smtClean="0">
                <a:solidFill>
                  <a:schemeClr val="accent5">
                    <a:lumMod val="75000"/>
                  </a:schemeClr>
                </a:solidFill>
              </a:rPr>
              <a:pPr/>
              <a:t>10</a:t>
            </a:fld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5496" y="2285768"/>
            <a:ext cx="1209961" cy="1016108"/>
          </a:xfrm>
          <a:prstGeom prst="roundRect">
            <a:avLst/>
          </a:prstGeom>
          <a:solidFill>
            <a:sysClr val="window" lastClr="FFFFFF"/>
          </a:solidFill>
          <a:ln w="38100" cap="flat" cmpd="sng" algn="ctr">
            <a:solidFill>
              <a:srgbClr val="27272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Подписание Соглашений между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МО-СМО-ТФОМС</a:t>
            </a:r>
            <a:endParaRPr kumimoji="0" lang="ru-RU" sz="120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1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75656" y="87474"/>
            <a:ext cx="6728717" cy="612133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МНЕНИЕ ЗЛ О РАБОТЕ СП В РАМКАХ ПРОЕКТА </a:t>
            </a:r>
          </a:p>
          <a:p>
            <a:pPr marL="0" indent="0" algn="ctr">
              <a:buNone/>
            </a:pPr>
            <a:r>
              <a:rPr lang="ru-RU" sz="1800" dirty="0" smtClean="0">
                <a:solidFill>
                  <a:schemeClr val="accent5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"БЕРЕЖЛИВАЯ ПОЛИКЛИНИКА"</a:t>
            </a:r>
            <a:endParaRPr lang="ru-RU" sz="1800" dirty="0">
              <a:solidFill>
                <a:schemeClr val="accent5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373" y="58939"/>
            <a:ext cx="854224" cy="6406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2712" y="847169"/>
            <a:ext cx="79928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Филиалами </a:t>
            </a:r>
            <a:r>
              <a:rPr lang="ru-RU" sz="1600" b="1" dirty="0"/>
              <a:t>ТФОМС за период </a:t>
            </a:r>
            <a:r>
              <a:rPr lang="ru-RU" sz="1600" b="1" dirty="0" smtClean="0"/>
              <a:t>сентябрь-декабрь 2017 года </a:t>
            </a:r>
          </a:p>
          <a:p>
            <a:pPr algn="ctr"/>
            <a:r>
              <a:rPr lang="ru-RU" sz="1600" b="1" dirty="0" smtClean="0"/>
              <a:t>проведено </a:t>
            </a:r>
            <a:r>
              <a:rPr lang="ru-RU" sz="1600" b="1" dirty="0"/>
              <a:t>анкетирование </a:t>
            </a:r>
            <a:r>
              <a:rPr lang="ru-RU" sz="1600" b="1" dirty="0" smtClean="0"/>
              <a:t>1748 ЗЛ по </a:t>
            </a:r>
            <a:r>
              <a:rPr lang="ru-RU" sz="1600" b="1" dirty="0"/>
              <a:t>оценке работы </a:t>
            </a:r>
            <a:r>
              <a:rPr lang="ru-RU" sz="1600" b="1" dirty="0" smtClean="0"/>
              <a:t>СП в МО </a:t>
            </a:r>
            <a:endParaRPr lang="ru-RU" sz="1600" b="1" dirty="0"/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09521"/>
              </p:ext>
            </p:extLst>
          </p:nvPr>
        </p:nvGraphicFramePr>
        <p:xfrm>
          <a:off x="251520" y="1355725"/>
          <a:ext cx="8496944" cy="3469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-20538"/>
            <a:ext cx="898164" cy="853256"/>
          </a:xfrm>
          <a:prstGeom prst="rect">
            <a:avLst/>
          </a:prstGeom>
        </p:spPr>
      </p:pic>
      <p:sp>
        <p:nvSpPr>
          <p:cNvPr id="8" name="Номер слайда 12"/>
          <p:cNvSpPr>
            <a:spLocks noGrp="1"/>
          </p:cNvSpPr>
          <p:nvPr>
            <p:ph type="sldNum" sz="quarter" idx="4294967295"/>
          </p:nvPr>
        </p:nvSpPr>
        <p:spPr>
          <a:xfrm>
            <a:off x="6804248" y="4759420"/>
            <a:ext cx="2133600" cy="273844"/>
          </a:xfrm>
          <a:prstGeom prst="rect">
            <a:avLst/>
          </a:prstGeom>
        </p:spPr>
        <p:txBody>
          <a:bodyPr/>
          <a:lstStyle/>
          <a:p>
            <a:fld id="{27B00FB5-1D9C-4506-A505-5CEA7E1DD097}" type="slidenum">
              <a:rPr lang="ru-RU" b="1" smtClean="0">
                <a:solidFill>
                  <a:schemeClr val="accent5">
                    <a:lumMod val="75000"/>
                  </a:schemeClr>
                </a:solidFill>
              </a:rPr>
              <a:t>11</a:t>
            </a:fld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8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846603"/>
              </p:ext>
            </p:extLst>
          </p:nvPr>
        </p:nvGraphicFramePr>
        <p:xfrm>
          <a:off x="683567" y="1059582"/>
          <a:ext cx="7920880" cy="3955656"/>
        </p:xfrm>
        <a:graphic>
          <a:graphicData uri="http://schemas.openxmlformats.org/drawingml/2006/table">
            <a:tbl>
              <a:tblPr firstCol="1" bandRow="1">
                <a:tableStyleId>{3B4B98B0-60AC-42C2-AFA5-B58CD77FA1E5}</a:tableStyleId>
              </a:tblPr>
              <a:tblGrid>
                <a:gridCol w="5832649"/>
                <a:gridCol w="1080120"/>
                <a:gridCol w="1008111"/>
              </a:tblGrid>
              <a:tr h="41961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Вопросы анкеты</a:t>
                      </a:r>
                      <a:endParaRPr lang="ru-RU" sz="15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Январь 2018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Май</a:t>
                      </a:r>
                      <a:r>
                        <a:rPr lang="ru-RU" sz="1400" b="1" kern="1200" baseline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      2018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619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Удовлетворены отношением лечащих врачей (%)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62,7%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69,3%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531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Удовлетворены отношением среднего медперсонала (%)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62,7%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66,4%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Удовлетворены результатом посещения участкового врача (%)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72,7%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71,5%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Удовлетворены длительностью ожидания в регистратуре (%)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58,6%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64,6%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Удовлетворены длительностью ожидания на прием к врачу (%)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51,8%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53,9%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Удовлетворены длительностью ожидания при записи на лабораторные и (или) инструментальные исследования (%)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56,7%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52,8%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1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Удовлетворены прохождением диспансеризации (%)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37,8%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51,3%</a:t>
                      </a:r>
                      <a:endParaRPr lang="ru-RU" sz="16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59632" y="114189"/>
            <a:ext cx="7128792" cy="64633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cap="all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проект «Бережливая поликлиника»</a:t>
            </a:r>
          </a:p>
          <a:p>
            <a:pPr algn="ctr">
              <a:spcBef>
                <a:spcPct val="0"/>
              </a:spcBef>
            </a:pPr>
            <a:r>
              <a:rPr lang="ru-RU" altLang="ru-RU" b="1" cap="all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Результаты опросов в 2018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-20538"/>
            <a:ext cx="898164" cy="853256"/>
          </a:xfrm>
          <a:prstGeom prst="rect">
            <a:avLst/>
          </a:prstGeom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8388424" y="1635646"/>
            <a:ext cx="0" cy="216024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8388424" y="2067694"/>
            <a:ext cx="0" cy="216024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8388424" y="3003798"/>
            <a:ext cx="0" cy="216024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8388424" y="3507854"/>
            <a:ext cx="0" cy="288032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8388424" y="4587974"/>
            <a:ext cx="0" cy="288032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12"/>
          <p:cNvSpPr>
            <a:spLocks noGrp="1"/>
          </p:cNvSpPr>
          <p:nvPr>
            <p:ph type="sldNum" sz="quarter" idx="4294967295"/>
          </p:nvPr>
        </p:nvSpPr>
        <p:spPr>
          <a:xfrm>
            <a:off x="6804248" y="4759420"/>
            <a:ext cx="2133600" cy="273844"/>
          </a:xfrm>
          <a:prstGeom prst="rect">
            <a:avLst/>
          </a:prstGeom>
        </p:spPr>
        <p:txBody>
          <a:bodyPr/>
          <a:lstStyle/>
          <a:p>
            <a:fld id="{27B00FB5-1D9C-4506-A505-5CEA7E1DD097}" type="slidenum">
              <a:rPr lang="ru-RU" b="1" smtClean="0">
                <a:solidFill>
                  <a:schemeClr val="accent5">
                    <a:lumMod val="75000"/>
                  </a:schemeClr>
                </a:solidFill>
              </a:rPr>
              <a:t>12</a:t>
            </a:fld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71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23478"/>
            <a:ext cx="7427168" cy="857250"/>
          </a:xfrm>
        </p:spPr>
        <p:txBody>
          <a:bodyPr>
            <a:noAutofit/>
          </a:bodyPr>
          <a:lstStyle/>
          <a:p>
            <a:r>
              <a:rPr lang="ru-RU" sz="1800" b="1" cap="all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  <a:t>Причины обращений пациентов к СП 2 уровня </a:t>
            </a:r>
            <a:br>
              <a:rPr lang="ru-RU" sz="1800" b="1" cap="all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</a:br>
            <a:r>
              <a:rPr lang="ru-RU" sz="1800" b="1" cap="all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  <a:t>в рамках проекта «БЕРЕЖЛИВАЯ ПОЛИКЛИНИКА»</a:t>
            </a:r>
            <a:endParaRPr lang="ru-RU" sz="1800" b="1" cap="all" dirty="0">
              <a:solidFill>
                <a:schemeClr val="accent5">
                  <a:lumMod val="75000"/>
                </a:schemeClr>
              </a:solidFill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5554349"/>
              </p:ext>
            </p:extLst>
          </p:nvPr>
        </p:nvGraphicFramePr>
        <p:xfrm>
          <a:off x="450510" y="1059582"/>
          <a:ext cx="4259263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860032" y="1059582"/>
            <a:ext cx="3826768" cy="3888432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u="sng" dirty="0" smtClean="0"/>
              <a:t>Тематика наиболее часто задаваемых вопросов пациентов поликлиник:</a:t>
            </a:r>
          </a:p>
          <a:p>
            <a:pPr>
              <a:buFontTx/>
              <a:buChar char="-"/>
            </a:pPr>
            <a:r>
              <a:rPr lang="ru-RU" sz="1400" b="1" dirty="0"/>
              <a:t>о</a:t>
            </a:r>
            <a:r>
              <a:rPr lang="ru-RU" sz="1400" b="1" dirty="0" smtClean="0"/>
              <a:t>б организации работы медицинского учреждения;</a:t>
            </a:r>
          </a:p>
          <a:p>
            <a:pPr>
              <a:buFontTx/>
              <a:buChar char="-"/>
            </a:pPr>
            <a:r>
              <a:rPr lang="ru-RU" sz="1400" b="1" dirty="0"/>
              <a:t>о</a:t>
            </a:r>
            <a:r>
              <a:rPr lang="ru-RU" sz="1400" b="1" dirty="0" smtClean="0"/>
              <a:t> видах и условиях предоставления медицинской помощи в рамках ТП ОМС;</a:t>
            </a:r>
          </a:p>
          <a:p>
            <a:pPr>
              <a:buFontTx/>
              <a:buChar char="-"/>
            </a:pPr>
            <a:r>
              <a:rPr lang="ru-RU" sz="1400" b="1" dirty="0"/>
              <a:t>о</a:t>
            </a:r>
            <a:r>
              <a:rPr lang="ru-RU" sz="1400" b="1" dirty="0" smtClean="0"/>
              <a:t> порядке выбора медицинской организации и врача;</a:t>
            </a:r>
          </a:p>
          <a:p>
            <a:pPr>
              <a:buFontTx/>
              <a:buChar char="-"/>
            </a:pPr>
            <a:r>
              <a:rPr lang="ru-RU" sz="1400" b="1" dirty="0"/>
              <a:t>о</a:t>
            </a:r>
            <a:r>
              <a:rPr lang="ru-RU" sz="1400" b="1" dirty="0" smtClean="0"/>
              <a:t> платных медицинских услугах, оказываемых в медицинской организации;</a:t>
            </a:r>
          </a:p>
          <a:p>
            <a:pPr>
              <a:buFontTx/>
              <a:buChar char="-"/>
            </a:pPr>
            <a:r>
              <a:rPr lang="ru-RU" sz="1400" b="1" dirty="0"/>
              <a:t>о</a:t>
            </a:r>
            <a:r>
              <a:rPr lang="ru-RU" sz="1400" b="1" dirty="0" smtClean="0"/>
              <a:t> лекарственном обеспечении на амбулаторном этапе лечения;</a:t>
            </a:r>
          </a:p>
          <a:p>
            <a:pPr>
              <a:buFontTx/>
              <a:buChar char="-"/>
            </a:pPr>
            <a:r>
              <a:rPr lang="ru-RU" sz="1400" b="1" dirty="0"/>
              <a:t>о</a:t>
            </a:r>
            <a:r>
              <a:rPr lang="ru-RU" sz="1400" b="1" dirty="0" smtClean="0"/>
              <a:t> качестве медицинской помощи;</a:t>
            </a:r>
          </a:p>
          <a:p>
            <a:pPr>
              <a:buFontTx/>
              <a:buChar char="-"/>
            </a:pPr>
            <a:r>
              <a:rPr lang="ru-RU" sz="1400" b="1" dirty="0"/>
              <a:t>о</a:t>
            </a:r>
            <a:r>
              <a:rPr lang="ru-RU" sz="1400" b="1" dirty="0" smtClean="0"/>
              <a:t>б обеспечении полисами ОМС, о порядке выбора (замены) СМО.</a:t>
            </a:r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-20538"/>
            <a:ext cx="898164" cy="853256"/>
          </a:xfrm>
          <a:prstGeom prst="rect">
            <a:avLst/>
          </a:prstGeom>
        </p:spPr>
      </p:pic>
      <p:sp>
        <p:nvSpPr>
          <p:cNvPr id="9" name="Номер слайда 12"/>
          <p:cNvSpPr>
            <a:spLocks noGrp="1"/>
          </p:cNvSpPr>
          <p:nvPr>
            <p:ph type="sldNum" sz="quarter" idx="4294967295"/>
          </p:nvPr>
        </p:nvSpPr>
        <p:spPr>
          <a:xfrm>
            <a:off x="6804248" y="4759420"/>
            <a:ext cx="2133600" cy="273844"/>
          </a:xfrm>
          <a:prstGeom prst="rect">
            <a:avLst/>
          </a:prstGeom>
        </p:spPr>
        <p:txBody>
          <a:bodyPr/>
          <a:lstStyle/>
          <a:p>
            <a:fld id="{27B00FB5-1D9C-4506-A505-5CEA7E1DD097}" type="slidenum">
              <a:rPr lang="ru-RU" b="1" smtClean="0">
                <a:solidFill>
                  <a:schemeClr val="accent5">
                    <a:lumMod val="75000"/>
                  </a:schemeClr>
                </a:solidFill>
              </a:rPr>
              <a:t>13</a:t>
            </a:fld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3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475656" y="79745"/>
            <a:ext cx="6194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66" indent="-457166" algn="ctr"/>
            <a:r>
              <a:rPr lang="ru-RU" b="1" cap="all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Институт страховых представителей</a:t>
            </a:r>
            <a:endParaRPr lang="ru-RU" altLang="ru-RU" b="1" cap="all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33" y="6398"/>
            <a:ext cx="1043608" cy="8853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221" y="3363838"/>
            <a:ext cx="1885942" cy="1412636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92907291"/>
              </p:ext>
            </p:extLst>
          </p:nvPr>
        </p:nvGraphicFramePr>
        <p:xfrm>
          <a:off x="0" y="264411"/>
          <a:ext cx="6732240" cy="5075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-20538"/>
            <a:ext cx="898164" cy="853256"/>
          </a:xfrm>
          <a:prstGeom prst="rect">
            <a:avLst/>
          </a:prstGeom>
        </p:spPr>
      </p:pic>
      <p:sp>
        <p:nvSpPr>
          <p:cNvPr id="20" name="Номер слайда 12"/>
          <p:cNvSpPr>
            <a:spLocks noGrp="1"/>
          </p:cNvSpPr>
          <p:nvPr>
            <p:ph type="sldNum" sz="quarter" idx="4294967295"/>
          </p:nvPr>
        </p:nvSpPr>
        <p:spPr>
          <a:xfrm>
            <a:off x="6804248" y="4759420"/>
            <a:ext cx="2133600" cy="273844"/>
          </a:xfrm>
          <a:prstGeom prst="rect">
            <a:avLst/>
          </a:prstGeom>
        </p:spPr>
        <p:txBody>
          <a:bodyPr/>
          <a:lstStyle/>
          <a:p>
            <a:fld id="{27B00FB5-1D9C-4506-A505-5CEA7E1DD097}" type="slidenum">
              <a:rPr lang="ru-RU" b="1" smtClean="0">
                <a:solidFill>
                  <a:schemeClr val="accent5">
                    <a:lumMod val="75000"/>
                  </a:schemeClr>
                </a:solidFill>
              </a:rPr>
              <a:t>14</a:t>
            </a:fld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 rot="10800000">
            <a:off x="5796136" y="818506"/>
            <a:ext cx="2827046" cy="2213051"/>
          </a:xfrm>
          <a:prstGeom prst="roundRect">
            <a:avLst>
              <a:gd name="adj" fmla="val 7680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71561" tIns="35780" rIns="71561" bIns="35780"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765446" y="1270053"/>
            <a:ext cx="2621798" cy="1765030"/>
          </a:xfrm>
          <a:prstGeom prst="rect">
            <a:avLst/>
          </a:prstGeom>
        </p:spPr>
        <p:txBody>
          <a:bodyPr wrap="square" lIns="71561" tIns="35780" rIns="71561" bIns="35780">
            <a:spAutoFit/>
          </a:bodyPr>
          <a:lstStyle/>
          <a:p>
            <a:pPr marL="342896" indent="-134177" algn="just" eaLnBrk="0" hangingPunct="0">
              <a:buClr>
                <a:srgbClr val="C00000"/>
              </a:buClr>
              <a:buSzPct val="70000"/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Разрешение конфликтных ситуаций при получении 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МП</a:t>
            </a: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896" indent="-134177" algn="just" eaLnBrk="0" hangingPunct="0">
              <a:buClr>
                <a:srgbClr val="C00000"/>
              </a:buClr>
              <a:buSzPct val="70000"/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Проведение экспертных действий по обращениям ЗЛ</a:t>
            </a:r>
          </a:p>
          <a:p>
            <a:pPr marL="342896" indent="-134177" algn="just" eaLnBrk="0" hangingPunct="0">
              <a:buClr>
                <a:srgbClr val="C00000"/>
              </a:buClr>
              <a:buSzPct val="70000"/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Работа с ЗЛ, имеющими хронические 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заболевания</a:t>
            </a:r>
            <a:endParaRPr lang="ru-RU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896" indent="-134177" algn="just" eaLnBrk="0" hangingPunct="0">
              <a:buClr>
                <a:srgbClr val="C00000"/>
              </a:buClr>
              <a:buSzPct val="70000"/>
              <a:buFont typeface="Wingdings" panose="05000000000000000000" pitchFamily="2" charset="2"/>
              <a:buChar char="§"/>
            </a:pPr>
            <a:r>
              <a:rPr lang="ru-RU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Контроль сроков  и профиля госпитализаций</a:t>
            </a:r>
          </a:p>
          <a:p>
            <a:pPr marL="342896" indent="-134177" algn="just" eaLnBrk="0" hangingPunct="0">
              <a:buClr>
                <a:srgbClr val="C00000"/>
              </a:buClr>
              <a:buSzPct val="70000"/>
              <a:buFont typeface="Wingdings" panose="05000000000000000000" pitchFamily="2" charset="2"/>
              <a:buChar char="§"/>
            </a:pP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Контроль </a:t>
            </a:r>
            <a:r>
              <a:rPr lang="ru-RU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приверженности лечению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78088" y="835554"/>
            <a:ext cx="2463141" cy="513314"/>
          </a:xfrm>
          <a:prstGeom prst="rect">
            <a:avLst/>
          </a:prstGeom>
        </p:spPr>
        <p:txBody>
          <a:bodyPr wrap="square" lIns="81630" tIns="40815" rIns="81630" bIns="40815">
            <a:spAutoFit/>
          </a:bodyPr>
          <a:lstStyle/>
          <a:p>
            <a:pPr algn="ctr" eaLnBrk="0" hangingPunct="0">
              <a:buClr>
                <a:schemeClr val="tx2"/>
              </a:buClr>
              <a:buSzPct val="70000"/>
              <a:buFont typeface="Wingdings" pitchFamily="2" charset="2"/>
              <a:buNone/>
            </a:pPr>
            <a:r>
              <a:rPr lang="ru-RU" sz="1400" b="1" dirty="0" smtClean="0">
                <a:solidFill>
                  <a:srgbClr val="C00000"/>
                </a:solidFill>
              </a:rPr>
              <a:t>СП 3 уровня</a:t>
            </a:r>
            <a:endParaRPr lang="ru-RU" sz="1400" b="1" dirty="0">
              <a:solidFill>
                <a:srgbClr val="C00000"/>
              </a:solidFill>
            </a:endParaRPr>
          </a:p>
          <a:p>
            <a:pPr algn="ctr" eaLnBrk="0" hangingPunct="0">
              <a:buClr>
                <a:schemeClr val="tx2"/>
              </a:buClr>
              <a:buSzPct val="70000"/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Специалист-эксперт СМО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8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59632" y="114187"/>
            <a:ext cx="7128792" cy="369332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cap="all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начало работы СП 3 уровня с 01.01.2018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-20538"/>
            <a:ext cx="898164" cy="853256"/>
          </a:xfrm>
          <a:prstGeom prst="rect">
            <a:avLst/>
          </a:prstGeom>
        </p:spPr>
      </p:pic>
      <p:sp>
        <p:nvSpPr>
          <p:cNvPr id="14" name="Номер слайда 12"/>
          <p:cNvSpPr>
            <a:spLocks noGrp="1"/>
          </p:cNvSpPr>
          <p:nvPr>
            <p:ph type="sldNum" sz="quarter" idx="4294967295"/>
          </p:nvPr>
        </p:nvSpPr>
        <p:spPr>
          <a:xfrm>
            <a:off x="6804248" y="4759420"/>
            <a:ext cx="2133600" cy="273844"/>
          </a:xfrm>
          <a:prstGeom prst="rect">
            <a:avLst/>
          </a:prstGeom>
        </p:spPr>
        <p:txBody>
          <a:bodyPr/>
          <a:lstStyle/>
          <a:p>
            <a:fld id="{27B00FB5-1D9C-4506-A505-5CEA7E1DD097}" type="slidenum">
              <a:rPr lang="ru-RU" b="1" smtClean="0">
                <a:solidFill>
                  <a:schemeClr val="accent5">
                    <a:lumMod val="75000"/>
                  </a:schemeClr>
                </a:solidFill>
              </a:rPr>
              <a:t>15</a:t>
            </a:fld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1115" y="488317"/>
            <a:ext cx="7245301" cy="4528958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77973" y="1236647"/>
            <a:ext cx="1373913" cy="827148"/>
          </a:xfrm>
          <a:prstGeom prst="roundRect">
            <a:avLst/>
          </a:prstGeom>
          <a:solidFill>
            <a:srgbClr val="9BC1C5">
              <a:alpha val="40000"/>
            </a:srgb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Письменное обращение ЗЛ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20600" y="2683855"/>
            <a:ext cx="1251200" cy="738168"/>
          </a:xfrm>
          <a:prstGeom prst="roundRect">
            <a:avLst/>
          </a:prstGeom>
          <a:solidFill>
            <a:srgbClr val="9BC1C5">
              <a:alpha val="40000"/>
            </a:srgb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Проблематика, выявленная СП2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77971" y="3962762"/>
            <a:ext cx="1437845" cy="826563"/>
          </a:xfrm>
          <a:prstGeom prst="roundRect">
            <a:avLst/>
          </a:prstGeom>
          <a:solidFill>
            <a:srgbClr val="9BC1C5">
              <a:alpha val="40000"/>
            </a:srgb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Информационный массив оказанн</a:t>
            </a:r>
            <a:r>
              <a:rPr lang="ru-RU" sz="1100" b="1" dirty="0">
                <a:solidFill>
                  <a:schemeClr val="tx1"/>
                </a:solidFill>
              </a:rPr>
              <a:t>о</a:t>
            </a:r>
            <a:r>
              <a:rPr lang="ru-RU" sz="1100" b="1" dirty="0" smtClean="0">
                <a:solidFill>
                  <a:schemeClr val="tx1"/>
                </a:solidFill>
              </a:rPr>
              <a:t>й МП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91881" y="1172338"/>
            <a:ext cx="1131029" cy="958798"/>
          </a:xfrm>
          <a:prstGeom prst="roundRect">
            <a:avLst/>
          </a:prstGeom>
          <a:solidFill>
            <a:srgbClr val="9BC1C5">
              <a:alpha val="40000"/>
            </a:srgb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Контроль фактического потребления ЗЛ объемов МП 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491880" y="3912404"/>
            <a:ext cx="1131029" cy="903446"/>
          </a:xfrm>
          <a:prstGeom prst="roundRect">
            <a:avLst/>
          </a:prstGeom>
          <a:solidFill>
            <a:srgbClr val="9BC1C5">
              <a:alpha val="40000"/>
            </a:srgb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Экспертные мероприятия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93370" y="3976850"/>
            <a:ext cx="2563006" cy="827148"/>
          </a:xfrm>
          <a:prstGeom prst="roundRect">
            <a:avLst/>
          </a:prstGeom>
          <a:solidFill>
            <a:srgbClr val="9BC1C5">
              <a:alpha val="40000"/>
            </a:srgb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Контроль за формированием списков ЗЛ для динамического наблюдения и отбора на спец МП и ВМП        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93370" y="3091046"/>
            <a:ext cx="2563006" cy="827148"/>
          </a:xfrm>
          <a:prstGeom prst="roundRect">
            <a:avLst/>
          </a:prstGeom>
          <a:solidFill>
            <a:srgbClr val="9BC1C5">
              <a:alpha val="40000"/>
            </a:srgb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Наблюдение за </a:t>
            </a:r>
            <a:r>
              <a:rPr lang="ru-RU" sz="1200" b="1" dirty="0">
                <a:solidFill>
                  <a:schemeClr val="tx1"/>
                </a:solidFill>
              </a:rPr>
              <a:t>п</a:t>
            </a:r>
            <a:r>
              <a:rPr lang="ru-RU" sz="1200" b="1" dirty="0" smtClean="0">
                <a:solidFill>
                  <a:schemeClr val="tx1"/>
                </a:solidFill>
              </a:rPr>
              <a:t>риверженностью к лечению на основе динамики счетов          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393370" y="2476926"/>
            <a:ext cx="2563006" cy="549732"/>
          </a:xfrm>
          <a:prstGeom prst="roundRect">
            <a:avLst/>
          </a:prstGeom>
          <a:solidFill>
            <a:srgbClr val="9BC1C5">
              <a:alpha val="40000"/>
            </a:srgb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Контроль плановой госпитализации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393370" y="1180738"/>
            <a:ext cx="2563006" cy="1217141"/>
          </a:xfrm>
          <a:prstGeom prst="roundRect">
            <a:avLst/>
          </a:prstGeom>
          <a:solidFill>
            <a:srgbClr val="9BC1C5">
              <a:alpha val="40000"/>
            </a:srgb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Контроль диспансеризации, план мероприятий по снижению прогрессирования заболевания (особое внимание больным с ХНИЗ (АГ,ИБС,ЦВБ,ХСН,ХОБЛ,СД)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131840" y="2697098"/>
            <a:ext cx="1057964" cy="738168"/>
          </a:xfrm>
          <a:prstGeom prst="roundRect">
            <a:avLst/>
          </a:prstGeom>
          <a:solidFill>
            <a:srgbClr val="9BC1C5">
              <a:alpha val="40000"/>
            </a:srgb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СП3</a:t>
            </a:r>
            <a:endParaRPr lang="ru-RU" sz="1200" b="1" dirty="0">
              <a:solidFill>
                <a:schemeClr val="tx1"/>
              </a:solidFill>
            </a:endParaRPr>
          </a:p>
        </p:txBody>
      </p:sp>
      <p:cxnSp>
        <p:nvCxnSpPr>
          <p:cNvPr id="25" name="Прямая со стрелкой 24"/>
          <p:cNvCxnSpPr>
            <a:stCxn id="32" idx="1"/>
            <a:endCxn id="22" idx="1"/>
          </p:cNvCxnSpPr>
          <p:nvPr/>
        </p:nvCxnSpPr>
        <p:spPr>
          <a:xfrm flipV="1">
            <a:off x="5033330" y="2751792"/>
            <a:ext cx="360040" cy="282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4" idx="0"/>
          </p:cNvCxnSpPr>
          <p:nvPr/>
        </p:nvCxnSpPr>
        <p:spPr>
          <a:xfrm flipV="1">
            <a:off x="3660822" y="2144380"/>
            <a:ext cx="486865" cy="5527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32" idx="1"/>
            <a:endCxn id="20" idx="1"/>
          </p:cNvCxnSpPr>
          <p:nvPr/>
        </p:nvCxnSpPr>
        <p:spPr>
          <a:xfrm>
            <a:off x="5033330" y="3033988"/>
            <a:ext cx="360040" cy="13564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32" idx="1"/>
            <a:endCxn id="21" idx="1"/>
          </p:cNvCxnSpPr>
          <p:nvPr/>
        </p:nvCxnSpPr>
        <p:spPr>
          <a:xfrm>
            <a:off x="5033330" y="3033988"/>
            <a:ext cx="360040" cy="4706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291171" y="2063793"/>
            <a:ext cx="840669" cy="6651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9" idx="0"/>
          </p:cNvCxnSpPr>
          <p:nvPr/>
        </p:nvCxnSpPr>
        <p:spPr>
          <a:xfrm>
            <a:off x="3546088" y="3470395"/>
            <a:ext cx="511307" cy="442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32" idx="1"/>
            <a:endCxn id="23" idx="1"/>
          </p:cNvCxnSpPr>
          <p:nvPr/>
        </p:nvCxnSpPr>
        <p:spPr>
          <a:xfrm flipV="1">
            <a:off x="5033330" y="1789309"/>
            <a:ext cx="360040" cy="12446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Закрывающая фигурная скобка 30"/>
          <p:cNvSpPr/>
          <p:nvPr/>
        </p:nvSpPr>
        <p:spPr>
          <a:xfrm>
            <a:off x="4673290" y="1860637"/>
            <a:ext cx="360040" cy="2361960"/>
          </a:xfrm>
          <a:prstGeom prst="rightBrace">
            <a:avLst>
              <a:gd name="adj1" fmla="val 8333"/>
              <a:gd name="adj2" fmla="val 49677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cxnSp>
        <p:nvCxnSpPr>
          <p:cNvPr id="33" name="Прямая со стрелкой 32"/>
          <p:cNvCxnSpPr>
            <a:stCxn id="16" idx="3"/>
          </p:cNvCxnSpPr>
          <p:nvPr/>
        </p:nvCxnSpPr>
        <p:spPr>
          <a:xfrm>
            <a:off x="2771800" y="3052939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2411760" y="3329432"/>
            <a:ext cx="720080" cy="633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Название 93"/>
          <p:cNvSpPr txBox="1">
            <a:spLocks/>
          </p:cNvSpPr>
          <p:nvPr/>
        </p:nvSpPr>
        <p:spPr>
          <a:xfrm>
            <a:off x="1950988" y="705060"/>
            <a:ext cx="4134602" cy="383709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33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 smtClean="0"/>
              <a:t>Модель деятельности СП 3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6171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841810"/>
              </p:ext>
            </p:extLst>
          </p:nvPr>
        </p:nvGraphicFramePr>
        <p:xfrm>
          <a:off x="827584" y="1131591"/>
          <a:ext cx="7488832" cy="1197469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2690417"/>
                <a:gridCol w="1017993"/>
                <a:gridCol w="990920"/>
                <a:gridCol w="989302"/>
                <a:gridCol w="928338"/>
                <a:gridCol w="871862"/>
              </a:tblGrid>
              <a:tr h="549398">
                <a:tc rowSpan="3"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Прошло диспансеризацию</a:t>
                      </a:r>
                      <a:br>
                        <a:rPr lang="ru-RU" sz="16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2017г., человек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Определена </a:t>
                      </a:r>
                      <a:r>
                        <a:rPr lang="ru-RU" sz="16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 </a:t>
                      </a:r>
                      <a:r>
                        <a:rPr lang="ru-RU" sz="16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здоровья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2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r>
                        <a:rPr lang="ru-RU" sz="16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r>
                        <a:rPr lang="ru-RU" sz="1600" u="none" strike="noStrike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</a:t>
                      </a:r>
                      <a:endParaRPr lang="ru-RU" sz="160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779">
                <a:tc vMerge="1">
                  <a:txBody>
                    <a:bodyPr/>
                    <a:lstStyle/>
                    <a:p>
                      <a:pPr marL="72000" algn="l" defTabSz="914400" rtl="0" eaLnBrk="1" fontAlgn="b" latinLnBrk="0" hangingPunct="1"/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558 589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7392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214 322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84 714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226 956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600" u="none" strike="noStrike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32 336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59632" y="114189"/>
            <a:ext cx="7128792" cy="64633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cap="all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СП 3 </a:t>
            </a:r>
            <a:r>
              <a:rPr lang="ru-RU" altLang="ru-RU" b="1" cap="all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уровня.</a:t>
            </a:r>
            <a:r>
              <a:rPr lang="ru-RU" altLang="ru-RU" b="1" cap="all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/>
            </a:r>
            <a:br>
              <a:rPr lang="ru-RU" altLang="ru-RU" b="1" cap="all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</a:br>
            <a:r>
              <a:rPr lang="ru-RU" altLang="ru-RU" b="1" cap="all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Зона особого внимания</a:t>
            </a:r>
            <a:endParaRPr lang="ru-RU" altLang="ru-RU" b="1" cap="all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-20538"/>
            <a:ext cx="898164" cy="8532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11760" y="2662338"/>
            <a:ext cx="59766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95250"/>
            <a:r>
              <a:rPr lang="ru-RU" sz="1600" dirty="0" smtClean="0">
                <a:latin typeface="Arial" pitchFamily="34" charset="0"/>
                <a:cs typeface="Arial" pitchFamily="34" charset="0"/>
              </a:rPr>
              <a:t>Индивидуальное информирование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застрахованных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лиц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подлежащих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диспансерному наблюдению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о необходимости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явки к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врачу-терапевту, в случае если по данным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реестров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счетов пациенты не прошли установленный приказами Минздрава диспансерный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осмотр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6" descr="Картинки по запросу контакт-центр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832" y="2852230"/>
            <a:ext cx="938912" cy="94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6444208" y="1563638"/>
            <a:ext cx="1944216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12"/>
          <p:cNvSpPr>
            <a:spLocks noGrp="1"/>
          </p:cNvSpPr>
          <p:nvPr>
            <p:ph type="sldNum" sz="quarter" idx="4294967295"/>
          </p:nvPr>
        </p:nvSpPr>
        <p:spPr>
          <a:xfrm>
            <a:off x="6804248" y="4759420"/>
            <a:ext cx="2133600" cy="273844"/>
          </a:xfrm>
          <a:prstGeom prst="rect">
            <a:avLst/>
          </a:prstGeom>
        </p:spPr>
        <p:txBody>
          <a:bodyPr/>
          <a:lstStyle/>
          <a:p>
            <a:fld id="{27B00FB5-1D9C-4506-A505-5CEA7E1DD097}" type="slidenum">
              <a:rPr lang="ru-RU" b="1" smtClean="0">
                <a:solidFill>
                  <a:schemeClr val="accent5">
                    <a:lumMod val="75000"/>
                  </a:schemeClr>
                </a:solidFill>
              </a:rPr>
              <a:t>16</a:t>
            </a:fld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1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1619672" y="141685"/>
            <a:ext cx="7146503" cy="64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7" tIns="45709" rIns="91417" bIns="45709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cap="all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Динамика структуры обоснованных жалоб </a:t>
            </a:r>
            <a:r>
              <a:rPr lang="ru-RU" altLang="ru-RU" sz="1800" b="1" cap="all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граждан, с </a:t>
            </a:r>
            <a:r>
              <a:rPr lang="ru-RU" altLang="ru-RU" sz="1800" b="1" cap="all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2016 г. по 2018 г. </a:t>
            </a:r>
          </a:p>
        </p:txBody>
      </p:sp>
      <p:sp>
        <p:nvSpPr>
          <p:cNvPr id="2051" name="Text Box 78"/>
          <p:cNvSpPr txBox="1">
            <a:spLocks noChangeArrowheads="1"/>
          </p:cNvSpPr>
          <p:nvPr/>
        </p:nvSpPr>
        <p:spPr bwMode="auto">
          <a:xfrm>
            <a:off x="-3057525" y="-992981"/>
            <a:ext cx="8904288" cy="22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36" tIns="41468" rIns="82936" bIns="4146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900" b="1">
                <a:latin typeface="Arial" charset="0"/>
              </a:rPr>
              <a:t>УТВЕРЖДЕНА постановлением Правительства Свердловской области от </a:t>
            </a:r>
            <a:r>
              <a:rPr lang="en-US" altLang="ru-RU" sz="900" b="1">
                <a:latin typeface="Arial" charset="0"/>
              </a:rPr>
              <a:t>19</a:t>
            </a:r>
            <a:r>
              <a:rPr lang="ru-RU" altLang="ru-RU" sz="900" b="1">
                <a:latin typeface="Arial" charset="0"/>
              </a:rPr>
              <a:t>.</a:t>
            </a:r>
            <a:r>
              <a:rPr lang="en-US" altLang="ru-RU" sz="900" b="1">
                <a:latin typeface="Arial" charset="0"/>
              </a:rPr>
              <a:t>04</a:t>
            </a:r>
            <a:r>
              <a:rPr lang="ru-RU" altLang="ru-RU" sz="900" b="1">
                <a:latin typeface="Arial" charset="0"/>
              </a:rPr>
              <a:t>.</a:t>
            </a:r>
            <a:r>
              <a:rPr lang="en-US" altLang="ru-RU" sz="900" b="1">
                <a:latin typeface="Arial" charset="0"/>
              </a:rPr>
              <a:t>2011</a:t>
            </a:r>
            <a:r>
              <a:rPr lang="ru-RU" altLang="ru-RU" sz="900" b="1">
                <a:latin typeface="Arial" charset="0"/>
              </a:rPr>
              <a:t>г.  № 431-ПП</a:t>
            </a:r>
          </a:p>
        </p:txBody>
      </p:sp>
      <p:graphicFrame>
        <p:nvGraphicFramePr>
          <p:cNvPr id="44" name="Содержимое 4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37369566"/>
              </p:ext>
            </p:extLst>
          </p:nvPr>
        </p:nvGraphicFramePr>
        <p:xfrm>
          <a:off x="3923928" y="1053064"/>
          <a:ext cx="4842246" cy="3678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499227"/>
                <a:gridCol w="893953"/>
                <a:gridCol w="968449"/>
                <a:gridCol w="968449"/>
              </a:tblGrid>
              <a:tr h="30692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Структура обоснованных жалоб</a:t>
                      </a:r>
                    </a:p>
                  </a:txBody>
                  <a:tcPr marT="34271" marB="34271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место</a:t>
                      </a:r>
                    </a:p>
                  </a:txBody>
                  <a:tcPr marT="34271" marB="34271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</a:p>
                  </a:txBody>
                  <a:tcPr marT="34271" marB="34271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 год</a:t>
                      </a:r>
                    </a:p>
                  </a:txBody>
                  <a:tcPr marT="34271" marB="34271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 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квартал 2018 года</a:t>
                      </a:r>
                    </a:p>
                  </a:txBody>
                  <a:tcPr marT="34271" marB="34271" anchor="ctr"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230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1" marB="45721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71" marB="3427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абс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T="34271" marB="3427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абс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T="34271" marB="3427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абс</a:t>
                      </a: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T="34271" marB="34271" anchor="ctr" horzOverflow="overflow"/>
                </a:tc>
              </a:tr>
              <a:tr h="558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Качество медицинской помощи</a:t>
                      </a:r>
                    </a:p>
                  </a:txBody>
                  <a:tcPr marT="34271" marB="3427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71" marB="3427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(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50,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5%)</a:t>
                      </a:r>
                    </a:p>
                  </a:txBody>
                  <a:tcPr marT="34271" marB="3427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234           (54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7%)</a:t>
                      </a:r>
                    </a:p>
                  </a:txBody>
                  <a:tcPr marT="34271" marB="3427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                  (51,7%)</a:t>
                      </a:r>
                    </a:p>
                  </a:txBody>
                  <a:tcPr marT="34271" marB="34271" anchor="ctr" horzOverflow="overflow"/>
                </a:tc>
              </a:tr>
              <a:tr h="558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Взимание денежных средств</a:t>
                      </a:r>
                    </a:p>
                  </a:txBody>
                  <a:tcPr marT="34271" marB="3427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71" marB="3427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18,1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%)</a:t>
                      </a:r>
                    </a:p>
                  </a:txBody>
                  <a:tcPr marT="34271" marB="3427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                 (18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0%)</a:t>
                      </a:r>
                    </a:p>
                  </a:txBody>
                  <a:tcPr marT="34271" marB="3427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           (20,2%)</a:t>
                      </a:r>
                    </a:p>
                  </a:txBody>
                  <a:tcPr marT="34271" marB="34271" anchor="ctr" horzOverflow="overflow"/>
                </a:tc>
              </a:tr>
              <a:tr h="4311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Организация работы МО</a:t>
                      </a:r>
                    </a:p>
                  </a:txBody>
                  <a:tcPr marT="34271" marB="3427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III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71" marB="3427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 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,0%)</a:t>
                      </a:r>
                    </a:p>
                  </a:txBody>
                  <a:tcPr marT="34271" marB="3427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(11,2%)</a:t>
                      </a:r>
                    </a:p>
                  </a:txBody>
                  <a:tcPr marT="34271" marB="3427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                 (14,6%)</a:t>
                      </a:r>
                    </a:p>
                  </a:txBody>
                  <a:tcPr marT="34271" marB="34271" anchor="ctr" horzOverflow="overflow"/>
                </a:tc>
              </a:tr>
              <a:tr h="558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Лекарственное обеспечение</a:t>
                      </a:r>
                    </a:p>
                  </a:txBody>
                  <a:tcPr marT="34271" marB="3427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IV</a:t>
                      </a:r>
                    </a:p>
                  </a:txBody>
                  <a:tcPr marT="34271" marB="3427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(9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7%)</a:t>
                      </a:r>
                    </a:p>
                  </a:txBody>
                  <a:tcPr marT="34271" marB="3427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41           (9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6%)</a:t>
                      </a:r>
                    </a:p>
                  </a:txBody>
                  <a:tcPr marT="34271" marB="3427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                       (9%)</a:t>
                      </a:r>
                      <a:endParaRPr kumimoji="0" lang="en-US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71" marB="34271" anchor="ctr" horzOverflow="overflow"/>
                </a:tc>
              </a:tr>
              <a:tr h="5582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Отказ в медицинской помощи</a:t>
                      </a:r>
                    </a:p>
                  </a:txBody>
                  <a:tcPr marT="34271" marB="3427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</a:t>
                      </a:r>
                      <a:endParaRPr kumimoji="0" lang="ru-RU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34271" marB="3427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(6,6%)</a:t>
                      </a:r>
                    </a:p>
                  </a:txBody>
                  <a:tcPr marT="34271" marB="3427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kumimoji="0" lang="en-US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%)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71" marB="3427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</a:p>
                  </a:txBody>
                  <a:tcPr marT="34271" marB="34271" anchor="ctr" horzOverflow="overflow"/>
                </a:tc>
              </a:tr>
              <a:tr h="36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Другие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71" marB="3427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34271" marB="3427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 (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%)</a:t>
                      </a:r>
                    </a:p>
                  </a:txBody>
                  <a:tcPr marT="34271" marB="3427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 (2,3%)</a:t>
                      </a:r>
                    </a:p>
                  </a:txBody>
                  <a:tcPr marT="34271" marB="3427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(4,5%)</a:t>
                      </a:r>
                    </a:p>
                  </a:txBody>
                  <a:tcPr marT="34271" marB="34271" anchor="ctr" horzOverflow="overflow"/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450851" y="4782741"/>
            <a:ext cx="8207375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12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20845964"/>
              </p:ext>
            </p:extLst>
          </p:nvPr>
        </p:nvGraphicFramePr>
        <p:xfrm>
          <a:off x="251521" y="987574"/>
          <a:ext cx="3528391" cy="3795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Диаграмма" r:id="rId5" imgW="3848100" imgH="4391152" progId="Excel.Chart.8">
                  <p:embed/>
                </p:oleObj>
              </mc:Choice>
              <mc:Fallback>
                <p:oleObj name="Диаграмма" r:id="rId5" imgW="3848100" imgH="439115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1" y="987574"/>
                        <a:ext cx="3528391" cy="3795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>
            <a:off x="8532440" y="1851670"/>
            <a:ext cx="0" cy="288032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8532440" y="2355726"/>
            <a:ext cx="0" cy="28803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8532440" y="2895786"/>
            <a:ext cx="0" cy="28803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8532440" y="3363838"/>
            <a:ext cx="0" cy="288032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8532440" y="3939902"/>
            <a:ext cx="0" cy="288032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7596336" y="2859782"/>
            <a:ext cx="0" cy="28803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7596336" y="1851670"/>
            <a:ext cx="0" cy="288032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-20538"/>
            <a:ext cx="898164" cy="853256"/>
          </a:xfrm>
          <a:prstGeom prst="rect">
            <a:avLst/>
          </a:prstGeom>
        </p:spPr>
      </p:pic>
      <p:sp>
        <p:nvSpPr>
          <p:cNvPr id="17" name="Номер слайда 12"/>
          <p:cNvSpPr>
            <a:spLocks noGrp="1"/>
          </p:cNvSpPr>
          <p:nvPr>
            <p:ph type="sldNum" sz="quarter" idx="4294967295"/>
          </p:nvPr>
        </p:nvSpPr>
        <p:spPr>
          <a:xfrm>
            <a:off x="6804248" y="4759420"/>
            <a:ext cx="2133600" cy="273844"/>
          </a:xfrm>
          <a:prstGeom prst="rect">
            <a:avLst/>
          </a:prstGeom>
        </p:spPr>
        <p:txBody>
          <a:bodyPr/>
          <a:lstStyle/>
          <a:p>
            <a:fld id="{27B00FB5-1D9C-4506-A505-5CEA7E1DD097}" type="slidenum">
              <a:rPr lang="ru-RU" b="1" smtClean="0">
                <a:solidFill>
                  <a:schemeClr val="accent5">
                    <a:lumMod val="75000"/>
                  </a:schemeClr>
                </a:solidFill>
              </a:rPr>
              <a:t>17</a:t>
            </a:fld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9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65" y="2139702"/>
            <a:ext cx="1104900" cy="10096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55526"/>
            <a:ext cx="1104900" cy="1104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28625"/>
            <a:ext cx="1076325" cy="1428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878" y="1920765"/>
            <a:ext cx="1644774" cy="13569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771" y="2070323"/>
            <a:ext cx="1400361" cy="12864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396" y="2028201"/>
            <a:ext cx="1224137" cy="12241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092077"/>
            <a:ext cx="1104900" cy="11049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100" y="1999170"/>
            <a:ext cx="1076325" cy="14287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957" y="3464176"/>
            <a:ext cx="1224137" cy="12241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24" y="3549317"/>
            <a:ext cx="1104900" cy="11049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51" y="3464176"/>
            <a:ext cx="1076325" cy="1428750"/>
          </a:xfrm>
          <a:prstGeom prst="rect">
            <a:avLst/>
          </a:prstGeom>
        </p:spPr>
      </p:pic>
      <p:cxnSp>
        <p:nvCxnSpPr>
          <p:cNvPr id="19" name="Прямая со стрелкой 18"/>
          <p:cNvCxnSpPr>
            <a:stCxn id="2" idx="0"/>
          </p:cNvCxnSpPr>
          <p:nvPr/>
        </p:nvCxnSpPr>
        <p:spPr>
          <a:xfrm flipV="1">
            <a:off x="983215" y="1107976"/>
            <a:ext cx="1572561" cy="1031726"/>
          </a:xfrm>
          <a:prstGeom prst="straightConnector1">
            <a:avLst/>
          </a:prstGeom>
          <a:ln w="25400">
            <a:solidFill>
              <a:srgbClr val="005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3"/>
          </p:cNvCxnSpPr>
          <p:nvPr/>
        </p:nvCxnSpPr>
        <p:spPr>
          <a:xfrm>
            <a:off x="3444652" y="1107976"/>
            <a:ext cx="911324" cy="0"/>
          </a:xfrm>
          <a:prstGeom prst="straightConnector1">
            <a:avLst/>
          </a:prstGeom>
          <a:ln w="25400">
            <a:solidFill>
              <a:srgbClr val="005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403648" y="2644527"/>
            <a:ext cx="504056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331935" y="2591495"/>
            <a:ext cx="447977" cy="772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4533024" y="2640269"/>
            <a:ext cx="471024" cy="42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1" idx="3"/>
          </p:cNvCxnSpPr>
          <p:nvPr/>
        </p:nvCxnSpPr>
        <p:spPr>
          <a:xfrm>
            <a:off x="6176533" y="2640269"/>
            <a:ext cx="432047" cy="42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7380312" y="2644527"/>
            <a:ext cx="36004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364088" y="2599223"/>
            <a:ext cx="612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СМО</a:t>
            </a:r>
            <a:endParaRPr lang="ru-RU" sz="1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211961" y="2283718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ТФОМС</a:t>
            </a:r>
            <a:endParaRPr lang="ru-RU" sz="1400" b="1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983215" y="3252337"/>
            <a:ext cx="924489" cy="687565"/>
          </a:xfrm>
          <a:prstGeom prst="straightConnector1">
            <a:avLst/>
          </a:prstGeom>
          <a:ln w="25400">
            <a:solidFill>
              <a:srgbClr val="005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5" idx="3"/>
          </p:cNvCxnSpPr>
          <p:nvPr/>
        </p:nvCxnSpPr>
        <p:spPr>
          <a:xfrm>
            <a:off x="3018094" y="4076244"/>
            <a:ext cx="627683" cy="0"/>
          </a:xfrm>
          <a:prstGeom prst="straightConnector1">
            <a:avLst/>
          </a:prstGeom>
          <a:ln w="25400">
            <a:solidFill>
              <a:srgbClr val="005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4355976" y="4101767"/>
            <a:ext cx="596420" cy="0"/>
          </a:xfrm>
          <a:prstGeom prst="straightConnector1">
            <a:avLst/>
          </a:prstGeom>
          <a:ln w="25400">
            <a:solidFill>
              <a:srgbClr val="00582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799878" y="3870934"/>
            <a:ext cx="1251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Страховой представитель</a:t>
            </a:r>
            <a:endParaRPr lang="ru-RU" sz="1200" b="1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-20538"/>
            <a:ext cx="898164" cy="853256"/>
          </a:xfrm>
          <a:prstGeom prst="rect">
            <a:avLst/>
          </a:prstGeom>
        </p:spPr>
      </p:pic>
      <p:sp>
        <p:nvSpPr>
          <p:cNvPr id="28" name="Номер слайда 12"/>
          <p:cNvSpPr>
            <a:spLocks noGrp="1"/>
          </p:cNvSpPr>
          <p:nvPr>
            <p:ph type="sldNum" sz="quarter" idx="4294967295"/>
          </p:nvPr>
        </p:nvSpPr>
        <p:spPr>
          <a:xfrm>
            <a:off x="6804248" y="4759420"/>
            <a:ext cx="2133600" cy="273844"/>
          </a:xfrm>
          <a:prstGeom prst="rect">
            <a:avLst/>
          </a:prstGeom>
        </p:spPr>
        <p:txBody>
          <a:bodyPr/>
          <a:lstStyle/>
          <a:p>
            <a:fld id="{27B00FB5-1D9C-4506-A505-5CEA7E1DD097}" type="slidenum">
              <a:rPr lang="ru-RU" b="1" smtClean="0">
                <a:solidFill>
                  <a:schemeClr val="accent5">
                    <a:lumMod val="75000"/>
                  </a:schemeClr>
                </a:solidFill>
              </a:rPr>
              <a:t>18</a:t>
            </a:fld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2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25" y="627534"/>
            <a:ext cx="7380791" cy="42601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59632" y="114190"/>
            <a:ext cx="7128792" cy="369332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indent="-457166" algn="ctr">
              <a:spcBef>
                <a:spcPct val="0"/>
              </a:spcBef>
            </a:pPr>
            <a:r>
              <a:rPr lang="ru-RU" b="1" cap="all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Ребята, давайте жить дружно!</a:t>
            </a:r>
            <a:endParaRPr lang="ru-RU" altLang="ru-RU" b="1" cap="all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-20538"/>
            <a:ext cx="898164" cy="8532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2110088"/>
            <a:ext cx="4572000" cy="311621"/>
          </a:xfrm>
          <a:prstGeom prst="rect">
            <a:avLst/>
          </a:prstGeom>
        </p:spPr>
        <p:txBody>
          <a:bodyPr lIns="91434" tIns="45717" rIns="91434" bIns="45717">
            <a:spAutoFit/>
          </a:bodyPr>
          <a:lstStyle/>
          <a:p>
            <a:pPr lvl="0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4525561"/>
            <a:ext cx="8136904" cy="369326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just"/>
            <a:r>
              <a:rPr lang="ru-RU" b="1" dirty="0">
                <a:solidFill>
                  <a:schemeClr val="tx2"/>
                </a:solidFill>
              </a:rPr>
              <a:t>Конфликт — это пересечение интересов. Виноватых нет. Есть только причины.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81944" y="1491630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Тот, кто хочет уладить конфликт, борется за </a:t>
            </a:r>
            <a:r>
              <a:rPr lang="ru-RU" b="1" dirty="0" smtClean="0">
                <a:solidFill>
                  <a:schemeClr val="tx2"/>
                </a:solidFill>
              </a:rPr>
              <a:t>будущее.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2757588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403648" y="114187"/>
            <a:ext cx="6408712" cy="369332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marL="457166" indent="-457166" algn="ctr"/>
            <a:r>
              <a:rPr lang="ru-RU" b="1" cap="all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система </a:t>
            </a:r>
            <a:r>
              <a:rPr lang="ru-RU" b="1" cap="all" dirty="0" err="1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омс</a:t>
            </a:r>
            <a:r>
              <a:rPr lang="ru-RU" b="1" cap="all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 - 25 ЛЕТ ПУТИ</a:t>
            </a:r>
            <a:endParaRPr lang="ru-RU" altLang="ru-RU" b="1" cap="all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07605" y="2815594"/>
            <a:ext cx="2736304" cy="71359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7187" tIns="0" rIns="0" bIns="0" numCol="1" spcCol="1270" anchor="t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-20538"/>
            <a:ext cx="898164" cy="853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402218"/>
            <a:ext cx="7363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	</a:t>
            </a:r>
            <a:r>
              <a:rPr lang="ru-RU" sz="2000" b="1" dirty="0" smtClean="0">
                <a:solidFill>
                  <a:srgbClr val="C00000"/>
                </a:solidFill>
              </a:rPr>
              <a:t>ПАЦИЕНТООРИЕНТИРОВАННЫЙ ВЕКТОР РАЗВИТИЯ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12219686"/>
              </p:ext>
            </p:extLst>
          </p:nvPr>
        </p:nvGraphicFramePr>
        <p:xfrm>
          <a:off x="19524" y="929735"/>
          <a:ext cx="8928992" cy="4187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29096" y="744578"/>
            <a:ext cx="19947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u="sng" dirty="0" smtClean="0"/>
              <a:t>Региональные программы:</a:t>
            </a:r>
            <a:endParaRPr lang="ru-RU" sz="12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4309850" y="3363838"/>
            <a:ext cx="19947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u="sng" dirty="0" smtClean="0"/>
              <a:t>Федеральные программы:</a:t>
            </a:r>
            <a:endParaRPr lang="ru-RU" sz="1200" b="1" u="sng" dirty="0"/>
          </a:p>
        </p:txBody>
      </p:sp>
      <p:sp>
        <p:nvSpPr>
          <p:cNvPr id="11" name="Номер слайда 12"/>
          <p:cNvSpPr>
            <a:spLocks noGrp="1"/>
          </p:cNvSpPr>
          <p:nvPr>
            <p:ph type="sldNum" sz="quarter" idx="4294967295"/>
          </p:nvPr>
        </p:nvSpPr>
        <p:spPr>
          <a:xfrm>
            <a:off x="6804248" y="4759420"/>
            <a:ext cx="2133600" cy="273844"/>
          </a:xfrm>
          <a:prstGeom prst="rect">
            <a:avLst/>
          </a:prstGeom>
        </p:spPr>
        <p:txBody>
          <a:bodyPr/>
          <a:lstStyle/>
          <a:p>
            <a:fld id="{27B00FB5-1D9C-4506-A505-5CEA7E1DD097}" type="slidenum">
              <a:rPr lang="ru-RU" b="1" smtClean="0">
                <a:solidFill>
                  <a:schemeClr val="accent5">
                    <a:lumMod val="75000"/>
                  </a:schemeClr>
                </a:solidFill>
              </a:rPr>
              <a:t>2</a:t>
            </a:fld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97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315" r="-186" b="6053"/>
          <a:stretch/>
        </p:blipFill>
        <p:spPr bwMode="auto">
          <a:xfrm>
            <a:off x="13127" y="0"/>
            <a:ext cx="913087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17084" y="483518"/>
            <a:ext cx="7772400" cy="809625"/>
          </a:xfrm>
          <a:prstGeom prst="rect">
            <a:avLst/>
          </a:prstGeom>
        </p:spPr>
        <p:txBody>
          <a:bodyPr lIns="91430" tIns="45715" rIns="91430" bIns="45715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dirty="0" smtClean="0">
                <a:solidFill>
                  <a:prstClr val="white">
                    <a:lumMod val="95000"/>
                  </a:prstClr>
                </a:solidFill>
                <a:latin typeface="Arial" charset="0"/>
              </a:rPr>
              <a:t>Благодарю </a:t>
            </a:r>
            <a:r>
              <a:rPr lang="ru-RU" dirty="0">
                <a:solidFill>
                  <a:prstClr val="white">
                    <a:lumMod val="95000"/>
                  </a:prstClr>
                </a:solidFill>
                <a:latin typeface="Arial" charset="0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27475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375151" y="79745"/>
            <a:ext cx="6417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66" indent="-457166" algn="ctr"/>
            <a:r>
              <a:rPr lang="ru-RU" b="1" cap="all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Институт страховых представителей</a:t>
            </a:r>
            <a:endParaRPr lang="ru-RU" altLang="ru-RU" b="1" cap="all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1520" y="400392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cs typeface="Arial" pitchFamily="34" charset="0"/>
              </a:rPr>
              <a:t>СП </a:t>
            </a:r>
            <a:r>
              <a:rPr lang="ru-RU" sz="1400" b="1" dirty="0" smtClean="0">
                <a:solidFill>
                  <a:srgbClr val="FF0000"/>
                </a:solidFill>
                <a:cs typeface="Arial" pitchFamily="34" charset="0"/>
              </a:rPr>
              <a:t>3 </a:t>
            </a:r>
            <a:r>
              <a:rPr lang="ru-RU" sz="1400" b="1" dirty="0">
                <a:solidFill>
                  <a:srgbClr val="FF0000"/>
                </a:solidFill>
                <a:cs typeface="Arial" pitchFamily="34" charset="0"/>
              </a:rPr>
              <a:t>уровня </a:t>
            </a:r>
            <a:r>
              <a:rPr lang="ru-RU" sz="1400" b="1" dirty="0" smtClean="0">
                <a:cs typeface="Arial" pitchFamily="34" charset="0"/>
              </a:rPr>
              <a:t>– </a:t>
            </a:r>
          </a:p>
          <a:p>
            <a:pPr algn="just"/>
            <a:r>
              <a:rPr lang="ru-RU" sz="1400" b="1" dirty="0" smtClean="0">
                <a:cs typeface="Arial" pitchFamily="34" charset="0"/>
              </a:rPr>
              <a:t>специалист-эксперт СМО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727283" y="832718"/>
            <a:ext cx="1885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cs typeface="Arial" pitchFamily="34" charset="0"/>
              </a:rPr>
              <a:t>СП </a:t>
            </a:r>
            <a:r>
              <a:rPr lang="ru-RU" sz="1400" b="1" dirty="0" smtClean="0">
                <a:solidFill>
                  <a:srgbClr val="FF0000"/>
                </a:solidFill>
                <a:cs typeface="Arial" pitchFamily="34" charset="0"/>
              </a:rPr>
              <a:t>2 уровня  - </a:t>
            </a:r>
            <a:r>
              <a:rPr lang="ru-RU" sz="1400" b="1" dirty="0" smtClean="0">
                <a:cs typeface="Arial" pitchFamily="34" charset="0"/>
              </a:rPr>
              <a:t>сотрудник  СМО</a:t>
            </a:r>
            <a:endParaRPr lang="ru-RU" sz="1400" b="1" dirty="0">
              <a:cs typeface="Arial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17128" y="864819"/>
            <a:ext cx="1906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cs typeface="Arial" pitchFamily="34" charset="0"/>
              </a:rPr>
              <a:t>СП </a:t>
            </a:r>
            <a:r>
              <a:rPr lang="ru-RU" sz="1400" b="1" dirty="0">
                <a:solidFill>
                  <a:srgbClr val="FF0000"/>
                </a:solidFill>
                <a:cs typeface="Arial" pitchFamily="34" charset="0"/>
              </a:rPr>
              <a:t>1 </a:t>
            </a:r>
            <a:r>
              <a:rPr lang="ru-RU" sz="1400" b="1" dirty="0" smtClean="0">
                <a:solidFill>
                  <a:srgbClr val="FF0000"/>
                </a:solidFill>
                <a:cs typeface="Arial" pitchFamily="34" charset="0"/>
              </a:rPr>
              <a:t>уровня -</a:t>
            </a:r>
          </a:p>
          <a:p>
            <a:pPr algn="just"/>
            <a:r>
              <a:rPr lang="ru-RU" sz="1400" b="1" dirty="0">
                <a:cs typeface="Arial" pitchFamily="34" charset="0"/>
              </a:rPr>
              <a:t>специалист контакт-центра </a:t>
            </a:r>
            <a:r>
              <a:rPr lang="ru-RU" sz="1400" b="1" dirty="0" smtClean="0">
                <a:cs typeface="Arial" pitchFamily="34" charset="0"/>
              </a:rPr>
              <a:t>СМО</a:t>
            </a:r>
            <a:endParaRPr lang="ru-RU" sz="1400" b="1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89" y="1656984"/>
            <a:ext cx="1459199" cy="15740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33" y="6398"/>
            <a:ext cx="1043608" cy="8853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607386"/>
            <a:ext cx="1885942" cy="141263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69002"/>
            <a:ext cx="2121758" cy="1695647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66152592"/>
              </p:ext>
            </p:extLst>
          </p:nvPr>
        </p:nvGraphicFramePr>
        <p:xfrm>
          <a:off x="864245" y="265044"/>
          <a:ext cx="6954982" cy="5075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2087" y="4488735"/>
            <a:ext cx="27354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на 01.05.2018 – 35</a:t>
            </a:r>
            <a:r>
              <a:rPr lang="en-US" sz="1200" b="1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 </a:t>
            </a: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чел.</a:t>
            </a:r>
          </a:p>
          <a:p>
            <a:r>
              <a:rPr lang="ru-RU" sz="1200" b="1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нагрузка на 1 СП </a:t>
            </a:r>
            <a:r>
              <a:rPr lang="ru-RU" sz="1200" b="1" dirty="0" err="1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тыс.чел</a:t>
            </a: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.:</a:t>
            </a:r>
          </a:p>
          <a:p>
            <a:r>
              <a:rPr lang="ru-RU" sz="1200" b="1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СО – 127,2; РФ – 141,0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3399535"/>
            <a:ext cx="2247263" cy="60098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7187" tIns="0" rIns="0" bIns="0" numCol="1" spcCol="1270" anchor="t" anchorCtr="0">
            <a:noAutofit/>
          </a:bodyPr>
          <a:lstStyle/>
          <a:p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на 01.0</a:t>
            </a:r>
            <a:r>
              <a:rPr lang="en-US" sz="1200" b="1" dirty="0" smtClean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5</a:t>
            </a: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.2018 </a:t>
            </a: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– </a:t>
            </a:r>
            <a:r>
              <a:rPr lang="en-US" sz="1200" b="1" dirty="0" smtClean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225</a:t>
            </a: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 </a:t>
            </a: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чел</a:t>
            </a: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.</a:t>
            </a:r>
            <a:endParaRPr lang="en-US" sz="1200" b="1" dirty="0" smtClean="0">
              <a:solidFill>
                <a:srgbClr val="4F81BD">
                  <a:lumMod val="50000"/>
                </a:srgbClr>
              </a:solidFill>
              <a:cs typeface="Arial" pitchFamily="34" charset="0"/>
            </a:endParaRPr>
          </a:p>
          <a:p>
            <a:r>
              <a:rPr lang="ru-RU" sz="1200" b="1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н</a:t>
            </a: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агрузка на 1 СП </a:t>
            </a:r>
            <a:r>
              <a:rPr lang="ru-RU" sz="1200" b="1" dirty="0" err="1" smtClean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тыс.чел</a:t>
            </a: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.: </a:t>
            </a:r>
          </a:p>
          <a:p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СО – 19,8; РФ – 42,1</a:t>
            </a:r>
            <a:endParaRPr lang="ru-RU" sz="1400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-20538"/>
            <a:ext cx="898164" cy="85325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804248" y="2864649"/>
            <a:ext cx="2148208" cy="6732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7187" tIns="0" rIns="0" bIns="0" numCol="1" spcCol="1270" anchor="t" anchorCtr="0">
            <a:noAutofit/>
          </a:bodyPr>
          <a:lstStyle/>
          <a:p>
            <a:r>
              <a:rPr lang="ru-RU" sz="1200" b="1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на 01.0</a:t>
            </a:r>
            <a:r>
              <a:rPr lang="en-US" sz="1200" b="1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5</a:t>
            </a: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.2018 – 1</a:t>
            </a:r>
            <a:r>
              <a:rPr lang="en-US" sz="1200" b="1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10</a:t>
            </a: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 чел.</a:t>
            </a:r>
          </a:p>
          <a:p>
            <a:r>
              <a:rPr lang="ru-RU" sz="1200" b="1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нагрузка на 1 СП </a:t>
            </a:r>
            <a:r>
              <a:rPr lang="ru-RU" sz="1200" b="1" dirty="0" err="1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тыс.чел</a:t>
            </a: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.:</a:t>
            </a:r>
          </a:p>
          <a:p>
            <a:r>
              <a:rPr lang="ru-RU" sz="1200" b="1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СО – 40,5; РФ – 35,2 </a:t>
            </a:r>
          </a:p>
          <a:p>
            <a:endParaRPr lang="ru-RU" sz="1200" b="1" dirty="0">
              <a:solidFill>
                <a:srgbClr val="4F81BD">
                  <a:lumMod val="50000"/>
                </a:srgbClr>
              </a:solidFill>
              <a:cs typeface="Arial" pitchFamily="34" charset="0"/>
            </a:endParaRPr>
          </a:p>
          <a:p>
            <a:endParaRPr lang="ru-RU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Номер слайда 12"/>
          <p:cNvSpPr>
            <a:spLocks noGrp="1"/>
          </p:cNvSpPr>
          <p:nvPr>
            <p:ph type="sldNum" sz="quarter" idx="4294967295"/>
          </p:nvPr>
        </p:nvSpPr>
        <p:spPr>
          <a:xfrm>
            <a:off x="6804248" y="4759420"/>
            <a:ext cx="2133600" cy="273844"/>
          </a:xfrm>
          <a:prstGeom prst="rect">
            <a:avLst/>
          </a:prstGeom>
        </p:spPr>
        <p:txBody>
          <a:bodyPr/>
          <a:lstStyle/>
          <a:p>
            <a:fld id="{27B00FB5-1D9C-4506-A505-5CEA7E1DD097}" type="slidenum">
              <a:rPr lang="ru-RU" b="1" smtClean="0">
                <a:solidFill>
                  <a:schemeClr val="accent5">
                    <a:lumMod val="75000"/>
                  </a:schemeClr>
                </a:solidFill>
              </a:rPr>
              <a:t>3</a:t>
            </a:fld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2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70125" y="51470"/>
            <a:ext cx="7362316" cy="717541"/>
          </a:xfrm>
        </p:spPr>
        <p:txBody>
          <a:bodyPr>
            <a:noAutofit/>
          </a:bodyPr>
          <a:lstStyle/>
          <a:p>
            <a:pPr marL="457166" indent="-457166" defTabSz="914333" hangingPunct="1"/>
            <a:r>
              <a:rPr lang="ru-RU" sz="1800" b="1" cap="all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  <a:t>Контакт-центр «Здоровье жителей Среднего Урала», Результаты работы </a:t>
            </a:r>
            <a:r>
              <a:rPr lang="ru-RU" sz="1800" b="1" cap="all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  <a:t>СП 1 </a:t>
            </a:r>
            <a:r>
              <a:rPr lang="ru-RU" sz="1800" b="1" cap="all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  <a:t>уровня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87868957"/>
              </p:ext>
            </p:extLst>
          </p:nvPr>
        </p:nvGraphicFramePr>
        <p:xfrm>
          <a:off x="5292080" y="1059582"/>
          <a:ext cx="352266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21600"/>
            <a:ext cx="1185863" cy="86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222" y="796810"/>
            <a:ext cx="1512168" cy="102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1653647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8-800-1000-153</a:t>
            </a: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00" y="2059605"/>
            <a:ext cx="1365250" cy="102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066" y="2093648"/>
            <a:ext cx="1365250" cy="97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2091532"/>
            <a:ext cx="1365250" cy="903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7500" y="3112543"/>
            <a:ext cx="1276188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СМО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78294" y="3112543"/>
            <a:ext cx="1410794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ТФОМС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491880" y="3112543"/>
            <a:ext cx="1296144" cy="338554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МЗ СО</a:t>
            </a:r>
            <a:endParaRPr lang="ru-RU" sz="1600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691681" y="1653647"/>
            <a:ext cx="72008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1403649" y="1907563"/>
            <a:ext cx="1291605" cy="3401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843808" y="1907563"/>
            <a:ext cx="144016" cy="39415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491880" y="1907563"/>
            <a:ext cx="648072" cy="3401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407299"/>
              </p:ext>
            </p:extLst>
          </p:nvPr>
        </p:nvGraphicFramePr>
        <p:xfrm>
          <a:off x="539552" y="3579862"/>
          <a:ext cx="6336704" cy="1368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-92546"/>
            <a:ext cx="898164" cy="853256"/>
          </a:xfrm>
          <a:prstGeom prst="rect">
            <a:avLst/>
          </a:prstGeom>
        </p:spPr>
      </p:pic>
      <p:sp>
        <p:nvSpPr>
          <p:cNvPr id="22" name="Номер слайда 12"/>
          <p:cNvSpPr>
            <a:spLocks noGrp="1"/>
          </p:cNvSpPr>
          <p:nvPr>
            <p:ph type="sldNum" sz="quarter" idx="4294967295"/>
          </p:nvPr>
        </p:nvSpPr>
        <p:spPr>
          <a:xfrm>
            <a:off x="6804248" y="4759420"/>
            <a:ext cx="2133600" cy="273844"/>
          </a:xfrm>
          <a:prstGeom prst="rect">
            <a:avLst/>
          </a:prstGeom>
        </p:spPr>
        <p:txBody>
          <a:bodyPr/>
          <a:lstStyle/>
          <a:p>
            <a:fld id="{27B00FB5-1D9C-4506-A505-5CEA7E1DD097}" type="slidenum">
              <a:rPr lang="ru-RU" b="1" smtClean="0">
                <a:solidFill>
                  <a:schemeClr val="accent5">
                    <a:lumMod val="75000"/>
                  </a:schemeClr>
                </a:solidFill>
              </a:rPr>
              <a:t>4</a:t>
            </a:fld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1470"/>
            <a:ext cx="7211144" cy="781594"/>
          </a:xfrm>
        </p:spPr>
        <p:txBody>
          <a:bodyPr/>
          <a:lstStyle/>
          <a:p>
            <a:r>
              <a:rPr lang="ru-RU" sz="1800" b="1" cap="all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  <a:t>Структура причин устных обращений граждан к страховым представителям 1 уровня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14" y="1200171"/>
            <a:ext cx="4038603" cy="3531819"/>
          </a:xfrm>
        </p:spPr>
        <p:txBody>
          <a:bodyPr/>
          <a:lstStyle/>
          <a:p>
            <a:pPr marL="0" indent="0">
              <a:buNone/>
            </a:pPr>
            <a:r>
              <a:rPr lang="ru-RU" sz="1800" b="1" u="sng" dirty="0" smtClean="0"/>
              <a:t>Тематика обращений:</a:t>
            </a:r>
          </a:p>
          <a:p>
            <a:r>
              <a:rPr lang="ru-RU" sz="1800" b="1" dirty="0" smtClean="0"/>
              <a:t>Вопросы ОМС</a:t>
            </a:r>
          </a:p>
          <a:p>
            <a:pPr marL="0" indent="0">
              <a:buNone/>
            </a:pPr>
            <a:r>
              <a:rPr lang="ru-RU" sz="1800" dirty="0" smtClean="0"/>
              <a:t>-     об обеспечении полисами ОМС;</a:t>
            </a:r>
          </a:p>
          <a:p>
            <a:pPr marL="0" indent="0">
              <a:buNone/>
            </a:pPr>
            <a:r>
              <a:rPr lang="ru-RU" sz="1800" dirty="0" smtClean="0"/>
              <a:t>-     о выборе или замене СМО</a:t>
            </a:r>
          </a:p>
          <a:p>
            <a:r>
              <a:rPr lang="ru-RU" sz="1800" b="1" dirty="0" smtClean="0"/>
              <a:t>Вопросы, связанные с получением медицинской помощи</a:t>
            </a:r>
          </a:p>
          <a:p>
            <a:pPr>
              <a:buFontTx/>
              <a:buChar char="-"/>
            </a:pPr>
            <a:r>
              <a:rPr lang="ru-RU" sz="1800" dirty="0" smtClean="0"/>
              <a:t>о видах, качестве и условиях предоставления медицинской помощи по программам ОМС;</a:t>
            </a:r>
          </a:p>
          <a:p>
            <a:pPr>
              <a:buFontTx/>
              <a:buChar char="-"/>
            </a:pPr>
            <a:r>
              <a:rPr lang="ru-RU" sz="1800" dirty="0" smtClean="0"/>
              <a:t>об организации работы МО</a:t>
            </a:r>
          </a:p>
          <a:p>
            <a:pPr>
              <a:buFontTx/>
              <a:buChar char="-"/>
            </a:pP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2"/>
            <p:extLst>
              <p:ext uri="{D42A27DB-BD31-4B8C-83A1-F6EECF244321}">
                <p14:modId xmlns:p14="http://schemas.microsoft.com/office/powerpoint/2010/main" val="728797032"/>
              </p:ext>
            </p:extLst>
          </p:nvPr>
        </p:nvGraphicFramePr>
        <p:xfrm>
          <a:off x="4648200" y="1200150"/>
          <a:ext cx="4038600" cy="367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-92546"/>
            <a:ext cx="898164" cy="853256"/>
          </a:xfrm>
          <a:prstGeom prst="rect">
            <a:avLst/>
          </a:prstGeom>
        </p:spPr>
      </p:pic>
      <p:sp>
        <p:nvSpPr>
          <p:cNvPr id="7" name="Номер слайда 12"/>
          <p:cNvSpPr>
            <a:spLocks noGrp="1"/>
          </p:cNvSpPr>
          <p:nvPr>
            <p:ph type="sldNum" sz="quarter" idx="4294967295"/>
          </p:nvPr>
        </p:nvSpPr>
        <p:spPr>
          <a:xfrm>
            <a:off x="6804248" y="4759420"/>
            <a:ext cx="2133600" cy="273844"/>
          </a:xfrm>
          <a:prstGeom prst="rect">
            <a:avLst/>
          </a:prstGeom>
        </p:spPr>
        <p:txBody>
          <a:bodyPr/>
          <a:lstStyle/>
          <a:p>
            <a:fld id="{27B00FB5-1D9C-4506-A505-5CEA7E1DD097}" type="slidenum">
              <a:rPr lang="ru-RU" b="1" smtClean="0">
                <a:solidFill>
                  <a:schemeClr val="accent5">
                    <a:lumMod val="75000"/>
                  </a:schemeClr>
                </a:solidFill>
              </a:rPr>
              <a:t>5</a:t>
            </a:fld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61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475656" y="79745"/>
            <a:ext cx="6194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66" indent="-457166" algn="ctr"/>
            <a:r>
              <a:rPr lang="ru-RU" b="1" cap="all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Институт страховых представителей</a:t>
            </a:r>
            <a:endParaRPr lang="ru-RU" altLang="ru-RU" b="1" cap="all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27283" y="832718"/>
            <a:ext cx="1885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cs typeface="Arial" pitchFamily="34" charset="0"/>
              </a:rPr>
              <a:t>СП </a:t>
            </a:r>
            <a:r>
              <a:rPr lang="ru-RU" sz="1400" b="1" dirty="0" smtClean="0">
                <a:solidFill>
                  <a:srgbClr val="FF0000"/>
                </a:solidFill>
                <a:cs typeface="Arial" pitchFamily="34" charset="0"/>
              </a:rPr>
              <a:t>2 уровня  - </a:t>
            </a:r>
            <a:r>
              <a:rPr lang="ru-RU" sz="1400" b="1" dirty="0" smtClean="0">
                <a:cs typeface="Arial" pitchFamily="34" charset="0"/>
              </a:rPr>
              <a:t>сотрудник  СМО</a:t>
            </a:r>
            <a:endParaRPr lang="ru-RU" sz="1400" b="1" dirty="0"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033" y="6398"/>
            <a:ext cx="1043608" cy="88535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169002"/>
            <a:ext cx="2121758" cy="1695647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94188601"/>
              </p:ext>
            </p:extLst>
          </p:nvPr>
        </p:nvGraphicFramePr>
        <p:xfrm>
          <a:off x="864245" y="265044"/>
          <a:ext cx="6954982" cy="5075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-20538"/>
            <a:ext cx="898164" cy="853256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804248" y="2864649"/>
            <a:ext cx="2148208" cy="67321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7187" tIns="0" rIns="0" bIns="0" numCol="1" spcCol="1270" anchor="t" anchorCtr="0">
            <a:noAutofit/>
          </a:bodyPr>
          <a:lstStyle/>
          <a:p>
            <a:r>
              <a:rPr lang="ru-RU" sz="1200" b="1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на 01.0</a:t>
            </a:r>
            <a:r>
              <a:rPr lang="en-US" sz="1200" b="1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5</a:t>
            </a: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.2018 – 1</a:t>
            </a:r>
            <a:r>
              <a:rPr lang="en-US" sz="1200" b="1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10</a:t>
            </a: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 чел.</a:t>
            </a:r>
          </a:p>
          <a:p>
            <a:r>
              <a:rPr lang="ru-RU" sz="1200" b="1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нагрузка на 1 СП </a:t>
            </a:r>
            <a:r>
              <a:rPr lang="ru-RU" sz="1200" b="1" dirty="0" err="1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тыс.чел</a:t>
            </a: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.:</a:t>
            </a:r>
          </a:p>
          <a:p>
            <a:r>
              <a:rPr lang="ru-RU" sz="1200" b="1" dirty="0">
                <a:solidFill>
                  <a:srgbClr val="4F81BD">
                    <a:lumMod val="50000"/>
                  </a:srgbClr>
                </a:solidFill>
                <a:cs typeface="Arial" pitchFamily="34" charset="0"/>
              </a:rPr>
              <a:t>СО – 40,5; РФ – 35,2 </a:t>
            </a:r>
          </a:p>
          <a:p>
            <a:endParaRPr lang="ru-RU" sz="1200" b="1" dirty="0">
              <a:solidFill>
                <a:srgbClr val="4F81BD">
                  <a:lumMod val="50000"/>
                </a:srgbClr>
              </a:solidFill>
              <a:cs typeface="Arial" pitchFamily="34" charset="0"/>
            </a:endParaRPr>
          </a:p>
          <a:p>
            <a:endParaRPr lang="ru-RU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Номер слайда 12"/>
          <p:cNvSpPr>
            <a:spLocks noGrp="1"/>
          </p:cNvSpPr>
          <p:nvPr>
            <p:ph type="sldNum" sz="quarter" idx="4294967295"/>
          </p:nvPr>
        </p:nvSpPr>
        <p:spPr>
          <a:xfrm>
            <a:off x="6804248" y="4759420"/>
            <a:ext cx="2133600" cy="273844"/>
          </a:xfrm>
          <a:prstGeom prst="rect">
            <a:avLst/>
          </a:prstGeom>
        </p:spPr>
        <p:txBody>
          <a:bodyPr/>
          <a:lstStyle/>
          <a:p>
            <a:fld id="{27B00FB5-1D9C-4506-A505-5CEA7E1DD097}" type="slidenum">
              <a:rPr lang="ru-RU" b="1" smtClean="0">
                <a:solidFill>
                  <a:schemeClr val="accent5">
                    <a:lumMod val="75000"/>
                  </a:schemeClr>
                </a:solidFill>
              </a:rPr>
              <a:t>6</a:t>
            </a:fld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15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8229600" cy="857250"/>
          </a:xfrm>
        </p:spPr>
        <p:txBody>
          <a:bodyPr/>
          <a:lstStyle/>
          <a:p>
            <a:r>
              <a:rPr lang="ru-RU" sz="1800" b="1" cap="all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  <a:t>СТРАХОВЫЕ ПРЕДСТАВИТЕЛИ 2 УРОВНЯ. ИНФОРМАЦИОННОЕ СОПРОВОЖДЕНИЕ Застрахованных лиц ПРИ госпитализации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-92546"/>
            <a:ext cx="898164" cy="853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32" y="2351369"/>
            <a:ext cx="1152128" cy="13681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1232" y="2355726"/>
            <a:ext cx="1358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ИАС ТФОМС</a:t>
            </a:r>
            <a:endParaRPr lang="ru-RU" sz="16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3788" y="988707"/>
            <a:ext cx="1817234" cy="72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МО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0510" y="4083918"/>
            <a:ext cx="1889242" cy="7703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0510" y="1059582"/>
            <a:ext cx="179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МО, оказывающая </a:t>
            </a:r>
          </a:p>
          <a:p>
            <a:r>
              <a:rPr lang="ru-RU" sz="1400" b="1" dirty="0" smtClean="0"/>
              <a:t>ПМСП </a:t>
            </a:r>
            <a:r>
              <a:rPr lang="ru-RU" sz="1200" b="1" dirty="0" smtClean="0"/>
              <a:t>(поликлиника)</a:t>
            </a:r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50510" y="4053611"/>
            <a:ext cx="18892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МО, оказывающая специализированную помощь</a:t>
            </a:r>
            <a:endParaRPr lang="ru-RU" sz="1400" b="1" dirty="0"/>
          </a:p>
        </p:txBody>
      </p:sp>
      <p:sp>
        <p:nvSpPr>
          <p:cNvPr id="14" name="Стрелка вниз 13"/>
          <p:cNvSpPr/>
          <p:nvPr/>
        </p:nvSpPr>
        <p:spPr>
          <a:xfrm>
            <a:off x="1197296" y="1708787"/>
            <a:ext cx="197835" cy="6425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верх 14"/>
          <p:cNvSpPr/>
          <p:nvPr/>
        </p:nvSpPr>
        <p:spPr>
          <a:xfrm>
            <a:off x="1197296" y="3719521"/>
            <a:ext cx="148470" cy="33409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432906" y="1708787"/>
            <a:ext cx="213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Выданные направления </a:t>
            </a:r>
          </a:p>
          <a:p>
            <a:r>
              <a:rPr lang="ru-RU" sz="1400" b="1" dirty="0">
                <a:solidFill>
                  <a:srgbClr val="FF0000"/>
                </a:solidFill>
              </a:rPr>
              <a:t>н</a:t>
            </a:r>
            <a:r>
              <a:rPr lang="ru-RU" sz="1400" b="1" dirty="0" smtClean="0">
                <a:solidFill>
                  <a:srgbClr val="FF0000"/>
                </a:solidFill>
              </a:rPr>
              <a:t>а госпитализацию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2906" y="3795886"/>
            <a:ext cx="2491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</a:rPr>
              <a:t>Фактические госпитализации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51721" y="2694280"/>
            <a:ext cx="1224135" cy="7415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СМО</a:t>
            </a: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1044763" y="3719521"/>
            <a:ext cx="152533" cy="3340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>
            <a:off x="1044763" y="1708787"/>
            <a:ext cx="152533" cy="64258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241022" y="2931790"/>
            <a:ext cx="914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СМО</a:t>
            </a:r>
            <a:endParaRPr lang="ru-RU" b="1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1773360" y="3035445"/>
            <a:ext cx="278361" cy="1843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923928" y="1203596"/>
            <a:ext cx="446449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/>
              <a:t>- </a:t>
            </a:r>
            <a:r>
              <a:rPr lang="ru-RU" sz="1300" b="1" dirty="0" smtClean="0"/>
              <a:t>мониторинг </a:t>
            </a:r>
            <a:r>
              <a:rPr lang="ru-RU" sz="1300" b="1" dirty="0"/>
              <a:t>очередности и доступности специализированной медицинской помощи, оказываемой в условиях </a:t>
            </a:r>
            <a:r>
              <a:rPr lang="ru-RU" sz="1300" b="1" dirty="0" smtClean="0"/>
              <a:t>КСС и СЗП;</a:t>
            </a:r>
            <a:endParaRPr lang="ru-RU" sz="1300" b="1" dirty="0"/>
          </a:p>
          <a:p>
            <a:r>
              <a:rPr lang="ru-RU" sz="1300" b="1" dirty="0"/>
              <a:t>- мониторинг своевременности и профильности плановой госпитализации;</a:t>
            </a:r>
          </a:p>
          <a:p>
            <a:r>
              <a:rPr lang="ru-RU" sz="1300" b="1" dirty="0"/>
              <a:t>- </a:t>
            </a:r>
            <a:r>
              <a:rPr lang="ru-RU" sz="1300" b="1" dirty="0" smtClean="0"/>
              <a:t>передача </a:t>
            </a:r>
            <a:r>
              <a:rPr lang="ru-RU" sz="1300" b="1" dirty="0"/>
              <a:t>страховому представителю 3 уровня </a:t>
            </a:r>
            <a:r>
              <a:rPr lang="ru-RU" sz="1300" b="1" dirty="0" smtClean="0"/>
              <a:t>информации </a:t>
            </a:r>
            <a:r>
              <a:rPr lang="ru-RU" sz="1300" b="1" dirty="0"/>
              <a:t>о непрофильных госпитализациях; о случаях несостоявшейся госпитализации, в том числе по причине отсутствия медицинских показаний; о случаях госпитализации с нарушением срока </a:t>
            </a:r>
            <a:r>
              <a:rPr lang="ru-RU" sz="1300" b="1" dirty="0" smtClean="0"/>
              <a:t>ожидания</a:t>
            </a:r>
            <a:endParaRPr lang="ru-RU" sz="1300" b="1" dirty="0">
              <a:effectLst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23928" y="3719521"/>
            <a:ext cx="49503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За 2017 год осуществлен мониторинг </a:t>
            </a:r>
            <a:r>
              <a:rPr lang="ru-RU" sz="1600" b="1" dirty="0" smtClean="0">
                <a:solidFill>
                  <a:srgbClr val="FF0000"/>
                </a:solidFill>
              </a:rPr>
              <a:t>29 256</a:t>
            </a:r>
            <a:r>
              <a:rPr lang="ru-RU" sz="1600" b="1" dirty="0" smtClean="0"/>
              <a:t> случаев</a:t>
            </a:r>
          </a:p>
          <a:p>
            <a:r>
              <a:rPr lang="ru-RU" sz="1600" b="1" dirty="0"/>
              <a:t>п</a:t>
            </a:r>
            <a:r>
              <a:rPr lang="ru-RU" sz="1600" b="1" dirty="0" smtClean="0"/>
              <a:t>лановой госпитализации.</a:t>
            </a:r>
          </a:p>
          <a:p>
            <a:r>
              <a:rPr lang="ru-RU" sz="1600" b="1" dirty="0" smtClean="0"/>
              <a:t>Выявлено </a:t>
            </a:r>
            <a:r>
              <a:rPr lang="ru-RU" sz="1600" b="1" dirty="0" smtClean="0">
                <a:solidFill>
                  <a:srgbClr val="FF0000"/>
                </a:solidFill>
              </a:rPr>
              <a:t>832</a:t>
            </a:r>
            <a:r>
              <a:rPr lang="ru-RU" sz="1600" b="1" dirty="0" smtClean="0"/>
              <a:t> случая плановой госпитализации с</a:t>
            </a:r>
          </a:p>
          <a:p>
            <a:r>
              <a:rPr lang="ru-RU" sz="1600" b="1" smtClean="0"/>
              <a:t>нарушением </a:t>
            </a:r>
            <a:r>
              <a:rPr lang="ru-RU" sz="1600" b="1" dirty="0" smtClean="0"/>
              <a:t>срока ожидания более 30 дней.</a:t>
            </a:r>
            <a:endParaRPr lang="ru-RU" sz="1600" b="1" dirty="0"/>
          </a:p>
        </p:txBody>
      </p:sp>
      <p:cxnSp>
        <p:nvCxnSpPr>
          <p:cNvPr id="30" name="Прямая со стрелкой 29"/>
          <p:cNvCxnSpPr>
            <a:stCxn id="19" idx="0"/>
          </p:cNvCxnSpPr>
          <p:nvPr/>
        </p:nvCxnSpPr>
        <p:spPr>
          <a:xfrm flipH="1" flipV="1">
            <a:off x="1773360" y="1708787"/>
            <a:ext cx="890429" cy="9854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19" idx="2"/>
          </p:cNvCxnSpPr>
          <p:nvPr/>
        </p:nvCxnSpPr>
        <p:spPr>
          <a:xfrm flipH="1">
            <a:off x="1912540" y="3435846"/>
            <a:ext cx="751249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Номер слайда 12"/>
          <p:cNvSpPr>
            <a:spLocks noGrp="1"/>
          </p:cNvSpPr>
          <p:nvPr>
            <p:ph type="sldNum" sz="quarter" idx="4294967295"/>
          </p:nvPr>
        </p:nvSpPr>
        <p:spPr>
          <a:xfrm>
            <a:off x="6804248" y="4759420"/>
            <a:ext cx="2133600" cy="273844"/>
          </a:xfrm>
          <a:prstGeom prst="rect">
            <a:avLst/>
          </a:prstGeom>
        </p:spPr>
        <p:txBody>
          <a:bodyPr/>
          <a:lstStyle/>
          <a:p>
            <a:fld id="{27B00FB5-1D9C-4506-A505-5CEA7E1DD097}" type="slidenum">
              <a:rPr lang="ru-RU" b="1" smtClean="0">
                <a:solidFill>
                  <a:schemeClr val="accent5">
                    <a:lumMod val="75000"/>
                  </a:schemeClr>
                </a:solidFill>
              </a:rPr>
              <a:t>7</a:t>
            </a:fld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7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114187"/>
            <a:ext cx="6480720" cy="64632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b="1" cap="all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результаты </a:t>
            </a:r>
            <a:r>
              <a:rPr lang="ru-RU" b="1" cap="all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информирования </a:t>
            </a:r>
            <a:r>
              <a:rPr lang="ru-RU" b="1" cap="all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СП 2 уровня </a:t>
            </a:r>
          </a:p>
          <a:p>
            <a:pPr algn="ctr">
              <a:spcBef>
                <a:spcPct val="0"/>
              </a:spcBef>
            </a:pPr>
            <a:r>
              <a:rPr lang="ru-RU" b="1" cap="all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о прохождении </a:t>
            </a:r>
            <a:r>
              <a:rPr lang="ru-RU" b="1" cap="all" dirty="0" err="1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двн</a:t>
            </a:r>
            <a:r>
              <a:rPr lang="ru-RU" b="1" cap="all" dirty="0" smtClean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 в 2017</a:t>
            </a:r>
            <a:endParaRPr lang="ru-RU" altLang="ru-RU" b="1" cap="all" dirty="0">
              <a:solidFill>
                <a:schemeClr val="accent5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-20538"/>
            <a:ext cx="898164" cy="8532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915" y="13519"/>
            <a:ext cx="1620589" cy="857650"/>
          </a:xfrm>
          <a:prstGeom prst="rect">
            <a:avLst/>
          </a:prstGeom>
        </p:spPr>
      </p:pic>
      <p:sp>
        <p:nvSpPr>
          <p:cNvPr id="17" name="Номер слайда 12"/>
          <p:cNvSpPr>
            <a:spLocks noGrp="1"/>
          </p:cNvSpPr>
          <p:nvPr>
            <p:ph type="sldNum" sz="quarter" idx="4294967295"/>
          </p:nvPr>
        </p:nvSpPr>
        <p:spPr>
          <a:xfrm>
            <a:off x="6804248" y="4759420"/>
            <a:ext cx="2133600" cy="273844"/>
          </a:xfrm>
          <a:prstGeom prst="rect">
            <a:avLst/>
          </a:prstGeom>
        </p:spPr>
        <p:txBody>
          <a:bodyPr/>
          <a:lstStyle/>
          <a:p>
            <a:fld id="{27B00FB5-1D9C-4506-A505-5CEA7E1DD097}" type="slidenum">
              <a:rPr lang="ru-RU" b="1" smtClean="0">
                <a:solidFill>
                  <a:schemeClr val="accent5">
                    <a:lumMod val="75000"/>
                  </a:schemeClr>
                </a:solidFill>
              </a:rPr>
              <a:t>8</a:t>
            </a:fld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C:\Program Files (x86)\Microsoft Office\MEDIA\CAGCAT10\j0240719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51670"/>
            <a:ext cx="765531" cy="120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308029200"/>
              </p:ext>
            </p:extLst>
          </p:nvPr>
        </p:nvGraphicFramePr>
        <p:xfrm>
          <a:off x="395310" y="871169"/>
          <a:ext cx="8352928" cy="4206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028" name="Picture 4" descr="C:\Program Files (x86)\Microsoft Office\MEDIA\CAGCAT10\j0240719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27" y="2458396"/>
            <a:ext cx="765531" cy="120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707404"/>
            <a:ext cx="2040800" cy="9833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14864" y="4694656"/>
            <a:ext cx="8369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Гораций: «Если не бегаешь, пока здоров, придется побегать, когда заболеешь».</a:t>
            </a:r>
          </a:p>
        </p:txBody>
      </p:sp>
    </p:spTree>
    <p:extLst>
      <p:ext uri="{BB962C8B-B14F-4D97-AF65-F5344CB8AC3E}">
        <p14:creationId xmlns:p14="http://schemas.microsoft.com/office/powerpoint/2010/main" val="5254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259632" y="114189"/>
            <a:ext cx="7128792" cy="64632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ru-RU" b="1" cap="all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Участие в организации проведения </a:t>
            </a:r>
          </a:p>
          <a:p>
            <a:pPr algn="ctr"/>
            <a:r>
              <a:rPr lang="ru-RU" b="1" cap="all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«Диспансерных суббот» 2017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" y="-20538"/>
            <a:ext cx="898164" cy="853256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424771"/>
              </p:ext>
            </p:extLst>
          </p:nvPr>
        </p:nvGraphicFramePr>
        <p:xfrm>
          <a:off x="450510" y="1400549"/>
          <a:ext cx="6161933" cy="11610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77689"/>
                <a:gridCol w="804715"/>
                <a:gridCol w="1202923"/>
                <a:gridCol w="1082698"/>
                <a:gridCol w="1393908"/>
              </a:tblGrid>
              <a:tr h="494943">
                <a:tc>
                  <a:txBody>
                    <a:bodyPr/>
                    <a:lstStyle/>
                    <a:p>
                      <a:pPr marL="0" algn="ctr" defTabSz="914333" rtl="0" eaLnBrk="1" fontAlgn="ctr" latinLnBrk="0" hangingPunct="1"/>
                      <a:r>
                        <a:rPr lang="ru-RU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Показатели/</a:t>
                      </a:r>
                    </a:p>
                    <a:p>
                      <a:pPr marL="0" algn="ctr" defTabSz="914333" rtl="0" eaLnBrk="1" fontAlgn="ctr" latinLnBrk="0" hangingPunct="1"/>
                      <a:r>
                        <a:rPr lang="ru-RU" sz="1400" b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Территории</a:t>
                      </a:r>
                      <a:r>
                        <a:rPr lang="ru-RU" sz="14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МО</a:t>
                      </a:r>
                      <a:endParaRPr lang="ru-RU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80" marR="9380" marT="70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33" rtl="0" eaLnBrk="1" fontAlgn="ctr" latinLnBrk="0" hangingPunct="1"/>
                      <a:r>
                        <a:rPr lang="ru-RU" sz="14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Кол-во МО</a:t>
                      </a:r>
                      <a:endParaRPr lang="ru-RU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80" marR="9380" marT="70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33" rtl="0" eaLnBrk="1" fontAlgn="ctr" latinLnBrk="0" hangingPunct="1"/>
                      <a:r>
                        <a:rPr lang="ru-RU" sz="1400" b="0" u="none" strike="noStrike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Приглашено на  ДВН,</a:t>
                      </a:r>
                      <a:r>
                        <a:rPr lang="ru-RU" sz="1400" b="0" u="none" strike="noStrike" kern="1200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чел.</a:t>
                      </a:r>
                      <a:endParaRPr lang="ru-RU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80" marR="9380" marT="70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33" rtl="0" eaLnBrk="1" fontAlgn="ctr" latinLnBrk="0" hangingPunct="1"/>
                      <a:r>
                        <a:rPr lang="ru-RU" sz="1400" b="0" u="none" strike="noStrike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Прошло ДВН,</a:t>
                      </a:r>
                      <a:r>
                        <a:rPr lang="ru-RU" sz="1400" b="0" u="none" strike="noStrike" kern="1200" baseline="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чел.</a:t>
                      </a:r>
                      <a:endParaRPr lang="ru-RU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80" marR="9380" marT="70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333" rtl="0" eaLnBrk="1" fontAlgn="ctr" latinLnBrk="0" hangingPunct="1"/>
                      <a:r>
                        <a:rPr lang="ru-RU" sz="1400" b="0" u="none" strike="noStrike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% явки от числа приглашенных</a:t>
                      </a:r>
                      <a:endParaRPr lang="ru-RU" sz="1400" b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80" marR="9380" marT="70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13765">
                <a:tc>
                  <a:txBody>
                    <a:bodyPr/>
                    <a:lstStyle/>
                    <a:p>
                      <a:pPr marL="0" algn="l" defTabSz="914333" rtl="0" eaLnBrk="1" fontAlgn="ctr" latinLnBrk="0" hangingPunct="1"/>
                      <a:r>
                        <a:rPr lang="ru-RU" sz="1400" b="1" u="none" strike="noStrike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 Всего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333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42 МО</a:t>
                      </a:r>
                    </a:p>
                  </a:txBody>
                  <a:tcPr marL="9525" marR="720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33" rtl="0" eaLnBrk="1" fontAlgn="ctr" latinLnBrk="0" hangingPunct="1"/>
                      <a:r>
                        <a:rPr lang="ru-RU" sz="1400" b="1" u="none" strike="noStrike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7 223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33" rtl="0" eaLnBrk="1" fontAlgn="ctr" latinLnBrk="0" hangingPunct="1"/>
                      <a:r>
                        <a:rPr lang="ru-RU" sz="1400" b="1" u="none" strike="noStrike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3 975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33" rtl="0" eaLnBrk="1" fontAlgn="ctr" latinLnBrk="0" hangingPunct="1"/>
                      <a:r>
                        <a:rPr lang="ru-RU" sz="1400" b="1" u="none" strike="noStrike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55,0</a:t>
                      </a:r>
                      <a:endParaRPr lang="ru-RU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5793">
                <a:tc>
                  <a:txBody>
                    <a:bodyPr/>
                    <a:lstStyle/>
                    <a:p>
                      <a:pPr marL="0" algn="l" defTabSz="914333" rtl="0" eaLnBrk="1" fontAlgn="ctr" latinLnBrk="0" hangingPunct="1"/>
                      <a:r>
                        <a:rPr lang="ru-RU" sz="1400" u="none" strike="noStrike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МО области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70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333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39 МО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33" rtl="0" eaLnBrk="1" fontAlgn="ctr" latinLnBrk="0" hangingPunct="1"/>
                      <a:r>
                        <a:rPr lang="ru-RU" sz="1400" u="none" strike="noStrike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5 638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33" rtl="0" eaLnBrk="1" fontAlgn="ctr" latinLnBrk="0" hangingPunct="1"/>
                      <a:r>
                        <a:rPr lang="ru-RU" sz="1400" u="none" strike="noStrike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3 064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33" rtl="0" eaLnBrk="1" fontAlgn="ctr" latinLnBrk="0" hangingPunct="1"/>
                      <a:r>
                        <a:rPr lang="ru-RU" sz="1400" u="none" strike="noStrike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54,3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5670">
                <a:tc>
                  <a:txBody>
                    <a:bodyPr/>
                    <a:lstStyle/>
                    <a:p>
                      <a:pPr marL="0" algn="l" defTabSz="914333" rtl="0" eaLnBrk="1" fontAlgn="ctr" latinLnBrk="0" hangingPunct="1"/>
                      <a:r>
                        <a:rPr lang="ru-RU" sz="1400" u="none" strike="noStrike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г. Екатеринбург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70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333" rtl="0" eaLnBrk="1" fontAlgn="ctr" latinLnBrk="0" hangingPunct="1"/>
                      <a:r>
                        <a:rPr lang="ru-RU" sz="1400" u="none" strike="noStrike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3 МО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72000" marT="70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33" rtl="0" eaLnBrk="1" fontAlgn="ctr" latinLnBrk="0" hangingPunct="1"/>
                      <a:r>
                        <a:rPr lang="ru-RU" sz="1400" u="none" strike="noStrike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1 585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9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33" rtl="0" eaLnBrk="1" fontAlgn="ctr" latinLnBrk="0" hangingPunct="1"/>
                      <a:r>
                        <a:rPr lang="ru-RU" sz="1400" u="none" strike="noStrike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911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9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333" rtl="0" eaLnBrk="1" fontAlgn="ctr" latinLnBrk="0" hangingPunct="1"/>
                      <a:r>
                        <a:rPr lang="ru-RU" sz="1400" u="none" strike="noStrike" kern="1200" dirty="0" smtClean="0">
                          <a:effectLst/>
                          <a:latin typeface="+mn-lt"/>
                          <a:cs typeface="Arial" panose="020B0604020202020204" pitchFamily="34" charset="0"/>
                        </a:rPr>
                        <a:t>57,5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8000" marR="108000" marT="93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18417" y="2584858"/>
            <a:ext cx="63014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Всего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в 2017 году проведено </a:t>
            </a:r>
            <a:r>
              <a:rPr lang="ru-RU" sz="1600" b="1" dirty="0">
                <a:solidFill>
                  <a:srgbClr val="C00000"/>
                </a:solidFill>
                <a:cs typeface="Arial" panose="020B0604020202020204" pitchFamily="34" charset="0"/>
              </a:rPr>
              <a:t>11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диспансерных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суббот с участием СП</a:t>
            </a:r>
            <a:endParaRPr lang="ru-RU" sz="16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245719"/>
              </p:ext>
            </p:extLst>
          </p:nvPr>
        </p:nvGraphicFramePr>
        <p:xfrm>
          <a:off x="107504" y="2910304"/>
          <a:ext cx="6766581" cy="813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085" y="839403"/>
            <a:ext cx="1889156" cy="25188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83568" y="946000"/>
            <a:ext cx="60684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ПРИГЛАШЕНИЕ – СОПРОВОЖДЕНИЕ СП 2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Номер слайда 12"/>
          <p:cNvSpPr>
            <a:spLocks noGrp="1"/>
          </p:cNvSpPr>
          <p:nvPr>
            <p:ph type="sldNum" sz="quarter" idx="4294967295"/>
          </p:nvPr>
        </p:nvSpPr>
        <p:spPr>
          <a:xfrm>
            <a:off x="6804248" y="4759420"/>
            <a:ext cx="2133600" cy="273844"/>
          </a:xfrm>
          <a:prstGeom prst="rect">
            <a:avLst/>
          </a:prstGeom>
        </p:spPr>
        <p:txBody>
          <a:bodyPr/>
          <a:lstStyle/>
          <a:p>
            <a:fld id="{27B00FB5-1D9C-4506-A505-5CEA7E1DD097}" type="slidenum">
              <a:rPr lang="ru-RU" b="1" smtClean="0">
                <a:solidFill>
                  <a:schemeClr val="accent5">
                    <a:lumMod val="75000"/>
                  </a:schemeClr>
                </a:solidFill>
              </a:rPr>
              <a:t>9</a:t>
            </a:fld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8417" y="3921390"/>
            <a:ext cx="83798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Arial" panose="020B0604020202020204" pitchFamily="34" charset="0"/>
              </a:rPr>
              <a:t>Удовлетворенность прохождения ДВН в диспансерные субботы достигает </a:t>
            </a:r>
            <a:r>
              <a:rPr lang="ru-RU" b="1" dirty="0">
                <a:solidFill>
                  <a:srgbClr val="C00000"/>
                </a:solidFill>
                <a:cs typeface="Arial" panose="020B0604020202020204" pitchFamily="34" charset="0"/>
              </a:rPr>
              <a:t>7</a:t>
            </a:r>
            <a:r>
              <a:rPr lang="en-US" b="1" dirty="0">
                <a:solidFill>
                  <a:srgbClr val="C00000"/>
                </a:solidFill>
                <a:cs typeface="Arial" panose="020B0604020202020204" pitchFamily="34" charset="0"/>
              </a:rPr>
              <a:t>7</a:t>
            </a:r>
            <a:r>
              <a:rPr lang="ru-RU" b="1" dirty="0">
                <a:solidFill>
                  <a:srgbClr val="C00000"/>
                </a:solidFill>
                <a:cs typeface="Arial" panose="020B0604020202020204" pitchFamily="34" charset="0"/>
              </a:rPr>
              <a:t>%</a:t>
            </a:r>
            <a:r>
              <a:rPr lang="ru-RU" dirty="0">
                <a:cs typeface="Arial" panose="020B0604020202020204" pitchFamily="34" charset="0"/>
              </a:rPr>
              <a:t>, </a:t>
            </a:r>
            <a:endParaRPr lang="ru-RU" dirty="0" smtClean="0">
              <a:cs typeface="Arial" panose="020B0604020202020204" pitchFamily="34" charset="0"/>
            </a:endParaRPr>
          </a:p>
          <a:p>
            <a:r>
              <a:rPr lang="ru-RU" dirty="0" smtClean="0">
                <a:cs typeface="Arial" panose="020B0604020202020204" pitchFamily="34" charset="0"/>
              </a:rPr>
              <a:t>при средней удовлетворенности прохождением диспансеризации 51%</a:t>
            </a:r>
            <a:endParaRPr lang="ru-RU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0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27008</TotalTime>
  <Words>3008</Words>
  <Application>Microsoft Office PowerPoint</Application>
  <PresentationFormat>Экран (16:9)</PresentationFormat>
  <Paragraphs>456</Paragraphs>
  <Slides>20</Slides>
  <Notes>19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Тема Office</vt:lpstr>
      <vt:lpstr>3_Тема Office</vt:lpstr>
      <vt:lpstr>1_Тема Office</vt:lpstr>
      <vt:lpstr>Диаграмма</vt:lpstr>
      <vt:lpstr>Презентация PowerPoint</vt:lpstr>
      <vt:lpstr>Презентация PowerPoint</vt:lpstr>
      <vt:lpstr>Презентация PowerPoint</vt:lpstr>
      <vt:lpstr>Контакт-центр «Здоровье жителей Среднего Урала», Результаты работы СП 1 уровня</vt:lpstr>
      <vt:lpstr>Структура причин устных обращений граждан к страховым представителям 1 уровня</vt:lpstr>
      <vt:lpstr>Презентация PowerPoint</vt:lpstr>
      <vt:lpstr>СТРАХОВЫЕ ПРЕДСТАВИТЕЛИ 2 УРОВНЯ. ИНФОРМАЦИОННОЕ СОПРОВОЖДЕНИЕ Застрахованных лиц ПРИ госпитализации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Причины обращений пациентов к СП 2 уровня  в рамках проекта «БЕРЕЖЛИВАЯ ПОЛИКЛИНИКА»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Гузачева Марина Владимировна</dc:creator>
  <cp:lastModifiedBy>Добролюбова Нина Михайловна</cp:lastModifiedBy>
  <cp:revision>1013</cp:revision>
  <cp:lastPrinted>2018-05-16T04:37:54Z</cp:lastPrinted>
  <dcterms:created xsi:type="dcterms:W3CDTF">2017-02-02T04:44:18Z</dcterms:created>
  <dcterms:modified xsi:type="dcterms:W3CDTF">2018-05-23T05:01:49Z</dcterms:modified>
</cp:coreProperties>
</file>