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36" r:id="rId3"/>
    <p:sldId id="263" r:id="rId4"/>
    <p:sldId id="342" r:id="rId5"/>
    <p:sldId id="261" r:id="rId6"/>
    <p:sldId id="330" r:id="rId7"/>
    <p:sldId id="267" r:id="rId8"/>
    <p:sldId id="270" r:id="rId9"/>
    <p:sldId id="343" r:id="rId10"/>
    <p:sldId id="325" r:id="rId11"/>
    <p:sldId id="323" r:id="rId12"/>
    <p:sldId id="321" r:id="rId13"/>
    <p:sldId id="328" r:id="rId14"/>
    <p:sldId id="329" r:id="rId15"/>
    <p:sldId id="337" r:id="rId16"/>
    <p:sldId id="344" r:id="rId17"/>
    <p:sldId id="333" r:id="rId18"/>
    <p:sldId id="271" r:id="rId19"/>
    <p:sldId id="332" r:id="rId20"/>
    <p:sldId id="272" r:id="rId21"/>
    <p:sldId id="273" r:id="rId22"/>
    <p:sldId id="274" r:id="rId23"/>
    <p:sldId id="275" r:id="rId24"/>
    <p:sldId id="276" r:id="rId25"/>
    <p:sldId id="279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331" r:id="rId41"/>
    <p:sldId id="298" r:id="rId42"/>
    <p:sldId id="315" r:id="rId43"/>
    <p:sldId id="316" r:id="rId44"/>
    <p:sldId id="317" r:id="rId45"/>
    <p:sldId id="318" r:id="rId46"/>
    <p:sldId id="319" r:id="rId47"/>
    <p:sldId id="341" r:id="rId48"/>
    <p:sldId id="264" r:id="rId49"/>
    <p:sldId id="33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23" autoAdjust="0"/>
  </p:normalViewPr>
  <p:slideViewPr>
    <p:cSldViewPr>
      <p:cViewPr varScale="1">
        <p:scale>
          <a:sx n="71" d="100"/>
          <a:sy n="71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FC66E-7AB7-44A6-A75E-D9D27A5B19F2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BF18-FEB4-4D73-A5FC-875EEE4A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4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Сталкиваемся везде, алгоритм универсальный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BF18-FEB4-4D73-A5FC-875EEE4AF4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6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3BF18-FEB4-4D73-A5FC-875EEE4AF4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5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9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8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6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6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7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1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6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3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E297-C23D-48FD-A600-336F11BD76CA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63EAB-EF1B-4697-8D2C-A029DE1DC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3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D:\Реклама\Отчет гл вр\69c537a401e7127b9e267fbb80b1f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3"/>
            <a:ext cx="9252520" cy="716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060" y="188640"/>
            <a:ext cx="7772400" cy="1368152"/>
          </a:xfrm>
          <a:solidFill>
            <a:schemeClr val="accent6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Возражения в практике врача педиатра. Выход из сложных ситуаций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5860" y="4437112"/>
            <a:ext cx="7200800" cy="2063080"/>
          </a:xfrm>
          <a:solidFill>
            <a:schemeClr val="accent6">
              <a:lumMod val="20000"/>
              <a:lumOff val="80000"/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Чебыкина</a:t>
            </a:r>
            <a:r>
              <a:rPr lang="ru-RU" sz="2400" dirty="0" smtClean="0">
                <a:solidFill>
                  <a:schemeClr val="tx1"/>
                </a:solidFill>
              </a:rPr>
              <a:t> Татьяна Валерьевна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Заместитель главного врача по развитию, МВА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бизнес-тренер, </a:t>
            </a:r>
            <a:r>
              <a:rPr lang="ru-RU" sz="2400" dirty="0" err="1" smtClean="0">
                <a:solidFill>
                  <a:schemeClr val="tx1"/>
                </a:solidFill>
              </a:rPr>
              <a:t>коуч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Екатеринбург, 2018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356" y="116632"/>
            <a:ext cx="4377124" cy="1008112"/>
          </a:xfrm>
          <a:solidFill>
            <a:schemeClr val="accent1">
              <a:alpha val="16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Где фокусируется </a:t>
            </a:r>
            <a:r>
              <a:rPr lang="ru-RU" sz="2400" dirty="0" err="1" smtClean="0"/>
              <a:t>боʹльшая</a:t>
            </a:r>
            <a:r>
              <a:rPr lang="ru-RU" sz="2400" dirty="0" smtClean="0"/>
              <a:t> часть нашего времени и энергии?</a:t>
            </a: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>
            <a:off x="4932040" y="1991633"/>
            <a:ext cx="3816424" cy="3600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94869" y="2711713"/>
            <a:ext cx="2090765" cy="21602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2132856"/>
            <a:ext cx="2107465" cy="640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Круг забот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94869" y="3402583"/>
            <a:ext cx="2107465" cy="640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Круг влияния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395535" y="1700808"/>
            <a:ext cx="3816424" cy="3600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0014" y="3180972"/>
            <a:ext cx="2107465" cy="640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Круг забот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9065" y="5057973"/>
            <a:ext cx="2107465" cy="640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 забот</a:t>
            </a:r>
            <a:endParaRPr lang="ru-RU" sz="2400" b="1" dirty="0"/>
          </a:p>
        </p:txBody>
      </p:sp>
      <p:sp>
        <p:nvSpPr>
          <p:cNvPr id="3" name="Выноска 2 (граница и черта) 2"/>
          <p:cNvSpPr/>
          <p:nvPr/>
        </p:nvSpPr>
        <p:spPr>
          <a:xfrm>
            <a:off x="1475656" y="5779815"/>
            <a:ext cx="2448272" cy="612578"/>
          </a:xfrm>
          <a:prstGeom prst="accentBorderCallout2">
            <a:avLst>
              <a:gd name="adj1" fmla="val 55391"/>
              <a:gd name="adj2" fmla="val -5825"/>
              <a:gd name="adj3" fmla="val 54303"/>
              <a:gd name="adj4" fmla="val -17444"/>
              <a:gd name="adj5" fmla="val -17288"/>
              <a:gd name="adj6" fmla="val -309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оказывает на нас эмоционального или интеллектуального влияния</a:t>
            </a:r>
            <a:endParaRPr lang="ru-RU" sz="1400" dirty="0"/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6318991" y="5696742"/>
            <a:ext cx="2448272" cy="612578"/>
          </a:xfrm>
          <a:prstGeom prst="accentBorderCallout2">
            <a:avLst>
              <a:gd name="adj1" fmla="val 55391"/>
              <a:gd name="adj2" fmla="val -5825"/>
              <a:gd name="adj3" fmla="val 54303"/>
              <a:gd name="adj4" fmla="val -17444"/>
              <a:gd name="adj5" fmla="val -265631"/>
              <a:gd name="adj6" fmla="val 132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Подвластны нашему влиянию</a:t>
            </a:r>
            <a:endParaRPr lang="ru-RU" sz="1400" dirty="0"/>
          </a:p>
        </p:txBody>
      </p:sp>
      <p:sp>
        <p:nvSpPr>
          <p:cNvPr id="14" name="Выноска 2 (граница и черта) 13"/>
          <p:cNvSpPr/>
          <p:nvPr/>
        </p:nvSpPr>
        <p:spPr>
          <a:xfrm>
            <a:off x="6516216" y="1374949"/>
            <a:ext cx="2448272" cy="612578"/>
          </a:xfrm>
          <a:prstGeom prst="accentBorderCallout2">
            <a:avLst>
              <a:gd name="adj1" fmla="val 55391"/>
              <a:gd name="adj2" fmla="val -5825"/>
              <a:gd name="adj3" fmla="val 54303"/>
              <a:gd name="adj4" fmla="val -17444"/>
              <a:gd name="adj5" fmla="val 178218"/>
              <a:gd name="adj6" fmla="val -148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Контролировать не можем</a:t>
            </a:r>
            <a:endParaRPr lang="ru-RU" sz="1400" dirty="0"/>
          </a:p>
        </p:txBody>
      </p:sp>
      <p:sp>
        <p:nvSpPr>
          <p:cNvPr id="6" name="Полилиния 5"/>
          <p:cNvSpPr/>
          <p:nvPr/>
        </p:nvSpPr>
        <p:spPr>
          <a:xfrm>
            <a:off x="4515356" y="1505119"/>
            <a:ext cx="178025" cy="4750024"/>
          </a:xfrm>
          <a:custGeom>
            <a:avLst/>
            <a:gdLst>
              <a:gd name="connsiteX0" fmla="*/ 0 w 178025"/>
              <a:gd name="connsiteY0" fmla="*/ 0 h 4750024"/>
              <a:gd name="connsiteX1" fmla="*/ 16184 w 178025"/>
              <a:gd name="connsiteY1" fmla="*/ 56644 h 4750024"/>
              <a:gd name="connsiteX2" fmla="*/ 24276 w 178025"/>
              <a:gd name="connsiteY2" fmla="*/ 105196 h 4750024"/>
              <a:gd name="connsiteX3" fmla="*/ 40460 w 178025"/>
              <a:gd name="connsiteY3" fmla="*/ 145656 h 4750024"/>
              <a:gd name="connsiteX4" fmla="*/ 48552 w 178025"/>
              <a:gd name="connsiteY4" fmla="*/ 202300 h 4750024"/>
              <a:gd name="connsiteX5" fmla="*/ 64736 w 178025"/>
              <a:gd name="connsiteY5" fmla="*/ 283221 h 4750024"/>
              <a:gd name="connsiteX6" fmla="*/ 72828 w 178025"/>
              <a:gd name="connsiteY6" fmla="*/ 331773 h 4750024"/>
              <a:gd name="connsiteX7" fmla="*/ 64736 w 178025"/>
              <a:gd name="connsiteY7" fmla="*/ 428877 h 4750024"/>
              <a:gd name="connsiteX8" fmla="*/ 56644 w 178025"/>
              <a:gd name="connsiteY8" fmla="*/ 453154 h 4750024"/>
              <a:gd name="connsiteX9" fmla="*/ 40460 w 178025"/>
              <a:gd name="connsiteY9" fmla="*/ 534074 h 4750024"/>
              <a:gd name="connsiteX10" fmla="*/ 48552 w 178025"/>
              <a:gd name="connsiteY10" fmla="*/ 890123 h 4750024"/>
              <a:gd name="connsiteX11" fmla="*/ 56644 w 178025"/>
              <a:gd name="connsiteY11" fmla="*/ 914400 h 4750024"/>
              <a:gd name="connsiteX12" fmla="*/ 80920 w 178025"/>
              <a:gd name="connsiteY12" fmla="*/ 1027688 h 4750024"/>
              <a:gd name="connsiteX13" fmla="*/ 89012 w 178025"/>
              <a:gd name="connsiteY13" fmla="*/ 1116700 h 4750024"/>
              <a:gd name="connsiteX14" fmla="*/ 105196 w 178025"/>
              <a:gd name="connsiteY14" fmla="*/ 1577946 h 4750024"/>
              <a:gd name="connsiteX15" fmla="*/ 113288 w 178025"/>
              <a:gd name="connsiteY15" fmla="*/ 1658867 h 4750024"/>
              <a:gd name="connsiteX16" fmla="*/ 121380 w 178025"/>
              <a:gd name="connsiteY16" fmla="*/ 1683143 h 4750024"/>
              <a:gd name="connsiteX17" fmla="*/ 129472 w 178025"/>
              <a:gd name="connsiteY17" fmla="*/ 1723603 h 4750024"/>
              <a:gd name="connsiteX18" fmla="*/ 121380 w 178025"/>
              <a:gd name="connsiteY18" fmla="*/ 1853076 h 4750024"/>
              <a:gd name="connsiteX19" fmla="*/ 113288 w 178025"/>
              <a:gd name="connsiteY19" fmla="*/ 1885444 h 4750024"/>
              <a:gd name="connsiteX20" fmla="*/ 97104 w 178025"/>
              <a:gd name="connsiteY20" fmla="*/ 2071561 h 4750024"/>
              <a:gd name="connsiteX21" fmla="*/ 80920 w 178025"/>
              <a:gd name="connsiteY21" fmla="*/ 2241493 h 4750024"/>
              <a:gd name="connsiteX22" fmla="*/ 72828 w 178025"/>
              <a:gd name="connsiteY22" fmla="*/ 2435702 h 4750024"/>
              <a:gd name="connsiteX23" fmla="*/ 64736 w 178025"/>
              <a:gd name="connsiteY23" fmla="*/ 2468070 h 4750024"/>
              <a:gd name="connsiteX24" fmla="*/ 80920 w 178025"/>
              <a:gd name="connsiteY24" fmla="*/ 2710831 h 4750024"/>
              <a:gd name="connsiteX25" fmla="*/ 89012 w 178025"/>
              <a:gd name="connsiteY25" fmla="*/ 3867993 h 4750024"/>
              <a:gd name="connsiteX26" fmla="*/ 97104 w 178025"/>
              <a:gd name="connsiteY26" fmla="*/ 3900361 h 4750024"/>
              <a:gd name="connsiteX27" fmla="*/ 105196 w 178025"/>
              <a:gd name="connsiteY27" fmla="*/ 3965097 h 4750024"/>
              <a:gd name="connsiteX28" fmla="*/ 121380 w 178025"/>
              <a:gd name="connsiteY28" fmla="*/ 4013649 h 4750024"/>
              <a:gd name="connsiteX29" fmla="*/ 129472 w 178025"/>
              <a:gd name="connsiteY29" fmla="*/ 4102662 h 4750024"/>
              <a:gd name="connsiteX30" fmla="*/ 145656 w 178025"/>
              <a:gd name="connsiteY30" fmla="*/ 4191674 h 4750024"/>
              <a:gd name="connsiteX31" fmla="*/ 169932 w 178025"/>
              <a:gd name="connsiteY31" fmla="*/ 4329239 h 4750024"/>
              <a:gd name="connsiteX32" fmla="*/ 178025 w 178025"/>
              <a:gd name="connsiteY32" fmla="*/ 4636736 h 4750024"/>
              <a:gd name="connsiteX33" fmla="*/ 169932 w 178025"/>
              <a:gd name="connsiteY33" fmla="*/ 4701472 h 4750024"/>
              <a:gd name="connsiteX34" fmla="*/ 169932 w 178025"/>
              <a:gd name="connsiteY34" fmla="*/ 4750024 h 475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8025" h="4750024">
                <a:moveTo>
                  <a:pt x="0" y="0"/>
                </a:moveTo>
                <a:cubicBezTo>
                  <a:pt x="5395" y="18881"/>
                  <a:pt x="11768" y="37510"/>
                  <a:pt x="16184" y="56644"/>
                </a:cubicBezTo>
                <a:cubicBezTo>
                  <a:pt x="19873" y="72631"/>
                  <a:pt x="19959" y="89367"/>
                  <a:pt x="24276" y="105196"/>
                </a:cubicBezTo>
                <a:cubicBezTo>
                  <a:pt x="28098" y="119210"/>
                  <a:pt x="35065" y="132169"/>
                  <a:pt x="40460" y="145656"/>
                </a:cubicBezTo>
                <a:cubicBezTo>
                  <a:pt x="43157" y="164537"/>
                  <a:pt x="45237" y="183517"/>
                  <a:pt x="48552" y="202300"/>
                </a:cubicBezTo>
                <a:cubicBezTo>
                  <a:pt x="53332" y="229389"/>
                  <a:pt x="60214" y="256087"/>
                  <a:pt x="64736" y="283221"/>
                </a:cubicBezTo>
                <a:lnTo>
                  <a:pt x="72828" y="331773"/>
                </a:lnTo>
                <a:cubicBezTo>
                  <a:pt x="70131" y="364141"/>
                  <a:pt x="69029" y="396682"/>
                  <a:pt x="64736" y="428877"/>
                </a:cubicBezTo>
                <a:cubicBezTo>
                  <a:pt x="63609" y="437332"/>
                  <a:pt x="58317" y="444790"/>
                  <a:pt x="56644" y="453154"/>
                </a:cubicBezTo>
                <a:cubicBezTo>
                  <a:pt x="38048" y="546135"/>
                  <a:pt x="58741" y="479230"/>
                  <a:pt x="40460" y="534074"/>
                </a:cubicBezTo>
                <a:cubicBezTo>
                  <a:pt x="43157" y="652757"/>
                  <a:pt x="43505" y="771517"/>
                  <a:pt x="48552" y="890123"/>
                </a:cubicBezTo>
                <a:cubicBezTo>
                  <a:pt x="48915" y="898645"/>
                  <a:pt x="55242" y="905986"/>
                  <a:pt x="56644" y="914400"/>
                </a:cubicBezTo>
                <a:cubicBezTo>
                  <a:pt x="74651" y="1022441"/>
                  <a:pt x="50722" y="952194"/>
                  <a:pt x="80920" y="1027688"/>
                </a:cubicBezTo>
                <a:cubicBezTo>
                  <a:pt x="83617" y="1057359"/>
                  <a:pt x="87699" y="1086936"/>
                  <a:pt x="89012" y="1116700"/>
                </a:cubicBezTo>
                <a:cubicBezTo>
                  <a:pt x="95793" y="1270394"/>
                  <a:pt x="98314" y="1424257"/>
                  <a:pt x="105196" y="1577946"/>
                </a:cubicBezTo>
                <a:cubicBezTo>
                  <a:pt x="106409" y="1605027"/>
                  <a:pt x="109166" y="1632074"/>
                  <a:pt x="113288" y="1658867"/>
                </a:cubicBezTo>
                <a:cubicBezTo>
                  <a:pt x="114585" y="1667298"/>
                  <a:pt x="119311" y="1674868"/>
                  <a:pt x="121380" y="1683143"/>
                </a:cubicBezTo>
                <a:cubicBezTo>
                  <a:pt x="124716" y="1696486"/>
                  <a:pt x="126775" y="1710116"/>
                  <a:pt x="129472" y="1723603"/>
                </a:cubicBezTo>
                <a:cubicBezTo>
                  <a:pt x="126775" y="1766761"/>
                  <a:pt x="125683" y="1810049"/>
                  <a:pt x="121380" y="1853076"/>
                </a:cubicBezTo>
                <a:cubicBezTo>
                  <a:pt x="120273" y="1864142"/>
                  <a:pt x="114516" y="1874391"/>
                  <a:pt x="113288" y="1885444"/>
                </a:cubicBezTo>
                <a:cubicBezTo>
                  <a:pt x="106411" y="1947336"/>
                  <a:pt x="101648" y="2009454"/>
                  <a:pt x="97104" y="2071561"/>
                </a:cubicBezTo>
                <a:cubicBezTo>
                  <a:pt x="85059" y="2236172"/>
                  <a:pt x="105000" y="2169254"/>
                  <a:pt x="80920" y="2241493"/>
                </a:cubicBezTo>
                <a:cubicBezTo>
                  <a:pt x="78223" y="2306229"/>
                  <a:pt x="77444" y="2371074"/>
                  <a:pt x="72828" y="2435702"/>
                </a:cubicBezTo>
                <a:cubicBezTo>
                  <a:pt x="72036" y="2446795"/>
                  <a:pt x="64736" y="2456949"/>
                  <a:pt x="64736" y="2468070"/>
                </a:cubicBezTo>
                <a:cubicBezTo>
                  <a:pt x="64736" y="2488978"/>
                  <a:pt x="78899" y="2682542"/>
                  <a:pt x="80920" y="2710831"/>
                </a:cubicBezTo>
                <a:cubicBezTo>
                  <a:pt x="83617" y="3096552"/>
                  <a:pt x="83764" y="3482299"/>
                  <a:pt x="89012" y="3867993"/>
                </a:cubicBezTo>
                <a:cubicBezTo>
                  <a:pt x="89163" y="3879113"/>
                  <a:pt x="95276" y="3889391"/>
                  <a:pt x="97104" y="3900361"/>
                </a:cubicBezTo>
                <a:cubicBezTo>
                  <a:pt x="100679" y="3921812"/>
                  <a:pt x="100639" y="3943833"/>
                  <a:pt x="105196" y="3965097"/>
                </a:cubicBezTo>
                <a:cubicBezTo>
                  <a:pt x="108770" y="3981778"/>
                  <a:pt x="121380" y="4013649"/>
                  <a:pt x="121380" y="4013649"/>
                </a:cubicBezTo>
                <a:cubicBezTo>
                  <a:pt x="124077" y="4043320"/>
                  <a:pt x="125991" y="4073073"/>
                  <a:pt x="129472" y="4102662"/>
                </a:cubicBezTo>
                <a:cubicBezTo>
                  <a:pt x="136182" y="4159694"/>
                  <a:pt x="137401" y="4139389"/>
                  <a:pt x="145656" y="4191674"/>
                </a:cubicBezTo>
                <a:cubicBezTo>
                  <a:pt x="166525" y="4323841"/>
                  <a:pt x="149000" y="4266440"/>
                  <a:pt x="169932" y="4329239"/>
                </a:cubicBezTo>
                <a:cubicBezTo>
                  <a:pt x="172630" y="4431738"/>
                  <a:pt x="178025" y="4534202"/>
                  <a:pt x="178025" y="4636736"/>
                </a:cubicBezTo>
                <a:cubicBezTo>
                  <a:pt x="178025" y="4658483"/>
                  <a:pt x="171482" y="4679781"/>
                  <a:pt x="169932" y="4701472"/>
                </a:cubicBezTo>
                <a:cubicBezTo>
                  <a:pt x="168779" y="4717615"/>
                  <a:pt x="169932" y="4733840"/>
                  <a:pt x="169932" y="475002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фокусируется </a:t>
            </a:r>
            <a:r>
              <a:rPr lang="ru-RU" dirty="0" err="1" smtClean="0"/>
              <a:t>боʹльшая</a:t>
            </a:r>
            <a:r>
              <a:rPr lang="ru-RU" dirty="0" smtClean="0"/>
              <a:t> часть нашего времени и энергии?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1412776"/>
            <a:ext cx="3240360" cy="32403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28483" y="2374595"/>
            <a:ext cx="1438562" cy="13424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67264" y="1484784"/>
            <a:ext cx="178935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забот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67263" y="2744924"/>
            <a:ext cx="178935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влияния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203848" y="2132856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059832" y="3825044"/>
            <a:ext cx="37804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1378243" y="2014914"/>
            <a:ext cx="37804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H="1">
            <a:off x="1135216" y="3465004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004048" y="1425634"/>
            <a:ext cx="3240360" cy="32403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36096" y="1949930"/>
            <a:ext cx="2433782" cy="22711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43728" y="1497642"/>
            <a:ext cx="178935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забот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43727" y="2757782"/>
            <a:ext cx="178935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влияния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H="1">
            <a:off x="7533084" y="2073706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H="1" flipV="1">
            <a:off x="7344063" y="3897053"/>
            <a:ext cx="37804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>
            <a:off x="5445097" y="1940929"/>
            <a:ext cx="37804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258070" y="3537013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Объект 4"/>
          <p:cNvSpPr>
            <a:spLocks noGrp="1"/>
          </p:cNvSpPr>
          <p:nvPr>
            <p:ph idx="1"/>
          </p:nvPr>
        </p:nvSpPr>
        <p:spPr>
          <a:xfrm>
            <a:off x="323528" y="4665994"/>
            <a:ext cx="4176464" cy="1931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В круге забот усилия растрачиваются. Фокус внимания на слабостях других людей, на проблемах внешней среды и обстоятельствах, на которые не в силах повлиять.</a:t>
            </a:r>
          </a:p>
          <a:p>
            <a:pPr marL="0" indent="0">
              <a:buNone/>
            </a:pPr>
            <a:r>
              <a:rPr lang="ru-RU" sz="1200" dirty="0" smtClean="0"/>
              <a:t>Проявляется в постоянных жалобах и обвинениях, появляется ощущение жертвы.</a:t>
            </a:r>
          </a:p>
          <a:p>
            <a:pPr marL="0" indent="0">
              <a:buNone/>
            </a:pPr>
            <a:r>
              <a:rPr lang="ru-RU" sz="1200" dirty="0" smtClean="0"/>
              <a:t>Фокусируясь на круге забот мы позволяем тому, что внутри его управлять нами. Вырабатываемая негативная энергия в сочетании с пренебрежением такими сферами, в которых мы  способны что то сделать, заставляет круг влияния сжиматься</a:t>
            </a:r>
          </a:p>
        </p:txBody>
      </p:sp>
      <p:sp>
        <p:nvSpPr>
          <p:cNvPr id="39" name="Объект 4"/>
          <p:cNvSpPr txBox="1">
            <a:spLocks/>
          </p:cNvSpPr>
          <p:nvPr/>
        </p:nvSpPr>
        <p:spPr>
          <a:xfrm>
            <a:off x="4600759" y="4725144"/>
            <a:ext cx="4104456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Направляем энергию на то, что подвластно нашему влиянию.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Природа этой энергии позитивна, она расширяет круг влияния</a:t>
            </a:r>
          </a:p>
        </p:txBody>
      </p:sp>
    </p:spTree>
    <p:extLst>
      <p:ext uri="{BB962C8B-B14F-4D97-AF65-F5344CB8AC3E}">
        <p14:creationId xmlns:p14="http://schemas.microsoft.com/office/powerpoint/2010/main" val="23223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585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зависит отношение к возражениям от того на чем мы сосредоточены?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2533716" y="2276872"/>
            <a:ext cx="3046395" cy="26642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81525" y="2924943"/>
            <a:ext cx="1550776" cy="143135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3398" y="2348880"/>
            <a:ext cx="1550776" cy="428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забот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7518" y="3373462"/>
            <a:ext cx="1550776" cy="428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влияния</a:t>
            </a:r>
            <a:endParaRPr lang="ru-RU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868144" y="2456892"/>
            <a:ext cx="2919960" cy="79208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 сказал, что нужно делать прокол!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066212" y="3802310"/>
            <a:ext cx="792088" cy="109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868144" y="3587886"/>
            <a:ext cx="2919960" cy="648072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Настоять на своем</a:t>
            </a:r>
          </a:p>
          <a:p>
            <a:pPr algn="ctr"/>
            <a:r>
              <a:rPr lang="ru-RU" sz="2400" dirty="0" smtClean="0"/>
              <a:t>Заставить</a:t>
            </a:r>
            <a:endParaRPr lang="ru-RU" sz="2400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2279805" y="1412776"/>
            <a:ext cx="3960440" cy="72550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 считаю, что делать прокол (пазухи) опасно!</a:t>
            </a:r>
            <a:endParaRPr lang="ru-RU" sz="2400" dirty="0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23602" y="2146306"/>
            <a:ext cx="2088232" cy="156304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Я рассказал</a:t>
            </a:r>
            <a:r>
              <a:rPr lang="ru-RU" sz="2000" dirty="0"/>
              <a:t> </a:t>
            </a:r>
            <a:r>
              <a:rPr lang="ru-RU" sz="2000" dirty="0" smtClean="0"/>
              <a:t>вам о способах лечения и рисках, что вы выбираете?</a:t>
            </a:r>
            <a:endParaRPr lang="ru-RU" sz="2000" dirty="0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383561" y="4072939"/>
            <a:ext cx="2064971" cy="1088922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Помочь наилучшим образом</a:t>
            </a:r>
            <a:endParaRPr lang="ru-RU" sz="2400" dirty="0"/>
          </a:p>
        </p:txBody>
      </p:sp>
      <p:cxnSp>
        <p:nvCxnSpPr>
          <p:cNvPr id="22" name="Прямая со стрелкой 21"/>
          <p:cNvCxnSpPr>
            <a:stCxn id="21" idx="0"/>
          </p:cNvCxnSpPr>
          <p:nvPr/>
        </p:nvCxnSpPr>
        <p:spPr>
          <a:xfrm flipV="1">
            <a:off x="2448532" y="3857116"/>
            <a:ext cx="1187364" cy="760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858300" y="5445224"/>
            <a:ext cx="2876885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Они должны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018" y="5382554"/>
            <a:ext cx="2876885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Я делаю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585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зависит отношение к возражениям от того на чем мы сосредоточены?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2533716" y="2276872"/>
            <a:ext cx="3046395" cy="26642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81525" y="2924943"/>
            <a:ext cx="1550776" cy="143135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3398" y="2348880"/>
            <a:ext cx="1550776" cy="428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забот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7518" y="3373462"/>
            <a:ext cx="1550776" cy="428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влияния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15" idx="2"/>
          </p:cNvCxnSpPr>
          <p:nvPr/>
        </p:nvCxnSpPr>
        <p:spPr>
          <a:xfrm flipH="1" flipV="1">
            <a:off x="5220072" y="3802310"/>
            <a:ext cx="936104" cy="436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Загнутый угол 15"/>
          <p:cNvSpPr/>
          <p:nvPr/>
        </p:nvSpPr>
        <p:spPr>
          <a:xfrm>
            <a:off x="2279805" y="1340768"/>
            <a:ext cx="3960440" cy="79751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Пациент заходит в кабинет врача в верхней одежде</a:t>
            </a:r>
            <a:endParaRPr lang="ru-RU" sz="2400" dirty="0"/>
          </a:p>
        </p:txBody>
      </p:sp>
      <p:cxnSp>
        <p:nvCxnSpPr>
          <p:cNvPr id="22" name="Прямая со стрелкой 21"/>
          <p:cNvCxnSpPr>
            <a:stCxn id="19" idx="0"/>
          </p:cNvCxnSpPr>
          <p:nvPr/>
        </p:nvCxnSpPr>
        <p:spPr>
          <a:xfrm flipV="1">
            <a:off x="2453114" y="3802310"/>
            <a:ext cx="1595672" cy="94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156176" y="2348880"/>
            <a:ext cx="2736304" cy="136815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Оставьте одежду в гардеробе, потом заходите в кабинет!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6156176" y="3861048"/>
            <a:ext cx="2592288" cy="75608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Воспитать их</a:t>
            </a:r>
            <a:endParaRPr lang="ru-RU" sz="2400" dirty="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301468" y="2276872"/>
            <a:ext cx="2110292" cy="187024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Вы можете повесить вашу куртку на эти плечики</a:t>
            </a:r>
            <a:endParaRPr lang="ru-RU" sz="2000" dirty="0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342822" y="4266093"/>
            <a:ext cx="2110292" cy="959907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Организую удобную среду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58300" y="5445224"/>
            <a:ext cx="2876885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Они должны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8018" y="5382554"/>
            <a:ext cx="2876885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Я делаю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585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 зависит отношение к возражениям от того на чем мы сосредоточены?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2533716" y="2276872"/>
            <a:ext cx="3046395" cy="26642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81525" y="2924943"/>
            <a:ext cx="1550776" cy="143135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3398" y="2348880"/>
            <a:ext cx="1550776" cy="428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забот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7518" y="3373462"/>
            <a:ext cx="1550776" cy="428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 влияния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220072" y="3802310"/>
            <a:ext cx="1152128" cy="435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Загнутый угол 15"/>
          <p:cNvSpPr/>
          <p:nvPr/>
        </p:nvSpPr>
        <p:spPr>
          <a:xfrm>
            <a:off x="2279805" y="1340768"/>
            <a:ext cx="3960440" cy="79751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Пациент задерживается в кабинете врача</a:t>
            </a:r>
            <a:endParaRPr lang="ru-RU" sz="2400" dirty="0"/>
          </a:p>
        </p:txBody>
      </p:sp>
      <p:cxnSp>
        <p:nvCxnSpPr>
          <p:cNvPr id="22" name="Прямая со стрелкой 21"/>
          <p:cNvCxnSpPr>
            <a:stCxn id="23" idx="0"/>
          </p:cNvCxnSpPr>
          <p:nvPr/>
        </p:nvCxnSpPr>
        <p:spPr>
          <a:xfrm flipV="1">
            <a:off x="2255212" y="3802310"/>
            <a:ext cx="1793574" cy="850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706324" y="2563304"/>
            <a:ext cx="2952329" cy="72008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 меня там люди в коридоре ждут!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5834021" y="3640622"/>
            <a:ext cx="2952329" cy="135168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Он должен понимать, что меня задерживает (долго говорит, одевается и пр.)</a:t>
            </a:r>
            <a:endParaRPr lang="ru-RU" sz="2000" dirty="0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382539" y="2138282"/>
            <a:ext cx="1884269" cy="177656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У </a:t>
            </a:r>
            <a:r>
              <a:rPr lang="ru-RU" sz="2000" dirty="0" smtClean="0"/>
              <a:t>нас есть 12 минут, что бы решить ваш вопрос</a:t>
            </a:r>
            <a:endParaRPr lang="ru-RU" sz="2000" dirty="0"/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94134" y="4077072"/>
            <a:ext cx="1861078" cy="1152128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Управлять процессом приема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8300" y="5445224"/>
            <a:ext cx="2876885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Они должны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018" y="5382554"/>
            <a:ext cx="2876885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Я делаю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037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Самообучение, тренинги, </a:t>
            </a:r>
            <a:r>
              <a:rPr lang="ru-RU" dirty="0" err="1" smtClean="0"/>
              <a:t>коучинг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748"/>
              </p:ext>
            </p:extLst>
          </p:nvPr>
        </p:nvGraphicFramePr>
        <p:xfrm>
          <a:off x="457200" y="132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2883768"/>
                <a:gridCol w="2743200"/>
              </a:tblGrid>
              <a:tr h="126216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делаем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Проблема, находится под </a:t>
                      </a:r>
                      <a:r>
                        <a:rPr lang="ru-RU" dirty="0" smtClean="0"/>
                        <a:t>нашим прямым </a:t>
                      </a:r>
                      <a:r>
                        <a:rPr lang="ru-RU" dirty="0" smtClean="0"/>
                        <a:t>контролем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Совершенствуя наши </a:t>
                      </a:r>
                      <a:r>
                        <a:rPr lang="ru-RU" i="1" dirty="0" smtClean="0"/>
                        <a:t>навыки 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Видеть цели и идти к ней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Выполнять обязательства перед собой</a:t>
                      </a:r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Косвенный контроль – можно прибегнуть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Изменению наших методов влияния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Более 30 методов влияния. Большинство имеет три-четыре таких метода*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Выход на уровень ценностей, поиск общего, работа в стиле «Выиграл-Выиграл», сначала понять – потом быть понятым.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 нашего контроля проблемы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Требуют от нас лишь того, что бы мы </a:t>
                      </a:r>
                      <a:r>
                        <a:rPr lang="ru-RU" i="1" dirty="0" smtClean="0"/>
                        <a:t>приняли на себя ответственность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Спокойно </a:t>
                      </a:r>
                      <a:r>
                        <a:rPr lang="ru-RU" i="1" dirty="0" smtClean="0"/>
                        <a:t>принять</a:t>
                      </a:r>
                      <a:r>
                        <a:rPr lang="ru-RU" dirty="0" smtClean="0"/>
                        <a:t> их такими, какие они есть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" y="566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*Обычно </a:t>
            </a:r>
            <a:r>
              <a:rPr lang="ru-RU" dirty="0"/>
              <a:t>все начинается с уговоров, а если это не срабатывает, то спорящие либо разбегаются, либо вступают в борьбу.</a:t>
            </a:r>
          </a:p>
        </p:txBody>
      </p:sp>
    </p:spTree>
    <p:extLst>
      <p:ext uri="{BB962C8B-B14F-4D97-AF65-F5344CB8AC3E}">
        <p14:creationId xmlns:p14="http://schemas.microsoft.com/office/powerpoint/2010/main" val="22029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2001" y="888812"/>
            <a:ext cx="4868245" cy="1143000"/>
          </a:xfrm>
        </p:spPr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38881"/>
            <a:ext cx="8229600" cy="37199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Отношение к возражениям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Теория «Действовать или быть объектом воздействия» Стивен Р. </a:t>
            </a:r>
            <a:r>
              <a:rPr lang="ru-RU" dirty="0" err="1" smtClean="0"/>
              <a:t>Кови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Алгоритм работы с возражениями с примерами из практики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D:\Реклама\Отчет гл вр\69c537a401e7127b9e267fbb80b1f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3818555" cy="295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Алгоритм </a:t>
            </a:r>
            <a:br>
              <a:rPr lang="ru-RU" sz="6000" dirty="0" smtClean="0"/>
            </a:br>
            <a:r>
              <a:rPr lang="ru-RU" sz="6000" dirty="0" smtClean="0"/>
              <a:t>работы с возражениями</a:t>
            </a:r>
            <a:endParaRPr lang="ru-RU" sz="6000" dirty="0"/>
          </a:p>
        </p:txBody>
      </p:sp>
      <p:pic>
        <p:nvPicPr>
          <p:cNvPr id="1027" name="Picture 3" descr="\\10.0.0.1\Profiles\zam-rasvitie\Мои документы\Реклама\Возраж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632160" cy="36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8800" b="1" i="1" dirty="0"/>
              <a:t>«Еще неизвестно, насколько эффективна эта прививка.  Видимо, как всегда, в России зарубежные компании пытаются провести эксперимент на российских детях и испытать новую вакцину</a:t>
            </a:r>
            <a:r>
              <a:rPr lang="ru-RU" sz="8800" b="1" i="1" dirty="0" smtClean="0"/>
              <a:t>?»</a:t>
            </a:r>
            <a:endParaRPr lang="ru-RU" sz="8800" dirty="0"/>
          </a:p>
          <a:p>
            <a:pPr marL="0" indent="0" algn="ctr">
              <a:buNone/>
            </a:pP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5182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на возражение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Я </a:t>
            </a:r>
            <a:r>
              <a:rPr lang="ru-RU" dirty="0"/>
              <a:t>согласна, что эффективность любого лекарства и, конечно, вакцины </a:t>
            </a:r>
            <a:r>
              <a:rPr lang="ru-RU" dirty="0" smtClean="0"/>
              <a:t>важна (1 шаг). Уточните</a:t>
            </a:r>
            <a:r>
              <a:rPr lang="ru-RU" dirty="0"/>
              <a:t>, пожалуйста, что значит, по вашему мнению, «новая</a:t>
            </a:r>
            <a:r>
              <a:rPr lang="ru-RU" dirty="0" smtClean="0"/>
              <a:t>» (2 шаг)?</a:t>
            </a:r>
          </a:p>
          <a:p>
            <a:pPr>
              <a:buFontTx/>
              <a:buChar char="-"/>
            </a:pPr>
            <a:r>
              <a:rPr lang="ru-RU" dirty="0" smtClean="0"/>
              <a:t>Это когда только изобрели и на детях испытывают!</a:t>
            </a:r>
          </a:p>
          <a:p>
            <a:pPr>
              <a:buFontTx/>
              <a:buChar char="-"/>
            </a:pPr>
            <a:r>
              <a:rPr lang="ru-RU" dirty="0" smtClean="0"/>
              <a:t>Я вам предлагаю вакцину, о которой за знают давно. В мире от ВО прививают более 25-лет, проведено 57 клинических исследований </a:t>
            </a:r>
            <a:r>
              <a:rPr lang="ru-RU" dirty="0"/>
              <a:t>с участием более 10 </a:t>
            </a:r>
            <a:r>
              <a:rPr lang="ru-RU" dirty="0" smtClean="0"/>
              <a:t>000 добровольцев (3 шаг) Пауза</a:t>
            </a:r>
          </a:p>
          <a:p>
            <a:pPr>
              <a:buFontTx/>
              <a:buChar char="-"/>
            </a:pPr>
            <a:r>
              <a:rPr lang="ru-RU" dirty="0" smtClean="0"/>
              <a:t>Я впервые слышу об этом.. и все таки еще сомневаюсь…</a:t>
            </a:r>
          </a:p>
          <a:p>
            <a:pPr>
              <a:buFontTx/>
              <a:buChar char="-"/>
            </a:pPr>
            <a:r>
              <a:rPr lang="ru-RU" dirty="0" smtClean="0"/>
              <a:t>(пауза) С чем связаны ваши сомнения?(4 шаг)...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2001" y="888812"/>
            <a:ext cx="4868245" cy="1143000"/>
          </a:xfrm>
        </p:spPr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38881"/>
            <a:ext cx="8229600" cy="37199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Отношение к возражениям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Теория «Действовать или быть объектом воздействия» Стивен Р. </a:t>
            </a:r>
            <a:r>
              <a:rPr lang="ru-RU" dirty="0" err="1" smtClean="0"/>
              <a:t>Кови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Алгоритм работы с возражениями с примерами из практики</a:t>
            </a:r>
            <a:endParaRPr lang="ru-RU" dirty="0"/>
          </a:p>
        </p:txBody>
      </p:sp>
      <p:pic>
        <p:nvPicPr>
          <p:cNvPr id="4" name="Рисунок 1" descr="D:\Реклама\Отчет гл вр\69c537a401e7127b9e267fbb80b1f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3818555" cy="295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/>
              <a:t>ШАГ </a:t>
            </a:r>
            <a:r>
              <a:rPr lang="ru-RU" sz="8000" i="1" dirty="0" smtClean="0"/>
              <a:t>1</a:t>
            </a:r>
            <a:endParaRPr lang="ru-RU" sz="8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Profiles\zam-rasvitie\Мои документы\Реклама\422894_html_7fcd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352595" cy="40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 smtClean="0"/>
              <a:t>УСЛОВНОЕ </a:t>
            </a:r>
            <a:r>
              <a:rPr lang="ru-RU" sz="5400" i="1" dirty="0"/>
              <a:t>СОГЛАСИЕ</a:t>
            </a:r>
            <a:endParaRPr lang="ru-RU" sz="5400" dirty="0"/>
          </a:p>
          <a:p>
            <a:pPr marL="0" indent="0">
              <a:buNone/>
            </a:pPr>
            <a:r>
              <a:rPr lang="ru-RU" sz="5400" i="1" dirty="0"/>
              <a:t>(Прими возражение)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692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i="1" dirty="0"/>
              <a:t>Цель шага: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i="1" dirty="0" smtClean="0"/>
              <a:t>(</a:t>
            </a:r>
            <a:r>
              <a:rPr lang="ru-RU" sz="4000" i="1" dirty="0"/>
              <a:t>Результат в ощущениях пациента) </a:t>
            </a:r>
            <a:endParaRPr lang="ru-RU" sz="4000" dirty="0"/>
          </a:p>
          <a:p>
            <a:r>
              <a:rPr lang="ru-RU" sz="4000" i="1" dirty="0"/>
              <a:t>Я тебя услышал!</a:t>
            </a:r>
            <a:endParaRPr lang="ru-RU" sz="4000" dirty="0"/>
          </a:p>
          <a:p>
            <a:r>
              <a:rPr lang="ru-RU" sz="4000" i="1" dirty="0"/>
              <a:t>Ты имеешь право на это мнение</a:t>
            </a:r>
            <a:endParaRPr lang="ru-RU" sz="4000" dirty="0"/>
          </a:p>
          <a:p>
            <a:r>
              <a:rPr lang="ru-RU" sz="4000" i="1" dirty="0"/>
              <a:t>Ты задаешь правильные вопросы</a:t>
            </a:r>
            <a:endParaRPr lang="ru-RU" sz="4000" dirty="0"/>
          </a:p>
          <a:p>
            <a:r>
              <a:rPr lang="ru-RU" sz="4000" i="1" dirty="0"/>
              <a:t>Я не игнорирую тебя!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537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8800" b="1" i="1" dirty="0"/>
              <a:t>«Еще неизвестно, насколько </a:t>
            </a:r>
            <a:r>
              <a:rPr lang="ru-RU" sz="8800" b="1" i="1" dirty="0">
                <a:solidFill>
                  <a:srgbClr val="FF0000"/>
                </a:solidFill>
              </a:rPr>
              <a:t>эффективна</a:t>
            </a:r>
            <a:r>
              <a:rPr lang="ru-RU" sz="8800" b="1" i="1" dirty="0"/>
              <a:t> эта прививка.  Видимо, как всегда, в России зарубежные компании пытаются провести эксперимент на российских детях и испытать новую вакцину</a:t>
            </a:r>
            <a:r>
              <a:rPr lang="ru-RU" sz="8800" b="1" i="1" dirty="0" smtClean="0"/>
              <a:t>?»</a:t>
            </a:r>
            <a:endParaRPr lang="ru-RU" sz="8800" dirty="0"/>
          </a:p>
          <a:p>
            <a:pPr marL="0" indent="0" algn="ctr">
              <a:buNone/>
            </a:pP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6773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«Я согласна, что эффективность любого лекарства и, конечно, вакцины важна»</a:t>
            </a:r>
            <a:endParaRPr lang="ru-RU" sz="54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5400" dirty="0" smtClean="0"/>
              <a:t>«Да, я слышала подобное мнение»</a:t>
            </a:r>
          </a:p>
        </p:txBody>
      </p:sp>
    </p:spTree>
    <p:extLst>
      <p:ext uri="{BB962C8B-B14F-4D97-AF65-F5344CB8AC3E}">
        <p14:creationId xmlns:p14="http://schemas.microsoft.com/office/powerpoint/2010/main" val="9176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539552" y="1124744"/>
            <a:ext cx="8136904" cy="5112568"/>
          </a:xfrm>
          <a:prstGeom prst="flowChartPunchedCar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Согласись не с самим возражением, а с правом пациента на возражение</a:t>
            </a:r>
          </a:p>
          <a:p>
            <a:pPr algn="ctr"/>
            <a:endParaRPr lang="ru-RU" sz="4800" dirty="0">
              <a:solidFill>
                <a:schemeClr val="tx1"/>
              </a:solidFill>
            </a:endParaRPr>
          </a:p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Варианты 1шага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ru-RU" dirty="0"/>
              <a:t>Вы абсолютно правы</a:t>
            </a:r>
            <a:r>
              <a:rPr lang="ru-RU" dirty="0" smtClean="0"/>
              <a:t>! (так и говорить дальше не о чем)</a:t>
            </a:r>
            <a:endParaRPr lang="ru-RU" dirty="0"/>
          </a:p>
          <a:p>
            <a:pPr marL="0" indent="0" fontAlgn="t">
              <a:buNone/>
            </a:pPr>
            <a:endParaRPr lang="ru-RU" dirty="0"/>
          </a:p>
          <a:p>
            <a:pPr marL="0" indent="0" fontAlgn="t">
              <a:buNone/>
            </a:pPr>
            <a:r>
              <a:rPr lang="ru-RU" dirty="0" smtClean="0"/>
              <a:t>Я </a:t>
            </a:r>
            <a:r>
              <a:rPr lang="ru-RU" dirty="0"/>
              <a:t>понимаю у Вас сложилось негативное отношение к вакцинации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самом деле это не </a:t>
            </a:r>
            <a:r>
              <a:rPr lang="ru-RU" dirty="0" smtClean="0"/>
              <a:t>так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Вас понимаю, но скажите Вы </a:t>
            </a:r>
            <a:r>
              <a:rPr lang="ru-RU" dirty="0" smtClean="0"/>
              <a:t>хотите </a:t>
            </a:r>
            <a:r>
              <a:rPr lang="ru-RU" dirty="0"/>
              <a:t>защитить своего ребенка во время </a:t>
            </a:r>
            <a:r>
              <a:rPr lang="ru-RU" dirty="0" err="1" smtClean="0"/>
              <a:t>выспышки</a:t>
            </a:r>
            <a:r>
              <a:rPr lang="ru-RU" dirty="0" smtClean="0"/>
              <a:t> ВО?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Сейчас я Вам постараюсь объяснить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02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1 шага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То, что произошло, требует внимательного изучения</a:t>
            </a:r>
          </a:p>
          <a:p>
            <a:r>
              <a:rPr lang="ru-RU" dirty="0"/>
              <a:t>Да, разные дети по-разному переносят вакцинацию</a:t>
            </a:r>
          </a:p>
          <a:p>
            <a:r>
              <a:rPr lang="ru-RU" dirty="0" smtClean="0"/>
              <a:t>Переносимость </a:t>
            </a:r>
            <a:r>
              <a:rPr lang="ru-RU" dirty="0"/>
              <a:t>и безопасность </a:t>
            </a:r>
            <a:r>
              <a:rPr lang="ru-RU" dirty="0" smtClean="0"/>
              <a:t>лечения </a:t>
            </a:r>
            <a:r>
              <a:rPr lang="ru-RU" dirty="0"/>
              <a:t>– важный вопрос </a:t>
            </a:r>
          </a:p>
          <a:p>
            <a:r>
              <a:rPr lang="ru-RU" dirty="0" smtClean="0"/>
              <a:t>Да</a:t>
            </a:r>
            <a:r>
              <a:rPr lang="ru-RU" dirty="0"/>
              <a:t>, я помню, что прививаемся мы по индивидуальной схеме и с предварительной подготовкой</a:t>
            </a:r>
          </a:p>
          <a:p>
            <a:r>
              <a:rPr lang="ru-RU" dirty="0" smtClean="0"/>
              <a:t>Как хорошо, что Вы задали этот вопрос!</a:t>
            </a:r>
          </a:p>
          <a:p>
            <a:r>
              <a:rPr lang="ru-RU" dirty="0"/>
              <a:t>Да это важно, только собиралась вам рассказать об этом…</a:t>
            </a:r>
          </a:p>
          <a:p>
            <a:r>
              <a:rPr lang="ru-RU" dirty="0"/>
              <a:t>Да, хорошо, что прервали меня,  это важно только что хотела об этом сказать…</a:t>
            </a:r>
          </a:p>
          <a:p>
            <a:r>
              <a:rPr lang="ru-RU" dirty="0"/>
              <a:t>Очень правильный вопрос, приятно общаться с человеком, который следит за этими вещами</a:t>
            </a:r>
          </a:p>
          <a:p>
            <a:r>
              <a:rPr lang="ru-RU" dirty="0" smtClean="0"/>
              <a:t>Приятно </a:t>
            </a:r>
            <a:r>
              <a:rPr lang="ru-RU" dirty="0"/>
              <a:t>общаться с осведомленным родителем </a:t>
            </a:r>
            <a:endParaRPr lang="ru-RU" dirty="0" smtClean="0"/>
          </a:p>
          <a:p>
            <a:r>
              <a:rPr lang="ru-RU" dirty="0" smtClean="0"/>
              <a:t>Да, у Вас действительно серьезная ситуация!</a:t>
            </a:r>
          </a:p>
        </p:txBody>
      </p:sp>
    </p:spTree>
    <p:extLst>
      <p:ext uri="{BB962C8B-B14F-4D97-AF65-F5344CB8AC3E}">
        <p14:creationId xmlns:p14="http://schemas.microsoft.com/office/powerpoint/2010/main" val="24345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1 шага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760640"/>
          </a:xfrm>
        </p:spPr>
        <p:txBody>
          <a:bodyPr>
            <a:noAutofit/>
          </a:bodyPr>
          <a:lstStyle/>
          <a:p>
            <a:r>
              <a:rPr lang="ru-RU" sz="2600" dirty="0" smtClean="0"/>
              <a:t>Такая точка зрения мне известна</a:t>
            </a:r>
          </a:p>
          <a:p>
            <a:r>
              <a:rPr lang="ru-RU" sz="2600" dirty="0" smtClean="0"/>
              <a:t>Здорово, что Вы тоже доктор! Сможем говорить на одном языке.</a:t>
            </a:r>
          </a:p>
          <a:p>
            <a:r>
              <a:rPr lang="ru-RU" sz="2600" dirty="0" smtClean="0"/>
              <a:t>Спасибо </a:t>
            </a:r>
            <a:r>
              <a:rPr lang="ru-RU" sz="2600" dirty="0"/>
              <a:t>за откровенность…</a:t>
            </a:r>
          </a:p>
          <a:p>
            <a:r>
              <a:rPr lang="ru-RU" sz="2600" dirty="0" smtClean="0"/>
              <a:t>Хорошо</a:t>
            </a:r>
            <a:r>
              <a:rPr lang="ru-RU" sz="2600" dirty="0"/>
              <a:t>, что вы интересуетесь эффективностью </a:t>
            </a:r>
            <a:r>
              <a:rPr lang="ru-RU" sz="2600" dirty="0" smtClean="0"/>
              <a:t>препарата</a:t>
            </a:r>
          </a:p>
          <a:p>
            <a:r>
              <a:rPr lang="ru-RU" sz="2600" dirty="0" smtClean="0"/>
              <a:t>Да</a:t>
            </a:r>
            <a:r>
              <a:rPr lang="ru-RU" sz="2600" dirty="0"/>
              <a:t>, </a:t>
            </a:r>
            <a:r>
              <a:rPr lang="ru-RU" sz="2600" dirty="0" smtClean="0"/>
              <a:t>я встречался с такой точкой зрения родителей</a:t>
            </a:r>
          </a:p>
          <a:p>
            <a:r>
              <a:rPr lang="ru-RU" sz="2600" dirty="0" smtClean="0"/>
              <a:t>Хорошо</a:t>
            </a:r>
            <a:r>
              <a:rPr lang="ru-RU" sz="2600" dirty="0"/>
              <a:t>, что вы знакомы с эпидемиологией инфекционных </a:t>
            </a:r>
            <a:r>
              <a:rPr lang="ru-RU" sz="2600" dirty="0" smtClean="0"/>
              <a:t>заболеваний</a:t>
            </a:r>
          </a:p>
          <a:p>
            <a:r>
              <a:rPr lang="ru-RU" sz="2600" dirty="0"/>
              <a:t>Да, ограничения контактов – один из распространенных способов предотвратить инфекционное </a:t>
            </a:r>
            <a:r>
              <a:rPr lang="ru-RU" sz="2600" dirty="0" smtClean="0"/>
              <a:t>заболевание</a:t>
            </a:r>
          </a:p>
          <a:p>
            <a:r>
              <a:rPr lang="ru-RU" sz="2600" dirty="0"/>
              <a:t>Хорошо, что вы внимательно относитесь к </a:t>
            </a:r>
            <a:r>
              <a:rPr lang="ru-RU" sz="2600" dirty="0" smtClean="0"/>
              <a:t>информации о…</a:t>
            </a:r>
          </a:p>
        </p:txBody>
      </p:sp>
    </p:spTree>
    <p:extLst>
      <p:ext uri="{BB962C8B-B14F-4D97-AF65-F5344CB8AC3E}">
        <p14:creationId xmlns:p14="http://schemas.microsoft.com/office/powerpoint/2010/main" val="22541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1 шага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760640"/>
          </a:xfrm>
        </p:spPr>
        <p:txBody>
          <a:bodyPr>
            <a:noAutofit/>
          </a:bodyPr>
          <a:lstStyle/>
          <a:p>
            <a:r>
              <a:rPr lang="ru-RU" sz="2600" dirty="0" smtClean="0"/>
              <a:t>Очень </a:t>
            </a:r>
            <a:r>
              <a:rPr lang="ru-RU" sz="2600" dirty="0"/>
              <a:t>хорошо, что вы внимательно изучаете </a:t>
            </a:r>
            <a:r>
              <a:rPr lang="ru-RU" sz="2600" dirty="0" smtClean="0"/>
              <a:t>… </a:t>
            </a:r>
            <a:r>
              <a:rPr lang="ru-RU" sz="2600" dirty="0"/>
              <a:t>прежде чем решить вопрос </a:t>
            </a:r>
            <a:r>
              <a:rPr lang="ru-RU" sz="2600" dirty="0" smtClean="0"/>
              <a:t>о…</a:t>
            </a:r>
          </a:p>
          <a:p>
            <a:r>
              <a:rPr lang="ru-RU" sz="2600" dirty="0" smtClean="0"/>
              <a:t>Да</a:t>
            </a:r>
            <a:r>
              <a:rPr lang="ru-RU" sz="2600" dirty="0"/>
              <a:t>, к сожалению, такое </a:t>
            </a:r>
            <a:r>
              <a:rPr lang="ru-RU" sz="2600" dirty="0" smtClean="0"/>
              <a:t>бывает</a:t>
            </a:r>
          </a:p>
          <a:p>
            <a:r>
              <a:rPr lang="ru-RU" sz="2600" dirty="0" smtClean="0"/>
              <a:t>Спасибо</a:t>
            </a:r>
            <a:r>
              <a:rPr lang="ru-RU" sz="2600" dirty="0"/>
              <a:t>, что вы стремитесь привить ребенка в календарные сроки, </a:t>
            </a:r>
            <a:r>
              <a:rPr lang="ru-RU" sz="2600" dirty="0" smtClean="0"/>
              <a:t>такая </a:t>
            </a:r>
            <a:r>
              <a:rPr lang="ru-RU" sz="2600" dirty="0"/>
              <a:t>ответственность среди </a:t>
            </a:r>
            <a:r>
              <a:rPr lang="ru-RU" sz="2600" dirty="0" smtClean="0"/>
              <a:t>родителей воодушевляет</a:t>
            </a:r>
            <a:endParaRPr lang="ru-RU" sz="2600" dirty="0"/>
          </a:p>
          <a:p>
            <a:r>
              <a:rPr lang="ru-RU" sz="2600" dirty="0"/>
              <a:t>Да, я как раз хотела поговорить о детях  с тяжелыми заболеваниями, которые наиболее уязвимы для вирусных инфекций</a:t>
            </a:r>
          </a:p>
          <a:p>
            <a:r>
              <a:rPr lang="ru-RU" sz="2600" dirty="0" smtClean="0"/>
              <a:t>Да</a:t>
            </a:r>
            <a:r>
              <a:rPr lang="ru-RU" sz="2600" dirty="0"/>
              <a:t>, я помню, что у </a:t>
            </a:r>
            <a:r>
              <a:rPr lang="ru-RU" sz="2600" dirty="0" err="1"/>
              <a:t>Мишеньки</a:t>
            </a:r>
            <a:r>
              <a:rPr lang="ru-RU" sz="2600" dirty="0"/>
              <a:t> бронхиальная астма, именно по этому предлагаю обсудить с вами этот вопрос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14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ШАГ 2: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УТОЧНИ</a:t>
            </a:r>
          </a:p>
          <a:p>
            <a:pPr marL="0" indent="0">
              <a:buNone/>
            </a:pPr>
            <a:r>
              <a:rPr lang="ru-RU" sz="5400" dirty="0" smtClean="0"/>
              <a:t>(Задай уточняющий вопрос)</a:t>
            </a:r>
          </a:p>
          <a:p>
            <a:pPr marL="0" indent="0">
              <a:buNone/>
            </a:pPr>
            <a:endParaRPr lang="ru-RU" sz="5400" dirty="0"/>
          </a:p>
        </p:txBody>
      </p:sp>
      <p:pic>
        <p:nvPicPr>
          <p:cNvPr id="4098" name="Picture 2" descr="\\10.0.0.1\Profiles\zam-rasvitie\Мои документы\Реклама\99465309_large_6uRGOCghV8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Возражения на приеме врача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62472" y="4396746"/>
            <a:ext cx="1872208" cy="72525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не могу больше ждать!</a:t>
            </a:r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660232" y="4107011"/>
            <a:ext cx="2193304" cy="93433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Вам бы только план прививок выполнить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310812" y="1381326"/>
            <a:ext cx="1872208" cy="79208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Наш папа против прививок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5148064" y="2823019"/>
            <a:ext cx="2409328" cy="1126052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чувствую, что ребенку это может повредить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310812" y="2723018"/>
            <a:ext cx="1872208" cy="79208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Нам не помогает ваше лечение</a:t>
            </a: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6765304" y="5200326"/>
            <a:ext cx="1983160" cy="1001161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лечение гарантирует выздоровление?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6156176" y="1381326"/>
            <a:ext cx="2625352" cy="131593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лечимся народными средствами, антибиотики принимать не будем!</a:t>
            </a:r>
            <a:endParaRPr 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2450704" y="4759376"/>
            <a:ext cx="1872208" cy="94153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считаю, что делать прокол (пазухи) опасно!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2987824" y="1555514"/>
            <a:ext cx="2088232" cy="96755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так долго ждать это исследование?!?</a:t>
            </a:r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4572000" y="5122005"/>
            <a:ext cx="2088232" cy="90616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считаю, что нам положен массаж</a:t>
            </a:r>
            <a:endParaRPr lang="ru-RU" dirty="0"/>
          </a:p>
        </p:txBody>
      </p:sp>
      <p:sp>
        <p:nvSpPr>
          <p:cNvPr id="14" name="Загнутый угол 13"/>
          <p:cNvSpPr/>
          <p:nvPr/>
        </p:nvSpPr>
        <p:spPr>
          <a:xfrm>
            <a:off x="362472" y="5373216"/>
            <a:ext cx="1872208" cy="93610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Вакцина ослабляет иммунитет!</a:t>
            </a:r>
            <a:endParaRPr lang="ru-RU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2393310" y="2743949"/>
            <a:ext cx="2466722" cy="1652797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Подпишите бумагу, что вы гарантируете, что с моим ребенком ничего после прививки не случиться!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Цели шага: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1845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Необходимо уточнить, что именно стоит за возражением. Что для него важно. </a:t>
            </a:r>
          </a:p>
          <a:p>
            <a:r>
              <a:rPr lang="ru-RU" sz="4000" dirty="0" smtClean="0"/>
              <a:t>Необходимо для подбора аргументов</a:t>
            </a:r>
          </a:p>
          <a:p>
            <a:r>
              <a:rPr lang="ru-RU" sz="4000" dirty="0" smtClean="0"/>
              <a:t>Вовлечь пациента в беседу: говорит сам, формулирует свои мысли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645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8800" b="1" i="1" dirty="0"/>
              <a:t>«Еще неизвестно, насколько эффективна эта прививка.  Видимо, как всегда, в России зарубежные компании пытаются провести эксперимент на российских детях и испытать </a:t>
            </a:r>
            <a:r>
              <a:rPr lang="ru-RU" sz="8800" b="1" i="1" dirty="0">
                <a:solidFill>
                  <a:srgbClr val="FF0000"/>
                </a:solidFill>
              </a:rPr>
              <a:t>новую</a:t>
            </a:r>
            <a:r>
              <a:rPr lang="ru-RU" sz="8800" b="1" i="1" dirty="0"/>
              <a:t> вакцину</a:t>
            </a:r>
            <a:r>
              <a:rPr lang="ru-RU" sz="8800" b="1" i="1" dirty="0" smtClean="0"/>
              <a:t>?»</a:t>
            </a:r>
            <a:endParaRPr lang="ru-RU" sz="8800" dirty="0"/>
          </a:p>
          <a:p>
            <a:pPr marL="0" indent="0" algn="ctr">
              <a:buNone/>
            </a:pP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7507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 </a:t>
            </a:r>
            <a:r>
              <a:rPr lang="ru-RU" sz="6600" dirty="0"/>
              <a:t>«Уточните, пожалуйста, что </a:t>
            </a:r>
            <a:r>
              <a:rPr lang="ru-RU" sz="6600" dirty="0" smtClean="0"/>
              <a:t>значит, по вашему мнению, «</a:t>
            </a:r>
            <a:r>
              <a:rPr lang="ru-RU" sz="6600" dirty="0"/>
              <a:t>новая</a:t>
            </a:r>
            <a:r>
              <a:rPr lang="ru-RU" sz="6600" dirty="0" smtClean="0"/>
              <a:t>»?»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4415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539552" y="1124744"/>
            <a:ext cx="8136904" cy="5112568"/>
          </a:xfrm>
          <a:prstGeom prst="flowChartPunchedCar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Этого шага может не быть. В тех случаях, когда возражение построено в виде вопроса и вопрос ясен</a:t>
            </a:r>
          </a:p>
          <a:p>
            <a:pPr algn="ctr"/>
            <a:endParaRPr lang="ru-RU" sz="4800" dirty="0">
              <a:solidFill>
                <a:schemeClr val="tx1"/>
              </a:solidFill>
            </a:endParaRPr>
          </a:p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Мед. работник:</a:t>
            </a:r>
            <a:r>
              <a:rPr lang="ru-RU" dirty="0" smtClean="0"/>
              <a:t> «Как </a:t>
            </a:r>
            <a:r>
              <a:rPr lang="ru-RU" dirty="0"/>
              <a:t>Вы считаете, сколько штаммов вируса гриппа существует в мире?»</a:t>
            </a:r>
          </a:p>
          <a:p>
            <a:pPr marL="0" indent="0">
              <a:buNone/>
            </a:pPr>
            <a:r>
              <a:rPr lang="ru-RU" dirty="0"/>
              <a:t>Пациент: «Я думаю, существует около трех штаммов вируса гриппа.»</a:t>
            </a:r>
          </a:p>
          <a:p>
            <a:pPr marL="0" indent="0">
              <a:buNone/>
            </a:pPr>
            <a:r>
              <a:rPr lang="ru-RU" dirty="0"/>
              <a:t>Мед. работник: «Вы ошибаетесь. В мире существует огромное количество штаммов вируса </a:t>
            </a:r>
            <a:r>
              <a:rPr lang="ru-RU" dirty="0" smtClean="0"/>
              <a:t>гриппа…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7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Пациент </a:t>
            </a:r>
            <a:r>
              <a:rPr lang="ru-RU" dirty="0"/>
              <a:t>У меня здоровый ребенок, занимается спортом. Риск заболеть невысокий. </a:t>
            </a:r>
          </a:p>
          <a:p>
            <a:r>
              <a:rPr lang="ru-RU" b="1" dirty="0"/>
              <a:t>Врач: </a:t>
            </a:r>
            <a:r>
              <a:rPr lang="ru-RU" dirty="0" smtClean="0"/>
              <a:t>Спорт - это здорово, я знаю, что Миша профессионально занимается хоккеем. Скажите, как </a:t>
            </a:r>
            <a:r>
              <a:rPr lang="ru-RU" dirty="0"/>
              <a:t>часто </a:t>
            </a:r>
            <a:r>
              <a:rPr lang="ru-RU" dirty="0" smtClean="0"/>
              <a:t>он участвует </a:t>
            </a:r>
            <a:r>
              <a:rPr lang="ru-RU" dirty="0"/>
              <a:t>в соревнованиях? </a:t>
            </a:r>
          </a:p>
        </p:txBody>
      </p:sp>
    </p:spTree>
    <p:extLst>
      <p:ext uri="{BB962C8B-B14F-4D97-AF65-F5344CB8AC3E}">
        <p14:creationId xmlns:p14="http://schemas.microsoft.com/office/powerpoint/2010/main" val="31297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0.0.1\Profiles\zam-rasvitie\Мои документы\Реклама\60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1412776"/>
            <a:ext cx="3048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/>
              <a:t>ШАГ 3: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221088"/>
            <a:ext cx="4978896" cy="19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 smtClean="0"/>
              <a:t>АРГУМЕНТИРУЙ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438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Цель шага: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На </a:t>
            </a:r>
            <a:r>
              <a:rPr lang="ru-RU" sz="4000" dirty="0"/>
              <a:t>основе информации, которую мы получили от пациента на 2 шаге, приводим аргументы в пользу нашей точки зрения.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80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400" i="1" dirty="0" smtClean="0"/>
              <a:t>«</a:t>
            </a:r>
            <a:r>
              <a:rPr lang="ru-RU" sz="5400" i="1" dirty="0"/>
              <a:t>В силу большей информированности и доступности современных вакцин за рубежом о ней знают давно, а мы только сейчас узнаем об этом. К сожалению, нам часто не хватает информации.</a:t>
            </a:r>
          </a:p>
          <a:p>
            <a:pPr marL="0" indent="0">
              <a:buNone/>
            </a:pPr>
            <a:r>
              <a:rPr lang="ru-RU" sz="5400" i="1" dirty="0"/>
              <a:t>Дело в том, что мировой опыт вакцинопрофилактики ВО имеет более чем 25-летнюю </a:t>
            </a:r>
            <a:r>
              <a:rPr lang="ru-RU" sz="5400" i="1" dirty="0" smtClean="0"/>
              <a:t>историю».</a:t>
            </a:r>
            <a:endParaRPr lang="ru-RU" sz="5400" i="1" dirty="0"/>
          </a:p>
          <a:p>
            <a:pPr marL="0" indent="0">
              <a:buNone/>
            </a:pPr>
            <a:endParaRPr lang="ru-RU" sz="5100" dirty="0" smtClean="0"/>
          </a:p>
          <a:p>
            <a:pPr marL="0" indent="0" algn="ctr">
              <a:buNone/>
            </a:pPr>
            <a:r>
              <a:rPr lang="ru-RU" sz="5100" dirty="0" smtClean="0"/>
              <a:t>Аргументы </a:t>
            </a:r>
            <a:r>
              <a:rPr lang="ru-RU" sz="5100" dirty="0"/>
              <a:t>(1-2) о возможных затратах, при отказе от услуги или откладывании услуги</a:t>
            </a:r>
          </a:p>
        </p:txBody>
      </p:sp>
    </p:spTree>
    <p:extLst>
      <p:ext uri="{BB962C8B-B14F-4D97-AF65-F5344CB8AC3E}">
        <p14:creationId xmlns:p14="http://schemas.microsoft.com/office/powerpoint/2010/main" val="41179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539552" y="1124744"/>
            <a:ext cx="8136904" cy="5112568"/>
          </a:xfrm>
          <a:prstGeom prst="flowChartPunchedCar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Ошибка: работу с возражениями начинают именно с этого этапа - результат – провоцируем спор </a:t>
            </a:r>
          </a:p>
          <a:p>
            <a:pPr algn="ctr"/>
            <a:endParaRPr lang="ru-RU" sz="4800" dirty="0">
              <a:solidFill>
                <a:schemeClr val="tx1"/>
              </a:solidFill>
            </a:endParaRPr>
          </a:p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2001" y="888812"/>
            <a:ext cx="4868245" cy="1143000"/>
          </a:xfrm>
        </p:spPr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38881"/>
            <a:ext cx="8229600" cy="37199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Отношение к возражениям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Теория «Действовать или быть объектом воздействия» Стивен Р. </a:t>
            </a:r>
            <a:r>
              <a:rPr lang="ru-RU" dirty="0" err="1" smtClean="0"/>
              <a:t>Кови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Алгоритм работы с возражениями с примерами из практики</a:t>
            </a:r>
            <a:endParaRPr lang="ru-RU" dirty="0"/>
          </a:p>
        </p:txBody>
      </p:sp>
      <p:pic>
        <p:nvPicPr>
          <p:cNvPr id="4" name="Рисунок 1" descr="D:\Реклама\Отчет гл вр\69c537a401e7127b9e267fbb80b1f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3818555" cy="295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Варианты 3 шага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Да, вы </a:t>
            </a:r>
            <a:r>
              <a:rPr lang="ru-RU" dirty="0"/>
              <a:t>часто болеете, ваш иммунитет </a:t>
            </a:r>
            <a:r>
              <a:rPr lang="ru-RU" dirty="0" smtClean="0"/>
              <a:t>ослаблен (?!?)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…Вакцина не токсична, ее не надо разводить, она расфасована по шприцам, содержащим строго одну дозу. Медсестра не ошибется с </a:t>
            </a:r>
            <a:r>
              <a:rPr lang="ru-RU" dirty="0" smtClean="0"/>
              <a:t>дозировкой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…В </a:t>
            </a:r>
            <a:r>
              <a:rPr lang="ru-RU" dirty="0"/>
              <a:t>вакцинах сложно все: состав, технология изготовления, действие на организм ребенка. Производители, люди, которые занимаются транспортировкой препаратов, и врачи, которые делают прививки в больницах, не имеют права на ошибку – ведь речь идет о детском здоровье. Поэтому тщательное соблюдение стандартов и строгий контроль крайне важны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6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08712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/>
              <a:t>П: Вакцина ослабляет иммунитет</a:t>
            </a:r>
          </a:p>
          <a:p>
            <a:pPr fontAlgn="t"/>
            <a:r>
              <a:rPr lang="ru-RU" dirty="0"/>
              <a:t>В: Все вакцины в определенной степени ослабляют иммунитет. Скажите вы знаете как действует вакцина после введения в организм?</a:t>
            </a:r>
          </a:p>
          <a:p>
            <a:pPr fontAlgn="t"/>
            <a:r>
              <a:rPr lang="ru-RU" dirty="0"/>
              <a:t>П: Нет</a:t>
            </a:r>
          </a:p>
          <a:p>
            <a:pPr fontAlgn="t"/>
            <a:r>
              <a:rPr lang="ru-RU" dirty="0"/>
              <a:t>В: Я сейчас коротко вам объясню Вакцины подавляют иммунитет просто потому что перегружают нашу иммунную систему чужеродным материалом, тяжелыми металлами, патогенами и вирусами. Тяжелые металлы замедляют работу нашей иммунной системы, в то время как вирусы обустраивают себе место для роста и развития. Это равноценно тому, как если бы мы сковывали себя цепью и надевали наручники перед тем, как пойти плавать.</a:t>
            </a:r>
          </a:p>
          <a:p>
            <a:pPr fontAlgn="t"/>
            <a:r>
              <a:rPr lang="ru-RU" dirty="0"/>
              <a:t>П: Кажется теперь я понимаю</a:t>
            </a:r>
          </a:p>
          <a:p>
            <a:pPr fontAlgn="t"/>
            <a:r>
              <a:rPr lang="ru-RU" dirty="0"/>
              <a:t>В: </a:t>
            </a:r>
            <a:r>
              <a:rPr lang="ru-RU" dirty="0" smtClean="0"/>
              <a:t>Значит </a:t>
            </a:r>
            <a:r>
              <a:rPr lang="ru-RU" dirty="0"/>
              <a:t>вы убедились в том, что стоит прививаться?</a:t>
            </a:r>
          </a:p>
          <a:p>
            <a:pPr fontAlgn="t"/>
            <a:r>
              <a:rPr lang="ru-RU" dirty="0"/>
              <a:t>П: Я еще подумаю</a:t>
            </a:r>
          </a:p>
          <a:p>
            <a:pPr fontAlgn="t"/>
            <a:r>
              <a:rPr lang="ru-RU" dirty="0"/>
              <a:t>В: Остались ли у вас еще какие-то вопросы?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7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/>
              <a:t>ШАГ 4: </a:t>
            </a:r>
          </a:p>
        </p:txBody>
      </p:sp>
      <p:pic>
        <p:nvPicPr>
          <p:cNvPr id="5122" name="Picture 2" descr="\\10.0.0.1\Profiles\zam-rasvitie\Мои документы\Реклама\img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69" y="1340768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ПОДВЕДИ ИТОГ</a:t>
            </a:r>
          </a:p>
          <a:p>
            <a:pPr marL="0" indent="0">
              <a:buNone/>
            </a:pPr>
            <a:r>
              <a:rPr lang="ru-RU" sz="5400" dirty="0" smtClean="0"/>
              <a:t>(Резюмируем, завершаем наше предложение)</a:t>
            </a:r>
          </a:p>
          <a:p>
            <a:pPr marL="0" indent="0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37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Цель шага: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/>
              <a:t>Завершить </a:t>
            </a:r>
            <a:r>
              <a:rPr lang="ru-RU" sz="4400" dirty="0"/>
              <a:t>работу с возражениями, </a:t>
            </a:r>
            <a:r>
              <a:rPr lang="ru-RU" sz="4400" dirty="0">
                <a:solidFill>
                  <a:srgbClr val="FF0000"/>
                </a:solidFill>
              </a:rPr>
              <a:t>убедиться, что все вопросы прояснены</a:t>
            </a:r>
            <a:r>
              <a:rPr lang="ru-RU" sz="4400" dirty="0"/>
              <a:t>, перейти к дальнейшим действиям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169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 </a:t>
            </a:r>
            <a:r>
              <a:rPr lang="ru-RU" sz="5400" dirty="0"/>
              <a:t>«Значит, Вы убедились в том, что…» </a:t>
            </a:r>
          </a:p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</a:rPr>
              <a:t>Отпускать! Пациент: Я подумаю!</a:t>
            </a:r>
          </a:p>
          <a:p>
            <a:pPr marL="0" indent="0">
              <a:buNone/>
            </a:pPr>
            <a:r>
              <a:rPr lang="ru-RU" sz="5400" dirty="0"/>
              <a:t>Вы: </a:t>
            </a:r>
            <a:r>
              <a:rPr lang="ru-RU" sz="5400" dirty="0" smtClean="0"/>
              <a:t>«Хорошо</a:t>
            </a:r>
            <a:r>
              <a:rPr lang="ru-RU" sz="5400" dirty="0"/>
              <a:t>, остались ли еще какие то вопросы</a:t>
            </a:r>
            <a:r>
              <a:rPr lang="ru-RU" sz="5400" dirty="0" smtClean="0"/>
              <a:t>?»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893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323528" y="764704"/>
            <a:ext cx="8352928" cy="5472608"/>
          </a:xfrm>
          <a:prstGeom prst="flowChartPunchedCar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Ошибка </a:t>
            </a:r>
            <a:r>
              <a:rPr lang="ru-RU" sz="4800" dirty="0">
                <a:solidFill>
                  <a:schemeClr val="tx1"/>
                </a:solidFill>
              </a:rPr>
              <a:t>– смазанный, скомканный финал: итог не подведен, как результат – у пациента осадок, что он не до конца убедился в необходимости каких-то действий</a:t>
            </a:r>
          </a:p>
          <a:p>
            <a:pPr algn="ctr"/>
            <a:endParaRPr lang="ru-RU" sz="4800" dirty="0">
              <a:solidFill>
                <a:schemeClr val="tx1"/>
              </a:solidFill>
            </a:endParaRPr>
          </a:p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завершения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у вас нет ко мне вопросов,  можете идти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Вас остались еще вопросы?</a:t>
            </a:r>
          </a:p>
          <a:p>
            <a:r>
              <a:rPr lang="ru-RU" dirty="0" smtClean="0"/>
              <a:t>Что требует еще разъяснения?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9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Отношение к возражениям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Теория «Действовать или быть объектом воздействия» Стивен Р. </a:t>
            </a:r>
            <a:r>
              <a:rPr lang="ru-RU" dirty="0" err="1" smtClean="0"/>
              <a:t>Кови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Алгоритм работы с возражениями с примерами из практики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3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altLang="ru-RU" dirty="0"/>
              <a:t>Источники: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58742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материалы </a:t>
            </a:r>
            <a:r>
              <a:rPr lang="ru-RU" i="1" dirty="0"/>
              <a:t>тренингов «Мастер-класс» </a:t>
            </a:r>
            <a:r>
              <a:rPr lang="ru-RU" i="1" dirty="0" smtClean="0"/>
              <a:t>и «Институт тренинга» </a:t>
            </a:r>
            <a:r>
              <a:rPr lang="ru-RU" i="1" dirty="0" err="1" smtClean="0"/>
              <a:t>СпБ</a:t>
            </a:r>
            <a:r>
              <a:rPr lang="ru-RU" i="1" dirty="0" smtClean="0"/>
              <a:t> </a:t>
            </a:r>
          </a:p>
          <a:p>
            <a:r>
              <a:rPr lang="ru-RU" dirty="0" smtClean="0"/>
              <a:t>Стивен </a:t>
            </a:r>
            <a:r>
              <a:rPr lang="ru-RU" dirty="0"/>
              <a:t>Р. </a:t>
            </a:r>
            <a:r>
              <a:rPr lang="ru-RU" dirty="0" err="1"/>
              <a:t>Кови</a:t>
            </a:r>
            <a:r>
              <a:rPr lang="ru-RU" dirty="0"/>
              <a:t> «7 навыков </a:t>
            </a:r>
            <a:r>
              <a:rPr lang="ru-RU" dirty="0" err="1"/>
              <a:t>высокоэффетивных</a:t>
            </a:r>
            <a:r>
              <a:rPr lang="ru-RU" dirty="0"/>
              <a:t> людей»</a:t>
            </a:r>
          </a:p>
          <a:p>
            <a:r>
              <a:rPr lang="ru-RU" dirty="0"/>
              <a:t>Собственные материалы тренингов с медицинскими работниками</a:t>
            </a:r>
          </a:p>
          <a:p>
            <a:pPr marL="3600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85800" y="443711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chebykina11@mail.ru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9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 на Ж_диске\Моя\Обучение Тренинги\Картинки\109721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5112"/>
            <a:ext cx="7239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68152"/>
          </a:xfrm>
        </p:spPr>
        <p:txBody>
          <a:bodyPr>
            <a:noAutofit/>
          </a:bodyPr>
          <a:lstStyle/>
          <a:p>
            <a:pPr algn="r"/>
            <a:r>
              <a:rPr lang="ru-RU" sz="2800" i="1" dirty="0" smtClean="0"/>
              <a:t>«</a:t>
            </a:r>
            <a:r>
              <a:rPr lang="ru-RU" sz="2800" i="1" dirty="0"/>
              <a:t>Лучшая битва это та, которая не начиналась»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00801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61356" y="549592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</a:t>
            </a:r>
            <a:r>
              <a:rPr lang="ru-RU" dirty="0" smtClean="0"/>
              <a:t>внимание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708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Возражение - это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805264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Логический словарь</a:t>
            </a: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83932" y="1340768"/>
            <a:ext cx="4392488" cy="3096344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Возражение – </a:t>
            </a:r>
            <a:r>
              <a:rPr lang="ru-RU" sz="2400" dirty="0">
                <a:solidFill>
                  <a:srgbClr val="C00000"/>
                </a:solidFill>
              </a:rPr>
              <a:t>обоснованное отрицание </a:t>
            </a:r>
            <a:r>
              <a:rPr lang="ru-RU" sz="2400" dirty="0"/>
              <a:t>(отклонение) какой-либо мысли, какого-либо положения, утверждения, </a:t>
            </a:r>
            <a:r>
              <a:rPr lang="ru-RU" sz="2400" dirty="0" smtClean="0"/>
              <a:t>предложения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499992" y="2888940"/>
            <a:ext cx="4392488" cy="295232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Возражение – высказывание, в котором выражается </a:t>
            </a:r>
            <a:r>
              <a:rPr lang="ru-RU" sz="2400" dirty="0">
                <a:solidFill>
                  <a:srgbClr val="C00000"/>
                </a:solidFill>
              </a:rPr>
              <a:t>несогласие</a:t>
            </a:r>
            <a:r>
              <a:rPr lang="ru-RU" sz="2400" dirty="0"/>
              <a:t> с кем-либо или с чем-либо; </a:t>
            </a:r>
            <a:r>
              <a:rPr lang="ru-RU" sz="2400" dirty="0">
                <a:solidFill>
                  <a:srgbClr val="C00000"/>
                </a:solidFill>
              </a:rPr>
              <a:t>опровержение </a:t>
            </a:r>
            <a:r>
              <a:rPr lang="ru-RU" sz="2400" dirty="0"/>
              <a:t>чьего-либо мнения или суждения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01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dirty="0" smtClean="0"/>
              <a:t>Сложная </a:t>
            </a:r>
            <a:r>
              <a:rPr lang="ru-RU" dirty="0" smtClean="0"/>
              <a:t>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" y="1772816"/>
            <a:ext cx="533893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знаю, что ответить - Страшно</a:t>
            </a:r>
          </a:p>
          <a:p>
            <a:r>
              <a:rPr lang="ru-RU" dirty="0" smtClean="0"/>
              <a:t>Агрессия со стороны представителя пациента - Страшно</a:t>
            </a:r>
          </a:p>
          <a:p>
            <a:r>
              <a:rPr lang="ru-RU" dirty="0" smtClean="0"/>
              <a:t>Мне высказано недоверие и я не хочу взаимодействовать с этим человеком - Обидно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Жерт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7589"/>
            <a:ext cx="3291508" cy="689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Недостаток информации</a:t>
            </a:r>
          </a:p>
          <a:p>
            <a:pPr marL="0" indent="0">
              <a:buNone/>
            </a:pPr>
            <a:r>
              <a:rPr lang="ru-RU" dirty="0" smtClean="0"/>
              <a:t>Страх</a:t>
            </a:r>
          </a:p>
          <a:p>
            <a:pPr marL="0" indent="0">
              <a:buNone/>
            </a:pPr>
            <a:r>
              <a:rPr lang="ru-RU" dirty="0"/>
              <a:t>Я не поняла зачем это нужно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Сниженное доверие</a:t>
            </a:r>
          </a:p>
          <a:p>
            <a:pPr marL="0" indent="0">
              <a:buNone/>
            </a:pPr>
            <a:r>
              <a:rPr lang="ru-RU" dirty="0" smtClean="0"/>
              <a:t>Врач меня не услышал / не понял</a:t>
            </a:r>
          </a:p>
          <a:p>
            <a:pPr marL="0" indent="0">
              <a:buNone/>
            </a:pPr>
            <a:r>
              <a:rPr lang="ru-RU" dirty="0" smtClean="0"/>
              <a:t>Врач был безучастен / думал о своих интересах</a:t>
            </a:r>
            <a:endParaRPr lang="ru-RU" dirty="0"/>
          </a:p>
        </p:txBody>
      </p:sp>
      <p:pic>
        <p:nvPicPr>
          <p:cNvPr id="2050" name="Picture 2" descr="D:\Мои документы на Ж_диске\Моя\Обучение Тренинги\Продажи\Возражения\Москва\Арте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" y="-157318"/>
            <a:ext cx="561662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682752" cy="1143000"/>
          </a:xfrm>
        </p:spPr>
        <p:txBody>
          <a:bodyPr>
            <a:noAutofit/>
          </a:bodyPr>
          <a:lstStyle/>
          <a:p>
            <a:r>
              <a:rPr lang="ru-RU" sz="3200" dirty="0"/>
              <a:t>Истоки возражений </a:t>
            </a:r>
            <a:r>
              <a:rPr lang="ru-RU" sz="3200" dirty="0" smtClean="0"/>
              <a:t>пациента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81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работать с возражениями?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 на Ж_диске\Моя\Обучение Тренинги\Продажи\Возражения\Москва\Цель_работы_с_возражениями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12618" cy="59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99992" y="3140968"/>
            <a:ext cx="1800200" cy="14401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4208" y="3356992"/>
            <a:ext cx="1800200" cy="14401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67944" y="5189527"/>
            <a:ext cx="1800200" cy="144016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11760" y="2640791"/>
            <a:ext cx="1800200" cy="144016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2001" y="888812"/>
            <a:ext cx="4868245" cy="1143000"/>
          </a:xfrm>
        </p:spPr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38881"/>
            <a:ext cx="8229600" cy="37199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Отношение к возражениям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Теория «Действовать или быть объектом воздействия» Стивен Р. </a:t>
            </a:r>
            <a:r>
              <a:rPr lang="ru-RU" dirty="0" err="1" smtClean="0">
                <a:solidFill>
                  <a:srgbClr val="FF0000"/>
                </a:solidFill>
              </a:rPr>
              <a:t>Кови</a:t>
            </a:r>
            <a:endParaRPr lang="ru-RU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/>
              <a:t>Алгоритм работы с возражениями с примерами из практики</a:t>
            </a:r>
            <a:endParaRPr lang="ru-RU" dirty="0"/>
          </a:p>
        </p:txBody>
      </p:sp>
      <p:pic>
        <p:nvPicPr>
          <p:cNvPr id="4" name="Рисунок 1" descr="D:\Реклама\Отчет гл вр\69c537a401e7127b9e267fbb80b1f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3818555" cy="295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1999</Words>
  <Application>Microsoft Office PowerPoint</Application>
  <PresentationFormat>Экран (4:3)</PresentationFormat>
  <Paragraphs>242</Paragraphs>
  <Slides>49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Arial</vt:lpstr>
      <vt:lpstr>Calibri</vt:lpstr>
      <vt:lpstr>Тема Office</vt:lpstr>
      <vt:lpstr>Возражения в практике врача педиатра. Выход из сложных ситуаций</vt:lpstr>
      <vt:lpstr>План доклада</vt:lpstr>
      <vt:lpstr>Возражения на приеме врача</vt:lpstr>
      <vt:lpstr>План доклада</vt:lpstr>
      <vt:lpstr>Возражение - это</vt:lpstr>
      <vt:lpstr>Сложная ситуация</vt:lpstr>
      <vt:lpstr>Истоки возражений пациента</vt:lpstr>
      <vt:lpstr>Зачем работать с возражениями?</vt:lpstr>
      <vt:lpstr>План доклада</vt:lpstr>
      <vt:lpstr>Где фокусируется боʹльшая часть нашего времени и энергии?</vt:lpstr>
      <vt:lpstr>Где фокусируется боʹльшая часть нашего времени и энергии?</vt:lpstr>
      <vt:lpstr>Как зависит отношение к возражениям от того на чем мы сосредоточены?</vt:lpstr>
      <vt:lpstr>Как зависит отношение к возражениям от того на чем мы сосредоточены?</vt:lpstr>
      <vt:lpstr>Как зависит отношение к возражениям от того на чем мы сосредоточены?</vt:lpstr>
      <vt:lpstr>Самообучение, тренинги, коучинг</vt:lpstr>
      <vt:lpstr>План доклада</vt:lpstr>
      <vt:lpstr>Алгоритм  работы с возражениями</vt:lpstr>
      <vt:lpstr>Презентация PowerPoint</vt:lpstr>
      <vt:lpstr>Ответ на возражение </vt:lpstr>
      <vt:lpstr>ШАГ 1</vt:lpstr>
      <vt:lpstr>Цель шага:</vt:lpstr>
      <vt:lpstr>Презентация PowerPoint</vt:lpstr>
      <vt:lpstr>Презентация PowerPoint</vt:lpstr>
      <vt:lpstr>Презентация PowerPoint</vt:lpstr>
      <vt:lpstr>Варианты 1шага</vt:lpstr>
      <vt:lpstr>Варианты 1 шага</vt:lpstr>
      <vt:lpstr>Варианты 1 шага</vt:lpstr>
      <vt:lpstr>Варианты 1 шага</vt:lpstr>
      <vt:lpstr>ШАГ 2:</vt:lpstr>
      <vt:lpstr>Цели шага: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3:</vt:lpstr>
      <vt:lpstr>Цель шага: </vt:lpstr>
      <vt:lpstr>Презентация PowerPoint</vt:lpstr>
      <vt:lpstr>Презентация PowerPoint</vt:lpstr>
      <vt:lpstr>Варианты 3 шага</vt:lpstr>
      <vt:lpstr>Презентация PowerPoint</vt:lpstr>
      <vt:lpstr>ШАГ 4: </vt:lpstr>
      <vt:lpstr>Цель шага: </vt:lpstr>
      <vt:lpstr>Презентация PowerPoint</vt:lpstr>
      <vt:lpstr>Презентация PowerPoint</vt:lpstr>
      <vt:lpstr>Варианты завершения</vt:lpstr>
      <vt:lpstr>План доклада</vt:lpstr>
      <vt:lpstr>Источники: </vt:lpstr>
      <vt:lpstr>«Лучшая битва это та, которая не начиналась»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Возражения в практике врача педиатра. Выход из сложных ситуаций</dc:title>
  <dc:creator>АДМ Зам развития</dc:creator>
  <cp:lastModifiedBy>user</cp:lastModifiedBy>
  <cp:revision>43</cp:revision>
  <dcterms:created xsi:type="dcterms:W3CDTF">2018-05-15T03:15:25Z</dcterms:created>
  <dcterms:modified xsi:type="dcterms:W3CDTF">2018-05-24T03:58:26Z</dcterms:modified>
</cp:coreProperties>
</file>