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drawings/drawing2.xml" ContentType="application/vnd.openxmlformats-officedocument.drawingml.chartshapes+xml"/>
  <Override PartName="/ppt/notesSlides/notesSlide22.xml" ContentType="application/vnd.openxmlformats-officedocument.presentationml.notesSlide+xml"/>
  <Override PartName="/ppt/charts/chart4.xml" ContentType="application/vnd.openxmlformats-officedocument.drawingml.chart+xml"/>
  <Override PartName="/ppt/notesSlides/notesSlide23.xml" ContentType="application/vnd.openxmlformats-officedocument.presentationml.notesSlide+xml"/>
  <Override PartName="/ppt/charts/chart5.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Override PartName="/ppt/charts/colors5.xml" ContentType="application/vnd.ms-office.chartcolorstyle+xml"/>
  <Override PartName="/ppt/charts/style5.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81"/>
  </p:notesMasterIdLst>
  <p:sldIdLst>
    <p:sldId id="256" r:id="rId2"/>
    <p:sldId id="855" r:id="rId3"/>
    <p:sldId id="787" r:id="rId4"/>
    <p:sldId id="753" r:id="rId5"/>
    <p:sldId id="588" r:id="rId6"/>
    <p:sldId id="842" r:id="rId7"/>
    <p:sldId id="844" r:id="rId8"/>
    <p:sldId id="843" r:id="rId9"/>
    <p:sldId id="343" r:id="rId10"/>
    <p:sldId id="849" r:id="rId11"/>
    <p:sldId id="345" r:id="rId12"/>
    <p:sldId id="327" r:id="rId13"/>
    <p:sldId id="846" r:id="rId14"/>
    <p:sldId id="302" r:id="rId15"/>
    <p:sldId id="296" r:id="rId16"/>
    <p:sldId id="847" r:id="rId17"/>
    <p:sldId id="848" r:id="rId18"/>
    <p:sldId id="468" r:id="rId19"/>
    <p:sldId id="838" r:id="rId20"/>
    <p:sldId id="839" r:id="rId21"/>
    <p:sldId id="304" r:id="rId22"/>
    <p:sldId id="841" r:id="rId23"/>
    <p:sldId id="303" r:id="rId24"/>
    <p:sldId id="307" r:id="rId25"/>
    <p:sldId id="638" r:id="rId26"/>
    <p:sldId id="474" r:id="rId27"/>
    <p:sldId id="639" r:id="rId28"/>
    <p:sldId id="281" r:id="rId29"/>
    <p:sldId id="335" r:id="rId30"/>
    <p:sldId id="336" r:id="rId31"/>
    <p:sldId id="337" r:id="rId32"/>
    <p:sldId id="309" r:id="rId33"/>
    <p:sldId id="538" r:id="rId34"/>
    <p:sldId id="366" r:id="rId35"/>
    <p:sldId id="360" r:id="rId36"/>
    <p:sldId id="372" r:id="rId37"/>
    <p:sldId id="373" r:id="rId38"/>
    <p:sldId id="367" r:id="rId39"/>
    <p:sldId id="377" r:id="rId40"/>
    <p:sldId id="527" r:id="rId41"/>
    <p:sldId id="528" r:id="rId42"/>
    <p:sldId id="502" r:id="rId43"/>
    <p:sldId id="793" r:id="rId44"/>
    <p:sldId id="851" r:id="rId45"/>
    <p:sldId id="852" r:id="rId46"/>
    <p:sldId id="797" r:id="rId47"/>
    <p:sldId id="597" r:id="rId48"/>
    <p:sldId id="603" r:id="rId49"/>
    <p:sldId id="594" r:id="rId50"/>
    <p:sldId id="393" r:id="rId51"/>
    <p:sldId id="795" r:id="rId52"/>
    <p:sldId id="845" r:id="rId53"/>
    <p:sldId id="397" r:id="rId54"/>
    <p:sldId id="400" r:id="rId55"/>
    <p:sldId id="573" r:id="rId56"/>
    <p:sldId id="626" r:id="rId57"/>
    <p:sldId id="640" r:id="rId58"/>
    <p:sldId id="641" r:id="rId59"/>
    <p:sldId id="628" r:id="rId60"/>
    <p:sldId id="857" r:id="rId61"/>
    <p:sldId id="794" r:id="rId62"/>
    <p:sldId id="623" r:id="rId63"/>
    <p:sldId id="405" r:id="rId64"/>
    <p:sldId id="853" r:id="rId65"/>
    <p:sldId id="406" r:id="rId66"/>
    <p:sldId id="316" r:id="rId67"/>
    <p:sldId id="357" r:id="rId68"/>
    <p:sldId id="854" r:id="rId69"/>
    <p:sldId id="313" r:id="rId70"/>
    <p:sldId id="301" r:id="rId71"/>
    <p:sldId id="325" r:id="rId72"/>
    <p:sldId id="314" r:id="rId73"/>
    <p:sldId id="315" r:id="rId74"/>
    <p:sldId id="374" r:id="rId75"/>
    <p:sldId id="601" r:id="rId76"/>
    <p:sldId id="602" r:id="rId77"/>
    <p:sldId id="369" r:id="rId78"/>
    <p:sldId id="349" r:id="rId79"/>
    <p:sldId id="344" r:id="rId8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88" autoAdjust="0"/>
    <p:restoredTop sz="87947" autoAdjust="0"/>
  </p:normalViewPr>
  <p:slideViewPr>
    <p:cSldViewPr snapToGrid="0">
      <p:cViewPr varScale="1">
        <p:scale>
          <a:sx n="64" d="100"/>
          <a:sy n="64" d="100"/>
        </p:scale>
        <p:origin x="-85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chartUserShapes" Target="../drawings/drawing1.xml"/><Relationship Id="rId1" Type="http://schemas.openxmlformats.org/officeDocument/2006/relationships/package" Target="../embeddings/Microsoft_Excel_Worksheet2.xlsx"/><Relationship Id="rId4" Type="http://schemas.microsoft.com/office/2011/relationships/chartStyle" Target="style2.xml"/></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openxmlformats.org/officeDocument/2006/relationships/chartUserShapes" Target="../drawings/drawing2.xml"/><Relationship Id="rId1" Type="http://schemas.openxmlformats.org/officeDocument/2006/relationships/oleObject" Target="file:///\\fileservice_ru\SH_RU_HOME$\bulkinas\My%20Documents\&#1057;&#1083;&#1072;&#1081;&#1076;&#1099;%20&#1076;&#1083;&#1103;%20KOLs\2016\Mastodynon\Masto.xlsx" TargetMode="External"/><Relationship Id="rId4" Type="http://schemas.microsoft.com/office/2011/relationships/chartStyle" Target="style3.xml"/></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непролиферативная форма</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n-lt"/>
                    <a:ea typeface="+mn-ea"/>
                    <a:cs typeface="+mn-cs"/>
                  </a:defRPr>
                </a:pPr>
                <a:endParaRPr lang="ru-RU"/>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Лист1!$A$2</c:f>
              <c:strCache>
                <c:ptCount val="1"/>
                <c:pt idx="0">
                  <c:v>Категория 1</c:v>
                </c:pt>
              </c:strCache>
            </c:strRef>
          </c:cat>
          <c:val>
            <c:numRef>
              <c:f>Лист1!$B$2</c:f>
              <c:numCache>
                <c:formatCode>General</c:formatCode>
                <c:ptCount val="1"/>
                <c:pt idx="0">
                  <c:v>1.17</c:v>
                </c:pt>
              </c:numCache>
            </c:numRef>
          </c:val>
          <c:extLst xmlns:c16r2="http://schemas.microsoft.com/office/drawing/2015/06/chart">
            <c:ext xmlns:c16="http://schemas.microsoft.com/office/drawing/2014/chart" uri="{C3380CC4-5D6E-409C-BE32-E72D297353CC}">
              <c16:uniqueId val="{00000000-3C4F-4CC3-9ED0-23D91DAB3396}"/>
            </c:ext>
          </c:extLst>
        </c:ser>
        <c:ser>
          <c:idx val="1"/>
          <c:order val="1"/>
          <c:tx>
            <c:strRef>
              <c:f>Лист1!$C$1</c:f>
              <c:strCache>
                <c:ptCount val="1"/>
                <c:pt idx="0">
                  <c:v>пролиферативная форма без атипии</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n-lt"/>
                    <a:ea typeface="+mn-ea"/>
                    <a:cs typeface="+mn-cs"/>
                  </a:defRPr>
                </a:pPr>
                <a:endParaRPr lang="ru-RU"/>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Лист1!$A$2</c:f>
              <c:strCache>
                <c:ptCount val="1"/>
                <c:pt idx="0">
                  <c:v>Категория 1</c:v>
                </c:pt>
              </c:strCache>
            </c:strRef>
          </c:cat>
          <c:val>
            <c:numRef>
              <c:f>Лист1!$C$2</c:f>
              <c:numCache>
                <c:formatCode>General</c:formatCode>
                <c:ptCount val="1"/>
                <c:pt idx="0">
                  <c:v>1.76</c:v>
                </c:pt>
              </c:numCache>
            </c:numRef>
          </c:val>
          <c:extLst xmlns:c16r2="http://schemas.microsoft.com/office/drawing/2015/06/chart">
            <c:ext xmlns:c16="http://schemas.microsoft.com/office/drawing/2014/chart" uri="{C3380CC4-5D6E-409C-BE32-E72D297353CC}">
              <c16:uniqueId val="{00000001-3C4F-4CC3-9ED0-23D91DAB3396}"/>
            </c:ext>
          </c:extLst>
        </c:ser>
        <c:ser>
          <c:idx val="2"/>
          <c:order val="2"/>
          <c:tx>
            <c:strRef>
              <c:f>Лист1!$D$1</c:f>
              <c:strCache>
                <c:ptCount val="1"/>
                <c:pt idx="0">
                  <c:v>пролиферативная форма с атипией</c:v>
                </c:pt>
              </c:strCache>
            </c:strRef>
          </c:tx>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n-lt"/>
                    <a:ea typeface="+mn-ea"/>
                    <a:cs typeface="+mn-cs"/>
                  </a:defRPr>
                </a:pPr>
                <a:endParaRPr lang="ru-RU"/>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Лист1!$A$2</c:f>
              <c:strCache>
                <c:ptCount val="1"/>
                <c:pt idx="0">
                  <c:v>Категория 1</c:v>
                </c:pt>
              </c:strCache>
            </c:strRef>
          </c:cat>
          <c:val>
            <c:numRef>
              <c:f>Лист1!$D$2</c:f>
              <c:numCache>
                <c:formatCode>General</c:formatCode>
                <c:ptCount val="1"/>
                <c:pt idx="0">
                  <c:v>3.93</c:v>
                </c:pt>
              </c:numCache>
            </c:numRef>
          </c:val>
          <c:extLst xmlns:c16r2="http://schemas.microsoft.com/office/drawing/2015/06/chart">
            <c:ext xmlns:c16="http://schemas.microsoft.com/office/drawing/2014/chart" uri="{C3380CC4-5D6E-409C-BE32-E72D297353CC}">
              <c16:uniqueId val="{00000002-3C4F-4CC3-9ED0-23D91DAB3396}"/>
            </c:ext>
          </c:extLst>
        </c:ser>
        <c:dLbls>
          <c:dLblPos val="inEnd"/>
          <c:showLegendKey val="0"/>
          <c:showVal val="1"/>
          <c:showCatName val="0"/>
          <c:showSerName val="0"/>
          <c:showPercent val="0"/>
          <c:showBubbleSize val="0"/>
        </c:dLbls>
        <c:gapWidth val="65"/>
        <c:axId val="96281728"/>
        <c:axId val="96283264"/>
      </c:barChart>
      <c:catAx>
        <c:axId val="96281728"/>
        <c:scaling>
          <c:orientation val="minMax"/>
        </c:scaling>
        <c:delete val="1"/>
        <c:axPos val="b"/>
        <c:numFmt formatCode="General" sourceLinked="1"/>
        <c:majorTickMark val="none"/>
        <c:minorTickMark val="none"/>
        <c:tickLblPos val="nextTo"/>
        <c:crossAx val="96283264"/>
        <c:crosses val="autoZero"/>
        <c:auto val="1"/>
        <c:lblAlgn val="ctr"/>
        <c:lblOffset val="100"/>
        <c:noMultiLvlLbl val="0"/>
      </c:catAx>
      <c:valAx>
        <c:axId val="96283264"/>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96281728"/>
        <c:crosses val="autoZero"/>
        <c:crossBetween val="between"/>
      </c:valAx>
      <c:spPr>
        <a:noFill/>
        <a:ln>
          <a:noFill/>
        </a:ln>
        <a:effectLst/>
      </c:spPr>
    </c:plotArea>
    <c:legend>
      <c:legendPos val="b"/>
      <c:layout>
        <c:manualLayout>
          <c:xMode val="edge"/>
          <c:yMode val="edge"/>
          <c:x val="3.4517543318694853E-2"/>
          <c:y val="0.75513632562491195"/>
          <c:w val="0.94738927165354325"/>
          <c:h val="0.24486367437508796"/>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ru-RU"/>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69924812030073"/>
          <c:y val="7.8947368421052641E-2"/>
          <c:w val="0.61090225563909761"/>
          <c:h val="0.71685089019326298"/>
        </c:manualLayout>
      </c:layout>
      <c:barChart>
        <c:barDir val="col"/>
        <c:grouping val="percentStacked"/>
        <c:varyColors val="0"/>
        <c:ser>
          <c:idx val="0"/>
          <c:order val="0"/>
          <c:tx>
            <c:strRef>
              <c:f>Sheet1!$A$2</c:f>
              <c:strCache>
                <c:ptCount val="1"/>
                <c:pt idx="0">
                  <c:v>Положительная динамика</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Sheet1!$B$1:$E$1</c:f>
              <c:strCache>
                <c:ptCount val="4"/>
                <c:pt idx="0">
                  <c:v>умеренная диффузная мастопатия</c:v>
                </c:pt>
                <c:pt idx="1">
                  <c:v>кистозная форма мастопатии</c:v>
                </c:pt>
                <c:pt idx="2">
                  <c:v>масталгия</c:v>
                </c:pt>
                <c:pt idx="3">
                  <c:v>сопутствующие НМЦ</c:v>
                </c:pt>
              </c:strCache>
            </c:strRef>
          </c:cat>
          <c:val>
            <c:numRef>
              <c:f>Sheet1!$B$2:$E$2</c:f>
              <c:numCache>
                <c:formatCode>General</c:formatCode>
                <c:ptCount val="4"/>
                <c:pt idx="0">
                  <c:v>72.3</c:v>
                </c:pt>
                <c:pt idx="1">
                  <c:v>45.5</c:v>
                </c:pt>
                <c:pt idx="2">
                  <c:v>78.099999999999994</c:v>
                </c:pt>
                <c:pt idx="3">
                  <c:v>69.900000000000006</c:v>
                </c:pt>
              </c:numCache>
            </c:numRef>
          </c:val>
          <c:extLst xmlns:c16r2="http://schemas.microsoft.com/office/drawing/2015/06/chart">
            <c:ext xmlns:c16="http://schemas.microsoft.com/office/drawing/2014/chart" uri="{C3380CC4-5D6E-409C-BE32-E72D297353CC}">
              <c16:uniqueId val="{00000000-6575-429E-B1F4-A365102664FF}"/>
            </c:ext>
          </c:extLst>
        </c:ser>
        <c:ser>
          <c:idx val="1"/>
          <c:order val="1"/>
          <c:tx>
            <c:strRef>
              <c:f>Sheet1!$A$3</c:f>
              <c:strCache>
                <c:ptCount val="1"/>
                <c:pt idx="0">
                  <c:v>Стабилизация</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Sheet1!$B$1:$E$1</c:f>
              <c:strCache>
                <c:ptCount val="4"/>
                <c:pt idx="0">
                  <c:v>умеренная диффузная мастопатия</c:v>
                </c:pt>
                <c:pt idx="1">
                  <c:v>кистозная форма мастопатии</c:v>
                </c:pt>
                <c:pt idx="2">
                  <c:v>масталгия</c:v>
                </c:pt>
                <c:pt idx="3">
                  <c:v>сопутствующие НМЦ</c:v>
                </c:pt>
              </c:strCache>
            </c:strRef>
          </c:cat>
          <c:val>
            <c:numRef>
              <c:f>Sheet1!$B$3:$E$3</c:f>
              <c:numCache>
                <c:formatCode>General</c:formatCode>
                <c:ptCount val="4"/>
                <c:pt idx="0">
                  <c:v>26.9</c:v>
                </c:pt>
                <c:pt idx="1">
                  <c:v>46.7</c:v>
                </c:pt>
                <c:pt idx="2">
                  <c:v>21.9</c:v>
                </c:pt>
                <c:pt idx="3">
                  <c:v>30.1</c:v>
                </c:pt>
              </c:numCache>
            </c:numRef>
          </c:val>
          <c:extLst xmlns:c16r2="http://schemas.microsoft.com/office/drawing/2015/06/chart">
            <c:ext xmlns:c16="http://schemas.microsoft.com/office/drawing/2014/chart" uri="{C3380CC4-5D6E-409C-BE32-E72D297353CC}">
              <c16:uniqueId val="{00000001-6575-429E-B1F4-A365102664FF}"/>
            </c:ext>
          </c:extLst>
        </c:ser>
        <c:ser>
          <c:idx val="2"/>
          <c:order val="2"/>
          <c:tx>
            <c:strRef>
              <c:f>Sheet1!$A$4</c:f>
              <c:strCache>
                <c:ptCount val="1"/>
                <c:pt idx="0">
                  <c:v>Отрицательная динамика</c:v>
                </c:pt>
              </c:strCache>
            </c:strRef>
          </c:tx>
          <c:spPr>
            <a:solidFill>
              <a:schemeClr val="accent3"/>
            </a:solidFill>
            <a:ln>
              <a:noFill/>
            </a:ln>
            <a:effectLst/>
          </c:spPr>
          <c:invertIfNegative val="0"/>
          <c:dLbls>
            <c:dLbl>
              <c:idx val="1"/>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6575-429E-B1F4-A365102664F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cat>
            <c:strRef>
              <c:f>Sheet1!$B$1:$E$1</c:f>
              <c:strCache>
                <c:ptCount val="4"/>
                <c:pt idx="0">
                  <c:v>умеренная диффузная мастопатия</c:v>
                </c:pt>
                <c:pt idx="1">
                  <c:v>кистозная форма мастопатии</c:v>
                </c:pt>
                <c:pt idx="2">
                  <c:v>масталгия</c:v>
                </c:pt>
                <c:pt idx="3">
                  <c:v>сопутствующие НМЦ</c:v>
                </c:pt>
              </c:strCache>
            </c:strRef>
          </c:cat>
          <c:val>
            <c:numRef>
              <c:f>Sheet1!$B$4:$E$4</c:f>
              <c:numCache>
                <c:formatCode>General</c:formatCode>
                <c:ptCount val="4"/>
                <c:pt idx="0">
                  <c:v>0.8</c:v>
                </c:pt>
                <c:pt idx="1">
                  <c:v>7.8</c:v>
                </c:pt>
                <c:pt idx="2">
                  <c:v>0</c:v>
                </c:pt>
                <c:pt idx="3">
                  <c:v>0</c:v>
                </c:pt>
              </c:numCache>
            </c:numRef>
          </c:val>
          <c:extLst xmlns:c16r2="http://schemas.microsoft.com/office/drawing/2015/06/chart">
            <c:ext xmlns:c16="http://schemas.microsoft.com/office/drawing/2014/chart" uri="{C3380CC4-5D6E-409C-BE32-E72D297353CC}">
              <c16:uniqueId val="{00000003-6575-429E-B1F4-A365102664FF}"/>
            </c:ext>
          </c:extLst>
        </c:ser>
        <c:dLbls>
          <c:showLegendKey val="0"/>
          <c:showVal val="0"/>
          <c:showCatName val="0"/>
          <c:showSerName val="0"/>
          <c:showPercent val="0"/>
          <c:showBubbleSize val="0"/>
        </c:dLbls>
        <c:gapWidth val="150"/>
        <c:overlap val="100"/>
        <c:axId val="138058752"/>
        <c:axId val="138068736"/>
      </c:barChart>
      <c:catAx>
        <c:axId val="138058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ru-RU"/>
          </a:p>
        </c:txPr>
        <c:crossAx val="138068736"/>
        <c:crosses val="autoZero"/>
        <c:auto val="1"/>
        <c:lblAlgn val="ctr"/>
        <c:lblOffset val="100"/>
        <c:tickLblSkip val="1"/>
        <c:tickMarkSkip val="1"/>
        <c:noMultiLvlLbl val="0"/>
      </c:catAx>
      <c:valAx>
        <c:axId val="1380687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38058752"/>
        <c:crosses val="autoZero"/>
        <c:crossBetween val="between"/>
      </c:valAx>
      <c:spPr>
        <a:noFill/>
        <a:ln>
          <a:noFill/>
        </a:ln>
        <a:effectLst/>
      </c:spPr>
    </c:plotArea>
    <c:legend>
      <c:legendPos val="b"/>
      <c:layout>
        <c:manualLayout>
          <c:xMode val="edge"/>
          <c:yMode val="edge"/>
          <c:x val="0.73822698069482784"/>
          <c:y val="0.11371251730388029"/>
          <c:w val="0.23913386761523089"/>
          <c:h val="0.3944527435098731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Лист1!$B$3</c:f>
              <c:strCache>
                <c:ptCount val="1"/>
                <c:pt idx="0">
                  <c:v>Количесвто пациенток, %</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Pt>
            <c:idx val="0"/>
            <c:invertIfNegative val="0"/>
            <c:bubble3D val="0"/>
            <c:extLst xmlns:c16r2="http://schemas.microsoft.com/office/drawing/2015/06/chart">
              <c:ext xmlns:c16="http://schemas.microsoft.com/office/drawing/2014/chart" uri="{C3380CC4-5D6E-409C-BE32-E72D297353CC}">
                <c16:uniqueId val="{00000001-FFA6-47F9-BA54-84EBFE81633C}"/>
              </c:ext>
            </c:extLst>
          </c:dPt>
          <c:dPt>
            <c:idx val="1"/>
            <c:invertIfNegative val="0"/>
            <c:bubble3D val="0"/>
            <c:extLst xmlns:c16r2="http://schemas.microsoft.com/office/drawing/2015/06/chart">
              <c:ext xmlns:c16="http://schemas.microsoft.com/office/drawing/2014/chart" uri="{C3380CC4-5D6E-409C-BE32-E72D297353CC}">
                <c16:uniqueId val="{00000003-FFA6-47F9-BA54-84EBFE81633C}"/>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ru-RU"/>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Лист1!$C$2:$D$2</c:f>
              <c:strCache>
                <c:ptCount val="2"/>
                <c:pt idx="0">
                  <c:v>Через 3 месяца</c:v>
                </c:pt>
                <c:pt idx="1">
                  <c:v>Через  месяцев</c:v>
                </c:pt>
              </c:strCache>
            </c:strRef>
          </c:cat>
          <c:val>
            <c:numRef>
              <c:f>Лист1!$C$3:$D$3</c:f>
              <c:numCache>
                <c:formatCode>General</c:formatCode>
                <c:ptCount val="2"/>
                <c:pt idx="0">
                  <c:v>81.400000000000006</c:v>
                </c:pt>
                <c:pt idx="1">
                  <c:v>96.5</c:v>
                </c:pt>
              </c:numCache>
            </c:numRef>
          </c:val>
          <c:extLst xmlns:c16r2="http://schemas.microsoft.com/office/drawing/2015/06/chart">
            <c:ext xmlns:c16="http://schemas.microsoft.com/office/drawing/2014/chart" uri="{C3380CC4-5D6E-409C-BE32-E72D297353CC}">
              <c16:uniqueId val="{00000004-FFA6-47F9-BA54-84EBFE81633C}"/>
            </c:ext>
          </c:extLst>
        </c:ser>
        <c:dLbls>
          <c:dLblPos val="inEnd"/>
          <c:showLegendKey val="0"/>
          <c:showVal val="1"/>
          <c:showCatName val="0"/>
          <c:showSerName val="0"/>
          <c:showPercent val="0"/>
          <c:showBubbleSize val="0"/>
        </c:dLbls>
        <c:gapWidth val="41"/>
        <c:axId val="88420736"/>
        <c:axId val="88423808"/>
      </c:barChart>
      <c:catAx>
        <c:axId val="88420736"/>
        <c:scaling>
          <c:orientation val="minMax"/>
        </c:scaling>
        <c:delete val="1"/>
        <c:axPos val="b"/>
        <c:title>
          <c:tx>
            <c:rich>
              <a:bodyPr rot="0" spcFirstLastPara="1" vertOverflow="ellipsis" vert="horz" wrap="square" anchor="ctr" anchorCtr="1"/>
              <a:lstStyle/>
              <a:p>
                <a:pPr>
                  <a:defRPr sz="2400" b="1" i="0" u="none" strike="noStrike" kern="1200" baseline="0">
                    <a:solidFill>
                      <a:schemeClr val="dk1">
                        <a:lumMod val="65000"/>
                        <a:lumOff val="35000"/>
                      </a:schemeClr>
                    </a:solidFill>
                    <a:latin typeface="+mn-lt"/>
                    <a:ea typeface="+mn-ea"/>
                    <a:cs typeface="+mn-cs"/>
                  </a:defRPr>
                </a:pPr>
                <a:r>
                  <a:rPr lang="ru-RU" sz="2400"/>
                  <a:t>Прекращение болей</a:t>
                </a:r>
              </a:p>
            </c:rich>
          </c:tx>
          <c:layout>
            <c:manualLayout>
              <c:xMode val="edge"/>
              <c:yMode val="edge"/>
              <c:x val="0.32327972064237481"/>
              <c:y val="0.88432387452144445"/>
            </c:manualLayout>
          </c:layout>
          <c:overlay val="0"/>
          <c:spPr>
            <a:noFill/>
            <a:ln>
              <a:noFill/>
            </a:ln>
            <a:effectLst/>
          </c:spPr>
        </c:title>
        <c:numFmt formatCode="General" sourceLinked="0"/>
        <c:majorTickMark val="none"/>
        <c:minorTickMark val="none"/>
        <c:tickLblPos val="nextTo"/>
        <c:crossAx val="88423808"/>
        <c:crosses val="autoZero"/>
        <c:auto val="1"/>
        <c:lblAlgn val="ctr"/>
        <c:lblOffset val="100"/>
        <c:noMultiLvlLbl val="0"/>
      </c:catAx>
      <c:valAx>
        <c:axId val="88423808"/>
        <c:scaling>
          <c:orientation val="minMax"/>
        </c:scaling>
        <c:delete val="1"/>
        <c:axPos val="l"/>
        <c:title>
          <c:tx>
            <c:rich>
              <a:bodyPr rot="-54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r>
                  <a:rPr lang="ru-RU"/>
                  <a:t>Количесвто пациенток,  %</a:t>
                </a:r>
              </a:p>
            </c:rich>
          </c:tx>
          <c:layout/>
          <c:overlay val="0"/>
          <c:spPr>
            <a:noFill/>
            <a:ln>
              <a:noFill/>
            </a:ln>
            <a:effectLst/>
          </c:spPr>
        </c:title>
        <c:numFmt formatCode="General" sourceLinked="1"/>
        <c:majorTickMark val="none"/>
        <c:minorTickMark val="none"/>
        <c:tickLblPos val="nextTo"/>
        <c:crossAx val="88420736"/>
        <c:crosses val="autoZero"/>
        <c:crossBetween val="between"/>
        <c:majorUnit val="5"/>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noFill/>
      <a:round/>
    </a:ln>
    <a:effectLst/>
  </c:spPr>
  <c:txPr>
    <a:bodyPr/>
    <a:lstStyle/>
    <a:p>
      <a:pPr>
        <a:defRPr/>
      </a:pPr>
      <a:endParaRPr lang="ru-RU"/>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a:t>Эффективность 3-х месячной терапии, %</a:t>
            </a:r>
          </a:p>
        </c:rich>
      </c:tx>
      <c:layout>
        <c:manualLayout>
          <c:xMode val="edge"/>
          <c:yMode val="edge"/>
          <c:x val="0.27554179566563469"/>
          <c:y val="0"/>
        </c:manualLayout>
      </c:layout>
      <c:overlay val="0"/>
      <c:spPr>
        <a:noFill/>
        <a:ln>
          <a:noFill/>
        </a:ln>
        <a:effectLst/>
      </c:spPr>
    </c:title>
    <c:autoTitleDeleted val="0"/>
    <c:plotArea>
      <c:layout>
        <c:manualLayout>
          <c:layoutTarget val="inner"/>
          <c:xMode val="edge"/>
          <c:yMode val="edge"/>
          <c:x val="8.5259467160321109E-2"/>
          <c:y val="0.10921501706484642"/>
          <c:w val="0.87344850041090483"/>
          <c:h val="0.60068259385665534"/>
        </c:manualLayout>
      </c:layout>
      <c:barChart>
        <c:barDir val="col"/>
        <c:grouping val="clustered"/>
        <c:varyColors val="0"/>
        <c:ser>
          <c:idx val="0"/>
          <c:order val="0"/>
          <c:tx>
            <c:strRef>
              <c:f>Лист2!$D$11</c:f>
              <c:strCache>
                <c:ptCount val="1"/>
                <c:pt idx="0">
                  <c:v>ДФКМ с преобладанием фиброзного компонента n=45</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Лист2!$E$10</c:f>
              <c:strCache>
                <c:ptCount val="1"/>
                <c:pt idx="0">
                  <c:v>Эффективность, %</c:v>
                </c:pt>
              </c:strCache>
            </c:strRef>
          </c:cat>
          <c:val>
            <c:numRef>
              <c:f>Лист2!$E$11</c:f>
              <c:numCache>
                <c:formatCode>General</c:formatCode>
                <c:ptCount val="1"/>
                <c:pt idx="0">
                  <c:v>55.6</c:v>
                </c:pt>
              </c:numCache>
            </c:numRef>
          </c:val>
          <c:extLst xmlns:c16r2="http://schemas.microsoft.com/office/drawing/2015/06/chart">
            <c:ext xmlns:c16="http://schemas.microsoft.com/office/drawing/2014/chart" uri="{C3380CC4-5D6E-409C-BE32-E72D297353CC}">
              <c16:uniqueId val="{00000001-A9F9-412F-A8D5-EC74AC67434E}"/>
            </c:ext>
          </c:extLst>
        </c:ser>
        <c:ser>
          <c:idx val="1"/>
          <c:order val="1"/>
          <c:tx>
            <c:strRef>
              <c:f>Лист2!$D$12</c:f>
              <c:strCache>
                <c:ptCount val="1"/>
                <c:pt idx="0">
                  <c:v>ДФКМ с преобладанием железистого компонента n=36</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Лист2!$E$10</c:f>
              <c:strCache>
                <c:ptCount val="1"/>
                <c:pt idx="0">
                  <c:v>Эффективность, %</c:v>
                </c:pt>
              </c:strCache>
            </c:strRef>
          </c:cat>
          <c:val>
            <c:numRef>
              <c:f>Лист2!$E$12</c:f>
              <c:numCache>
                <c:formatCode>General</c:formatCode>
                <c:ptCount val="1"/>
                <c:pt idx="0">
                  <c:v>88.9</c:v>
                </c:pt>
              </c:numCache>
            </c:numRef>
          </c:val>
          <c:extLst xmlns:c16r2="http://schemas.microsoft.com/office/drawing/2015/06/chart">
            <c:ext xmlns:c16="http://schemas.microsoft.com/office/drawing/2014/chart" uri="{C3380CC4-5D6E-409C-BE32-E72D297353CC}">
              <c16:uniqueId val="{00000003-A9F9-412F-A8D5-EC74AC67434E}"/>
            </c:ext>
          </c:extLst>
        </c:ser>
        <c:ser>
          <c:idx val="2"/>
          <c:order val="2"/>
          <c:tx>
            <c:strRef>
              <c:f>Лист2!$D$13</c:f>
              <c:strCache>
                <c:ptCount val="1"/>
                <c:pt idx="0">
                  <c:v>ДФКМ с преобладанием кистозного компонента n=39</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Лист2!$E$10</c:f>
              <c:strCache>
                <c:ptCount val="1"/>
                <c:pt idx="0">
                  <c:v>Эффективность, %</c:v>
                </c:pt>
              </c:strCache>
            </c:strRef>
          </c:cat>
          <c:val>
            <c:numRef>
              <c:f>Лист2!$E$13</c:f>
              <c:numCache>
                <c:formatCode>General</c:formatCode>
                <c:ptCount val="1"/>
                <c:pt idx="0">
                  <c:v>89.7</c:v>
                </c:pt>
              </c:numCache>
            </c:numRef>
          </c:val>
          <c:extLst xmlns:c16r2="http://schemas.microsoft.com/office/drawing/2015/06/chart">
            <c:ext xmlns:c16="http://schemas.microsoft.com/office/drawing/2014/chart" uri="{C3380CC4-5D6E-409C-BE32-E72D297353CC}">
              <c16:uniqueId val="{00000005-A9F9-412F-A8D5-EC74AC67434E}"/>
            </c:ext>
          </c:extLst>
        </c:ser>
        <c:dLbls>
          <c:dLblPos val="outEnd"/>
          <c:showLegendKey val="0"/>
          <c:showVal val="1"/>
          <c:showCatName val="0"/>
          <c:showSerName val="0"/>
          <c:showPercent val="0"/>
          <c:showBubbleSize val="0"/>
        </c:dLbls>
        <c:gapWidth val="219"/>
        <c:overlap val="-27"/>
        <c:axId val="139833728"/>
        <c:axId val="139835264"/>
      </c:barChart>
      <c:catAx>
        <c:axId val="139833728"/>
        <c:scaling>
          <c:orientation val="minMax"/>
        </c:scaling>
        <c:delete val="1"/>
        <c:axPos val="b"/>
        <c:numFmt formatCode="General" sourceLinked="1"/>
        <c:majorTickMark val="none"/>
        <c:minorTickMark val="none"/>
        <c:tickLblPos val="nextTo"/>
        <c:crossAx val="139835264"/>
        <c:crosses val="autoZero"/>
        <c:auto val="1"/>
        <c:lblAlgn val="ctr"/>
        <c:lblOffset val="100"/>
        <c:tickLblSkip val="1"/>
        <c:tickMarkSkip val="1"/>
        <c:noMultiLvlLbl val="0"/>
      </c:catAx>
      <c:valAx>
        <c:axId val="1398352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3983372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3211314475873548E-2"/>
          <c:y val="6.0109289617486336E-2"/>
          <c:w val="0.589018302828619"/>
          <c:h val="0.83333333333333337"/>
        </c:manualLayout>
      </c:layout>
      <c:barChart>
        <c:barDir val="col"/>
        <c:grouping val="clustered"/>
        <c:varyColors val="0"/>
        <c:ser>
          <c:idx val="0"/>
          <c:order val="0"/>
          <c:tx>
            <c:strRef>
              <c:f>Лист1!$A$2</c:f>
              <c:strCache>
                <c:ptCount val="1"/>
                <c:pt idx="0">
                  <c:v>КОК + Мастодинон 1 таб. *2 раза/сут.2 мес. (n=30)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Лист1!$B$1:$E$1</c:f>
              <c:strCache>
                <c:ptCount val="4"/>
                <c:pt idx="0">
                  <c:v>до лечения</c:v>
                </c:pt>
                <c:pt idx="1">
                  <c:v>через 1 мес.</c:v>
                </c:pt>
                <c:pt idx="2">
                  <c:v>через 2 мес.</c:v>
                </c:pt>
                <c:pt idx="3">
                  <c:v>через 5 мес.</c:v>
                </c:pt>
              </c:strCache>
            </c:strRef>
          </c:cat>
          <c:val>
            <c:numRef>
              <c:f>Лист1!$B$2:$E$2</c:f>
              <c:numCache>
                <c:formatCode>General</c:formatCode>
                <c:ptCount val="4"/>
                <c:pt idx="0">
                  <c:v>100</c:v>
                </c:pt>
                <c:pt idx="1">
                  <c:v>67.7</c:v>
                </c:pt>
                <c:pt idx="2">
                  <c:v>39.700000000000003</c:v>
                </c:pt>
                <c:pt idx="3">
                  <c:v>10.3</c:v>
                </c:pt>
              </c:numCache>
            </c:numRef>
          </c:val>
          <c:extLst xmlns:c16r2="http://schemas.microsoft.com/office/drawing/2015/06/chart">
            <c:ext xmlns:c16="http://schemas.microsoft.com/office/drawing/2014/chart" uri="{C3380CC4-5D6E-409C-BE32-E72D297353CC}">
              <c16:uniqueId val="{00000000-9318-4228-AFC4-D09D4128F923}"/>
            </c:ext>
          </c:extLst>
        </c:ser>
        <c:ser>
          <c:idx val="1"/>
          <c:order val="1"/>
          <c:tx>
            <c:strRef>
              <c:f>Лист1!$A$3</c:f>
              <c:strCache>
                <c:ptCount val="1"/>
                <c:pt idx="0">
                  <c:v>КОК (n=20)</c:v>
                </c:pt>
              </c:strCache>
            </c:strRef>
          </c:tx>
          <c:spPr>
            <a:solidFill>
              <a:schemeClr val="accent2"/>
            </a:solidFill>
            <a:ln>
              <a:noFill/>
            </a:ln>
            <a:effectLst/>
          </c:spPr>
          <c:invertIfNegative val="0"/>
          <c:dLbls>
            <c:dLbl>
              <c:idx val="2"/>
              <c:layout>
                <c:manualLayout>
                  <c:x val="-5.0855573634485634E-4"/>
                  <c:y val="-9.3601376625093106E-3"/>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9318-4228-AFC4-D09D4128F923}"/>
                </c:ext>
              </c:extLst>
            </c:dLbl>
            <c:dLbl>
              <c:idx val="3"/>
              <c:layout>
                <c:manualLayout>
                  <c:x val="1.1576700741245576E-2"/>
                  <c:y val="-1.4291944841918819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9318-4228-AFC4-D09D4128F92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Лист1!$B$1:$E$1</c:f>
              <c:strCache>
                <c:ptCount val="4"/>
                <c:pt idx="0">
                  <c:v>до лечения</c:v>
                </c:pt>
                <c:pt idx="1">
                  <c:v>через 1 мес.</c:v>
                </c:pt>
                <c:pt idx="2">
                  <c:v>через 2 мес.</c:v>
                </c:pt>
                <c:pt idx="3">
                  <c:v>через 5 мес.</c:v>
                </c:pt>
              </c:strCache>
            </c:strRef>
          </c:cat>
          <c:val>
            <c:numRef>
              <c:f>Лист1!$B$3:$E$3</c:f>
              <c:numCache>
                <c:formatCode>General</c:formatCode>
                <c:ptCount val="4"/>
                <c:pt idx="0">
                  <c:v>100</c:v>
                </c:pt>
                <c:pt idx="1">
                  <c:v>81.8</c:v>
                </c:pt>
                <c:pt idx="2">
                  <c:v>59.9</c:v>
                </c:pt>
                <c:pt idx="3">
                  <c:v>9.8000000000000007</c:v>
                </c:pt>
              </c:numCache>
            </c:numRef>
          </c:val>
          <c:extLst xmlns:c16r2="http://schemas.microsoft.com/office/drawing/2015/06/chart">
            <c:ext xmlns:c16="http://schemas.microsoft.com/office/drawing/2014/chart" uri="{C3380CC4-5D6E-409C-BE32-E72D297353CC}">
              <c16:uniqueId val="{00000003-9318-4228-AFC4-D09D4128F923}"/>
            </c:ext>
          </c:extLst>
        </c:ser>
        <c:dLbls>
          <c:showLegendKey val="0"/>
          <c:showVal val="1"/>
          <c:showCatName val="0"/>
          <c:showSerName val="0"/>
          <c:showPercent val="0"/>
          <c:showBubbleSize val="0"/>
        </c:dLbls>
        <c:gapWidth val="219"/>
        <c:overlap val="-27"/>
        <c:axId val="140956800"/>
        <c:axId val="140958336"/>
      </c:barChart>
      <c:catAx>
        <c:axId val="140956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40958336"/>
        <c:crosses val="autoZero"/>
        <c:auto val="1"/>
        <c:lblAlgn val="ctr"/>
        <c:lblOffset val="100"/>
        <c:tickLblSkip val="1"/>
        <c:tickMarkSkip val="1"/>
        <c:noMultiLvlLbl val="0"/>
      </c:catAx>
      <c:valAx>
        <c:axId val="140958336"/>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4095680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ru-RU"/>
          </a:p>
        </c:txPr>
      </c:legendEntry>
      <c:legendEntry>
        <c:idx val="1"/>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ru-RU"/>
          </a:p>
        </c:txPr>
      </c:legendEntry>
      <c:layout>
        <c:manualLayout>
          <c:xMode val="edge"/>
          <c:yMode val="edge"/>
          <c:x val="0.65091063172454122"/>
          <c:y val="3.6419805040087343E-2"/>
          <c:w val="0.33663770782374075"/>
          <c:h val="0.37914852932361059"/>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_rels/data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image" Target="../media/image8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_rels/drawing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image" Target="../media/image8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C9464E-4697-4E78-ABD4-BDBEFCEDCAE0}"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ru-RU"/>
        </a:p>
      </dgm:t>
    </dgm:pt>
    <dgm:pt modelId="{098925E3-04C2-48B3-B56D-30C0D0AD23F3}">
      <dgm:prSet phldrT="[Текст]" custT="1"/>
      <dgm:spPr>
        <a:solidFill>
          <a:schemeClr val="accent3">
            <a:lumMod val="40000"/>
            <a:lumOff val="60000"/>
          </a:schemeClr>
        </a:solidFill>
      </dgm:spPr>
      <dgm:t>
        <a:bodyPr/>
        <a:lstStyle/>
        <a:p>
          <a:pPr marL="720000"/>
          <a:r>
            <a:rPr lang="ru-RU" sz="3600" b="0" dirty="0">
              <a:solidFill>
                <a:schemeClr val="tx1"/>
              </a:solidFill>
              <a:effectLst/>
              <a:latin typeface="+mj-lt"/>
              <a:cs typeface="Arial" pitchFamily="34" charset="0"/>
            </a:rPr>
            <a:t>в популяции – 40%</a:t>
          </a:r>
        </a:p>
      </dgm:t>
    </dgm:pt>
    <dgm:pt modelId="{D119985A-1D95-4719-AFC6-1CD12708464B}" type="parTrans" cxnId="{9EE5CA90-1822-4374-8C63-70B7F182B2B9}">
      <dgm:prSet/>
      <dgm:spPr/>
      <dgm:t>
        <a:bodyPr/>
        <a:lstStyle/>
        <a:p>
          <a:endParaRPr lang="ru-RU" b="0">
            <a:solidFill>
              <a:schemeClr val="tx1"/>
            </a:solidFill>
            <a:effectLst/>
            <a:latin typeface="+mj-lt"/>
          </a:endParaRPr>
        </a:p>
      </dgm:t>
    </dgm:pt>
    <dgm:pt modelId="{3D85A6BD-9F04-4F4F-8108-333E6B836B94}" type="sibTrans" cxnId="{9EE5CA90-1822-4374-8C63-70B7F182B2B9}">
      <dgm:prSet/>
      <dgm:spPr/>
      <dgm:t>
        <a:bodyPr/>
        <a:lstStyle/>
        <a:p>
          <a:endParaRPr lang="ru-RU" b="0">
            <a:solidFill>
              <a:schemeClr val="tx1"/>
            </a:solidFill>
            <a:effectLst/>
            <a:latin typeface="+mj-lt"/>
          </a:endParaRPr>
        </a:p>
      </dgm:t>
    </dgm:pt>
    <dgm:pt modelId="{A2B8ECC1-84BE-4292-87C3-CEF149B8885F}">
      <dgm:prSet phldrT="[Текст]" custT="1"/>
      <dgm:spPr>
        <a:solidFill>
          <a:schemeClr val="tx2">
            <a:lumMod val="20000"/>
            <a:lumOff val="80000"/>
          </a:schemeClr>
        </a:solidFill>
      </dgm:spPr>
      <dgm:t>
        <a:bodyPr/>
        <a:lstStyle/>
        <a:p>
          <a:pPr marL="720000"/>
          <a:r>
            <a:rPr lang="ru-RU" sz="3600" b="0" dirty="0">
              <a:solidFill>
                <a:schemeClr val="tx1"/>
              </a:solidFill>
              <a:effectLst/>
              <a:latin typeface="+mj-lt"/>
              <a:cs typeface="Arial" pitchFamily="34" charset="0"/>
            </a:rPr>
            <a:t>при гинекологической патологии – 70%</a:t>
          </a:r>
        </a:p>
      </dgm:t>
    </dgm:pt>
    <dgm:pt modelId="{06DF94CA-5F30-4BF3-B728-9A5C82AEF571}" type="parTrans" cxnId="{EB4E83B5-7CC4-4F8E-8F31-0CE5F5049F59}">
      <dgm:prSet/>
      <dgm:spPr/>
      <dgm:t>
        <a:bodyPr/>
        <a:lstStyle/>
        <a:p>
          <a:endParaRPr lang="ru-RU" b="0">
            <a:solidFill>
              <a:schemeClr val="tx1"/>
            </a:solidFill>
            <a:effectLst/>
            <a:latin typeface="+mj-lt"/>
          </a:endParaRPr>
        </a:p>
      </dgm:t>
    </dgm:pt>
    <dgm:pt modelId="{69B5E3A0-571B-4F77-9DA4-87CB02AD7C0E}" type="sibTrans" cxnId="{EB4E83B5-7CC4-4F8E-8F31-0CE5F5049F59}">
      <dgm:prSet/>
      <dgm:spPr/>
      <dgm:t>
        <a:bodyPr/>
        <a:lstStyle/>
        <a:p>
          <a:endParaRPr lang="ru-RU" b="0">
            <a:solidFill>
              <a:schemeClr val="tx1"/>
            </a:solidFill>
            <a:effectLst/>
            <a:latin typeface="+mj-lt"/>
          </a:endParaRPr>
        </a:p>
      </dgm:t>
    </dgm:pt>
    <dgm:pt modelId="{A73225CB-EEB4-4F28-8C6B-D93F9024D476}">
      <dgm:prSet phldrT="[Текст]" custT="1"/>
      <dgm:spPr>
        <a:solidFill>
          <a:schemeClr val="accent6">
            <a:lumMod val="20000"/>
            <a:lumOff val="80000"/>
          </a:schemeClr>
        </a:solidFill>
      </dgm:spPr>
      <dgm:t>
        <a:bodyPr/>
        <a:lstStyle/>
        <a:p>
          <a:pPr marL="720000"/>
          <a:r>
            <a:rPr lang="ru-RU" sz="3600" b="0" dirty="0">
              <a:solidFill>
                <a:schemeClr val="tx1"/>
              </a:solidFill>
              <a:effectLst/>
              <a:latin typeface="+mj-lt"/>
              <a:cs typeface="Arial" pitchFamily="34" charset="0"/>
            </a:rPr>
            <a:t>по данным аутопсии – 95% </a:t>
          </a:r>
        </a:p>
      </dgm:t>
    </dgm:pt>
    <dgm:pt modelId="{D87340DD-6A3E-4972-B347-3CBC03B2D66C}" type="parTrans" cxnId="{E63B07D6-13CC-4F72-BD44-A02FF45ADE18}">
      <dgm:prSet/>
      <dgm:spPr/>
      <dgm:t>
        <a:bodyPr/>
        <a:lstStyle/>
        <a:p>
          <a:endParaRPr lang="ru-RU" b="0">
            <a:solidFill>
              <a:schemeClr val="tx1"/>
            </a:solidFill>
            <a:effectLst/>
            <a:latin typeface="+mj-lt"/>
          </a:endParaRPr>
        </a:p>
      </dgm:t>
    </dgm:pt>
    <dgm:pt modelId="{F620E72E-0E8D-47FC-9AA4-6A8F17AE050F}" type="sibTrans" cxnId="{E63B07D6-13CC-4F72-BD44-A02FF45ADE18}">
      <dgm:prSet/>
      <dgm:spPr/>
      <dgm:t>
        <a:bodyPr/>
        <a:lstStyle/>
        <a:p>
          <a:endParaRPr lang="ru-RU" b="0">
            <a:solidFill>
              <a:schemeClr val="tx1"/>
            </a:solidFill>
            <a:effectLst/>
            <a:latin typeface="+mj-lt"/>
          </a:endParaRPr>
        </a:p>
      </dgm:t>
    </dgm:pt>
    <dgm:pt modelId="{132CCFC5-5CA1-4276-900C-6E555F160AC5}" type="pres">
      <dgm:prSet presAssocID="{C1C9464E-4697-4E78-ABD4-BDBEFCEDCAE0}" presName="linear" presStyleCnt="0">
        <dgm:presLayoutVars>
          <dgm:dir/>
          <dgm:resizeHandles val="exact"/>
        </dgm:presLayoutVars>
      </dgm:prSet>
      <dgm:spPr/>
      <dgm:t>
        <a:bodyPr/>
        <a:lstStyle/>
        <a:p>
          <a:endParaRPr lang="ru-RU"/>
        </a:p>
      </dgm:t>
    </dgm:pt>
    <dgm:pt modelId="{4641C647-1211-4DB7-B58B-83DD0DA3F2A0}" type="pres">
      <dgm:prSet presAssocID="{098925E3-04C2-48B3-B56D-30C0D0AD23F3}" presName="comp" presStyleCnt="0"/>
      <dgm:spPr/>
    </dgm:pt>
    <dgm:pt modelId="{495835A5-7389-461E-906B-C6708ABCD2E2}" type="pres">
      <dgm:prSet presAssocID="{098925E3-04C2-48B3-B56D-30C0D0AD23F3}" presName="box" presStyleLbl="node1" presStyleIdx="0" presStyleCnt="3" custScaleY="2000000" custLinFactNeighborY="-97154"/>
      <dgm:spPr/>
      <dgm:t>
        <a:bodyPr/>
        <a:lstStyle/>
        <a:p>
          <a:endParaRPr lang="ru-RU"/>
        </a:p>
      </dgm:t>
    </dgm:pt>
    <dgm:pt modelId="{8547CC63-AEC2-4426-A3CC-F77CFAC377C5}" type="pres">
      <dgm:prSet presAssocID="{098925E3-04C2-48B3-B56D-30C0D0AD23F3}" presName="img" presStyleLbl="fgImgPlace1" presStyleIdx="0" presStyleCnt="3" custScaleY="2000000" custLinFactNeighborX="16938"/>
      <dgm:spPr>
        <a:blipFill rotWithShape="0">
          <a:blip xmlns:r="http://schemas.openxmlformats.org/officeDocument/2006/relationships" r:embed="rId1"/>
          <a:stretch>
            <a:fillRect/>
          </a:stretch>
        </a:blipFill>
      </dgm:spPr>
    </dgm:pt>
    <dgm:pt modelId="{7CBAA1CA-5F07-4DF1-B3E5-67C6A4D4B6F1}" type="pres">
      <dgm:prSet presAssocID="{098925E3-04C2-48B3-B56D-30C0D0AD23F3}" presName="text" presStyleLbl="node1" presStyleIdx="0" presStyleCnt="3">
        <dgm:presLayoutVars>
          <dgm:bulletEnabled val="1"/>
        </dgm:presLayoutVars>
      </dgm:prSet>
      <dgm:spPr/>
      <dgm:t>
        <a:bodyPr/>
        <a:lstStyle/>
        <a:p>
          <a:endParaRPr lang="ru-RU"/>
        </a:p>
      </dgm:t>
    </dgm:pt>
    <dgm:pt modelId="{3E218E09-95FA-4074-8AED-7E00D35B036A}" type="pres">
      <dgm:prSet presAssocID="{3D85A6BD-9F04-4F4F-8108-333E6B836B94}" presName="spacer" presStyleCnt="0"/>
      <dgm:spPr/>
    </dgm:pt>
    <dgm:pt modelId="{AC401D37-3086-4031-B2F3-DF16B8FA3785}" type="pres">
      <dgm:prSet presAssocID="{A2B8ECC1-84BE-4292-87C3-CEF149B8885F}" presName="comp" presStyleCnt="0"/>
      <dgm:spPr/>
    </dgm:pt>
    <dgm:pt modelId="{26FEBC7A-AA86-41A1-B4CA-23A4D79DE069}" type="pres">
      <dgm:prSet presAssocID="{A2B8ECC1-84BE-4292-87C3-CEF149B8885F}" presName="box" presStyleLbl="node1" presStyleIdx="1" presStyleCnt="3" custScaleY="2000000" custLinFactNeighborX="2051"/>
      <dgm:spPr/>
      <dgm:t>
        <a:bodyPr/>
        <a:lstStyle/>
        <a:p>
          <a:endParaRPr lang="ru-RU"/>
        </a:p>
      </dgm:t>
    </dgm:pt>
    <dgm:pt modelId="{0044334D-2CFF-45EE-814C-0173C16FF7E0}" type="pres">
      <dgm:prSet presAssocID="{A2B8ECC1-84BE-4292-87C3-CEF149B8885F}" presName="img" presStyleLbl="fgImgPlace1" presStyleIdx="1" presStyleCnt="3" custScaleY="2000000" custLinFactNeighborX="16938"/>
      <dgm:spPr>
        <a:blipFill rotWithShape="0">
          <a:blip xmlns:r="http://schemas.openxmlformats.org/officeDocument/2006/relationships" r:embed="rId2"/>
          <a:stretch>
            <a:fillRect/>
          </a:stretch>
        </a:blipFill>
      </dgm:spPr>
    </dgm:pt>
    <dgm:pt modelId="{9E63CEA9-9D7C-433D-B422-7AF0324173E7}" type="pres">
      <dgm:prSet presAssocID="{A2B8ECC1-84BE-4292-87C3-CEF149B8885F}" presName="text" presStyleLbl="node1" presStyleIdx="1" presStyleCnt="3">
        <dgm:presLayoutVars>
          <dgm:bulletEnabled val="1"/>
        </dgm:presLayoutVars>
      </dgm:prSet>
      <dgm:spPr/>
      <dgm:t>
        <a:bodyPr/>
        <a:lstStyle/>
        <a:p>
          <a:endParaRPr lang="ru-RU"/>
        </a:p>
      </dgm:t>
    </dgm:pt>
    <dgm:pt modelId="{710D83B1-850A-4992-8488-B4283D48B38E}" type="pres">
      <dgm:prSet presAssocID="{69B5E3A0-571B-4F77-9DA4-87CB02AD7C0E}" presName="spacer" presStyleCnt="0"/>
      <dgm:spPr/>
    </dgm:pt>
    <dgm:pt modelId="{BFFA1625-5169-4019-8E55-1FD849D6305F}" type="pres">
      <dgm:prSet presAssocID="{A73225CB-EEB4-4F28-8C6B-D93F9024D476}" presName="comp" presStyleCnt="0"/>
      <dgm:spPr/>
    </dgm:pt>
    <dgm:pt modelId="{705ABDC7-8506-4C4A-AD36-E3AD221A811A}" type="pres">
      <dgm:prSet presAssocID="{A73225CB-EEB4-4F28-8C6B-D93F9024D476}" presName="box" presStyleLbl="node1" presStyleIdx="2" presStyleCnt="3" custScaleY="2000000" custLinFactNeighborX="2051"/>
      <dgm:spPr/>
      <dgm:t>
        <a:bodyPr/>
        <a:lstStyle/>
        <a:p>
          <a:endParaRPr lang="ru-RU"/>
        </a:p>
      </dgm:t>
    </dgm:pt>
    <dgm:pt modelId="{88461E58-6E22-4445-8B03-5554EEFDF730}" type="pres">
      <dgm:prSet presAssocID="{A73225CB-EEB4-4F28-8C6B-D93F9024D476}" presName="img" presStyleLbl="fgImgPlace1" presStyleIdx="2" presStyleCnt="3" custScaleY="2000000" custLinFactNeighborX="16938"/>
      <dgm:spPr>
        <a:blipFill rotWithShape="0">
          <a:blip xmlns:r="http://schemas.openxmlformats.org/officeDocument/2006/relationships" r:embed="rId3"/>
          <a:stretch>
            <a:fillRect/>
          </a:stretch>
        </a:blipFill>
      </dgm:spPr>
    </dgm:pt>
    <dgm:pt modelId="{08DD7C8B-987E-42BD-8E39-A573A96CE282}" type="pres">
      <dgm:prSet presAssocID="{A73225CB-EEB4-4F28-8C6B-D93F9024D476}" presName="text" presStyleLbl="node1" presStyleIdx="2" presStyleCnt="3">
        <dgm:presLayoutVars>
          <dgm:bulletEnabled val="1"/>
        </dgm:presLayoutVars>
      </dgm:prSet>
      <dgm:spPr/>
      <dgm:t>
        <a:bodyPr/>
        <a:lstStyle/>
        <a:p>
          <a:endParaRPr lang="ru-RU"/>
        </a:p>
      </dgm:t>
    </dgm:pt>
  </dgm:ptLst>
  <dgm:cxnLst>
    <dgm:cxn modelId="{01C91846-6FC3-4CB0-9A95-FB11ECE5EDCF}" type="presOf" srcId="{098925E3-04C2-48B3-B56D-30C0D0AD23F3}" destId="{7CBAA1CA-5F07-4DF1-B3E5-67C6A4D4B6F1}" srcOrd="1" destOrd="0" presId="urn:microsoft.com/office/officeart/2005/8/layout/vList4"/>
    <dgm:cxn modelId="{0C5D6ED1-2A55-44C6-BCD1-83005BEBC8D4}" type="presOf" srcId="{C1C9464E-4697-4E78-ABD4-BDBEFCEDCAE0}" destId="{132CCFC5-5CA1-4276-900C-6E555F160AC5}" srcOrd="0" destOrd="0" presId="urn:microsoft.com/office/officeart/2005/8/layout/vList4"/>
    <dgm:cxn modelId="{89BD73BF-E436-45F7-B9D8-B91552E7B970}" type="presOf" srcId="{A73225CB-EEB4-4F28-8C6B-D93F9024D476}" destId="{705ABDC7-8506-4C4A-AD36-E3AD221A811A}" srcOrd="0" destOrd="0" presId="urn:microsoft.com/office/officeart/2005/8/layout/vList4"/>
    <dgm:cxn modelId="{02C1116A-7CFF-472C-92E9-0E66DB5E80B3}" type="presOf" srcId="{098925E3-04C2-48B3-B56D-30C0D0AD23F3}" destId="{495835A5-7389-461E-906B-C6708ABCD2E2}" srcOrd="0" destOrd="0" presId="urn:microsoft.com/office/officeart/2005/8/layout/vList4"/>
    <dgm:cxn modelId="{13A972E8-97FD-4246-84CB-E157A1BFB94A}" type="presOf" srcId="{A73225CB-EEB4-4F28-8C6B-D93F9024D476}" destId="{08DD7C8B-987E-42BD-8E39-A573A96CE282}" srcOrd="1" destOrd="0" presId="urn:microsoft.com/office/officeart/2005/8/layout/vList4"/>
    <dgm:cxn modelId="{E63B07D6-13CC-4F72-BD44-A02FF45ADE18}" srcId="{C1C9464E-4697-4E78-ABD4-BDBEFCEDCAE0}" destId="{A73225CB-EEB4-4F28-8C6B-D93F9024D476}" srcOrd="2" destOrd="0" parTransId="{D87340DD-6A3E-4972-B347-3CBC03B2D66C}" sibTransId="{F620E72E-0E8D-47FC-9AA4-6A8F17AE050F}"/>
    <dgm:cxn modelId="{EB4E83B5-7CC4-4F8E-8F31-0CE5F5049F59}" srcId="{C1C9464E-4697-4E78-ABD4-BDBEFCEDCAE0}" destId="{A2B8ECC1-84BE-4292-87C3-CEF149B8885F}" srcOrd="1" destOrd="0" parTransId="{06DF94CA-5F30-4BF3-B728-9A5C82AEF571}" sibTransId="{69B5E3A0-571B-4F77-9DA4-87CB02AD7C0E}"/>
    <dgm:cxn modelId="{47167694-FD4D-41E2-BA46-E6C678799059}" type="presOf" srcId="{A2B8ECC1-84BE-4292-87C3-CEF149B8885F}" destId="{26FEBC7A-AA86-41A1-B4CA-23A4D79DE069}" srcOrd="0" destOrd="0" presId="urn:microsoft.com/office/officeart/2005/8/layout/vList4"/>
    <dgm:cxn modelId="{9EE5CA90-1822-4374-8C63-70B7F182B2B9}" srcId="{C1C9464E-4697-4E78-ABD4-BDBEFCEDCAE0}" destId="{098925E3-04C2-48B3-B56D-30C0D0AD23F3}" srcOrd="0" destOrd="0" parTransId="{D119985A-1D95-4719-AFC6-1CD12708464B}" sibTransId="{3D85A6BD-9F04-4F4F-8108-333E6B836B94}"/>
    <dgm:cxn modelId="{6416719F-C3AC-494F-8DF9-5C38FB0F1EFE}" type="presOf" srcId="{A2B8ECC1-84BE-4292-87C3-CEF149B8885F}" destId="{9E63CEA9-9D7C-433D-B422-7AF0324173E7}" srcOrd="1" destOrd="0" presId="urn:microsoft.com/office/officeart/2005/8/layout/vList4"/>
    <dgm:cxn modelId="{45B09C5A-4853-433B-8595-878AF6F5AC7E}" type="presParOf" srcId="{132CCFC5-5CA1-4276-900C-6E555F160AC5}" destId="{4641C647-1211-4DB7-B58B-83DD0DA3F2A0}" srcOrd="0" destOrd="0" presId="urn:microsoft.com/office/officeart/2005/8/layout/vList4"/>
    <dgm:cxn modelId="{C0EC8D66-E1EA-4C14-8D76-6907A7775A3A}" type="presParOf" srcId="{4641C647-1211-4DB7-B58B-83DD0DA3F2A0}" destId="{495835A5-7389-461E-906B-C6708ABCD2E2}" srcOrd="0" destOrd="0" presId="urn:microsoft.com/office/officeart/2005/8/layout/vList4"/>
    <dgm:cxn modelId="{66E44413-01B4-48B8-BD32-DB29856DC5E2}" type="presParOf" srcId="{4641C647-1211-4DB7-B58B-83DD0DA3F2A0}" destId="{8547CC63-AEC2-4426-A3CC-F77CFAC377C5}" srcOrd="1" destOrd="0" presId="urn:microsoft.com/office/officeart/2005/8/layout/vList4"/>
    <dgm:cxn modelId="{D38EADFC-D75E-4E18-9880-5592E09F57F7}" type="presParOf" srcId="{4641C647-1211-4DB7-B58B-83DD0DA3F2A0}" destId="{7CBAA1CA-5F07-4DF1-B3E5-67C6A4D4B6F1}" srcOrd="2" destOrd="0" presId="urn:microsoft.com/office/officeart/2005/8/layout/vList4"/>
    <dgm:cxn modelId="{930B65DC-4C5A-43B4-AC52-4E57496CD1F2}" type="presParOf" srcId="{132CCFC5-5CA1-4276-900C-6E555F160AC5}" destId="{3E218E09-95FA-4074-8AED-7E00D35B036A}" srcOrd="1" destOrd="0" presId="urn:microsoft.com/office/officeart/2005/8/layout/vList4"/>
    <dgm:cxn modelId="{6C4FF35A-41BA-4918-9C17-CE73670E91CF}" type="presParOf" srcId="{132CCFC5-5CA1-4276-900C-6E555F160AC5}" destId="{AC401D37-3086-4031-B2F3-DF16B8FA3785}" srcOrd="2" destOrd="0" presId="urn:microsoft.com/office/officeart/2005/8/layout/vList4"/>
    <dgm:cxn modelId="{DD1D5C8D-4D04-4F0E-B526-24E64A5B69E9}" type="presParOf" srcId="{AC401D37-3086-4031-B2F3-DF16B8FA3785}" destId="{26FEBC7A-AA86-41A1-B4CA-23A4D79DE069}" srcOrd="0" destOrd="0" presId="urn:microsoft.com/office/officeart/2005/8/layout/vList4"/>
    <dgm:cxn modelId="{71B98872-99F1-4A5B-853C-DADBE231663A}" type="presParOf" srcId="{AC401D37-3086-4031-B2F3-DF16B8FA3785}" destId="{0044334D-2CFF-45EE-814C-0173C16FF7E0}" srcOrd="1" destOrd="0" presId="urn:microsoft.com/office/officeart/2005/8/layout/vList4"/>
    <dgm:cxn modelId="{3F64D308-CA93-4E1D-99B7-F70B8A85A3D0}" type="presParOf" srcId="{AC401D37-3086-4031-B2F3-DF16B8FA3785}" destId="{9E63CEA9-9D7C-433D-B422-7AF0324173E7}" srcOrd="2" destOrd="0" presId="urn:microsoft.com/office/officeart/2005/8/layout/vList4"/>
    <dgm:cxn modelId="{878FD25E-D9B9-464B-9F01-BED07AE89ECC}" type="presParOf" srcId="{132CCFC5-5CA1-4276-900C-6E555F160AC5}" destId="{710D83B1-850A-4992-8488-B4283D48B38E}" srcOrd="3" destOrd="0" presId="urn:microsoft.com/office/officeart/2005/8/layout/vList4"/>
    <dgm:cxn modelId="{6AFF06F3-8322-4AE7-8254-51F85DAE77B3}" type="presParOf" srcId="{132CCFC5-5CA1-4276-900C-6E555F160AC5}" destId="{BFFA1625-5169-4019-8E55-1FD849D6305F}" srcOrd="4" destOrd="0" presId="urn:microsoft.com/office/officeart/2005/8/layout/vList4"/>
    <dgm:cxn modelId="{82BF5646-CD08-4A0D-8CE7-20156A34E0B2}" type="presParOf" srcId="{BFFA1625-5169-4019-8E55-1FD849D6305F}" destId="{705ABDC7-8506-4C4A-AD36-E3AD221A811A}" srcOrd="0" destOrd="0" presId="urn:microsoft.com/office/officeart/2005/8/layout/vList4"/>
    <dgm:cxn modelId="{515346C9-3B06-4384-92AC-4FB8CB569C5E}" type="presParOf" srcId="{BFFA1625-5169-4019-8E55-1FD849D6305F}" destId="{88461E58-6E22-4445-8B03-5554EEFDF730}" srcOrd="1" destOrd="0" presId="urn:microsoft.com/office/officeart/2005/8/layout/vList4"/>
    <dgm:cxn modelId="{876FFB38-45FE-41BF-8A47-E8F5B816DAB6}" type="presParOf" srcId="{BFFA1625-5169-4019-8E55-1FD849D6305F}" destId="{08DD7C8B-987E-42BD-8E39-A573A96CE282}"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639EAD-F507-4EE7-8AEF-B6E4A2599C83}" type="doc">
      <dgm:prSet loTypeId="urn:microsoft.com/office/officeart/2005/8/layout/cycle3" loCatId="cycle" qsTypeId="urn:microsoft.com/office/officeart/2005/8/quickstyle/simple1" qsCatId="simple" csTypeId="urn:microsoft.com/office/officeart/2005/8/colors/colorful1#3" csCatId="colorful" phldr="1"/>
      <dgm:spPr/>
      <dgm:t>
        <a:bodyPr/>
        <a:lstStyle/>
        <a:p>
          <a:endParaRPr lang="en-US"/>
        </a:p>
      </dgm:t>
    </dgm:pt>
    <dgm:pt modelId="{ACC8DF76-CB8C-40D8-80EC-FB118FFBEE76}">
      <dgm:prSet phldrT="[Текст]"/>
      <dgm:spPr>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ru-RU" dirty="0">
              <a:solidFill>
                <a:schemeClr val="tx1"/>
              </a:solidFill>
            </a:rPr>
            <a:t>Заболевание</a:t>
          </a:r>
          <a:endParaRPr lang="en-US" dirty="0">
            <a:solidFill>
              <a:schemeClr val="tx1"/>
            </a:solidFill>
          </a:endParaRPr>
        </a:p>
      </dgm:t>
    </dgm:pt>
    <dgm:pt modelId="{F3DF9DBD-E521-407A-9F47-5C086F0EF568}" type="parTrans" cxnId="{A9B14298-8530-47BD-B0C5-C7C17660C7E1}">
      <dgm:prSet/>
      <dgm:spPr/>
      <dgm:t>
        <a:bodyPr/>
        <a:lstStyle/>
        <a:p>
          <a:endParaRPr lang="en-US"/>
        </a:p>
      </dgm:t>
    </dgm:pt>
    <dgm:pt modelId="{E674A39D-5588-4A28-9254-D0C1005478AE}" type="sibTrans" cxnId="{A9B14298-8530-47BD-B0C5-C7C17660C7E1}">
      <dgm:prSet/>
      <dgm:spPr>
        <a:solidFill>
          <a:srgbClr val="9900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en-US"/>
        </a:p>
      </dgm:t>
    </dgm:pt>
    <dgm:pt modelId="{58919073-1441-4E4F-8022-7614C85F1175}">
      <dgm:prSet phldrT="[Текст]"/>
      <dgm:spPr>
        <a:solidFill>
          <a:schemeClr val="bg1">
            <a:lumMod val="75000"/>
          </a:schemeClr>
        </a:solidFill>
        <a:ln>
          <a:noFill/>
        </a:ln>
        <a:effectLst/>
        <a:scene3d>
          <a:camera prst="orthographicFront">
            <a:rot lat="0" lon="0" rev="0"/>
          </a:camera>
          <a:lightRig rig="glow" dir="t">
            <a:rot lat="0" lon="0" rev="14100000"/>
          </a:lightRig>
        </a:scene3d>
        <a:sp3d prstMaterial="softEdge">
          <a:bevelT w="127000" prst="artDeco"/>
        </a:sp3d>
      </dgm:spPr>
      <dgm:t>
        <a:bodyPr/>
        <a:lstStyle/>
        <a:p>
          <a:r>
            <a:rPr lang="ru-RU" dirty="0">
              <a:solidFill>
                <a:schemeClr val="tx1"/>
              </a:solidFill>
            </a:rPr>
            <a:t>Есть соответствующее показание в инструкции</a:t>
          </a:r>
          <a:endParaRPr lang="en-US" dirty="0">
            <a:solidFill>
              <a:schemeClr val="tx1"/>
            </a:solidFill>
          </a:endParaRPr>
        </a:p>
      </dgm:t>
    </dgm:pt>
    <dgm:pt modelId="{729B822A-90D5-4A2C-8BFF-CB06ED564CB6}" type="parTrans" cxnId="{CC449595-35A8-42C3-9454-2CE2A0A51177}">
      <dgm:prSet/>
      <dgm:spPr/>
      <dgm:t>
        <a:bodyPr/>
        <a:lstStyle/>
        <a:p>
          <a:endParaRPr lang="en-US"/>
        </a:p>
      </dgm:t>
    </dgm:pt>
    <dgm:pt modelId="{29E0780A-0FD4-49D4-9D12-609D1CF9154E}" type="sibTrans" cxnId="{CC449595-35A8-42C3-9454-2CE2A0A51177}">
      <dgm:prSet/>
      <dgm:spPr/>
      <dgm:t>
        <a:bodyPr/>
        <a:lstStyle/>
        <a:p>
          <a:endParaRPr lang="en-US"/>
        </a:p>
      </dgm:t>
    </dgm:pt>
    <dgm:pt modelId="{93159201-24E0-4D13-805E-58952FC4C905}">
      <dgm:prSet phldrT="[Текст]"/>
      <dgm:spPr>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ru-RU" dirty="0">
              <a:solidFill>
                <a:schemeClr val="tx1"/>
              </a:solidFill>
            </a:rPr>
            <a:t>Есть в  клинических рекомендациях профессиональных сообществ</a:t>
          </a:r>
          <a:endParaRPr lang="en-US" dirty="0">
            <a:solidFill>
              <a:schemeClr val="tx1"/>
            </a:solidFill>
          </a:endParaRPr>
        </a:p>
      </dgm:t>
    </dgm:pt>
    <dgm:pt modelId="{D18A15A1-C3F3-474D-90B8-97597E59EEF5}" type="parTrans" cxnId="{0A3C0C2D-8885-44CC-860D-58FD6721A4B4}">
      <dgm:prSet/>
      <dgm:spPr/>
      <dgm:t>
        <a:bodyPr/>
        <a:lstStyle/>
        <a:p>
          <a:endParaRPr lang="en-US"/>
        </a:p>
      </dgm:t>
    </dgm:pt>
    <dgm:pt modelId="{1E2AC098-147E-4C41-9D2D-6AD62E07C610}" type="sibTrans" cxnId="{0A3C0C2D-8885-44CC-860D-58FD6721A4B4}">
      <dgm:prSet/>
      <dgm:spPr/>
      <dgm:t>
        <a:bodyPr/>
        <a:lstStyle/>
        <a:p>
          <a:endParaRPr lang="en-US"/>
        </a:p>
      </dgm:t>
    </dgm:pt>
    <dgm:pt modelId="{D0E3F647-B0E0-4A45-BF71-CDD3D3917226}">
      <dgm:prSet phldrT="[Текст]"/>
      <dgm:spPr>
        <a:solidFill>
          <a:schemeClr val="bg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ru-RU" dirty="0">
              <a:solidFill>
                <a:schemeClr val="tx1"/>
              </a:solidFill>
            </a:rPr>
            <a:t>Включен в стандарты Минздрава РФ по оказанию медицинской помощи</a:t>
          </a:r>
          <a:endParaRPr lang="en-US" dirty="0">
            <a:solidFill>
              <a:schemeClr val="tx1"/>
            </a:solidFill>
          </a:endParaRPr>
        </a:p>
      </dgm:t>
    </dgm:pt>
    <dgm:pt modelId="{E288864D-995A-4826-BFCB-376176B57251}" type="parTrans" cxnId="{0D265062-83D3-4276-BB0C-C7DF7863E90E}">
      <dgm:prSet/>
      <dgm:spPr/>
      <dgm:t>
        <a:bodyPr/>
        <a:lstStyle/>
        <a:p>
          <a:endParaRPr lang="en-US"/>
        </a:p>
      </dgm:t>
    </dgm:pt>
    <dgm:pt modelId="{C43F88AE-78D7-4B9E-B36F-C6D26024EDF0}" type="sibTrans" cxnId="{0D265062-83D3-4276-BB0C-C7DF7863E90E}">
      <dgm:prSet/>
      <dgm:spPr/>
      <dgm:t>
        <a:bodyPr/>
        <a:lstStyle/>
        <a:p>
          <a:endParaRPr lang="en-US"/>
        </a:p>
      </dgm:t>
    </dgm:pt>
    <dgm:pt modelId="{319F8F26-5605-4B16-B32F-3B4BD75AFEFE}" type="pres">
      <dgm:prSet presAssocID="{FB639EAD-F507-4EE7-8AEF-B6E4A2599C83}" presName="Name0" presStyleCnt="0">
        <dgm:presLayoutVars>
          <dgm:dir/>
          <dgm:resizeHandles val="exact"/>
        </dgm:presLayoutVars>
      </dgm:prSet>
      <dgm:spPr/>
      <dgm:t>
        <a:bodyPr/>
        <a:lstStyle/>
        <a:p>
          <a:endParaRPr lang="ru-RU"/>
        </a:p>
      </dgm:t>
    </dgm:pt>
    <dgm:pt modelId="{374AE060-8DBA-4471-A539-0CECC957355A}" type="pres">
      <dgm:prSet presAssocID="{FB639EAD-F507-4EE7-8AEF-B6E4A2599C83}" presName="cycle" presStyleCnt="0"/>
      <dgm:spPr/>
    </dgm:pt>
    <dgm:pt modelId="{1936DC6E-17CC-4173-BCF8-62938F140C7E}" type="pres">
      <dgm:prSet presAssocID="{ACC8DF76-CB8C-40D8-80EC-FB118FFBEE76}" presName="nodeFirstNode" presStyleLbl="node1" presStyleIdx="0" presStyleCnt="4">
        <dgm:presLayoutVars>
          <dgm:bulletEnabled val="1"/>
        </dgm:presLayoutVars>
      </dgm:prSet>
      <dgm:spPr/>
      <dgm:t>
        <a:bodyPr/>
        <a:lstStyle/>
        <a:p>
          <a:endParaRPr lang="ru-RU"/>
        </a:p>
      </dgm:t>
    </dgm:pt>
    <dgm:pt modelId="{DBBBC20E-A7C2-4B19-81E0-60D457596E55}" type="pres">
      <dgm:prSet presAssocID="{E674A39D-5588-4A28-9254-D0C1005478AE}" presName="sibTransFirstNode" presStyleLbl="bgShp" presStyleIdx="0" presStyleCnt="1"/>
      <dgm:spPr/>
      <dgm:t>
        <a:bodyPr/>
        <a:lstStyle/>
        <a:p>
          <a:endParaRPr lang="ru-RU"/>
        </a:p>
      </dgm:t>
    </dgm:pt>
    <dgm:pt modelId="{DC94A5C2-0316-4E26-B78D-2C275B3CB56B}" type="pres">
      <dgm:prSet presAssocID="{58919073-1441-4E4F-8022-7614C85F1175}" presName="nodeFollowingNodes" presStyleLbl="node1" presStyleIdx="1" presStyleCnt="4">
        <dgm:presLayoutVars>
          <dgm:bulletEnabled val="1"/>
        </dgm:presLayoutVars>
      </dgm:prSet>
      <dgm:spPr/>
      <dgm:t>
        <a:bodyPr/>
        <a:lstStyle/>
        <a:p>
          <a:endParaRPr lang="ru-RU"/>
        </a:p>
      </dgm:t>
    </dgm:pt>
    <dgm:pt modelId="{D52C512B-AB60-4F06-A189-9926E41AF629}" type="pres">
      <dgm:prSet presAssocID="{93159201-24E0-4D13-805E-58952FC4C905}" presName="nodeFollowingNodes" presStyleLbl="node1" presStyleIdx="2" presStyleCnt="4">
        <dgm:presLayoutVars>
          <dgm:bulletEnabled val="1"/>
        </dgm:presLayoutVars>
      </dgm:prSet>
      <dgm:spPr/>
      <dgm:t>
        <a:bodyPr/>
        <a:lstStyle/>
        <a:p>
          <a:endParaRPr lang="ru-RU"/>
        </a:p>
      </dgm:t>
    </dgm:pt>
    <dgm:pt modelId="{A6E6C5E6-16EF-400E-B6D7-68DA8A3D83B4}" type="pres">
      <dgm:prSet presAssocID="{D0E3F647-B0E0-4A45-BF71-CDD3D3917226}" presName="nodeFollowingNodes" presStyleLbl="node1" presStyleIdx="3" presStyleCnt="4" custScaleX="96156" custScaleY="89360">
        <dgm:presLayoutVars>
          <dgm:bulletEnabled val="1"/>
        </dgm:presLayoutVars>
      </dgm:prSet>
      <dgm:spPr/>
      <dgm:t>
        <a:bodyPr/>
        <a:lstStyle/>
        <a:p>
          <a:endParaRPr lang="ru-RU"/>
        </a:p>
      </dgm:t>
    </dgm:pt>
  </dgm:ptLst>
  <dgm:cxnLst>
    <dgm:cxn modelId="{A39CBA41-06A0-4BAC-AA35-417A0955791C}" type="presOf" srcId="{FB639EAD-F507-4EE7-8AEF-B6E4A2599C83}" destId="{319F8F26-5605-4B16-B32F-3B4BD75AFEFE}" srcOrd="0" destOrd="0" presId="urn:microsoft.com/office/officeart/2005/8/layout/cycle3"/>
    <dgm:cxn modelId="{70A70E2B-EEF7-4C71-BB27-2051F8BB1447}" type="presOf" srcId="{E674A39D-5588-4A28-9254-D0C1005478AE}" destId="{DBBBC20E-A7C2-4B19-81E0-60D457596E55}" srcOrd="0" destOrd="0" presId="urn:microsoft.com/office/officeart/2005/8/layout/cycle3"/>
    <dgm:cxn modelId="{CCC658A3-1636-4C5D-AF62-F0731CFA45D2}" type="presOf" srcId="{ACC8DF76-CB8C-40D8-80EC-FB118FFBEE76}" destId="{1936DC6E-17CC-4173-BCF8-62938F140C7E}" srcOrd="0" destOrd="0" presId="urn:microsoft.com/office/officeart/2005/8/layout/cycle3"/>
    <dgm:cxn modelId="{72A19438-6D18-4069-A281-05FE46AEDCC5}" type="presOf" srcId="{58919073-1441-4E4F-8022-7614C85F1175}" destId="{DC94A5C2-0316-4E26-B78D-2C275B3CB56B}" srcOrd="0" destOrd="0" presId="urn:microsoft.com/office/officeart/2005/8/layout/cycle3"/>
    <dgm:cxn modelId="{0A3C0C2D-8885-44CC-860D-58FD6721A4B4}" srcId="{FB639EAD-F507-4EE7-8AEF-B6E4A2599C83}" destId="{93159201-24E0-4D13-805E-58952FC4C905}" srcOrd="2" destOrd="0" parTransId="{D18A15A1-C3F3-474D-90B8-97597E59EEF5}" sibTransId="{1E2AC098-147E-4C41-9D2D-6AD62E07C610}"/>
    <dgm:cxn modelId="{AF0C6091-7C9D-42AA-A302-A85A3D96B58D}" type="presOf" srcId="{93159201-24E0-4D13-805E-58952FC4C905}" destId="{D52C512B-AB60-4F06-A189-9926E41AF629}" srcOrd="0" destOrd="0" presId="urn:microsoft.com/office/officeart/2005/8/layout/cycle3"/>
    <dgm:cxn modelId="{A9B14298-8530-47BD-B0C5-C7C17660C7E1}" srcId="{FB639EAD-F507-4EE7-8AEF-B6E4A2599C83}" destId="{ACC8DF76-CB8C-40D8-80EC-FB118FFBEE76}" srcOrd="0" destOrd="0" parTransId="{F3DF9DBD-E521-407A-9F47-5C086F0EF568}" sibTransId="{E674A39D-5588-4A28-9254-D0C1005478AE}"/>
    <dgm:cxn modelId="{0D265062-83D3-4276-BB0C-C7DF7863E90E}" srcId="{FB639EAD-F507-4EE7-8AEF-B6E4A2599C83}" destId="{D0E3F647-B0E0-4A45-BF71-CDD3D3917226}" srcOrd="3" destOrd="0" parTransId="{E288864D-995A-4826-BFCB-376176B57251}" sibTransId="{C43F88AE-78D7-4B9E-B36F-C6D26024EDF0}"/>
    <dgm:cxn modelId="{06D18F00-9980-42A5-B041-03D1069037EB}" type="presOf" srcId="{D0E3F647-B0E0-4A45-BF71-CDD3D3917226}" destId="{A6E6C5E6-16EF-400E-B6D7-68DA8A3D83B4}" srcOrd="0" destOrd="0" presId="urn:microsoft.com/office/officeart/2005/8/layout/cycle3"/>
    <dgm:cxn modelId="{CC449595-35A8-42C3-9454-2CE2A0A51177}" srcId="{FB639EAD-F507-4EE7-8AEF-B6E4A2599C83}" destId="{58919073-1441-4E4F-8022-7614C85F1175}" srcOrd="1" destOrd="0" parTransId="{729B822A-90D5-4A2C-8BFF-CB06ED564CB6}" sibTransId="{29E0780A-0FD4-49D4-9D12-609D1CF9154E}"/>
    <dgm:cxn modelId="{DCA92D3E-E63A-4CCD-AA54-22A5C62D240F}" type="presParOf" srcId="{319F8F26-5605-4B16-B32F-3B4BD75AFEFE}" destId="{374AE060-8DBA-4471-A539-0CECC957355A}" srcOrd="0" destOrd="0" presId="urn:microsoft.com/office/officeart/2005/8/layout/cycle3"/>
    <dgm:cxn modelId="{FE2F9209-76B7-4D97-93A2-B5C43D263F7B}" type="presParOf" srcId="{374AE060-8DBA-4471-A539-0CECC957355A}" destId="{1936DC6E-17CC-4173-BCF8-62938F140C7E}" srcOrd="0" destOrd="0" presId="urn:microsoft.com/office/officeart/2005/8/layout/cycle3"/>
    <dgm:cxn modelId="{8D21914B-6E1F-40A0-BB71-F2B30D695925}" type="presParOf" srcId="{374AE060-8DBA-4471-A539-0CECC957355A}" destId="{DBBBC20E-A7C2-4B19-81E0-60D457596E55}" srcOrd="1" destOrd="0" presId="urn:microsoft.com/office/officeart/2005/8/layout/cycle3"/>
    <dgm:cxn modelId="{5B0E01EE-2CE6-4E1C-B4B3-AF3BCDF734F2}" type="presParOf" srcId="{374AE060-8DBA-4471-A539-0CECC957355A}" destId="{DC94A5C2-0316-4E26-B78D-2C275B3CB56B}" srcOrd="2" destOrd="0" presId="urn:microsoft.com/office/officeart/2005/8/layout/cycle3"/>
    <dgm:cxn modelId="{6052F1CF-DA76-44E9-84D2-643033D108CC}" type="presParOf" srcId="{374AE060-8DBA-4471-A539-0CECC957355A}" destId="{D52C512B-AB60-4F06-A189-9926E41AF629}" srcOrd="3" destOrd="0" presId="urn:microsoft.com/office/officeart/2005/8/layout/cycle3"/>
    <dgm:cxn modelId="{1867CB08-BE81-4402-94D5-03F4C66F5F3B}" type="presParOf" srcId="{374AE060-8DBA-4471-A539-0CECC957355A}" destId="{A6E6C5E6-16EF-400E-B6D7-68DA8A3D83B4}" srcOrd="4"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8655A7-ECF0-4234-8D90-D8148FC56134}" type="doc">
      <dgm:prSet loTypeId="urn:microsoft.com/office/officeart/2005/8/layout/vList4" loCatId="list" qsTypeId="urn:microsoft.com/office/officeart/2005/8/quickstyle/simple1" qsCatId="simple" csTypeId="urn:microsoft.com/office/officeart/2005/8/colors/accent1_2" csCatId="accent1" phldr="1"/>
      <dgm:spPr>
        <a:scene3d>
          <a:camera prst="orthographicFront">
            <a:rot lat="0" lon="0" rev="0"/>
          </a:camera>
          <a:lightRig rig="contrasting" dir="t">
            <a:rot lat="0" lon="0" rev="1500000"/>
          </a:lightRig>
        </a:scene3d>
      </dgm:spPr>
      <dgm:t>
        <a:bodyPr/>
        <a:lstStyle/>
        <a:p>
          <a:endParaRPr lang="ru-RU"/>
        </a:p>
      </dgm:t>
    </dgm:pt>
    <dgm:pt modelId="{17361A20-5E3E-47AF-A78D-76AA3BA47256}">
      <dgm:prSet phldrT="[Текст]"/>
      <dgm:spPr>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ru-RU" b="0" dirty="0">
              <a:solidFill>
                <a:schemeClr val="tx1"/>
              </a:solidFill>
              <a:effectLst/>
              <a:latin typeface="+mj-lt"/>
              <a:cs typeface="Arial" pitchFamily="34" charset="0"/>
            </a:rPr>
            <a:t>ОНКОЛОГ- МАММОЛОГ</a:t>
          </a:r>
        </a:p>
      </dgm:t>
    </dgm:pt>
    <dgm:pt modelId="{CEA6BAE2-937F-4C63-9EC6-2242C88BCA9E}" type="parTrans" cxnId="{C54C177A-8037-42C2-9E3A-441862A51B04}">
      <dgm:prSet/>
      <dgm:spPr/>
      <dgm:t>
        <a:bodyPr/>
        <a:lstStyle/>
        <a:p>
          <a:endParaRPr lang="ru-RU" b="0">
            <a:solidFill>
              <a:schemeClr val="tx1"/>
            </a:solidFill>
            <a:effectLst/>
            <a:latin typeface="+mj-lt"/>
          </a:endParaRPr>
        </a:p>
      </dgm:t>
    </dgm:pt>
    <dgm:pt modelId="{C93A8F04-B720-43EC-A93A-E0253DE1C2F0}" type="sibTrans" cxnId="{C54C177A-8037-42C2-9E3A-441862A51B04}">
      <dgm:prSet/>
      <dgm:spPr/>
      <dgm:t>
        <a:bodyPr/>
        <a:lstStyle/>
        <a:p>
          <a:endParaRPr lang="ru-RU" b="0">
            <a:solidFill>
              <a:schemeClr val="tx1"/>
            </a:solidFill>
            <a:effectLst/>
            <a:latin typeface="+mj-lt"/>
          </a:endParaRPr>
        </a:p>
      </dgm:t>
    </dgm:pt>
    <dgm:pt modelId="{77364375-2155-4482-A19C-7266C57FE474}">
      <dgm:prSet phldrT="[Текст]"/>
      <dgm:spPr>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ru-RU" b="0" dirty="0">
              <a:solidFill>
                <a:schemeClr val="tx1"/>
              </a:solidFill>
              <a:effectLst/>
              <a:latin typeface="+mj-lt"/>
              <a:cs typeface="Arial" pitchFamily="34" charset="0"/>
            </a:rPr>
            <a:t>не гормональный</a:t>
          </a:r>
        </a:p>
      </dgm:t>
    </dgm:pt>
    <dgm:pt modelId="{E3B39B37-3943-4A9A-BDE0-BD66E38A7AA6}" type="parTrans" cxnId="{65D01457-D714-41FC-8904-ECF9EA82B4E6}">
      <dgm:prSet/>
      <dgm:spPr/>
      <dgm:t>
        <a:bodyPr/>
        <a:lstStyle/>
        <a:p>
          <a:endParaRPr lang="ru-RU" b="0">
            <a:solidFill>
              <a:schemeClr val="tx1"/>
            </a:solidFill>
            <a:effectLst/>
            <a:latin typeface="+mj-lt"/>
          </a:endParaRPr>
        </a:p>
      </dgm:t>
    </dgm:pt>
    <dgm:pt modelId="{FC435D62-5F92-4611-8F77-8AA9C156295C}" type="sibTrans" cxnId="{65D01457-D714-41FC-8904-ECF9EA82B4E6}">
      <dgm:prSet/>
      <dgm:spPr/>
      <dgm:t>
        <a:bodyPr/>
        <a:lstStyle/>
        <a:p>
          <a:endParaRPr lang="ru-RU" b="0">
            <a:solidFill>
              <a:schemeClr val="tx1"/>
            </a:solidFill>
            <a:effectLst/>
            <a:latin typeface="+mj-lt"/>
          </a:endParaRPr>
        </a:p>
      </dgm:t>
    </dgm:pt>
    <dgm:pt modelId="{3EC7BB20-F456-409E-8F2E-5E98A1596EEF}">
      <dgm:prSet phldrT="[Текст]"/>
      <dgm:spPr>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ru-RU" b="0" dirty="0">
              <a:solidFill>
                <a:schemeClr val="tx1"/>
              </a:solidFill>
              <a:effectLst/>
              <a:latin typeface="+mj-lt"/>
              <a:cs typeface="Arial" pitchFamily="34" charset="0"/>
            </a:rPr>
            <a:t>ГИНЕКОЛОГ</a:t>
          </a:r>
        </a:p>
      </dgm:t>
    </dgm:pt>
    <dgm:pt modelId="{745463D3-AB0C-404F-A654-4589CD489D8D}" type="parTrans" cxnId="{2FB83049-7ED1-4CF4-919A-AF158AC71A9E}">
      <dgm:prSet/>
      <dgm:spPr/>
      <dgm:t>
        <a:bodyPr/>
        <a:lstStyle/>
        <a:p>
          <a:endParaRPr lang="ru-RU" b="0">
            <a:solidFill>
              <a:schemeClr val="tx1"/>
            </a:solidFill>
            <a:effectLst/>
            <a:latin typeface="+mj-lt"/>
          </a:endParaRPr>
        </a:p>
      </dgm:t>
    </dgm:pt>
    <dgm:pt modelId="{27E3872A-234A-4402-996B-746FFFDB312F}" type="sibTrans" cxnId="{2FB83049-7ED1-4CF4-919A-AF158AC71A9E}">
      <dgm:prSet/>
      <dgm:spPr/>
      <dgm:t>
        <a:bodyPr/>
        <a:lstStyle/>
        <a:p>
          <a:endParaRPr lang="ru-RU" b="0">
            <a:solidFill>
              <a:schemeClr val="tx1"/>
            </a:solidFill>
            <a:effectLst/>
            <a:latin typeface="+mj-lt"/>
          </a:endParaRPr>
        </a:p>
      </dgm:t>
    </dgm:pt>
    <dgm:pt modelId="{100B0B16-CE26-4576-8DB2-6C52C378F8B4}">
      <dgm:prSet phldrT="[Текст]"/>
      <dgm:spPr>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ru-RU" b="0" dirty="0">
              <a:solidFill>
                <a:schemeClr val="tx1"/>
              </a:solidFill>
              <a:effectLst/>
              <a:latin typeface="+mj-lt"/>
              <a:cs typeface="Arial" pitchFamily="34" charset="0"/>
            </a:rPr>
            <a:t>нормализует менструальный цикл</a:t>
          </a:r>
        </a:p>
      </dgm:t>
    </dgm:pt>
    <dgm:pt modelId="{74DAD9DD-893B-4495-9DDA-E2844BD53830}" type="parTrans" cxnId="{2E00D371-7D2F-44A8-BE1A-213D58C5B6F7}">
      <dgm:prSet/>
      <dgm:spPr/>
      <dgm:t>
        <a:bodyPr/>
        <a:lstStyle/>
        <a:p>
          <a:endParaRPr lang="ru-RU" b="0">
            <a:solidFill>
              <a:schemeClr val="tx1"/>
            </a:solidFill>
            <a:effectLst/>
            <a:latin typeface="+mj-lt"/>
          </a:endParaRPr>
        </a:p>
      </dgm:t>
    </dgm:pt>
    <dgm:pt modelId="{8AC938CB-FD9E-48C3-85C5-358A4F6D024F}" type="sibTrans" cxnId="{2E00D371-7D2F-44A8-BE1A-213D58C5B6F7}">
      <dgm:prSet/>
      <dgm:spPr/>
      <dgm:t>
        <a:bodyPr/>
        <a:lstStyle/>
        <a:p>
          <a:endParaRPr lang="ru-RU" b="0">
            <a:solidFill>
              <a:schemeClr val="tx1"/>
            </a:solidFill>
            <a:effectLst/>
            <a:latin typeface="+mj-lt"/>
          </a:endParaRPr>
        </a:p>
      </dgm:t>
    </dgm:pt>
    <dgm:pt modelId="{CCD388E0-B61B-41F7-857B-DEEF4E9F5335}">
      <dgm:prSet phldrT="[Текст]"/>
      <dgm:spPr>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ru-RU" b="0" dirty="0">
              <a:solidFill>
                <a:schemeClr val="tx1"/>
              </a:solidFill>
              <a:effectLst/>
              <a:latin typeface="+mj-lt"/>
              <a:cs typeface="Arial" pitchFamily="34" charset="0"/>
            </a:rPr>
            <a:t>купирует симптомы ПМС</a:t>
          </a:r>
        </a:p>
      </dgm:t>
    </dgm:pt>
    <dgm:pt modelId="{583FCB69-225C-491C-BE2A-E801A1839792}" type="parTrans" cxnId="{145980CF-EE97-4442-96B6-52E897C6F626}">
      <dgm:prSet/>
      <dgm:spPr/>
      <dgm:t>
        <a:bodyPr/>
        <a:lstStyle/>
        <a:p>
          <a:endParaRPr lang="ru-RU" b="0">
            <a:solidFill>
              <a:schemeClr val="tx1"/>
            </a:solidFill>
            <a:effectLst/>
            <a:latin typeface="+mj-lt"/>
          </a:endParaRPr>
        </a:p>
      </dgm:t>
    </dgm:pt>
    <dgm:pt modelId="{054545D9-CF3E-4927-83B6-BB4E8F25E64D}" type="sibTrans" cxnId="{145980CF-EE97-4442-96B6-52E897C6F626}">
      <dgm:prSet/>
      <dgm:spPr/>
      <dgm:t>
        <a:bodyPr/>
        <a:lstStyle/>
        <a:p>
          <a:endParaRPr lang="ru-RU" b="0">
            <a:solidFill>
              <a:schemeClr val="tx1"/>
            </a:solidFill>
            <a:effectLst/>
            <a:latin typeface="+mj-lt"/>
          </a:endParaRPr>
        </a:p>
      </dgm:t>
    </dgm:pt>
    <dgm:pt modelId="{BDC697FD-D921-4613-9D18-FE0C49BF029E}">
      <dgm:prSet phldrT="[Текст]"/>
      <dgm:spPr>
        <a:solidFill>
          <a:schemeClr val="accent3">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ru-RU" b="0" dirty="0">
              <a:solidFill>
                <a:schemeClr val="tx1"/>
              </a:solidFill>
              <a:effectLst/>
              <a:latin typeface="+mj-lt"/>
              <a:cs typeface="Arial" pitchFamily="34" charset="0"/>
            </a:rPr>
            <a:t>ЭНДОКРИНОЛОГ</a:t>
          </a:r>
        </a:p>
      </dgm:t>
    </dgm:pt>
    <dgm:pt modelId="{40DA83CA-A4D5-42A1-B28F-3843022BF115}" type="parTrans" cxnId="{D3F8936E-7B1E-450A-A7FD-8AC391B314CA}">
      <dgm:prSet/>
      <dgm:spPr/>
      <dgm:t>
        <a:bodyPr/>
        <a:lstStyle/>
        <a:p>
          <a:endParaRPr lang="ru-RU" b="0">
            <a:solidFill>
              <a:schemeClr val="tx1"/>
            </a:solidFill>
            <a:effectLst/>
            <a:latin typeface="+mj-lt"/>
          </a:endParaRPr>
        </a:p>
      </dgm:t>
    </dgm:pt>
    <dgm:pt modelId="{1B4FB894-3851-4A22-8D49-87FB3E19A5B8}" type="sibTrans" cxnId="{D3F8936E-7B1E-450A-A7FD-8AC391B314CA}">
      <dgm:prSet/>
      <dgm:spPr/>
      <dgm:t>
        <a:bodyPr/>
        <a:lstStyle/>
        <a:p>
          <a:endParaRPr lang="ru-RU" b="0">
            <a:solidFill>
              <a:schemeClr val="tx1"/>
            </a:solidFill>
            <a:effectLst/>
            <a:latin typeface="+mj-lt"/>
          </a:endParaRPr>
        </a:p>
      </dgm:t>
    </dgm:pt>
    <dgm:pt modelId="{ADE1D93B-7781-4F5A-AF95-EA66A7924296}">
      <dgm:prSet phldrT="[Текст]"/>
      <dgm:spPr>
        <a:solidFill>
          <a:schemeClr val="accent3">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ru-RU" b="0">
              <a:solidFill>
                <a:schemeClr val="tx1"/>
              </a:solidFill>
              <a:effectLst/>
              <a:latin typeface="+mj-lt"/>
              <a:cs typeface="Arial" pitchFamily="34" charset="0"/>
            </a:rPr>
            <a:t>нормализует </a:t>
          </a:r>
          <a:r>
            <a:rPr lang="ru-RU" b="0" dirty="0">
              <a:solidFill>
                <a:schemeClr val="tx1"/>
              </a:solidFill>
              <a:effectLst/>
              <a:latin typeface="+mj-lt"/>
              <a:cs typeface="Arial" pitchFamily="34" charset="0"/>
            </a:rPr>
            <a:t>ПРЛ, часто </a:t>
          </a:r>
          <a:r>
            <a:rPr lang="ru-RU" b="0" dirty="0">
              <a:solidFill>
                <a:schemeClr val="tx1"/>
              </a:solidFill>
              <a:effectLst/>
              <a:latin typeface="+mj-lt"/>
              <a:cs typeface="Arial"/>
            </a:rPr>
            <a:t>↑ при гипотиреозе</a:t>
          </a:r>
          <a:endParaRPr lang="ru-RU" b="0" dirty="0">
            <a:solidFill>
              <a:schemeClr val="tx1"/>
            </a:solidFill>
            <a:effectLst/>
            <a:latin typeface="+mj-lt"/>
            <a:cs typeface="Arial" pitchFamily="34" charset="0"/>
          </a:endParaRPr>
        </a:p>
      </dgm:t>
    </dgm:pt>
    <dgm:pt modelId="{612F2362-BD9D-4BA6-A76D-CA43A4009A05}" type="parTrans" cxnId="{575D88A2-3EAD-461A-8388-2A5C45C89D28}">
      <dgm:prSet/>
      <dgm:spPr/>
      <dgm:t>
        <a:bodyPr/>
        <a:lstStyle/>
        <a:p>
          <a:endParaRPr lang="ru-RU" b="0">
            <a:solidFill>
              <a:schemeClr val="tx1"/>
            </a:solidFill>
            <a:effectLst/>
            <a:latin typeface="+mj-lt"/>
          </a:endParaRPr>
        </a:p>
      </dgm:t>
    </dgm:pt>
    <dgm:pt modelId="{AC2B3484-8374-4797-BEE3-3642A92D638F}" type="sibTrans" cxnId="{575D88A2-3EAD-461A-8388-2A5C45C89D28}">
      <dgm:prSet/>
      <dgm:spPr/>
      <dgm:t>
        <a:bodyPr/>
        <a:lstStyle/>
        <a:p>
          <a:endParaRPr lang="ru-RU" b="0">
            <a:solidFill>
              <a:schemeClr val="tx1"/>
            </a:solidFill>
            <a:effectLst/>
            <a:latin typeface="+mj-lt"/>
          </a:endParaRPr>
        </a:p>
      </dgm:t>
    </dgm:pt>
    <dgm:pt modelId="{3EF3790B-F364-4305-9CEE-536EB5341641}">
      <dgm:prSet phldrT="[Текст]"/>
      <dgm:spPr>
        <a:solidFill>
          <a:schemeClr val="accent3">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ru-RU" b="0" dirty="0">
              <a:solidFill>
                <a:schemeClr val="tx1"/>
              </a:solidFill>
              <a:effectLst/>
              <a:latin typeface="+mj-lt"/>
              <a:cs typeface="Arial" pitchFamily="34" charset="0"/>
            </a:rPr>
            <a:t>обладает седативным эффектом, а эмоциональная лабильность частый спутник эндокринопатий</a:t>
          </a:r>
        </a:p>
      </dgm:t>
    </dgm:pt>
    <dgm:pt modelId="{78B81C6C-FD41-405E-B83C-1D84AAC143D2}" type="parTrans" cxnId="{82DEFC1B-ED17-49BD-A143-170CF9EB8554}">
      <dgm:prSet/>
      <dgm:spPr/>
      <dgm:t>
        <a:bodyPr/>
        <a:lstStyle/>
        <a:p>
          <a:endParaRPr lang="ru-RU" b="0">
            <a:solidFill>
              <a:schemeClr val="tx1"/>
            </a:solidFill>
            <a:effectLst/>
            <a:latin typeface="+mj-lt"/>
          </a:endParaRPr>
        </a:p>
      </dgm:t>
    </dgm:pt>
    <dgm:pt modelId="{83207B20-8686-4451-B8F7-0173332E8081}" type="sibTrans" cxnId="{82DEFC1B-ED17-49BD-A143-170CF9EB8554}">
      <dgm:prSet/>
      <dgm:spPr/>
      <dgm:t>
        <a:bodyPr/>
        <a:lstStyle/>
        <a:p>
          <a:endParaRPr lang="ru-RU" b="0">
            <a:solidFill>
              <a:schemeClr val="tx1"/>
            </a:solidFill>
            <a:effectLst/>
            <a:latin typeface="+mj-lt"/>
          </a:endParaRPr>
        </a:p>
      </dgm:t>
    </dgm:pt>
    <dgm:pt modelId="{F08AA0F9-7B0E-45C8-9024-FA34F0203731}" type="pres">
      <dgm:prSet presAssocID="{F98655A7-ECF0-4234-8D90-D8148FC56134}" presName="linear" presStyleCnt="0">
        <dgm:presLayoutVars>
          <dgm:dir/>
          <dgm:resizeHandles val="exact"/>
        </dgm:presLayoutVars>
      </dgm:prSet>
      <dgm:spPr/>
      <dgm:t>
        <a:bodyPr/>
        <a:lstStyle/>
        <a:p>
          <a:endParaRPr lang="ru-RU"/>
        </a:p>
      </dgm:t>
    </dgm:pt>
    <dgm:pt modelId="{67B80648-A363-492E-91C8-7329E9552806}" type="pres">
      <dgm:prSet presAssocID="{17361A20-5E3E-47AF-A78D-76AA3BA47256}" presName="comp"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27CC866A-1F5D-4AF0-B669-78D2CF809848}" type="pres">
      <dgm:prSet presAssocID="{17361A20-5E3E-47AF-A78D-76AA3BA47256}" presName="box" presStyleLbl="node1" presStyleIdx="0" presStyleCnt="3"/>
      <dgm:spPr/>
      <dgm:t>
        <a:bodyPr/>
        <a:lstStyle/>
        <a:p>
          <a:endParaRPr lang="ru-RU"/>
        </a:p>
      </dgm:t>
    </dgm:pt>
    <dgm:pt modelId="{3C80E5E3-D71A-49DF-B879-AB59635E1ABB}" type="pres">
      <dgm:prSet presAssocID="{17361A20-5E3E-47AF-A78D-76AA3BA47256}" presName="img" presStyleLbl="fgImgPlace1" presStyleIdx="0" presStyleCnt="3"/>
      <dgm:spPr>
        <a:blipFill rotWithShape="0">
          <a:blip xmlns:r="http://schemas.openxmlformats.org/officeDocument/2006/relationships" r:embed="rId1"/>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720357BA-DDD9-4909-ABDB-58F0A68DC808}" type="pres">
      <dgm:prSet presAssocID="{17361A20-5E3E-47AF-A78D-76AA3BA47256}" presName="text" presStyleLbl="node1" presStyleIdx="0" presStyleCnt="3">
        <dgm:presLayoutVars>
          <dgm:bulletEnabled val="1"/>
        </dgm:presLayoutVars>
      </dgm:prSet>
      <dgm:spPr/>
      <dgm:t>
        <a:bodyPr/>
        <a:lstStyle/>
        <a:p>
          <a:endParaRPr lang="ru-RU"/>
        </a:p>
      </dgm:t>
    </dgm:pt>
    <dgm:pt modelId="{386CEC9C-2EFE-44BD-9BBB-05DC6CA27FC4}" type="pres">
      <dgm:prSet presAssocID="{C93A8F04-B720-43EC-A93A-E0253DE1C2F0}" presName="spacer"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62F25C62-1619-4603-BFE8-07A37C928E0A}" type="pres">
      <dgm:prSet presAssocID="{3EC7BB20-F456-409E-8F2E-5E98A1596EEF}" presName="comp"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DB00601F-897D-4F33-9845-87B014DD5F08}" type="pres">
      <dgm:prSet presAssocID="{3EC7BB20-F456-409E-8F2E-5E98A1596EEF}" presName="box" presStyleLbl="node1" presStyleIdx="1" presStyleCnt="3"/>
      <dgm:spPr/>
      <dgm:t>
        <a:bodyPr/>
        <a:lstStyle/>
        <a:p>
          <a:endParaRPr lang="ru-RU"/>
        </a:p>
      </dgm:t>
    </dgm:pt>
    <dgm:pt modelId="{A45277B0-9D71-4CE1-AFDA-CA9BC47BC7D4}" type="pres">
      <dgm:prSet presAssocID="{3EC7BB20-F456-409E-8F2E-5E98A1596EEF}" presName="img" presStyleLbl="fgImgPlace1" presStyleIdx="1" presStyleCnt="3"/>
      <dgm:spPr>
        <a:blipFill rotWithShape="0">
          <a:blip xmlns:r="http://schemas.openxmlformats.org/officeDocument/2006/relationships" r:embed="rId2"/>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B2ADC0F3-2FB1-481C-81DF-DE7DC21160BF}" type="pres">
      <dgm:prSet presAssocID="{3EC7BB20-F456-409E-8F2E-5E98A1596EEF}" presName="text" presStyleLbl="node1" presStyleIdx="1" presStyleCnt="3">
        <dgm:presLayoutVars>
          <dgm:bulletEnabled val="1"/>
        </dgm:presLayoutVars>
      </dgm:prSet>
      <dgm:spPr/>
      <dgm:t>
        <a:bodyPr/>
        <a:lstStyle/>
        <a:p>
          <a:endParaRPr lang="ru-RU"/>
        </a:p>
      </dgm:t>
    </dgm:pt>
    <dgm:pt modelId="{B1596D6B-6FB2-486B-8D8A-1F6151753A8C}" type="pres">
      <dgm:prSet presAssocID="{27E3872A-234A-4402-996B-746FFFDB312F}" presName="spacer"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8831C5F1-5C4A-44D0-BDE8-5D1605DE4344}" type="pres">
      <dgm:prSet presAssocID="{BDC697FD-D921-4613-9D18-FE0C49BF029E}" presName="comp"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CA75B87D-3CED-45A1-92A2-EC776FF0728A}" type="pres">
      <dgm:prSet presAssocID="{BDC697FD-D921-4613-9D18-FE0C49BF029E}" presName="box" presStyleLbl="node1" presStyleIdx="2" presStyleCnt="3"/>
      <dgm:spPr/>
      <dgm:t>
        <a:bodyPr/>
        <a:lstStyle/>
        <a:p>
          <a:endParaRPr lang="ru-RU"/>
        </a:p>
      </dgm:t>
    </dgm:pt>
    <dgm:pt modelId="{5324CBB4-E503-47FF-B806-14DC9112DF62}" type="pres">
      <dgm:prSet presAssocID="{BDC697FD-D921-4613-9D18-FE0C49BF029E}" presName="img" presStyleLbl="fgImgPlace1" presStyleIdx="2" presStyleCnt="3"/>
      <dgm:spPr>
        <a:blipFill rotWithShape="0">
          <a:blip xmlns:r="http://schemas.openxmlformats.org/officeDocument/2006/relationships" r:embed="rId3"/>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CFC21E42-DE37-4E96-AD6B-53FAB47C5CE9}" type="pres">
      <dgm:prSet presAssocID="{BDC697FD-D921-4613-9D18-FE0C49BF029E}" presName="text" presStyleLbl="node1" presStyleIdx="2" presStyleCnt="3">
        <dgm:presLayoutVars>
          <dgm:bulletEnabled val="1"/>
        </dgm:presLayoutVars>
      </dgm:prSet>
      <dgm:spPr/>
      <dgm:t>
        <a:bodyPr/>
        <a:lstStyle/>
        <a:p>
          <a:endParaRPr lang="ru-RU"/>
        </a:p>
      </dgm:t>
    </dgm:pt>
  </dgm:ptLst>
  <dgm:cxnLst>
    <dgm:cxn modelId="{8A510261-18E1-4EC6-8C33-844626C064C3}" type="presOf" srcId="{3EC7BB20-F456-409E-8F2E-5E98A1596EEF}" destId="{B2ADC0F3-2FB1-481C-81DF-DE7DC21160BF}" srcOrd="1" destOrd="0" presId="urn:microsoft.com/office/officeart/2005/8/layout/vList4"/>
    <dgm:cxn modelId="{FD564B9C-A6E1-4E01-9936-CC69DA6222FA}" type="presOf" srcId="{77364375-2155-4482-A19C-7266C57FE474}" destId="{720357BA-DDD9-4909-ABDB-58F0A68DC808}" srcOrd="1" destOrd="1" presId="urn:microsoft.com/office/officeart/2005/8/layout/vList4"/>
    <dgm:cxn modelId="{CF13636A-34A6-4E64-94C2-02D2F12CC101}" type="presOf" srcId="{BDC697FD-D921-4613-9D18-FE0C49BF029E}" destId="{CA75B87D-3CED-45A1-92A2-EC776FF0728A}" srcOrd="0" destOrd="0" presId="urn:microsoft.com/office/officeart/2005/8/layout/vList4"/>
    <dgm:cxn modelId="{C54C177A-8037-42C2-9E3A-441862A51B04}" srcId="{F98655A7-ECF0-4234-8D90-D8148FC56134}" destId="{17361A20-5E3E-47AF-A78D-76AA3BA47256}" srcOrd="0" destOrd="0" parTransId="{CEA6BAE2-937F-4C63-9EC6-2242C88BCA9E}" sibTransId="{C93A8F04-B720-43EC-A93A-E0253DE1C2F0}"/>
    <dgm:cxn modelId="{16E3BE02-A536-4A6A-9BED-E7B1949C1846}" type="presOf" srcId="{ADE1D93B-7781-4F5A-AF95-EA66A7924296}" destId="{CFC21E42-DE37-4E96-AD6B-53FAB47C5CE9}" srcOrd="1" destOrd="1" presId="urn:microsoft.com/office/officeart/2005/8/layout/vList4"/>
    <dgm:cxn modelId="{442D1C2B-C7A8-455D-B4EC-96C5945F87D7}" type="presOf" srcId="{3EC7BB20-F456-409E-8F2E-5E98A1596EEF}" destId="{DB00601F-897D-4F33-9845-87B014DD5F08}" srcOrd="0" destOrd="0" presId="urn:microsoft.com/office/officeart/2005/8/layout/vList4"/>
    <dgm:cxn modelId="{2E00D371-7D2F-44A8-BE1A-213D58C5B6F7}" srcId="{3EC7BB20-F456-409E-8F2E-5E98A1596EEF}" destId="{100B0B16-CE26-4576-8DB2-6C52C378F8B4}" srcOrd="0" destOrd="0" parTransId="{74DAD9DD-893B-4495-9DDA-E2844BD53830}" sibTransId="{8AC938CB-FD9E-48C3-85C5-358A4F6D024F}"/>
    <dgm:cxn modelId="{CD513666-3E57-4D89-BA58-9D4A03AFAEDB}" type="presOf" srcId="{CCD388E0-B61B-41F7-857B-DEEF4E9F5335}" destId="{DB00601F-897D-4F33-9845-87B014DD5F08}" srcOrd="0" destOrd="2" presId="urn:microsoft.com/office/officeart/2005/8/layout/vList4"/>
    <dgm:cxn modelId="{E4F56EB0-FCCE-4529-A89C-0F0B7B4ED7F3}" type="presOf" srcId="{17361A20-5E3E-47AF-A78D-76AA3BA47256}" destId="{720357BA-DDD9-4909-ABDB-58F0A68DC808}" srcOrd="1" destOrd="0" presId="urn:microsoft.com/office/officeart/2005/8/layout/vList4"/>
    <dgm:cxn modelId="{82DEFC1B-ED17-49BD-A143-170CF9EB8554}" srcId="{BDC697FD-D921-4613-9D18-FE0C49BF029E}" destId="{3EF3790B-F364-4305-9CEE-536EB5341641}" srcOrd="1" destOrd="0" parTransId="{78B81C6C-FD41-405E-B83C-1D84AAC143D2}" sibTransId="{83207B20-8686-4451-B8F7-0173332E8081}"/>
    <dgm:cxn modelId="{145980CF-EE97-4442-96B6-52E897C6F626}" srcId="{3EC7BB20-F456-409E-8F2E-5E98A1596EEF}" destId="{CCD388E0-B61B-41F7-857B-DEEF4E9F5335}" srcOrd="1" destOrd="0" parTransId="{583FCB69-225C-491C-BE2A-E801A1839792}" sibTransId="{054545D9-CF3E-4927-83B6-BB4E8F25E64D}"/>
    <dgm:cxn modelId="{D3F8936E-7B1E-450A-A7FD-8AC391B314CA}" srcId="{F98655A7-ECF0-4234-8D90-D8148FC56134}" destId="{BDC697FD-D921-4613-9D18-FE0C49BF029E}" srcOrd="2" destOrd="0" parTransId="{40DA83CA-A4D5-42A1-B28F-3843022BF115}" sibTransId="{1B4FB894-3851-4A22-8D49-87FB3E19A5B8}"/>
    <dgm:cxn modelId="{23D9F995-18D7-445F-88D6-A902FB553D06}" type="presOf" srcId="{3EF3790B-F364-4305-9CEE-536EB5341641}" destId="{CA75B87D-3CED-45A1-92A2-EC776FF0728A}" srcOrd="0" destOrd="2" presId="urn:microsoft.com/office/officeart/2005/8/layout/vList4"/>
    <dgm:cxn modelId="{267DD7D8-BCBD-4CD6-9562-9D9CE68A3243}" type="presOf" srcId="{100B0B16-CE26-4576-8DB2-6C52C378F8B4}" destId="{B2ADC0F3-2FB1-481C-81DF-DE7DC21160BF}" srcOrd="1" destOrd="1" presId="urn:microsoft.com/office/officeart/2005/8/layout/vList4"/>
    <dgm:cxn modelId="{6156B7B3-38B2-4FA7-88B3-C8D83D54ABC6}" type="presOf" srcId="{100B0B16-CE26-4576-8DB2-6C52C378F8B4}" destId="{DB00601F-897D-4F33-9845-87B014DD5F08}" srcOrd="0" destOrd="1" presId="urn:microsoft.com/office/officeart/2005/8/layout/vList4"/>
    <dgm:cxn modelId="{BC2BF0CD-FBBE-4664-BDAD-300CB77B93A9}" type="presOf" srcId="{F98655A7-ECF0-4234-8D90-D8148FC56134}" destId="{F08AA0F9-7B0E-45C8-9024-FA34F0203731}" srcOrd="0" destOrd="0" presId="urn:microsoft.com/office/officeart/2005/8/layout/vList4"/>
    <dgm:cxn modelId="{65D01457-D714-41FC-8904-ECF9EA82B4E6}" srcId="{17361A20-5E3E-47AF-A78D-76AA3BA47256}" destId="{77364375-2155-4482-A19C-7266C57FE474}" srcOrd="0" destOrd="0" parTransId="{E3B39B37-3943-4A9A-BDE0-BD66E38A7AA6}" sibTransId="{FC435D62-5F92-4611-8F77-8AA9C156295C}"/>
    <dgm:cxn modelId="{9B87D754-5FE8-434A-AEC7-0E7F6E4252D9}" type="presOf" srcId="{3EF3790B-F364-4305-9CEE-536EB5341641}" destId="{CFC21E42-DE37-4E96-AD6B-53FAB47C5CE9}" srcOrd="1" destOrd="2" presId="urn:microsoft.com/office/officeart/2005/8/layout/vList4"/>
    <dgm:cxn modelId="{2FB83049-7ED1-4CF4-919A-AF158AC71A9E}" srcId="{F98655A7-ECF0-4234-8D90-D8148FC56134}" destId="{3EC7BB20-F456-409E-8F2E-5E98A1596EEF}" srcOrd="1" destOrd="0" parTransId="{745463D3-AB0C-404F-A654-4589CD489D8D}" sibTransId="{27E3872A-234A-4402-996B-746FFFDB312F}"/>
    <dgm:cxn modelId="{EF407CDC-0DF0-478E-A8FF-17A59AA1FFE9}" type="presOf" srcId="{77364375-2155-4482-A19C-7266C57FE474}" destId="{27CC866A-1F5D-4AF0-B669-78D2CF809848}" srcOrd="0" destOrd="1" presId="urn:microsoft.com/office/officeart/2005/8/layout/vList4"/>
    <dgm:cxn modelId="{48B8B71D-F349-4055-995C-F45A823699FC}" type="presOf" srcId="{ADE1D93B-7781-4F5A-AF95-EA66A7924296}" destId="{CA75B87D-3CED-45A1-92A2-EC776FF0728A}" srcOrd="0" destOrd="1" presId="urn:microsoft.com/office/officeart/2005/8/layout/vList4"/>
    <dgm:cxn modelId="{4788D464-0BDE-49EF-8D13-7B0349F84A59}" type="presOf" srcId="{BDC697FD-D921-4613-9D18-FE0C49BF029E}" destId="{CFC21E42-DE37-4E96-AD6B-53FAB47C5CE9}" srcOrd="1" destOrd="0" presId="urn:microsoft.com/office/officeart/2005/8/layout/vList4"/>
    <dgm:cxn modelId="{575D88A2-3EAD-461A-8388-2A5C45C89D28}" srcId="{BDC697FD-D921-4613-9D18-FE0C49BF029E}" destId="{ADE1D93B-7781-4F5A-AF95-EA66A7924296}" srcOrd="0" destOrd="0" parTransId="{612F2362-BD9D-4BA6-A76D-CA43A4009A05}" sibTransId="{AC2B3484-8374-4797-BEE3-3642A92D638F}"/>
    <dgm:cxn modelId="{7513C834-7644-40A5-8E2F-B3578E7097F6}" type="presOf" srcId="{CCD388E0-B61B-41F7-857B-DEEF4E9F5335}" destId="{B2ADC0F3-2FB1-481C-81DF-DE7DC21160BF}" srcOrd="1" destOrd="2" presId="urn:microsoft.com/office/officeart/2005/8/layout/vList4"/>
    <dgm:cxn modelId="{44B6DF82-A20F-4925-A639-4B29D0B0DB04}" type="presOf" srcId="{17361A20-5E3E-47AF-A78D-76AA3BA47256}" destId="{27CC866A-1F5D-4AF0-B669-78D2CF809848}" srcOrd="0" destOrd="0" presId="urn:microsoft.com/office/officeart/2005/8/layout/vList4"/>
    <dgm:cxn modelId="{BEEE63DC-14CE-46AB-B8BC-A8780B7911FA}" type="presParOf" srcId="{F08AA0F9-7B0E-45C8-9024-FA34F0203731}" destId="{67B80648-A363-492E-91C8-7329E9552806}" srcOrd="0" destOrd="0" presId="urn:microsoft.com/office/officeart/2005/8/layout/vList4"/>
    <dgm:cxn modelId="{37183FEF-6960-494E-95C2-55E7D27E883A}" type="presParOf" srcId="{67B80648-A363-492E-91C8-7329E9552806}" destId="{27CC866A-1F5D-4AF0-B669-78D2CF809848}" srcOrd="0" destOrd="0" presId="urn:microsoft.com/office/officeart/2005/8/layout/vList4"/>
    <dgm:cxn modelId="{4F0EBFCE-7024-4A83-AAF7-151CCB5A37A6}" type="presParOf" srcId="{67B80648-A363-492E-91C8-7329E9552806}" destId="{3C80E5E3-D71A-49DF-B879-AB59635E1ABB}" srcOrd="1" destOrd="0" presId="urn:microsoft.com/office/officeart/2005/8/layout/vList4"/>
    <dgm:cxn modelId="{E3AFF07F-79FA-4232-89BE-0F7FE4850862}" type="presParOf" srcId="{67B80648-A363-492E-91C8-7329E9552806}" destId="{720357BA-DDD9-4909-ABDB-58F0A68DC808}" srcOrd="2" destOrd="0" presId="urn:microsoft.com/office/officeart/2005/8/layout/vList4"/>
    <dgm:cxn modelId="{6A2E2B74-4E90-4246-9ABE-D0066EF634E6}" type="presParOf" srcId="{F08AA0F9-7B0E-45C8-9024-FA34F0203731}" destId="{386CEC9C-2EFE-44BD-9BBB-05DC6CA27FC4}" srcOrd="1" destOrd="0" presId="urn:microsoft.com/office/officeart/2005/8/layout/vList4"/>
    <dgm:cxn modelId="{677E5971-1672-4F64-AC94-479D45EEA0BF}" type="presParOf" srcId="{F08AA0F9-7B0E-45C8-9024-FA34F0203731}" destId="{62F25C62-1619-4603-BFE8-07A37C928E0A}" srcOrd="2" destOrd="0" presId="urn:microsoft.com/office/officeart/2005/8/layout/vList4"/>
    <dgm:cxn modelId="{6423DD3F-365A-465D-9DEC-F03AA64141CA}" type="presParOf" srcId="{62F25C62-1619-4603-BFE8-07A37C928E0A}" destId="{DB00601F-897D-4F33-9845-87B014DD5F08}" srcOrd="0" destOrd="0" presId="urn:microsoft.com/office/officeart/2005/8/layout/vList4"/>
    <dgm:cxn modelId="{2C25EB4B-2BE3-4A74-BDC5-00CDC3714C25}" type="presParOf" srcId="{62F25C62-1619-4603-BFE8-07A37C928E0A}" destId="{A45277B0-9D71-4CE1-AFDA-CA9BC47BC7D4}" srcOrd="1" destOrd="0" presId="urn:microsoft.com/office/officeart/2005/8/layout/vList4"/>
    <dgm:cxn modelId="{0A422785-478D-4F34-AF96-2558C4AD547E}" type="presParOf" srcId="{62F25C62-1619-4603-BFE8-07A37C928E0A}" destId="{B2ADC0F3-2FB1-481C-81DF-DE7DC21160BF}" srcOrd="2" destOrd="0" presId="urn:microsoft.com/office/officeart/2005/8/layout/vList4"/>
    <dgm:cxn modelId="{C65DEBC7-0884-400A-9869-C25AF0BCC680}" type="presParOf" srcId="{F08AA0F9-7B0E-45C8-9024-FA34F0203731}" destId="{B1596D6B-6FB2-486B-8D8A-1F6151753A8C}" srcOrd="3" destOrd="0" presId="urn:microsoft.com/office/officeart/2005/8/layout/vList4"/>
    <dgm:cxn modelId="{77F59271-9CBE-4EC0-AC93-EE231C2B9602}" type="presParOf" srcId="{F08AA0F9-7B0E-45C8-9024-FA34F0203731}" destId="{8831C5F1-5C4A-44D0-BDE8-5D1605DE4344}" srcOrd="4" destOrd="0" presId="urn:microsoft.com/office/officeart/2005/8/layout/vList4"/>
    <dgm:cxn modelId="{476F55AB-008B-482F-88AD-B3465E6E1E25}" type="presParOf" srcId="{8831C5F1-5C4A-44D0-BDE8-5D1605DE4344}" destId="{CA75B87D-3CED-45A1-92A2-EC776FF0728A}" srcOrd="0" destOrd="0" presId="urn:microsoft.com/office/officeart/2005/8/layout/vList4"/>
    <dgm:cxn modelId="{BB1E1E37-8E97-49C9-B6EC-C12F60FCF526}" type="presParOf" srcId="{8831C5F1-5C4A-44D0-BDE8-5D1605DE4344}" destId="{5324CBB4-E503-47FF-B806-14DC9112DF62}" srcOrd="1" destOrd="0" presId="urn:microsoft.com/office/officeart/2005/8/layout/vList4"/>
    <dgm:cxn modelId="{7033727D-10AE-4A2D-8BDA-1FD812E478A3}" type="presParOf" srcId="{8831C5F1-5C4A-44D0-BDE8-5D1605DE4344}" destId="{CFC21E42-DE37-4E96-AD6B-53FAB47C5CE9}" srcOrd="2" destOrd="0" presId="urn:microsoft.com/office/officeart/2005/8/layout/vList4"/>
  </dgm:cxnLst>
  <dgm:bg>
    <a:solidFill>
      <a:schemeClr val="accent5">
        <a:lumMod val="40000"/>
        <a:lumOff val="6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5835A5-7389-461E-906B-C6708ABCD2E2}">
      <dsp:nvSpPr>
        <dsp:cNvPr id="0" name=""/>
        <dsp:cNvSpPr/>
      </dsp:nvSpPr>
      <dsp:spPr>
        <a:xfrm>
          <a:off x="0" y="0"/>
          <a:ext cx="8280920" cy="1482352"/>
        </a:xfrm>
        <a:prstGeom prst="roundRect">
          <a:avLst>
            <a:gd name="adj" fmla="val 10000"/>
          </a:avLst>
        </a:prstGeom>
        <a:solidFill>
          <a:schemeClr val="accent3">
            <a:lumMod val="40000"/>
            <a:lumOff val="6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720000" lvl="0" algn="l" defTabSz="1600200">
            <a:lnSpc>
              <a:spcPct val="90000"/>
            </a:lnSpc>
            <a:spcBef>
              <a:spcPct val="0"/>
            </a:spcBef>
            <a:spcAft>
              <a:spcPct val="35000"/>
            </a:spcAft>
          </a:pPr>
          <a:r>
            <a:rPr lang="ru-RU" sz="3600" b="0" kern="1200" dirty="0">
              <a:solidFill>
                <a:schemeClr val="tx1"/>
              </a:solidFill>
              <a:effectLst/>
              <a:latin typeface="+mj-lt"/>
              <a:cs typeface="Arial" pitchFamily="34" charset="0"/>
            </a:rPr>
            <a:t>в популяции – 40%</a:t>
          </a:r>
        </a:p>
      </dsp:txBody>
      <dsp:txXfrm>
        <a:off x="1663595" y="0"/>
        <a:ext cx="6617324" cy="1482352"/>
      </dsp:txXfrm>
    </dsp:sp>
    <dsp:sp modelId="{8547CC63-AEC2-4426-A3CC-F77CFAC377C5}">
      <dsp:nvSpPr>
        <dsp:cNvPr id="0" name=""/>
        <dsp:cNvSpPr/>
      </dsp:nvSpPr>
      <dsp:spPr>
        <a:xfrm>
          <a:off x="287936" y="148235"/>
          <a:ext cx="1656184" cy="1185882"/>
        </a:xfrm>
        <a:prstGeom prst="roundRect">
          <a:avLst>
            <a:gd name="adj" fmla="val 10000"/>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FEBC7A-AA86-41A1-B4CA-23A4D79DE069}">
      <dsp:nvSpPr>
        <dsp:cNvPr id="0" name=""/>
        <dsp:cNvSpPr/>
      </dsp:nvSpPr>
      <dsp:spPr>
        <a:xfrm>
          <a:off x="0" y="1489764"/>
          <a:ext cx="8280920" cy="1482352"/>
        </a:xfrm>
        <a:prstGeom prst="roundRect">
          <a:avLst>
            <a:gd name="adj" fmla="val 10000"/>
          </a:avLst>
        </a:prstGeom>
        <a:solidFill>
          <a:schemeClr val="tx2">
            <a:lumMod val="20000"/>
            <a:lumOff val="8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720000" lvl="0" algn="l" defTabSz="1600200">
            <a:lnSpc>
              <a:spcPct val="90000"/>
            </a:lnSpc>
            <a:spcBef>
              <a:spcPct val="0"/>
            </a:spcBef>
            <a:spcAft>
              <a:spcPct val="35000"/>
            </a:spcAft>
          </a:pPr>
          <a:r>
            <a:rPr lang="ru-RU" sz="3600" b="0" kern="1200" dirty="0">
              <a:solidFill>
                <a:schemeClr val="tx1"/>
              </a:solidFill>
              <a:effectLst/>
              <a:latin typeface="+mj-lt"/>
              <a:cs typeface="Arial" pitchFamily="34" charset="0"/>
            </a:rPr>
            <a:t>при гинекологической патологии – 70%</a:t>
          </a:r>
        </a:p>
      </dsp:txBody>
      <dsp:txXfrm>
        <a:off x="1663595" y="1489764"/>
        <a:ext cx="6617324" cy="1482352"/>
      </dsp:txXfrm>
    </dsp:sp>
    <dsp:sp modelId="{0044334D-2CFF-45EE-814C-0173C16FF7E0}">
      <dsp:nvSpPr>
        <dsp:cNvPr id="0" name=""/>
        <dsp:cNvSpPr/>
      </dsp:nvSpPr>
      <dsp:spPr>
        <a:xfrm>
          <a:off x="287936" y="1637999"/>
          <a:ext cx="1656184" cy="1185882"/>
        </a:xfrm>
        <a:prstGeom prst="roundRect">
          <a:avLst>
            <a:gd name="adj" fmla="val 10000"/>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05ABDC7-8506-4C4A-AD36-E3AD221A811A}">
      <dsp:nvSpPr>
        <dsp:cNvPr id="0" name=""/>
        <dsp:cNvSpPr/>
      </dsp:nvSpPr>
      <dsp:spPr>
        <a:xfrm>
          <a:off x="0" y="2979528"/>
          <a:ext cx="8280920" cy="1482352"/>
        </a:xfrm>
        <a:prstGeom prst="roundRect">
          <a:avLst>
            <a:gd name="adj" fmla="val 10000"/>
          </a:avLst>
        </a:prstGeom>
        <a:solidFill>
          <a:schemeClr val="accent6">
            <a:lumMod val="20000"/>
            <a:lumOff val="8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720000" lvl="0" algn="l" defTabSz="1600200">
            <a:lnSpc>
              <a:spcPct val="90000"/>
            </a:lnSpc>
            <a:spcBef>
              <a:spcPct val="0"/>
            </a:spcBef>
            <a:spcAft>
              <a:spcPct val="35000"/>
            </a:spcAft>
          </a:pPr>
          <a:r>
            <a:rPr lang="ru-RU" sz="3600" b="0" kern="1200" dirty="0">
              <a:solidFill>
                <a:schemeClr val="tx1"/>
              </a:solidFill>
              <a:effectLst/>
              <a:latin typeface="+mj-lt"/>
              <a:cs typeface="Arial" pitchFamily="34" charset="0"/>
            </a:rPr>
            <a:t>по данным аутопсии – 95% </a:t>
          </a:r>
        </a:p>
      </dsp:txBody>
      <dsp:txXfrm>
        <a:off x="1663595" y="2979528"/>
        <a:ext cx="6617324" cy="1482352"/>
      </dsp:txXfrm>
    </dsp:sp>
    <dsp:sp modelId="{88461E58-6E22-4445-8B03-5554EEFDF730}">
      <dsp:nvSpPr>
        <dsp:cNvPr id="0" name=""/>
        <dsp:cNvSpPr/>
      </dsp:nvSpPr>
      <dsp:spPr>
        <a:xfrm>
          <a:off x="287936" y="3127763"/>
          <a:ext cx="1656184" cy="1185882"/>
        </a:xfrm>
        <a:prstGeom prst="roundRect">
          <a:avLst>
            <a:gd name="adj" fmla="val 10000"/>
          </a:avLst>
        </a:prstGeom>
        <a:blipFill rotWithShape="0">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BBC20E-A7C2-4B19-81E0-60D457596E55}">
      <dsp:nvSpPr>
        <dsp:cNvPr id="0" name=""/>
        <dsp:cNvSpPr/>
      </dsp:nvSpPr>
      <dsp:spPr>
        <a:xfrm>
          <a:off x="1275554" y="-122818"/>
          <a:ext cx="5231985" cy="5231985"/>
        </a:xfrm>
        <a:prstGeom prst="circularArrow">
          <a:avLst>
            <a:gd name="adj1" fmla="val 4668"/>
            <a:gd name="adj2" fmla="val 272909"/>
            <a:gd name="adj3" fmla="val 12900834"/>
            <a:gd name="adj4" fmla="val 17983659"/>
            <a:gd name="adj5" fmla="val 4847"/>
          </a:avLst>
        </a:prstGeom>
        <a:solidFill>
          <a:srgbClr val="990099"/>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0">
          <a:scrgbClr r="0" g="0" b="0"/>
        </a:effectRef>
        <a:fontRef idx="minor"/>
      </dsp:style>
    </dsp:sp>
    <dsp:sp modelId="{1936DC6E-17CC-4173-BCF8-62938F140C7E}">
      <dsp:nvSpPr>
        <dsp:cNvPr id="0" name=""/>
        <dsp:cNvSpPr/>
      </dsp:nvSpPr>
      <dsp:spPr>
        <a:xfrm>
          <a:off x="2180354" y="2077"/>
          <a:ext cx="3422384" cy="1711192"/>
        </a:xfrm>
        <a:prstGeom prst="roundRect">
          <a:avLst/>
        </a:prstGeom>
        <a:solidFill>
          <a:schemeClr val="bg1"/>
        </a:solidFill>
        <a:ln w="127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ru-RU" sz="2200" kern="1200" dirty="0">
              <a:solidFill>
                <a:schemeClr val="tx1"/>
              </a:solidFill>
            </a:rPr>
            <a:t>Заболевание</a:t>
          </a:r>
          <a:endParaRPr lang="en-US" sz="2200" kern="1200" dirty="0">
            <a:solidFill>
              <a:schemeClr val="tx1"/>
            </a:solidFill>
          </a:endParaRPr>
        </a:p>
      </dsp:txBody>
      <dsp:txXfrm>
        <a:off x="2263888" y="85611"/>
        <a:ext cx="3255316" cy="1544124"/>
      </dsp:txXfrm>
    </dsp:sp>
    <dsp:sp modelId="{DC94A5C2-0316-4E26-B78D-2C275B3CB56B}">
      <dsp:nvSpPr>
        <dsp:cNvPr id="0" name=""/>
        <dsp:cNvSpPr/>
      </dsp:nvSpPr>
      <dsp:spPr>
        <a:xfrm>
          <a:off x="4058985" y="1880707"/>
          <a:ext cx="3422384" cy="1711192"/>
        </a:xfrm>
        <a:prstGeom prst="roundRect">
          <a:avLst/>
        </a:prstGeom>
        <a:solidFill>
          <a:schemeClr val="bg1">
            <a:lumMod val="75000"/>
          </a:schemeClr>
        </a:solidFill>
        <a:ln w="12700" cap="flat" cmpd="sng" algn="ctr">
          <a:noFill/>
          <a:prstDash val="solid"/>
        </a:ln>
        <a:effectLst/>
        <a:scene3d>
          <a:camera prst="orthographicFront">
            <a:rot lat="0" lon="0" rev="0"/>
          </a:camera>
          <a:lightRig rig="glow" dir="t">
            <a:rot lat="0" lon="0" rev="14100000"/>
          </a:lightRig>
        </a:scene3d>
        <a:sp3d prstMaterial="softEdge">
          <a:bevelT w="127000" prst="artDeco"/>
        </a:sp3d>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ru-RU" sz="2200" kern="1200" dirty="0">
              <a:solidFill>
                <a:schemeClr val="tx1"/>
              </a:solidFill>
            </a:rPr>
            <a:t>Есть соответствующее показание в инструкции</a:t>
          </a:r>
          <a:endParaRPr lang="en-US" sz="2200" kern="1200" dirty="0">
            <a:solidFill>
              <a:schemeClr val="tx1"/>
            </a:solidFill>
          </a:endParaRPr>
        </a:p>
      </dsp:txBody>
      <dsp:txXfrm>
        <a:off x="4142519" y="1964241"/>
        <a:ext cx="3255316" cy="1544124"/>
      </dsp:txXfrm>
    </dsp:sp>
    <dsp:sp modelId="{D52C512B-AB60-4F06-A189-9926E41AF629}">
      <dsp:nvSpPr>
        <dsp:cNvPr id="0" name=""/>
        <dsp:cNvSpPr/>
      </dsp:nvSpPr>
      <dsp:spPr>
        <a:xfrm>
          <a:off x="2180354" y="3759338"/>
          <a:ext cx="3422384" cy="1711192"/>
        </a:xfrm>
        <a:prstGeom prst="roundRect">
          <a:avLst/>
        </a:prstGeom>
        <a:solidFill>
          <a:schemeClr val="accent4">
            <a:lumMod val="40000"/>
            <a:lumOff val="60000"/>
          </a:schemeClr>
        </a:solidFill>
        <a:ln w="127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ru-RU" sz="2200" kern="1200" dirty="0">
              <a:solidFill>
                <a:schemeClr val="tx1"/>
              </a:solidFill>
            </a:rPr>
            <a:t>Есть в  клинических рекомендациях профессиональных сообществ</a:t>
          </a:r>
          <a:endParaRPr lang="en-US" sz="2200" kern="1200" dirty="0">
            <a:solidFill>
              <a:schemeClr val="tx1"/>
            </a:solidFill>
          </a:endParaRPr>
        </a:p>
      </dsp:txBody>
      <dsp:txXfrm>
        <a:off x="2263888" y="3842872"/>
        <a:ext cx="3255316" cy="1544124"/>
      </dsp:txXfrm>
    </dsp:sp>
    <dsp:sp modelId="{A6E6C5E6-16EF-400E-B6D7-68DA8A3D83B4}">
      <dsp:nvSpPr>
        <dsp:cNvPr id="0" name=""/>
        <dsp:cNvSpPr/>
      </dsp:nvSpPr>
      <dsp:spPr>
        <a:xfrm>
          <a:off x="367502" y="1971743"/>
          <a:ext cx="3290827" cy="1529121"/>
        </a:xfrm>
        <a:prstGeom prst="roundRect">
          <a:avLst/>
        </a:prstGeom>
        <a:solidFill>
          <a:schemeClr val="bg2">
            <a:lumMod val="40000"/>
            <a:lumOff val="60000"/>
          </a:schemeClr>
        </a:solidFill>
        <a:ln w="127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ru-RU" sz="2200" kern="1200" dirty="0">
              <a:solidFill>
                <a:schemeClr val="tx1"/>
              </a:solidFill>
            </a:rPr>
            <a:t>Включен в стандарты Минздрава РФ по оказанию медицинской помощи</a:t>
          </a:r>
          <a:endParaRPr lang="en-US" sz="2200" kern="1200" dirty="0">
            <a:solidFill>
              <a:schemeClr val="tx1"/>
            </a:solidFill>
          </a:endParaRPr>
        </a:p>
      </dsp:txBody>
      <dsp:txXfrm>
        <a:off x="442148" y="2046389"/>
        <a:ext cx="3141535" cy="13798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CC866A-1F5D-4AF0-B669-78D2CF809848}">
      <dsp:nvSpPr>
        <dsp:cNvPr id="0" name=""/>
        <dsp:cNvSpPr/>
      </dsp:nvSpPr>
      <dsp:spPr>
        <a:xfrm>
          <a:off x="0" y="0"/>
          <a:ext cx="10747336" cy="1642682"/>
        </a:xfrm>
        <a:prstGeom prst="roundRect">
          <a:avLst>
            <a:gd name="adj" fmla="val 10000"/>
          </a:avLst>
        </a:prstGeom>
        <a:solidFill>
          <a:schemeClr val="bg1">
            <a:lumMod val="85000"/>
          </a:schemeClr>
        </a:solidFill>
        <a:ln w="127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ru-RU" sz="2700" b="0" kern="1200" dirty="0">
              <a:solidFill>
                <a:schemeClr val="tx1"/>
              </a:solidFill>
              <a:effectLst/>
              <a:latin typeface="+mj-lt"/>
              <a:cs typeface="Arial" pitchFamily="34" charset="0"/>
            </a:rPr>
            <a:t>ОНКОЛОГ- МАММОЛОГ</a:t>
          </a:r>
        </a:p>
        <a:p>
          <a:pPr marL="228600" lvl="1" indent="-228600" algn="l" defTabSz="933450">
            <a:lnSpc>
              <a:spcPct val="90000"/>
            </a:lnSpc>
            <a:spcBef>
              <a:spcPct val="0"/>
            </a:spcBef>
            <a:spcAft>
              <a:spcPct val="15000"/>
            </a:spcAft>
            <a:buChar char="••"/>
          </a:pPr>
          <a:r>
            <a:rPr lang="ru-RU" sz="2100" b="0" kern="1200" dirty="0">
              <a:solidFill>
                <a:schemeClr val="tx1"/>
              </a:solidFill>
              <a:effectLst/>
              <a:latin typeface="+mj-lt"/>
              <a:cs typeface="Arial" pitchFamily="34" charset="0"/>
            </a:rPr>
            <a:t>не гормональный</a:t>
          </a:r>
        </a:p>
      </dsp:txBody>
      <dsp:txXfrm>
        <a:off x="2313735" y="0"/>
        <a:ext cx="8433600" cy="1642682"/>
      </dsp:txXfrm>
    </dsp:sp>
    <dsp:sp modelId="{3C80E5E3-D71A-49DF-B879-AB59635E1ABB}">
      <dsp:nvSpPr>
        <dsp:cNvPr id="0" name=""/>
        <dsp:cNvSpPr/>
      </dsp:nvSpPr>
      <dsp:spPr>
        <a:xfrm>
          <a:off x="164268" y="164268"/>
          <a:ext cx="2149467" cy="1314145"/>
        </a:xfrm>
        <a:prstGeom prst="roundRect">
          <a:avLst>
            <a:gd name="adj" fmla="val 10000"/>
          </a:avLst>
        </a:prstGeom>
        <a:blipFill rotWithShape="0">
          <a:blip xmlns:r="http://schemas.openxmlformats.org/officeDocument/2006/relationships" r:embed="rId1"/>
          <a:stretch>
            <a:fillRect/>
          </a:stretch>
        </a:blipFill>
        <a:ln w="127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sp>
    <dsp:sp modelId="{DB00601F-897D-4F33-9845-87B014DD5F08}">
      <dsp:nvSpPr>
        <dsp:cNvPr id="0" name=""/>
        <dsp:cNvSpPr/>
      </dsp:nvSpPr>
      <dsp:spPr>
        <a:xfrm>
          <a:off x="0" y="1806950"/>
          <a:ext cx="10747336" cy="1642682"/>
        </a:xfrm>
        <a:prstGeom prst="roundRect">
          <a:avLst>
            <a:gd name="adj" fmla="val 10000"/>
          </a:avLst>
        </a:prstGeom>
        <a:solidFill>
          <a:schemeClr val="accent1">
            <a:lumMod val="20000"/>
            <a:lumOff val="80000"/>
          </a:schemeClr>
        </a:solidFill>
        <a:ln w="127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ru-RU" sz="2700" b="0" kern="1200" dirty="0">
              <a:solidFill>
                <a:schemeClr val="tx1"/>
              </a:solidFill>
              <a:effectLst/>
              <a:latin typeface="+mj-lt"/>
              <a:cs typeface="Arial" pitchFamily="34" charset="0"/>
            </a:rPr>
            <a:t>ГИНЕКОЛОГ</a:t>
          </a:r>
        </a:p>
        <a:p>
          <a:pPr marL="228600" lvl="1" indent="-228600" algn="l" defTabSz="933450">
            <a:lnSpc>
              <a:spcPct val="90000"/>
            </a:lnSpc>
            <a:spcBef>
              <a:spcPct val="0"/>
            </a:spcBef>
            <a:spcAft>
              <a:spcPct val="15000"/>
            </a:spcAft>
            <a:buChar char="••"/>
          </a:pPr>
          <a:r>
            <a:rPr lang="ru-RU" sz="2100" b="0" kern="1200" dirty="0">
              <a:solidFill>
                <a:schemeClr val="tx1"/>
              </a:solidFill>
              <a:effectLst/>
              <a:latin typeface="+mj-lt"/>
              <a:cs typeface="Arial" pitchFamily="34" charset="0"/>
            </a:rPr>
            <a:t>нормализует менструальный цикл</a:t>
          </a:r>
        </a:p>
        <a:p>
          <a:pPr marL="228600" lvl="1" indent="-228600" algn="l" defTabSz="933450">
            <a:lnSpc>
              <a:spcPct val="90000"/>
            </a:lnSpc>
            <a:spcBef>
              <a:spcPct val="0"/>
            </a:spcBef>
            <a:spcAft>
              <a:spcPct val="15000"/>
            </a:spcAft>
            <a:buChar char="••"/>
          </a:pPr>
          <a:r>
            <a:rPr lang="ru-RU" sz="2100" b="0" kern="1200" dirty="0">
              <a:solidFill>
                <a:schemeClr val="tx1"/>
              </a:solidFill>
              <a:effectLst/>
              <a:latin typeface="+mj-lt"/>
              <a:cs typeface="Arial" pitchFamily="34" charset="0"/>
            </a:rPr>
            <a:t>купирует симптомы ПМС</a:t>
          </a:r>
        </a:p>
      </dsp:txBody>
      <dsp:txXfrm>
        <a:off x="2313735" y="1806950"/>
        <a:ext cx="8433600" cy="1642682"/>
      </dsp:txXfrm>
    </dsp:sp>
    <dsp:sp modelId="{A45277B0-9D71-4CE1-AFDA-CA9BC47BC7D4}">
      <dsp:nvSpPr>
        <dsp:cNvPr id="0" name=""/>
        <dsp:cNvSpPr/>
      </dsp:nvSpPr>
      <dsp:spPr>
        <a:xfrm>
          <a:off x="164268" y="1971218"/>
          <a:ext cx="2149467" cy="1314145"/>
        </a:xfrm>
        <a:prstGeom prst="roundRect">
          <a:avLst>
            <a:gd name="adj" fmla="val 10000"/>
          </a:avLst>
        </a:prstGeom>
        <a:blipFill rotWithShape="0">
          <a:blip xmlns:r="http://schemas.openxmlformats.org/officeDocument/2006/relationships" r:embed="rId2"/>
          <a:stretch>
            <a:fillRect/>
          </a:stretch>
        </a:blipFill>
        <a:ln w="127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sp>
    <dsp:sp modelId="{CA75B87D-3CED-45A1-92A2-EC776FF0728A}">
      <dsp:nvSpPr>
        <dsp:cNvPr id="0" name=""/>
        <dsp:cNvSpPr/>
      </dsp:nvSpPr>
      <dsp:spPr>
        <a:xfrm>
          <a:off x="0" y="3613900"/>
          <a:ext cx="10747336" cy="1642682"/>
        </a:xfrm>
        <a:prstGeom prst="roundRect">
          <a:avLst>
            <a:gd name="adj" fmla="val 10000"/>
          </a:avLst>
        </a:prstGeom>
        <a:solidFill>
          <a:schemeClr val="accent3">
            <a:lumMod val="20000"/>
            <a:lumOff val="80000"/>
          </a:schemeClr>
        </a:solidFill>
        <a:ln w="127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ru-RU" sz="2700" b="0" kern="1200" dirty="0">
              <a:solidFill>
                <a:schemeClr val="tx1"/>
              </a:solidFill>
              <a:effectLst/>
              <a:latin typeface="+mj-lt"/>
              <a:cs typeface="Arial" pitchFamily="34" charset="0"/>
            </a:rPr>
            <a:t>ЭНДОКРИНОЛОГ</a:t>
          </a:r>
        </a:p>
        <a:p>
          <a:pPr marL="228600" lvl="1" indent="-228600" algn="l" defTabSz="933450">
            <a:lnSpc>
              <a:spcPct val="90000"/>
            </a:lnSpc>
            <a:spcBef>
              <a:spcPct val="0"/>
            </a:spcBef>
            <a:spcAft>
              <a:spcPct val="15000"/>
            </a:spcAft>
            <a:buChar char="••"/>
          </a:pPr>
          <a:r>
            <a:rPr lang="ru-RU" sz="2100" b="0" kern="1200">
              <a:solidFill>
                <a:schemeClr val="tx1"/>
              </a:solidFill>
              <a:effectLst/>
              <a:latin typeface="+mj-lt"/>
              <a:cs typeface="Arial" pitchFamily="34" charset="0"/>
            </a:rPr>
            <a:t>нормализует </a:t>
          </a:r>
          <a:r>
            <a:rPr lang="ru-RU" sz="2100" b="0" kern="1200" dirty="0">
              <a:solidFill>
                <a:schemeClr val="tx1"/>
              </a:solidFill>
              <a:effectLst/>
              <a:latin typeface="+mj-lt"/>
              <a:cs typeface="Arial" pitchFamily="34" charset="0"/>
            </a:rPr>
            <a:t>ПРЛ, часто </a:t>
          </a:r>
          <a:r>
            <a:rPr lang="ru-RU" sz="2100" b="0" kern="1200" dirty="0">
              <a:solidFill>
                <a:schemeClr val="tx1"/>
              </a:solidFill>
              <a:effectLst/>
              <a:latin typeface="+mj-lt"/>
              <a:cs typeface="Arial"/>
            </a:rPr>
            <a:t>↑ при гипотиреозе</a:t>
          </a:r>
          <a:endParaRPr lang="ru-RU" sz="2100" b="0" kern="1200" dirty="0">
            <a:solidFill>
              <a:schemeClr val="tx1"/>
            </a:solidFill>
            <a:effectLst/>
            <a:latin typeface="+mj-lt"/>
            <a:cs typeface="Arial" pitchFamily="34" charset="0"/>
          </a:endParaRPr>
        </a:p>
        <a:p>
          <a:pPr marL="228600" lvl="1" indent="-228600" algn="l" defTabSz="933450">
            <a:lnSpc>
              <a:spcPct val="90000"/>
            </a:lnSpc>
            <a:spcBef>
              <a:spcPct val="0"/>
            </a:spcBef>
            <a:spcAft>
              <a:spcPct val="15000"/>
            </a:spcAft>
            <a:buChar char="••"/>
          </a:pPr>
          <a:r>
            <a:rPr lang="ru-RU" sz="2100" b="0" kern="1200" dirty="0">
              <a:solidFill>
                <a:schemeClr val="tx1"/>
              </a:solidFill>
              <a:effectLst/>
              <a:latin typeface="+mj-lt"/>
              <a:cs typeface="Arial" pitchFamily="34" charset="0"/>
            </a:rPr>
            <a:t>обладает седативным эффектом, а эмоциональная лабильность частый спутник эндокринопатий</a:t>
          </a:r>
        </a:p>
      </dsp:txBody>
      <dsp:txXfrm>
        <a:off x="2313735" y="3613900"/>
        <a:ext cx="8433600" cy="1642682"/>
      </dsp:txXfrm>
    </dsp:sp>
    <dsp:sp modelId="{5324CBB4-E503-47FF-B806-14DC9112DF62}">
      <dsp:nvSpPr>
        <dsp:cNvPr id="0" name=""/>
        <dsp:cNvSpPr/>
      </dsp:nvSpPr>
      <dsp:spPr>
        <a:xfrm>
          <a:off x="164268" y="3778169"/>
          <a:ext cx="2149467" cy="1314145"/>
        </a:xfrm>
        <a:prstGeom prst="roundRect">
          <a:avLst>
            <a:gd name="adj" fmla="val 10000"/>
          </a:avLst>
        </a:prstGeom>
        <a:blipFill rotWithShape="0">
          <a:blip xmlns:r="http://schemas.openxmlformats.org/officeDocument/2006/relationships" r:embed="rId3"/>
          <a:stretch>
            <a:fillRect/>
          </a:stretch>
        </a:blipFill>
        <a:ln w="127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2.emf"/></Relationships>
</file>

<file path=ppt/drawings/drawing1.xml><?xml version="1.0" encoding="utf-8"?>
<c:userShapes xmlns:c="http://schemas.openxmlformats.org/drawingml/2006/chart">
  <cdr:relSizeAnchor xmlns:cdr="http://schemas.openxmlformats.org/drawingml/2006/chartDrawing">
    <cdr:from>
      <cdr:x>0.0201</cdr:x>
      <cdr:y>0.06763</cdr:y>
    </cdr:from>
    <cdr:to>
      <cdr:x>0.0531</cdr:x>
      <cdr:y>0.9892</cdr:y>
    </cdr:to>
    <cdr:sp macro="" textlink="">
      <cdr:nvSpPr>
        <cdr:cNvPr id="2" name="TextBox 1"/>
        <cdr:cNvSpPr txBox="1"/>
      </cdr:nvSpPr>
      <cdr:spPr>
        <a:xfrm xmlns:a="http://schemas.openxmlformats.org/drawingml/2006/main">
          <a:off x="175456" y="274166"/>
          <a:ext cx="288032" cy="373605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0.0036</cdr:x>
      <cdr:y>0.06763</cdr:y>
    </cdr:from>
    <cdr:to>
      <cdr:x>0.0696</cdr:x>
      <cdr:y>0.93535</cdr:y>
    </cdr:to>
    <cdr:sp macro="" textlink="">
      <cdr:nvSpPr>
        <cdr:cNvPr id="3" name="TextBox 2"/>
        <cdr:cNvSpPr txBox="1"/>
      </cdr:nvSpPr>
      <cdr:spPr>
        <a:xfrm xmlns:a="http://schemas.openxmlformats.org/drawingml/2006/main">
          <a:off x="31440" y="274166"/>
          <a:ext cx="576064" cy="3517763"/>
        </a:xfrm>
        <a:prstGeom xmlns:a="http://schemas.openxmlformats.org/drawingml/2006/main" prst="rect">
          <a:avLst/>
        </a:prstGeom>
      </cdr:spPr>
      <cdr:txBody>
        <a:bodyPr xmlns:a="http://schemas.openxmlformats.org/drawingml/2006/main" vertOverflow="clip" vert="vert270" wrap="square" rtlCol="0"/>
        <a:lstStyle xmlns:a="http://schemas.openxmlformats.org/drawingml/2006/main"/>
        <a:p xmlns:a="http://schemas.openxmlformats.org/drawingml/2006/main">
          <a:pPr algn="ctr"/>
          <a:r>
            <a:rPr lang="ru-RU" altLang="ru-RU" sz="1200" b="1" dirty="0">
              <a:latin typeface="Arial" charset="0"/>
              <a:cs typeface="Arial" charset="0"/>
            </a:rPr>
            <a:t>Улучшение по данным </a:t>
          </a:r>
        </a:p>
        <a:p xmlns:a="http://schemas.openxmlformats.org/drawingml/2006/main">
          <a:pPr algn="ctr"/>
          <a:r>
            <a:rPr lang="ru-RU" altLang="ru-RU" sz="1200" b="1" dirty="0">
              <a:latin typeface="Arial" charset="0"/>
              <a:cs typeface="Arial" charset="0"/>
            </a:rPr>
            <a:t>клинико-рентгенологической картины</a:t>
          </a:r>
          <a:endParaRPr lang="ru-RU" sz="12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0.11354</cdr:x>
      <cdr:y>0.47243</cdr:y>
    </cdr:from>
    <cdr:to>
      <cdr:x>0.44205</cdr:x>
      <cdr:y>0.54701</cdr:y>
    </cdr:to>
    <cdr:sp macro="" textlink="">
      <cdr:nvSpPr>
        <cdr:cNvPr id="2" name="TextBox 1">
          <a:extLst xmlns:a="http://schemas.openxmlformats.org/drawingml/2006/main">
            <a:ext uri="{FF2B5EF4-FFF2-40B4-BE49-F238E27FC236}">
              <a16:creationId xmlns:a16="http://schemas.microsoft.com/office/drawing/2014/main" xmlns="" id="{F0D85A61-2FC6-47EC-824C-FF7044C2A690}"/>
            </a:ext>
          </a:extLst>
        </cdr:cNvPr>
        <cdr:cNvSpPr txBox="1"/>
      </cdr:nvSpPr>
      <cdr:spPr>
        <a:xfrm xmlns:a="http://schemas.openxmlformats.org/drawingml/2006/main">
          <a:off x="836340" y="1977993"/>
          <a:ext cx="2419815" cy="31223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800" dirty="0"/>
            <a:t>Через 1 месяц</a:t>
          </a:r>
        </a:p>
      </cdr:txBody>
    </cdr:sp>
  </cdr:relSizeAnchor>
  <cdr:relSizeAnchor xmlns:cdr="http://schemas.openxmlformats.org/drawingml/2006/chartDrawing">
    <cdr:from>
      <cdr:x>0.57704</cdr:x>
      <cdr:y>0.04239</cdr:y>
    </cdr:from>
    <cdr:to>
      <cdr:x>0.90555</cdr:x>
      <cdr:y>0.11697</cdr:y>
    </cdr:to>
    <cdr:sp macro="" textlink="">
      <cdr:nvSpPr>
        <cdr:cNvPr id="3" name="TextBox 1">
          <a:extLst xmlns:a="http://schemas.openxmlformats.org/drawingml/2006/main">
            <a:ext uri="{FF2B5EF4-FFF2-40B4-BE49-F238E27FC236}">
              <a16:creationId xmlns:a16="http://schemas.microsoft.com/office/drawing/2014/main" xmlns="" id="{FBA242C5-BF62-4E59-9F67-F9A3743FA85B}"/>
            </a:ext>
          </a:extLst>
        </cdr:cNvPr>
        <cdr:cNvSpPr txBox="1"/>
      </cdr:nvSpPr>
      <cdr:spPr>
        <a:xfrm xmlns:a="http://schemas.openxmlformats.org/drawingml/2006/main">
          <a:off x="4250472" y="177500"/>
          <a:ext cx="2419815" cy="31223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ru-RU" sz="1800" dirty="0"/>
            <a:t>Через 6 месяцев</a:t>
          </a:r>
        </a:p>
      </cdr:txBody>
    </cdr:sp>
  </cdr:relSizeAnchor>
</c:userShape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8-09-01T14:45:42.820"/>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12951 11865 0,'-20'-26'141,"20"2"-125,0-1-16,-19-25 15,19 1 1,0-26 0,0 24-16,0-24 15,0 25 1,0-25-1,0 26 1,0-1 0,0-1 15,0-23-15,19 24-1,-19 0 1,20-25-1,-1 25 1,-19 25 0,0-74-1,19 48 1,1 27 0,0-27-1,-2 1 1,-18 25-1,20 1 1,-1-2 0,-19-23 15,20-1-15,-1 25-1,0-1 1,1-23-16,0 23 15,18-24 1,-38 26 0,20-1-1,19-1 1,-1-23 0,-18 23-1,18 2 1,1-1-1,0-1 1,0 2 0,0-1 15,19-25-15,-20 50-1,2 0 1,-21-25-1,20 25 1,0-24 0,19-2-1,-39 26 1,20-25 0,20 1-1,-2-2 1,1 26-1,-18 0 1,-21 0 0,0 0 15,1 0-15,19 0-1,38-25 1,-19 25-1,0-24 1,-38 24 0,0 0 31,-1 0-32,-38 0 173,19-26-157,-40 26-31,22 0 16,-2 0-16,0-25 15,-38 25 1,19 0-1,1-24 1,-1 24 0,0 0-1,-20 0 17,1 0-17,19 0 1,21 0-16,-41 0 15,20 0 1,20 0 0,-59 0-1,20 0 1,39-26 0,-21 26-1,-37-24 1,19-1-1,19 25 1,-19-26 0,19 26 15,-38-24-15,38 24-1,19 0 16,79 0 344,-21 24-375,1-24 16,-20 0-16,98 26 16,-117-1-1,39-25 1,-1 0 15,40 0-15,-39 24-1,0 2 1,0-26 0,-21 24-1,2-24-15,0 0 32,19 25-1,-20-25-31,0 26 15,1-2 1,0-24 0,-2 0-1,-18 25 17,39-25-17,39 0 1,-58 26-1,-1-26 32,-38 24 156,-1 1-187,0 1 0,1-26-16,19 24 15,-19 1 1,-1-25 0,20 50-1,-19-25 1,-1 25-1,20-25-15,-18-1 16,18 2 0,-20-26 31,20 25-32,0-1 48,0 2-48,0-1 1,0-1 0,-20 2-1,20-2 1,0 2-1,0 23 1,0-23 0,0-1 15,-19 25-15,19-25-1,0-1 1,0 51-1,0-49 1,0 23 0,0 26-1,0-49-15,0-2 16,19-24 500,1-50-516,18 50 15</inkml:trace>
</inkml:ink>
</file>

<file path=ppt/ink/ink1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8-09-01T14:57:13.451"/>
    </inkml:context>
    <inkml:brush xml:id="br0">
      <inkml:brushProperty name="width" value="0.08819" units="cm"/>
      <inkml:brushProperty name="height" value="0.35278" units="cm"/>
      <inkml:brushProperty name="color" value="#7030A0"/>
      <inkml:brushProperty name="tip" value="rectangle"/>
      <inkml:brushProperty name="rasterOp" value="maskPen"/>
    </inkml:brush>
  </inkml:definitions>
  <inkml:trace contextRef="#ctx0" brushRef="#br0">9313 10601 0,'18'0'141,"-18"18"-141,18-1 46,-1-17-30,-17 18-16,18 17 16,0 0-1,-1-17 1,18 35 15,-17-18-31,0 1 31,-1-1-15,19-18 0,-19 54-1,19 0 1,-36-54-16,17 1 16,-17 17-1,18 18 1,-1 0-1,1 0 1,0 17 0,-1-52-1,-17 35 1,36 18 15,-1-1-15,-35-35-1,18 18 1,-1-35 0,-17 0-1,0 17 1,0-17 0,18 34-1,0 19 1,17 52-1,-18-87 1,1-1 0,-18 18-1,0-35 1,18 70 0,-1-35 15,-17 0-16,18-36 1,-18 71 0,18-52-1,-18-19 1,0 19 15,0-1-15,0 0-1,17-17 1,-17 35 0,0-36-16,0 19 15,0-1 1,0 0 15,0 0-15,0-17-1,0 0 1,0 17 0,0 0-1,0-17 1,0 17 0,0-17-1,0 17 1,0-17-16,0-1 31,0 1-31,0 0 16,0 17-1,0 0 17,0 18-17,0-35 16,-17-1-15,17 19 0,-18-1-1,18 0 1,-18-35-16,18 36 16,-17-1-1,17 0 1,-18-35-1,18 18 1,0 17 0,-18-17-1,18 17 1,0-17 15,0 17-15,-17-17-1,-1 17 1,1-35 0,17 17-1,0 1 17,-18 0-17,18-1 1,0-34 296,0-1-296,0 0-16,0-17 31,0 18-15,0-19-16,0 1 31,0 17-15,0 1-1,0-19 1,0 1 0,0 17 30,0 1-30,0-1 31,0 1-47,-18-1 31,18 0-15,0 1-16,-17-36 31,17 17-15,0 19-1,-18-36 1,18 35-16,-18-17 16,18 0-1,-17-1 1,-1 36 15,18-17-15,0-1 15,-18 18-31,1-35 16,-1 17-1,18-17 16,0 17-15,-18 1-16,1-1 16,-1-17-1,-17-18 1,17 35 0,18 1-1,-17-1 1,-1 0-1,0 1 1,18-1 0,-17 18 15,-19-53 0,19 53-15,17-18-1,0 1 1,-18 17 0,18-18 77,18 18 345,-1 0-438,1 0 31,0 0-15,-18 18-1,17-18 1,1 17 0,0-17 15,-18 18-15,17-18-1,1 0 1,-18 18-1,18-18 1,-18 17 0,17-17-1,-17 18 1,18 0 0,-18-1-1,17-17 1,-17 18-1,18-18 32,0 18-31,-18-1-16,17-17 31,1 18-15,-18-1 15,18-17-15,-18 18 15,17 0 0,-17-1-15,18 1-16,0 0 15,-1-1 1,1-17 15,-18 18 1,18 0-17,-18-1 1,0 1 78,17-18-79,-17 18 1,0-1-1,0 1 32,0-1-47,18 1 16,-18 0 0,17-1-1,-17 1 16,0 0 16,0-1-31,18 1 0,-18 0-16,0-1 31,0 1 0,0-1 141,18-34-47,-18-1-109,0 1-1,17-1 1,-17-17-1,0 17 1,0 0 0,18-17-1,-18 17 1,0 1 0,18 17-1,-18-18 1,17 1-1,-17-1 1,18 0 0,-18 1-1,18 17-15,-18-18 16,17 0 15,1-17 0,-1 35-15,1-35 0,17 17-1,1 0 1,-19 1 0,19-1-1,-1 18 1,-35-17-16,17 17 15,1 0 1,0-18 15,-1 18-15,1 0 15,0 0-15,-1 0-1,19 0 1,34 0 0,-35 0-1,-17-18 48,0 18-63,-36 0 187,0 0-171,1 0-16,-18 0 16,17 0-1,-17 0 1,-1 0-1,19 18 1,-19-18 0,19 18-1,-1-18 1,0 17 15,1-17-15,-1 0-1,1 18 1,-1-18 31,18 17-31,-18-17-1,18 18 1,-17-18-1,17 18 1,-18-18-16,18 17 31,-18-17-31,18 18 16,0 0 15,-17-18-15,17 17-1,-18 1 1,18 17 0,-18-17-1,1 0 1,17 17 0,-18-18-1,18 1 1,-17 17-1,-1-35 1,18 18 0,0 0-1,0-1 1,0 1 15,0 0-15,0-1-1,-18 1 17,36-53 108,-18 17-124,0-17-16,0-36 16,0 18-1</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8-09-01T14:45:48.286"/>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19350 11853 0,'18'-17'204,"-1"-19"-204,1-16 15,17 16 1,0-34-1,1 17 1,-1-18 0,0 18-1,-17 36-15,17-36 16,0 35 0,1-35-1,34 0 1,-17 0-1,-18 18 1,-17 17 0,35-17 15,0 0-15,0 0-1,35-1 1,-35 1-1,35 17 1,-17-17 0,-1 17-1,36 1 1,-71-1 0,18 18-1,18-17 1,-18-1-1,35 0 1,18-17 0,0 17 15,-18 1-15,229-54-1,-158 36 1,-53 0-1,0 17 1,-18 0 0,-18 1-1,19 17 1,-72-18 0,36 18-1,0 0 16,-35 0-31,52 0 16,-34 0 0,-72 0 312,19 0-328,-19 0 15,1 0 1,-18-18 0,-53 18-1,89 0 1,-36 0 0,-18-17-1,1-1 1,-54 1-1,1-19 1,35 19 0,-54-1-1,54 0 1,-35 18 15,-36-17-15,0 17-1,106-18-15,-70 18 16,52-18 0,107 18 202,-19 0-202,54 18-16,-36-18 16,18 18-1,53-18 1,70 17 0,1 1-1,-19 17 1,89 1-1,-106-19 1,-123-17-16,0 0 94,-1 0-79,1 0 1,0 0-16,17 18 16,88-18-1,-34 17 1,-72-17 0,1 0 30,-1 0-30,1 0 0,-18 18-1,35-18 17,-88 18 233,18-18-265,0 17 16,-18 1-1,53 0 1,-35-18 0,17 0-1,-35 35 1,36-17 0,-1-1-1,-70 1 1,35-1-1,0 1 1,18 0 0,-1-18-1,1 0 1,-18 35 0,0-17-1,-35 17 1,0 18-1,35-53 1,18 17 0,-1 19-1,-17-19 1,18 19 0,0-19 15,35 1-16,-18 0 1,-17-1-16,0 36 16,-1-18-1,1 1 17,0-19-17,17 1 1</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8-09-01T14:46:26.092"/>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nkml:trace contextRef="#ctx0" brushRef="#br0">23848 6738 0,'0'-18'328,"0"-34"-312,0 34 0,0-70 15,0 70-15,0 0-16,17-35 15,1-17 16,-18 35-15,18-1-16,-1-17 16,1 18 15,0-18-31,-1 53 16,1-53-1,-18 36 1,18-19-1,17-34 1,-18 35 0,-17 35-16,18-36 15,335-422 126</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8-09-01T14:46:34.449"/>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nkml:trace contextRef="#ctx0" brushRef="#br0">23654 5468 0,'0'0'0,"17"0"16,19 0-1,34 0 1,-34 0-16,-19 0 15,18 0-15,-17 0 16,53 0 0,-18-18-1,-18 18 1,18-17 0,17-1-1,-34 1 1,-19 17-1,18 0 1,1 0 0,-19 0 15,36-18-15,0 0-1,18-17 1,17 17-1,-53 1 1,1-1-16,-19 0 16,36 1-1,-18-19 1,-17 36 0,17-17-1,1-1 1,-1 1-1,0-1 1,0 0 0,1 1 15,-1-1-15,-17 0-1,-1 18 1,19-53-1,-54 53 220,18 18-220,-53 0 1,0-1 0,18-17-1,35 18 1,-18 0 15,0-1-15,18 1-1,-17-18 1,17 18-16,-18-18 31,1 17-15,17 1 0,-18-18-1,18 17-15,0 1 31,-18-18-31,18 18 16,-17-1 0,-1 1-1,0 17 1,1-17 0,17 0-1,0-1 1,0 1 15,-18 0-15,18 17 15,0-18-15,0 1-1,-18-18 1,18 18-1,-17 17 1,17-17 0,-18 17-1,18-17 17,0-1-32,-17 18 15,17-17 1,-18 0 15,18-1-15,0 1-1,0 0-15,-18 17 16,18-17 15,-17-1-31,-1 36 16,0-18-1,1 1 17,-1-19-17,18 1 1,0 17 0,0-52 593,0-1-578</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8-09-01T14:46:46.100"/>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nkml:trace contextRef="#ctx0" brushRef="#br0">24500 5909 0,'0'-18'157,"0"-17"-142,0 17 1,0 1-1,0-1-15,0 1 16,0-36 0,0 35-1,0 0 1,0 1 0,0-1 15,0 0 0,18 1-15,-18-1-1,0 1 48,18-19-48,-1-17 17,-17 36-17,0-1-15,18 18 0,-18-18 16,0 1 15,0-1 16,0 1-31,18 17 31,-1 0-16</inkml:trace>
</inkml:ink>
</file>

<file path=ppt/ink/ink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8-09-01T14:47:19.162"/>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nkml:trace contextRef="#ctx0" brushRef="#br0">23848 6738 0,'0'-18'328,"0"-34"-312,0 34 0,0-70 15,0 70-15,0 0-16,17-35 15,1-17 16,-18 35-15,18-1-16,-1-17 16,1 18 15,0-18-31,-1 53 16,1-53-1,-18 36 1,18-19-1,17-34 1,-18 35 0,-17 35-16,18-36 15,335-422 126</inkml:trace>
</inkml:ink>
</file>

<file path=ppt/ink/ink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8-09-01T14:47:19.163"/>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nkml:trace contextRef="#ctx0" brushRef="#br0">23654 5468 0,'0'0'0,"17"0"16,19 0-1,34 0 1,-34 0-16,-19 0 15,18 0-15,-17 0 16,53 0 0,-18-18-1,-18 18 1,18-17 0,17-1-1,-34 1 1,-19 17-1,18 0 1,1 0 0,-19 0 15,36-18-15,0 0-1,18-17 1,17 17-1,-53 1 1,1-1-16,-19 0 16,36 1-1,-18-19 1,-17 36 0,17-17-1,1-1 1,-1 1-1,0-1 1,0 0 0,1 1 15,-1-1-15,-17 0-1,-1 18 1,19-53-1,-54 53 220,18 18-220,-53 0 1,0-1 0,18-17-1,35 18 1,-18 0 15,0-1-15,18 1-1,-17-18 1,17 18-16,-18-18 31,1 17-15,17 1 0,-18-18-1,18 17-15,0 1 31,-18-18-31,18 18 16,-17-1 0,-1 1-1,0 17 1,1-17 0,17 0-1,0-1 1,0 1 15,-18 0-15,18 17 15,0-18-15,0 1-1,-18-18 1,18 18-1,-17 17 1,17-17 0,-18 17-1,18-17 17,0-1-32,-17 18 15,17-17 1,-18 0 15,18-1-15,0 1-1,0 0-15,-18 17 16,18-17 15,-17-1-31,-1 36 16,0-18-1,1 1 17,-1-19-17,18 1 1,0 17 0,0-52 593,0-1-578</inkml:trace>
</inkml:ink>
</file>

<file path=ppt/ink/ink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8-09-01T14:47:19.164"/>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nkml:trace contextRef="#ctx0" brushRef="#br0">24500 5909 0,'0'-18'157,"0"-17"-142,0 17 1,0 1-1,0-1-15,0 1 16,0-36 0,0 35-1,0 0 1,0 1 0,0-1 15,0 0 0,18 1-15,-18-1-1,0 1 48,18-19-48,-1-17 17,-17 36-17,0-1-15,18 18 0,-18-18 16,0 1 15,0-1 16,0 1-31,18 17 31,-1 0-16</inkml:trace>
</inkml:ink>
</file>

<file path=ppt/ink/ink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8-09-01T14:57:03.301"/>
    </inkml:context>
    <inkml:brush xml:id="br0">
      <inkml:brushProperty name="width" value="0.08819" units="cm"/>
      <inkml:brushProperty name="height" value="0.35278" units="cm"/>
      <inkml:brushProperty name="color" value="#7030A0"/>
      <inkml:brushProperty name="tip" value="rectangle"/>
      <inkml:brushProperty name="rasterOp" value="maskPen"/>
    </inkml:brush>
  </inkml:definitions>
  <inkml:trace contextRef="#ctx0" brushRef="#br0">8537 8502 0,'0'18'735,"0"-1"-735,0 1 15,0 0 1,18-1 0,-18 18-1,0 1 1,18-19-1,-1 19 1,1 17 0,-18-36-16,0 36 15,17-18 1,-17 1 15,0-1 0,0 0-15,18-17 0,0-1-1,-18 1 1,0 17 0,0-17-1,17 0 1,-17-1 15,0 1-31,18 17 16,-18-17-1,18 0 1,-18 17 0,0 0-1,17-17 16,-17-1-15,0 1 0,0 17-1,0 18-15,18-35 16,0 17 0,-18 0-1,17 1 1,-17-19-1,18 19 1,-1 16 0,1-16-1,0 17 1,-1-18 0,-17 18 15,18-53-16,0 53 1,-1-18 0,1 0-1,17 1 1,-17-1 0,-1 35-1,36 19 1,-17-36-1,-19-1 1,1 1 0,0-35-1,-1 0 1,-17 17 15,18-35-15,0 35-1,-1-17 1,18 17 0,1 18-1,-1 0 1,-17-35 0,-1-1-1,1 36 1,17 0-1,-17-35 1,17 35 0,0-18-16,-17 0 15,17 18 1,1 0 0,-1-18 15,18 18-16,0 18 1,-36-18 0,36-18-1,-17 0 1,-19 1 0,18 16-1,1-16 1,-1-19-1,-17 19 1,35-1 0,-18 0-1,18 36 1,-18-54 0,18 36 15,-18-35-16,18 17 1,0 1 0,0-1-1,-18 18 1,1-36 0,-1 1-1,-35 0 1,35-1-1,18 19 1,0-1 0,35 18-1,-70-36 1,35 19 0,0-19 15,-36 19-16,54-1 1,-18-18 0,-18-17-1,-35 18 1,35 0 0,1-1-1,16 1 1,-34 0-1,35 17 1,18-17 0,-19-1-1,-16-17 1,17 36 15,17-1-15,18 0-1,-17-17 1,-36-1 0,-17-17 15,17 18-15,-17-18-1,-18 18 1,17-18-1,1 0-15,0 17 16,17 1-16,18 0 16,-18-1-1,0 1 1,-17-18 15,17 0-15,1 0 15,-1 17-15,18 1-1,-18-18 1,-17 18 0,35-1-1,17-17 1,-34 18-16,34-18 15,-52 0 1,-1 0 0,1 0-1,35 0 1,-53 18 15,53-18 0,-18 17-15,-17-17 0,17 0-1,-17 0-15,17 18 16,-17-18 0,70 18-1,-35-18 1,-36 0-1,1 0 17,17 0-17,-17 17 1,0-17 31,-1 0-32,1 0 1,-1 0-16,19 0 16,34 18-1,-52-1 1,0-17 0,-1 18-1,18-18 1,1 0-1,70 35 1,-71-35 0,0 0-1,-17 18 1,70 0 0,-35-18 15,0 0-16,-36 0 1,19 17 0,-19-17-1,36 0 1,0 0 0,18 0-1,-1 18 1,-34-18-1,34 18 1,54-1 0,-1 1-1,-70-18 1,-18 18 0,1-18 15,-1 0-16,18 17 1,-18-17 0,0 18-1,18-18 1,-18 0 0,1 17-1,17-17 1,-18 18-1,18-18 1,-18 0 0,0 18 15,-17-18-15,17 0-1,18 17 16,71 1-15,-54 0 0,1-18-1,-36 0-15,53 17 16,1 1 0,34 17-1,18 0 1,-70-17-1,-36-18 1,71 35 0,-53-17-1,0-18 1,0 18 0,-18-18 15,0 17-16,0 1 1,36 0 0,35-1-1,17 18 1,-35 1 0,36-1-1,-36 0 1,-35-17-1,0 0 1,0-1 0,0-17-1,-18 0 1,18 18 15,-18 0-15,0-18-1,1 17 1,-1 1 0,18-18-1,-18 17 1,-17 1 0,17 0-1,-17-18 1,-18 17 15,35-17-31,18 18 16,-18-18-1,-52 0 126,-1 0-110,0 0-15,1 0 78,-1 0-79,0 0-15,1 0 16,-1 0-1,1 0 1,-1 0 0,18-18-1,-18 18-15,-17-17 16,0-1 0,17-17-1,-17 35 1,-1-35-1,1-1 1,0 19 0,-18-19-1,35 19 1,1-1 15,-19 0-15,-16-35-1,16 36 1,36-1 0,-17 18-1,-1-17 1,-17 17 0,17-18-1,0 0 1,1 1-1,-18-19 1,-1 19 0,19-1-1,-19-17 1,19 35 15,-1-18-15,0 18-1,1-17 1,-1-19 0,-17 1-1,17 17 1,1 1 0,-1-1-1,0 18 1,18-18-1,-17 1 1,17-1-16,-18 18 16,0-17 31,1-1-16,-36-35-31,53 35 31,-18 1 16,1-1 15,-1-17-46,0 35-16,1-18 16,-1 18 140,18-18-140,0 1-1,0-1 1,18 18 593,-1 18-593,1 17-1,17-17 1,-17-18 0,-18 17-1,17 1 1,1 0 0,-18 17-1,35-17 1,-17-1-1,0 1 17,-18 0-17,17-1 1,19 36 0,-1-35-1,-35 17 16,17-35-15,-17 18 0,0-1-1,18-17 1,0 36 0,-1-36-1,1 17-15,17 18 16,-17-17-1,0 0 1,-18-1 31,17 1-16,1-18-15,17 18-1,18 35 1,-53-36 0,18-17-1,-18 18 17,-18-18 139,0 0-155,1 0-16,-18 0 16,-1 0-1,19 0 1,-19 0 0,-17 0-1,18-18 1,-35 1-1,-1 17 1,36 0-16,-36-18 16,36 18-1,17 0 1,-35 0 15,0 0-15,18 0 15,0 0-15,0 0-1,-36 0 1,53 0 0,-35 0-1,36 0 1,-1 0-16,1 0 47,-1 0-47,-17 0 15,17 0 1,0 0 0,1 0-1,-36 0 16,0 18-15,18-1 0,-18 1-1,0-18 1,53 17-16,-18-17 16,1 18-1,-19 0 1,1-18-1,17 17 1,-35-17 0,36 0-1,-1 18 17,0-18-17,1 0 16,-1 18-15,1-18 47,17 17-48,-18-17 48,18 18-32,-18 0-15,18-1 30,-17-17 1,17-17 438,0-19-470,0 19 1,0-19-16,0-17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77F1C0-7F3F-4496-B3A3-048EE029C9A5}" type="datetimeFigureOut">
              <a:rPr lang="ru-RU" smtClean="0"/>
              <a:t>06.09.2018</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D18E43-A5A7-4286-8313-2A9D51195BC9}" type="slidenum">
              <a:rPr lang="ru-RU" smtClean="0"/>
              <a:t>‹#›</a:t>
            </a:fld>
            <a:endParaRPr lang="ru-RU"/>
          </a:p>
        </p:txBody>
      </p:sp>
    </p:spTree>
    <p:extLst>
      <p:ext uri="{BB962C8B-B14F-4D97-AF65-F5344CB8AC3E}">
        <p14:creationId xmlns:p14="http://schemas.microsoft.com/office/powerpoint/2010/main" val="1206375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Образ слайда 1">
            <a:extLst>
              <a:ext uri="{FF2B5EF4-FFF2-40B4-BE49-F238E27FC236}">
                <a16:creationId xmlns:a16="http://schemas.microsoft.com/office/drawing/2014/main" xmlns="" id="{065EE1FC-8DC7-42C0-AB16-8DD73AF144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Заметки 2">
            <a:extLst>
              <a:ext uri="{FF2B5EF4-FFF2-40B4-BE49-F238E27FC236}">
                <a16:creationId xmlns:a16="http://schemas.microsoft.com/office/drawing/2014/main" xmlns="" id="{6DF99C0F-8DFD-47D2-B98A-05614682FD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a:p>
        </p:txBody>
      </p:sp>
      <p:sp>
        <p:nvSpPr>
          <p:cNvPr id="63492" name="Номер слайда 3">
            <a:extLst>
              <a:ext uri="{FF2B5EF4-FFF2-40B4-BE49-F238E27FC236}">
                <a16:creationId xmlns:a16="http://schemas.microsoft.com/office/drawing/2014/main" xmlns="" id="{15482E9C-C278-405D-A2EF-A8A09E0296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8C13DA2B-37B1-415F-976B-BABDC95B4DCE}" type="slidenum">
              <a:rPr lang="ru-RU" altLang="ru-RU"/>
              <a:pPr eaLnBrk="1" hangingPunct="1"/>
              <a:t>2</a:t>
            </a:fld>
            <a:endParaRPr lang="ru-RU" alt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53CBA94-8959-4381-9F47-9C9ACC92BF46}" type="slidenum">
              <a:rPr lang="fr-FR" altLang="ru-RU" smtClean="0">
                <a:latin typeface="Verdana" panose="020B0604030504040204" pitchFamily="34" charset="0"/>
              </a:rPr>
              <a:pPr>
                <a:spcBef>
                  <a:spcPct val="0"/>
                </a:spcBef>
              </a:pPr>
              <a:t>32</a:t>
            </a:fld>
            <a:endParaRPr lang="fr-FR" altLang="ru-RU">
              <a:latin typeface="Verdana" panose="020B0604030504040204" pitchFamily="34" charset="0"/>
            </a:endParaRPr>
          </a:p>
        </p:txBody>
      </p:sp>
      <p:sp>
        <p:nvSpPr>
          <p:cNvPr id="12185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4" name="Rectangle 3"/>
          <p:cNvSpPr>
            <a:spLocks noGrp="1" noChangeArrowheads="1"/>
          </p:cNvSpPr>
          <p:nvPr>
            <p:ph type="body" idx="1"/>
          </p:nvPr>
        </p:nvSpPr>
        <p:spPr>
          <a:xfrm>
            <a:off x="914400" y="4343400"/>
            <a:ext cx="5029200"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7500" lnSpcReduction="20000"/>
          </a:bodyPr>
          <a:lstStyle/>
          <a:p>
            <a:pPr eaLnBrk="1" hangingPunct="1">
              <a:spcBef>
                <a:spcPct val="0"/>
              </a:spcBef>
              <a:defRPr/>
            </a:pPr>
            <a:r>
              <a:rPr lang="fr-FR" altLang="ru-RU" b="1"/>
              <a:t>Anatomopathologie</a:t>
            </a:r>
            <a:r>
              <a:rPr lang="fr-FR" altLang="ru-RU"/>
              <a:t/>
            </a:r>
            <a:br>
              <a:rPr lang="fr-FR" altLang="ru-RU"/>
            </a:br>
            <a:r>
              <a:rPr lang="fr-FR" altLang="ru-RU"/>
              <a:t/>
            </a:r>
            <a:br>
              <a:rPr lang="fr-FR" altLang="ru-RU"/>
            </a:br>
            <a:r>
              <a:rPr lang="fr-FR" altLang="ru-RU"/>
              <a:t>La Mastopathie Fibro Kystique (MFK) : il s'agit d'un ensemble hétérogène de lésions bénignes souvent associées en proportion variable.</a:t>
            </a:r>
            <a:br>
              <a:rPr lang="fr-FR" altLang="ru-RU"/>
            </a:br>
            <a:r>
              <a:rPr lang="fr-FR" altLang="ru-RU"/>
              <a:t>Elle est classiquement constituée de plusieurs éléments :</a:t>
            </a:r>
            <a:br>
              <a:rPr lang="fr-FR" altLang="ru-RU"/>
            </a:br>
            <a:r>
              <a:rPr lang="fr-FR" altLang="ru-RU"/>
              <a:t>¤ Les kystes provenant de la dilatation des acini des UTDL (ce sont des cavités liquidiennes),</a:t>
            </a:r>
            <a:br>
              <a:rPr lang="fr-FR" altLang="ru-RU"/>
            </a:br>
            <a:r>
              <a:rPr lang="fr-FR" altLang="ru-RU"/>
              <a:t>¤ L'hyperplasie épithéliale de type canalaire : il s'agit d'une hyperplasie des cellules épithéliales :</a:t>
            </a:r>
            <a:br>
              <a:rPr lang="fr-FR" altLang="ru-RU"/>
            </a:br>
            <a:r>
              <a:rPr lang="fr-FR" altLang="ru-RU"/>
              <a:t>- soit simple,</a:t>
            </a:r>
            <a:br>
              <a:rPr lang="fr-FR" altLang="ru-RU"/>
            </a:br>
            <a:r>
              <a:rPr lang="fr-FR" altLang="ru-RU"/>
              <a:t>- soit atypique (MFK à risque).</a:t>
            </a:r>
            <a:br>
              <a:rPr lang="fr-FR" altLang="ru-RU"/>
            </a:br>
            <a:r>
              <a:rPr lang="fr-FR" altLang="ru-RU"/>
              <a:t>¤ L'adénose : il s'agit d'une hyperplasie de tous les constituants de l'UTDL (cellules épithéliales, myo-épithéliales et tissu conjonctif) réalisant une augmentation en taille et en nombre des lobules.</a:t>
            </a:r>
            <a:br>
              <a:rPr lang="fr-FR" altLang="ru-RU"/>
            </a:br>
            <a:endParaRPr lang="fr-FR" altLang="ru-RU"/>
          </a:p>
          <a:p>
            <a:pPr eaLnBrk="1" hangingPunct="1">
              <a:defRPr/>
            </a:pPr>
            <a:r>
              <a:rPr lang="fr-FR" altLang="ru-RU" b="1" i="1"/>
              <a:t>Pathologie bénigne du sein</a:t>
            </a:r>
          </a:p>
          <a:p>
            <a:pPr eaLnBrk="1" hangingPunct="1">
              <a:defRPr/>
            </a:pPr>
            <a:r>
              <a:rPr lang="fr-FR" altLang="ru-RU" b="1"/>
              <a:t>DÉFINITION</a:t>
            </a:r>
          </a:p>
          <a:p>
            <a:pPr eaLnBrk="1" hangingPunct="1">
              <a:defRPr/>
            </a:pPr>
            <a:r>
              <a:rPr lang="fr-FR" altLang="ru-RU"/>
              <a:t>Le terme de maladie bénigne mammaire désigne un large éventail de lésions physiopathologiques des diverses composantes du sein de lésions physiopathologiques des diverses composantes du sein (tissu épithélial, stroma, adipocytes, vaisseaux...). En 1985, un consensus international de classification histologique a été adopté. Le concept de maladie proliférative épithéliale bénigne identifie les caractéristiques histologiques des maladies bénignes mammaires ayant un potentiel d’évolution vers le cancer du sein. </a:t>
            </a:r>
          </a:p>
          <a:p>
            <a:pPr eaLnBrk="1" hangingPunct="1">
              <a:defRPr/>
            </a:pPr>
            <a:r>
              <a:rPr lang="fr-FR" altLang="ru-RU"/>
              <a:t>Trois groupes de maladies bénignes ont ainsi été déterminés : les lésions non prolifératives, les lésions prolifératives sans atypies cellulaires et les lésions hyperplasiques avec atypies cellulaires.</a:t>
            </a:r>
          </a:p>
          <a:p>
            <a:pPr eaLnBrk="1" hangingPunct="1">
              <a:defRPr/>
            </a:pPr>
            <a:r>
              <a:rPr lang="fr-FR" altLang="ru-RU"/>
              <a:t>Généralement, on distingue plus simplement, d’après leur présentation clinique, radiologique, histologique :</a:t>
            </a:r>
          </a:p>
          <a:p>
            <a:pPr eaLnBrk="1" hangingPunct="1">
              <a:defRPr/>
            </a:pPr>
            <a:r>
              <a:rPr lang="fr-FR" altLang="ru-RU"/>
              <a:t>– la mastodynie, tension douloureuse des seins, qui traduit un oedème du tissu interstitiel ;</a:t>
            </a:r>
          </a:p>
          <a:p>
            <a:pPr eaLnBrk="1" hangingPunct="1">
              <a:defRPr/>
            </a:pPr>
            <a:r>
              <a:rPr lang="fr-FR" altLang="ru-RU"/>
              <a:t>– les lésions constituées :</a:t>
            </a:r>
          </a:p>
          <a:p>
            <a:pPr eaLnBrk="1" hangingPunct="1">
              <a:defRPr/>
            </a:pPr>
            <a:r>
              <a:rPr lang="fr-FR" altLang="ru-RU"/>
              <a:t>– 	adénome et adénofibrome ;</a:t>
            </a:r>
          </a:p>
          <a:p>
            <a:pPr eaLnBrk="1" hangingPunct="1">
              <a:defRPr/>
            </a:pPr>
            <a:r>
              <a:rPr lang="fr-FR" altLang="ru-RU"/>
              <a:t>– 	polyadénomatose diffuse ;</a:t>
            </a:r>
          </a:p>
          <a:p>
            <a:pPr eaLnBrk="1" hangingPunct="1">
              <a:defRPr/>
            </a:pPr>
            <a:r>
              <a:rPr lang="fr-FR" altLang="ru-RU"/>
              <a:t>– 	kyste isolé ;</a:t>
            </a:r>
          </a:p>
          <a:p>
            <a:pPr eaLnBrk="1" hangingPunct="1">
              <a:defRPr/>
            </a:pPr>
            <a:r>
              <a:rPr lang="fr-FR" altLang="ru-RU"/>
              <a:t>– 	mastose fibrokystique, placard qui correspond à des lésions mixtes de prolifération épithéliale, conjonctive et des lésions kystiques.</a:t>
            </a:r>
          </a:p>
          <a:p>
            <a:pPr eaLnBrk="1" hangingPunct="1">
              <a:defRPr/>
            </a:pPr>
            <a:endParaRPr lang="fr-FR" altLang="ru-RU"/>
          </a:p>
        </p:txBody>
      </p:sp>
    </p:spTree>
    <p:extLst>
      <p:ext uri="{BB962C8B-B14F-4D97-AF65-F5344CB8AC3E}">
        <p14:creationId xmlns:p14="http://schemas.microsoft.com/office/powerpoint/2010/main" val="1414633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В раннем репродуктивном возрасте в период становления репродуктвиной системы и в позднем, в период ее угасания, может наблюдаться нарушение соотношения половых гормонов в сторону преобладания эстрогенов</a:t>
            </a:r>
          </a:p>
          <a:p>
            <a:endParaRPr lang="ru-RU" dirty="0"/>
          </a:p>
          <a:p>
            <a:r>
              <a:rPr lang="en-US" dirty="0"/>
              <a:t>Incidence of fibrocystic breast changes and fibroadenoma by age group (Reprinted with permission of the publisher and authors from </a:t>
            </a:r>
            <a:r>
              <a:rPr lang="en-US" dirty="0" err="1"/>
              <a:t>Goehring</a:t>
            </a:r>
            <a:r>
              <a:rPr lang="en-US" dirty="0"/>
              <a:t> C, </a:t>
            </a:r>
            <a:r>
              <a:rPr lang="en-US" dirty="0" err="1"/>
              <a:t>Morabia</a:t>
            </a:r>
            <a:r>
              <a:rPr lang="en-US" dirty="0"/>
              <a:t> A. Epidemiology of </a:t>
            </a:r>
            <a:r>
              <a:rPr lang="en-US" dirty="0" err="1"/>
              <a:t>Bengin</a:t>
            </a:r>
            <a:r>
              <a:rPr lang="en-US" dirty="0"/>
              <a:t> Breast Disease, with special attention to histologic types Epidemiologic Reviews 19:310-327, 1997). Note that the term “fibrocystic disease” is used in the legend but this term has now been changed to “fibrocystic changes”.</a:t>
            </a:r>
            <a:endParaRPr lang="ru-RU" dirty="0"/>
          </a:p>
        </p:txBody>
      </p:sp>
      <p:sp>
        <p:nvSpPr>
          <p:cNvPr id="4" name="Slide Number Placeholder 3"/>
          <p:cNvSpPr>
            <a:spLocks noGrp="1"/>
          </p:cNvSpPr>
          <p:nvPr>
            <p:ph type="sldNum" sz="quarter" idx="10"/>
          </p:nvPr>
        </p:nvSpPr>
        <p:spPr/>
        <p:txBody>
          <a:bodyPr/>
          <a:lstStyle/>
          <a:p>
            <a:fld id="{D8797599-FE13-4828-9297-F5CE92726C55}" type="slidenum">
              <a:rPr lang="ru-RU" smtClean="0"/>
              <a:pPr/>
              <a:t>33</a:t>
            </a:fld>
            <a:endParaRPr lang="ru-RU"/>
          </a:p>
        </p:txBody>
      </p:sp>
    </p:spTree>
    <p:extLst>
      <p:ext uri="{BB962C8B-B14F-4D97-AF65-F5344CB8AC3E}">
        <p14:creationId xmlns:p14="http://schemas.microsoft.com/office/powerpoint/2010/main" val="2699275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5D18E43-A5A7-4286-8313-2A9D51195BC9}" type="slidenum">
              <a:rPr lang="ru-RU" smtClean="0"/>
              <a:t>34</a:t>
            </a:fld>
            <a:endParaRPr lang="ru-RU"/>
          </a:p>
        </p:txBody>
      </p:sp>
    </p:spTree>
    <p:extLst>
      <p:ext uri="{BB962C8B-B14F-4D97-AF65-F5344CB8AC3E}">
        <p14:creationId xmlns:p14="http://schemas.microsoft.com/office/powerpoint/2010/main" val="4163332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BB842F1E-6322-4405-A764-C3BA4FA72DE7}" type="slidenum">
              <a:rPr lang="ru-RU" altLang="ru-RU">
                <a:latin typeface="Arial" panose="020B0604020202020204" pitchFamily="34" charset="0"/>
              </a:rPr>
              <a:pPr eaLnBrk="1" hangingPunct="1"/>
              <a:t>40</a:t>
            </a:fld>
            <a:endParaRPr lang="ru-RU" altLang="ru-RU">
              <a:latin typeface="Arial" panose="020B0604020202020204" pitchFamily="34"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xfrm>
            <a:off x="914400" y="4343400"/>
            <a:ext cx="5029200" cy="4114800"/>
          </a:xfrm>
          <a:noFill/>
        </p:spPr>
        <p:txBody>
          <a:bodyPr/>
          <a:lstStyle/>
          <a:p>
            <a:pPr eaLnBrk="1" hangingPunct="1"/>
            <a:endParaRPr lang="ru-RU" altLang="ru-RU">
              <a:latin typeface="Arial" panose="020B0604020202020204" pitchFamily="34" charset="0"/>
            </a:endParaRPr>
          </a:p>
        </p:txBody>
      </p:sp>
    </p:spTree>
    <p:extLst>
      <p:ext uri="{BB962C8B-B14F-4D97-AF65-F5344CB8AC3E}">
        <p14:creationId xmlns:p14="http://schemas.microsoft.com/office/powerpoint/2010/main" val="313508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a:p>
        </p:txBody>
      </p:sp>
      <p:sp>
        <p:nvSpPr>
          <p:cNvPr id="4" name="Номер слайда 3"/>
          <p:cNvSpPr>
            <a:spLocks noGrp="1"/>
          </p:cNvSpPr>
          <p:nvPr>
            <p:ph type="sldNum" sz="quarter" idx="5"/>
          </p:nvPr>
        </p:nvSpPr>
        <p:spPr/>
        <p:txBody>
          <a:bodyPr/>
          <a:lstStyle/>
          <a:p>
            <a:pPr fontAlgn="auto">
              <a:spcBef>
                <a:spcPts val="0"/>
              </a:spcBef>
              <a:spcAft>
                <a:spcPts val="0"/>
              </a:spcAft>
              <a:defRPr/>
            </a:pPr>
            <a:fld id="{3CBA5E90-1571-44F3-9B10-B9A836F061B2}" type="slidenum">
              <a:rPr lang="ru-RU" sz="1800" kern="0" smtClean="0">
                <a:solidFill>
                  <a:sysClr val="windowText" lastClr="000000"/>
                </a:solidFill>
              </a:rPr>
              <a:pPr fontAlgn="auto">
                <a:spcBef>
                  <a:spcPts val="0"/>
                </a:spcBef>
                <a:spcAft>
                  <a:spcPts val="0"/>
                </a:spcAft>
                <a:defRPr/>
              </a:pPr>
              <a:t>43</a:t>
            </a:fld>
            <a:endParaRPr lang="ru-RU" sz="1800" kern="0">
              <a:solidFill>
                <a:sysClr val="windowText" lastClr="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Тип 5 – </a:t>
            </a:r>
            <a:r>
              <a:rPr lang="ru-RU" dirty="0" err="1"/>
              <a:t>внутрипротоковый</a:t>
            </a:r>
            <a:r>
              <a:rPr lang="ru-RU" dirty="0"/>
              <a:t> некроз</a:t>
            </a:r>
          </a:p>
        </p:txBody>
      </p:sp>
      <p:sp>
        <p:nvSpPr>
          <p:cNvPr id="4" name="Номер слайда 3"/>
          <p:cNvSpPr>
            <a:spLocks noGrp="1"/>
          </p:cNvSpPr>
          <p:nvPr>
            <p:ph type="sldNum" sz="quarter" idx="10"/>
          </p:nvPr>
        </p:nvSpPr>
        <p:spPr/>
        <p:txBody>
          <a:bodyPr/>
          <a:lstStyle/>
          <a:p>
            <a:fld id="{B5D18E43-A5A7-4286-8313-2A9D51195BC9}" type="slidenum">
              <a:rPr lang="ru-RU" smtClean="0"/>
              <a:t>59</a:t>
            </a:fld>
            <a:endParaRPr lang="ru-RU"/>
          </a:p>
        </p:txBody>
      </p:sp>
    </p:spTree>
    <p:extLst>
      <p:ext uri="{BB962C8B-B14F-4D97-AF65-F5344CB8AC3E}">
        <p14:creationId xmlns:p14="http://schemas.microsoft.com/office/powerpoint/2010/main" val="102920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1335BEA2-2B11-48DE-B5DD-57B61917B308}" type="slidenum">
              <a:rPr lang="ru-RU" altLang="ru-RU" smtClean="0"/>
              <a:pPr>
                <a:defRPr/>
              </a:pPr>
              <a:t>61</a:t>
            </a:fld>
            <a:endParaRPr lang="ru-RU" altLang="ru-RU"/>
          </a:p>
        </p:txBody>
      </p:sp>
    </p:spTree>
    <p:extLst>
      <p:ext uri="{BB962C8B-B14F-4D97-AF65-F5344CB8AC3E}">
        <p14:creationId xmlns:p14="http://schemas.microsoft.com/office/powerpoint/2010/main" val="748832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Образ слайда 1"/>
          <p:cNvSpPr>
            <a:spLocks noGrp="1" noRot="1" noChangeAspect="1" noTextEdit="1"/>
          </p:cNvSpPr>
          <p:nvPr>
            <p:ph type="sldImg"/>
          </p:nvPr>
        </p:nvSpPr>
        <p:spPr>
          <a:ln/>
        </p:spPr>
      </p:sp>
      <p:sp>
        <p:nvSpPr>
          <p:cNvPr id="69635" name="Заметки 2"/>
          <p:cNvSpPr>
            <a:spLocks noGrp="1"/>
          </p:cNvSpPr>
          <p:nvPr>
            <p:ph type="body" idx="1"/>
          </p:nvPr>
        </p:nvSpPr>
        <p:spPr>
          <a:noFill/>
        </p:spPr>
        <p:txBody>
          <a:bodyPr/>
          <a:lstStyle/>
          <a:p>
            <a:endParaRPr lang="ru-RU" altLang="ru-RU">
              <a:latin typeface="Arial" charset="0"/>
              <a:cs typeface="Arial" charset="0"/>
            </a:endParaRPr>
          </a:p>
        </p:txBody>
      </p:sp>
      <p:sp>
        <p:nvSpPr>
          <p:cNvPr id="69636" name="Верхний колонтитул 3"/>
          <p:cNvSpPr>
            <a:spLocks noGrp="1"/>
          </p:cNvSpPr>
          <p:nvPr>
            <p:ph type="hdr" sz="quarter"/>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r>
              <a:rPr lang="ru-RU" altLang="ru-RU"/>
              <a:t>Тренинг Синупрет</a:t>
            </a:r>
          </a:p>
        </p:txBody>
      </p:sp>
      <p:sp>
        <p:nvSpPr>
          <p:cNvPr id="69637" name="Дата 4"/>
          <p:cNvSpPr>
            <a:spLocks noGrp="1"/>
          </p:cNvSpPr>
          <p:nvPr>
            <p:ph type="dt" sz="quarter" idx="1"/>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47693965-D0E0-47C6-99A0-8755E16052D5}" type="datetime1">
              <a:rPr lang="ru-RU" altLang="ru-RU" smtClean="0"/>
              <a:pPr algn="r" eaLnBrk="1" hangingPunct="1">
                <a:spcBef>
                  <a:spcPct val="0"/>
                </a:spcBef>
              </a:pPr>
              <a:t>06.09.2018</a:t>
            </a:fld>
            <a:endParaRPr lang="ru-RU" altLang="ru-RU"/>
          </a:p>
        </p:txBody>
      </p:sp>
      <p:sp>
        <p:nvSpPr>
          <p:cNvPr id="69638" name="Номер слайда 5"/>
          <p:cNvSpPr>
            <a:spLocks noGrp="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96753C8B-E0D3-4F65-9010-70860B3DFA40}" type="slidenum">
              <a:rPr lang="ru-RU" altLang="ru-RU" smtClean="0"/>
              <a:pPr algn="r" eaLnBrk="1" hangingPunct="1">
                <a:spcBef>
                  <a:spcPct val="0"/>
                </a:spcBef>
              </a:pPr>
              <a:t>65</a:t>
            </a:fld>
            <a:endParaRPr lang="ru-RU" altLang="ru-RU"/>
          </a:p>
        </p:txBody>
      </p:sp>
    </p:spTree>
    <p:extLst>
      <p:ext uri="{BB962C8B-B14F-4D97-AF65-F5344CB8AC3E}">
        <p14:creationId xmlns:p14="http://schemas.microsoft.com/office/powerpoint/2010/main" val="4251690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Образ слайда 1">
            <a:extLst>
              <a:ext uri="{FF2B5EF4-FFF2-40B4-BE49-F238E27FC236}">
                <a16:creationId xmlns:a16="http://schemas.microsoft.com/office/drawing/2014/main" xmlns="" id="{8A52FC10-78FF-4191-8489-669F84A075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Заметки 2">
            <a:extLst>
              <a:ext uri="{FF2B5EF4-FFF2-40B4-BE49-F238E27FC236}">
                <a16:creationId xmlns:a16="http://schemas.microsoft.com/office/drawing/2014/main" xmlns="" id="{6E6A00B7-7C4C-4B82-89E2-C60E4F280A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a:p>
        </p:txBody>
      </p:sp>
      <p:sp>
        <p:nvSpPr>
          <p:cNvPr id="106500" name="Номер слайда 3">
            <a:extLst>
              <a:ext uri="{FF2B5EF4-FFF2-40B4-BE49-F238E27FC236}">
                <a16:creationId xmlns:a16="http://schemas.microsoft.com/office/drawing/2014/main" xmlns="" id="{005D0110-F815-414D-BD07-6AD7156BAC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F4A27899-328D-4F50-95EC-DCA4F4FAF151}" type="slidenum">
              <a:rPr lang="ru-RU" altLang="ru-RU"/>
              <a:pPr eaLnBrk="1" hangingPunct="1"/>
              <a:t>68</a:t>
            </a:fld>
            <a:endParaRPr lang="ru-RU" alt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r>
              <a:rPr lang="ru-RU" altLang="ru-RU">
                <a:solidFill>
                  <a:srgbClr val="000000"/>
                </a:solidFill>
              </a:rPr>
              <a:t>Тренинг Синупрет</a:t>
            </a:r>
          </a:p>
        </p:txBody>
      </p:sp>
      <p:sp>
        <p:nvSpPr>
          <p:cNvPr id="74755" name="Rectangle 3"/>
          <p:cNvSpPr>
            <a:spLocks noGrp="1" noChangeArrowheads="1"/>
          </p:cNvSpPr>
          <p:nvPr>
            <p:ph type="dt" sz="quarter" idx="1"/>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41C4A2E3-E2F8-4E8E-91F3-1160C6F32552}" type="datetime1">
              <a:rPr lang="ru-RU" altLang="ru-RU" smtClean="0">
                <a:solidFill>
                  <a:srgbClr val="000000"/>
                </a:solidFill>
              </a:rPr>
              <a:pPr algn="r" eaLnBrk="1" hangingPunct="1">
                <a:spcBef>
                  <a:spcPct val="0"/>
                </a:spcBef>
              </a:pPr>
              <a:t>06.09.2018</a:t>
            </a:fld>
            <a:endParaRPr lang="ru-RU" altLang="ru-RU">
              <a:solidFill>
                <a:srgbClr val="000000"/>
              </a:solidFill>
            </a:endParaRPr>
          </a:p>
        </p:txBody>
      </p:sp>
      <p:sp>
        <p:nvSpPr>
          <p:cNvPr id="7475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A08FABF2-C4A3-4D69-B7FB-735148C242B0}" type="slidenum">
              <a:rPr lang="ru-RU" altLang="ru-RU" smtClean="0">
                <a:solidFill>
                  <a:srgbClr val="000000"/>
                </a:solidFill>
              </a:rPr>
              <a:pPr algn="r" eaLnBrk="1" hangingPunct="1">
                <a:spcBef>
                  <a:spcPct val="0"/>
                </a:spcBef>
              </a:pPr>
              <a:t>69</a:t>
            </a:fld>
            <a:endParaRPr lang="ru-RU" altLang="ru-RU">
              <a:solidFill>
                <a:srgbClr val="000000"/>
              </a:solidFill>
            </a:endParaRPr>
          </a:p>
        </p:txBody>
      </p:sp>
      <p:sp>
        <p:nvSpPr>
          <p:cNvPr id="74757" name="Rectangle 2"/>
          <p:cNvSpPr>
            <a:spLocks noGrp="1" noRot="1" noChangeAspect="1" noChangeArrowheads="1" noTextEdit="1"/>
          </p:cNvSpPr>
          <p:nvPr>
            <p:ph type="sldImg"/>
          </p:nvPr>
        </p:nvSpPr>
        <p:spPr>
          <a:xfrm>
            <a:off x="384175" y="687388"/>
            <a:ext cx="6091238" cy="3427412"/>
          </a:xfrm>
          <a:ln/>
        </p:spPr>
      </p:sp>
      <p:sp>
        <p:nvSpPr>
          <p:cNvPr id="74758" name="Rectangle 3"/>
          <p:cNvSpPr>
            <a:spLocks noGrp="1" noChangeArrowheads="1"/>
          </p:cNvSpPr>
          <p:nvPr>
            <p:ph type="body" idx="1"/>
          </p:nvPr>
        </p:nvSpPr>
        <p:spPr>
          <a:xfrm>
            <a:off x="687082" y="4343144"/>
            <a:ext cx="5483837" cy="4113557"/>
          </a:xfrm>
          <a:noFill/>
        </p:spPr>
        <p:txBody>
          <a:bodyPr/>
          <a:lstStyle/>
          <a:p>
            <a:pPr eaLnBrk="1" hangingPunct="1"/>
            <a:r>
              <a:rPr lang="ru-RU" sz="1200" b="0" i="0" kern="1200" dirty="0">
                <a:solidFill>
                  <a:schemeClr val="tx1"/>
                </a:solidFill>
                <a:effectLst/>
                <a:latin typeface="+mn-lt"/>
                <a:ea typeface="+mn-ea"/>
                <a:cs typeface="+mn-cs"/>
              </a:rPr>
              <a:t>Анализу подвергнуто 1836 больных со сроками наблюдения от 8 месяцев до 1,5-2 лет. Из них фиброзно-кистозная болезнь была у 1472 (80,2%), мастопатия с наличием небольших заполненных кист у 77 (4,2%), </a:t>
            </a:r>
            <a:r>
              <a:rPr lang="ru-RU" sz="1200" b="0" i="0" kern="1200" dirty="0" err="1">
                <a:solidFill>
                  <a:schemeClr val="tx1"/>
                </a:solidFill>
                <a:effectLst/>
                <a:latin typeface="+mn-lt"/>
                <a:ea typeface="+mn-ea"/>
                <a:cs typeface="+mn-cs"/>
              </a:rPr>
              <a:t>мастодиния</a:t>
            </a:r>
            <a:r>
              <a:rPr lang="ru-RU" sz="1200" b="0" i="0" kern="1200" dirty="0">
                <a:solidFill>
                  <a:schemeClr val="tx1"/>
                </a:solidFill>
                <a:effectLst/>
                <a:latin typeface="+mn-lt"/>
                <a:ea typeface="+mn-ea"/>
                <a:cs typeface="+mn-cs"/>
              </a:rPr>
              <a:t> без выраженных дегенеративных изменений тканей у 287 (15,6%). Нерегулярный менструальный цикл был у 246 (13,3%) наблюдавшихся.</a:t>
            </a:r>
            <a:endParaRPr lang="en-US" altLang="ru-RU" dirty="0">
              <a:latin typeface="Arial" charset="0"/>
              <a:cs typeface="Arial" charset="0"/>
            </a:endParaRPr>
          </a:p>
          <a:p>
            <a:pPr eaLnBrk="1" hangingPunct="1"/>
            <a:r>
              <a:rPr lang="ru-RU" altLang="ru-RU" dirty="0">
                <a:latin typeface="Arial" charset="0"/>
                <a:cs typeface="Arial" charset="0"/>
              </a:rPr>
              <a:t>Значительное улучшение по данным клинико-рентгенологической картины отмечалось у 72,3% пациенток с диффузной мастопатией, 45,5% с кистозной формы мастопатии, у 78,1% с </a:t>
            </a:r>
            <a:r>
              <a:rPr lang="ru-RU" altLang="ru-RU" dirty="0" err="1">
                <a:latin typeface="Arial" charset="0"/>
                <a:cs typeface="Arial" charset="0"/>
              </a:rPr>
              <a:t>мастодинией</a:t>
            </a:r>
            <a:r>
              <a:rPr lang="ru-RU" altLang="ru-RU" dirty="0">
                <a:latin typeface="Arial" charset="0"/>
                <a:cs typeface="Arial" charset="0"/>
              </a:rPr>
              <a:t> и у 69,9% с сопутствующие нарушения цикла.</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Интересна </a:t>
            </a:r>
            <a:r>
              <a:rPr lang="ru-RU" dirty="0" err="1"/>
              <a:t>интепретация</a:t>
            </a:r>
            <a:r>
              <a:rPr lang="ru-RU" dirty="0"/>
              <a:t> </a:t>
            </a:r>
            <a:r>
              <a:rPr lang="ru-RU" dirty="0" err="1"/>
              <a:t>маммологов</a:t>
            </a:r>
            <a:r>
              <a:rPr lang="ru-RU" dirty="0"/>
              <a:t> – это только для женщин с гинекологической патологией</a:t>
            </a:r>
          </a:p>
          <a:p>
            <a:endParaRPr lang="ru-RU" dirty="0"/>
          </a:p>
        </p:txBody>
      </p:sp>
      <p:sp>
        <p:nvSpPr>
          <p:cNvPr id="4" name="Номер слайда 3"/>
          <p:cNvSpPr>
            <a:spLocks noGrp="1"/>
          </p:cNvSpPr>
          <p:nvPr>
            <p:ph type="sldNum" sz="quarter" idx="10"/>
          </p:nvPr>
        </p:nvSpPr>
        <p:spPr/>
        <p:txBody>
          <a:bodyPr/>
          <a:lstStyle/>
          <a:p>
            <a:fld id="{B5D18E43-A5A7-4286-8313-2A9D51195BC9}" type="slidenum">
              <a:rPr lang="ru-RU" smtClean="0"/>
              <a:t>7</a:t>
            </a:fld>
            <a:endParaRPr lang="ru-RU"/>
          </a:p>
        </p:txBody>
      </p:sp>
    </p:spTree>
    <p:extLst>
      <p:ext uri="{BB962C8B-B14F-4D97-AF65-F5344CB8AC3E}">
        <p14:creationId xmlns:p14="http://schemas.microsoft.com/office/powerpoint/2010/main" val="65451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a:solidFill>
                  <a:schemeClr val="tx1"/>
                </a:solidFill>
                <a:effectLst/>
                <a:latin typeface="+mn-lt"/>
                <a:ea typeface="+mn-ea"/>
                <a:cs typeface="+mn-cs"/>
              </a:rPr>
              <a:t>В наблюдательное исследование были включены 175 женщин с сочетанными заболеваниями гениталий и ДДМЖ.</a:t>
            </a:r>
          </a:p>
          <a:p>
            <a:r>
              <a:rPr lang="ru-RU" sz="1200" b="0" i="0" kern="1200" dirty="0">
                <a:solidFill>
                  <a:schemeClr val="tx1"/>
                </a:solidFill>
                <a:effectLst/>
                <a:latin typeface="+mn-lt"/>
                <a:ea typeface="+mn-ea"/>
                <a:cs typeface="+mn-cs"/>
              </a:rPr>
              <a:t>Был проведен анализ результатов обследования и дифференцированное лечение сочетанных</a:t>
            </a:r>
            <a:r>
              <a:rPr lang="ru-RU" sz="1200" b="0" i="0" kern="1200" baseline="0" dirty="0">
                <a:solidFill>
                  <a:schemeClr val="tx1"/>
                </a:solidFill>
                <a:effectLst/>
                <a:latin typeface="+mn-lt"/>
                <a:ea typeface="+mn-ea"/>
                <a:cs typeface="+mn-cs"/>
              </a:rPr>
              <a:t> заболеваний матки и молочных желез.</a:t>
            </a:r>
          </a:p>
          <a:p>
            <a:r>
              <a:rPr lang="ru-RU" sz="1200" b="0" i="0" kern="1200" baseline="0" dirty="0">
                <a:solidFill>
                  <a:schemeClr val="tx1"/>
                </a:solidFill>
                <a:effectLst/>
                <a:latin typeface="+mn-lt"/>
                <a:ea typeface="+mn-ea"/>
                <a:cs typeface="+mn-cs"/>
              </a:rPr>
              <a:t>Задачи исследования: изучение состояния молочных у женщин до и после хирургического лечения миомы матки; обоснование и оценка эффективности лечебной тактики у обследованных больных с ДДМЖ после </a:t>
            </a:r>
            <a:r>
              <a:rPr lang="ru-RU" sz="1200" b="0" i="0" kern="1200" baseline="0" dirty="0" err="1">
                <a:solidFill>
                  <a:schemeClr val="tx1"/>
                </a:solidFill>
                <a:effectLst/>
                <a:latin typeface="+mn-lt"/>
                <a:ea typeface="+mn-ea"/>
                <a:cs typeface="+mn-cs"/>
              </a:rPr>
              <a:t>хиругического</a:t>
            </a:r>
            <a:r>
              <a:rPr lang="ru-RU" sz="1200" b="0" i="0" kern="1200" baseline="0" dirty="0">
                <a:solidFill>
                  <a:schemeClr val="tx1"/>
                </a:solidFill>
                <a:effectLst/>
                <a:latin typeface="+mn-lt"/>
                <a:ea typeface="+mn-ea"/>
                <a:cs typeface="+mn-cs"/>
              </a:rPr>
              <a:t> лечения миомы матки.</a:t>
            </a:r>
            <a:endParaRPr lang="ru-RU" sz="1200" b="0" i="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1750C7AD-99DF-4F87-A4ED-FD848EC7A8BE}" type="slidenum">
              <a:rPr lang="ru-RU" smtClean="0"/>
              <a:t>70</a:t>
            </a:fld>
            <a:endParaRPr lang="ru-RU"/>
          </a:p>
        </p:txBody>
      </p:sp>
    </p:spTree>
    <p:extLst>
      <p:ext uri="{BB962C8B-B14F-4D97-AF65-F5344CB8AC3E}">
        <p14:creationId xmlns:p14="http://schemas.microsoft.com/office/powerpoint/2010/main" val="16579179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Дана оценка клинической эффективности </a:t>
            </a:r>
            <a:r>
              <a:rPr lang="ru-RU" dirty="0" err="1"/>
              <a:t>Мастодинона</a:t>
            </a:r>
            <a:r>
              <a:rPr lang="ru-RU" dirty="0"/>
              <a:t> при лечении 86 больных с фиброзно-кистозной мастопатией, сопровождающейся болевым синдромом, в возрасте от 24 до 45 лет. Обращено внимание на четкое определение показаний к применению </a:t>
            </a:r>
            <a:r>
              <a:rPr lang="ru-RU" dirty="0" err="1"/>
              <a:t>мастодинона</a:t>
            </a:r>
            <a:r>
              <a:rPr lang="ru-RU" dirty="0"/>
              <a:t>. Препарат должен использоваться только при наличии симптомов истинной мастопатии, что является основой эффективного лечения. В результате терапии боли прекратились через 3 </a:t>
            </a:r>
            <a:r>
              <a:rPr lang="ru-RU" dirty="0" err="1"/>
              <a:t>мес</a:t>
            </a:r>
            <a:r>
              <a:rPr lang="ru-RU" dirty="0"/>
              <a:t> у 81,4% больных, а через 6 </a:t>
            </a:r>
            <a:r>
              <a:rPr lang="ru-RU" dirty="0" err="1"/>
              <a:t>мес</a:t>
            </a:r>
            <a:r>
              <a:rPr lang="ru-RU" dirty="0"/>
              <a:t> у 96,5%.</a:t>
            </a:r>
          </a:p>
          <a:p>
            <a:r>
              <a:rPr lang="ru-RU" sz="1200" b="0" i="0" kern="1200" dirty="0">
                <a:solidFill>
                  <a:schemeClr val="tx1"/>
                </a:solidFill>
                <a:effectLst/>
                <a:latin typeface="+mn-lt"/>
                <a:ea typeface="+mn-ea"/>
                <a:cs typeface="+mn-cs"/>
              </a:rPr>
              <a:t>Под наблюдением находились 86 пациенток в возрасте от 24 до 45 лет, страдающих диффузной фиброзно-кистозной мастопатией с болевым синдромом. Всем женщинам проводилось комплексное </a:t>
            </a:r>
            <a:r>
              <a:rPr lang="ru-RU" sz="1200" b="0" i="0" kern="1200" dirty="0" err="1">
                <a:solidFill>
                  <a:schemeClr val="tx1"/>
                </a:solidFill>
                <a:effectLst/>
                <a:latin typeface="+mn-lt"/>
                <a:ea typeface="+mn-ea"/>
                <a:cs typeface="+mn-cs"/>
              </a:rPr>
              <a:t>маммологическое</a:t>
            </a:r>
            <a:r>
              <a:rPr lang="ru-RU" sz="1200" b="0" i="0" kern="1200" dirty="0">
                <a:solidFill>
                  <a:schemeClr val="tx1"/>
                </a:solidFill>
                <a:effectLst/>
                <a:latin typeface="+mn-lt"/>
                <a:ea typeface="+mn-ea"/>
                <a:cs typeface="+mn-cs"/>
              </a:rPr>
              <a:t> обследование: клинический осмотр, по показаниям </a:t>
            </a:r>
            <a:r>
              <a:rPr lang="ru-RU" sz="1200" b="0" i="0" kern="1200" dirty="0" err="1">
                <a:solidFill>
                  <a:schemeClr val="tx1"/>
                </a:solidFill>
                <a:effectLst/>
                <a:latin typeface="+mn-lt"/>
                <a:ea typeface="+mn-ea"/>
                <a:cs typeface="+mn-cs"/>
              </a:rPr>
              <a:t>рентгено</a:t>
            </a:r>
            <a:r>
              <a:rPr lang="ru-RU" sz="1200" b="0" i="0" kern="1200" dirty="0">
                <a:solidFill>
                  <a:schemeClr val="tx1"/>
                </a:solidFill>
                <a:effectLst/>
                <a:latin typeface="+mn-lt"/>
                <a:ea typeface="+mn-ea"/>
                <a:cs typeface="+mn-cs"/>
              </a:rPr>
              <a:t>-, ультразвуковая или МР-маммография. Особое внимание уделялось характеристике болей в молочных железах: продолжительности, интенсивности, локализации, зависимости от фаз менструального цикла.</a:t>
            </a:r>
          </a:p>
          <a:p>
            <a:r>
              <a:rPr lang="ru-RU" sz="1200" b="0" i="0" kern="1200" dirty="0">
                <a:solidFill>
                  <a:schemeClr val="tx1"/>
                </a:solidFill>
                <a:effectLst/>
                <a:latin typeface="+mn-lt"/>
                <a:ea typeface="+mn-ea"/>
                <a:cs typeface="+mn-cs"/>
              </a:rPr>
              <a:t>Препарат назначался по стандартной схеме в течение 3—6 мес. Лечебный эффект оценивался один раз в 3 </a:t>
            </a:r>
            <a:r>
              <a:rPr lang="ru-RU" sz="1200" b="0" i="0" kern="1200" dirty="0" err="1">
                <a:solidFill>
                  <a:schemeClr val="tx1"/>
                </a:solidFill>
                <a:effectLst/>
                <a:latin typeface="+mn-lt"/>
                <a:ea typeface="+mn-ea"/>
                <a:cs typeface="+mn-cs"/>
              </a:rPr>
              <a:t>мес</a:t>
            </a:r>
            <a:r>
              <a:rPr lang="ru-RU" sz="1200" b="0" i="0" kern="1200" dirty="0">
                <a:solidFill>
                  <a:schemeClr val="tx1"/>
                </a:solidFill>
                <a:effectLst/>
                <a:latin typeface="+mn-lt"/>
                <a:ea typeface="+mn-ea"/>
                <a:cs typeface="+mn-cs"/>
              </a:rPr>
              <a:t> в первую фазу менструального цикла </a:t>
            </a:r>
            <a:r>
              <a:rPr lang="ru-RU" sz="1200" b="1" i="0" u="sng" kern="1200" dirty="0">
                <a:solidFill>
                  <a:schemeClr val="tx1"/>
                </a:solidFill>
                <a:effectLst/>
                <a:latin typeface="+mn-lt"/>
                <a:ea typeface="+mn-ea"/>
                <a:cs typeface="+mn-cs"/>
              </a:rPr>
              <a:t>по следующим критериям</a:t>
            </a:r>
            <a:r>
              <a:rPr lang="ru-RU" sz="1200" b="0" i="0" kern="1200" dirty="0">
                <a:solidFill>
                  <a:schemeClr val="tx1"/>
                </a:solidFill>
                <a:effectLst/>
                <a:latin typeface="+mn-lt"/>
                <a:ea typeface="+mn-ea"/>
                <a:cs typeface="+mn-cs"/>
              </a:rPr>
              <a:t>:</a:t>
            </a:r>
          </a:p>
          <a:p>
            <a:r>
              <a:rPr lang="ru-RU" sz="1200" b="0" i="0" kern="1200" dirty="0">
                <a:solidFill>
                  <a:schemeClr val="tx1"/>
                </a:solidFill>
                <a:effectLst/>
                <a:latin typeface="+mn-lt"/>
                <a:ea typeface="+mn-ea"/>
                <a:cs typeface="+mn-cs"/>
              </a:rPr>
              <a:t>субъективная оценка на основании жалоб больной;</a:t>
            </a:r>
          </a:p>
          <a:p>
            <a:r>
              <a:rPr lang="ru-RU" sz="1200" b="0" i="0" kern="1200" dirty="0">
                <a:solidFill>
                  <a:schemeClr val="tx1"/>
                </a:solidFill>
                <a:effectLst/>
                <a:latin typeface="+mn-lt"/>
                <a:ea typeface="+mn-ea"/>
                <a:cs typeface="+mn-cs"/>
              </a:rPr>
              <a:t>осмотр </a:t>
            </a:r>
            <a:r>
              <a:rPr lang="ru-RU" sz="1200" b="0" i="0" kern="1200" dirty="0" err="1">
                <a:solidFill>
                  <a:schemeClr val="tx1"/>
                </a:solidFill>
                <a:effectLst/>
                <a:latin typeface="+mn-lt"/>
                <a:ea typeface="+mn-ea"/>
                <a:cs typeface="+mn-cs"/>
              </a:rPr>
              <a:t>маммологом</a:t>
            </a:r>
            <a:r>
              <a:rPr lang="ru-RU" sz="1200" b="0" i="0" kern="1200" dirty="0">
                <a:solidFill>
                  <a:schemeClr val="tx1"/>
                </a:solidFill>
                <a:effectLst/>
                <a:latin typeface="+mn-lt"/>
                <a:ea typeface="+mn-ea"/>
                <a:cs typeface="+mn-cs"/>
              </a:rPr>
              <a:t>;</a:t>
            </a:r>
          </a:p>
          <a:p>
            <a:r>
              <a:rPr lang="ru-RU" sz="1200" b="0" i="0" kern="1200" dirty="0" err="1">
                <a:solidFill>
                  <a:schemeClr val="tx1"/>
                </a:solidFill>
                <a:effectLst/>
                <a:latin typeface="+mn-lt"/>
                <a:ea typeface="+mn-ea"/>
                <a:cs typeface="+mn-cs"/>
              </a:rPr>
              <a:t>рентгеномаммография</a:t>
            </a:r>
            <a:r>
              <a:rPr lang="ru-RU" sz="1200" b="0" i="0" kern="1200" dirty="0">
                <a:solidFill>
                  <a:schemeClr val="tx1"/>
                </a:solidFill>
                <a:effectLst/>
                <a:latin typeface="+mn-lt"/>
                <a:ea typeface="+mn-ea"/>
                <a:cs typeface="+mn-cs"/>
              </a:rPr>
              <a:t>;</a:t>
            </a:r>
          </a:p>
          <a:p>
            <a:r>
              <a:rPr lang="ru-RU" sz="1200" b="0" i="0" kern="1200" dirty="0">
                <a:solidFill>
                  <a:schemeClr val="tx1"/>
                </a:solidFill>
                <a:effectLst/>
                <a:latin typeface="+mn-lt"/>
                <a:ea typeface="+mn-ea"/>
                <a:cs typeface="+mn-cs"/>
              </a:rPr>
              <a:t>ультразвуковая маммография;</a:t>
            </a:r>
          </a:p>
          <a:p>
            <a:r>
              <a:rPr lang="ru-RU" sz="1200" b="0" i="0" kern="1200" dirty="0">
                <a:solidFill>
                  <a:schemeClr val="tx1"/>
                </a:solidFill>
                <a:effectLst/>
                <a:latin typeface="+mn-lt"/>
                <a:ea typeface="+mn-ea"/>
                <a:cs typeface="+mn-cs"/>
              </a:rPr>
              <a:t>магнитно-резонансная маммография.</a:t>
            </a:r>
          </a:p>
          <a:p>
            <a:endParaRPr lang="ru-RU" dirty="0"/>
          </a:p>
        </p:txBody>
      </p:sp>
      <p:sp>
        <p:nvSpPr>
          <p:cNvPr id="4" name="Номер слайда 3"/>
          <p:cNvSpPr>
            <a:spLocks noGrp="1"/>
          </p:cNvSpPr>
          <p:nvPr>
            <p:ph type="sldNum" sz="quarter" idx="10"/>
          </p:nvPr>
        </p:nvSpPr>
        <p:spPr/>
        <p:txBody>
          <a:bodyPr/>
          <a:lstStyle/>
          <a:p>
            <a:fld id="{1750C7AD-99DF-4F87-A4ED-FD848EC7A8BE}" type="slidenum">
              <a:rPr lang="ru-RU" smtClean="0"/>
              <a:t>71</a:t>
            </a:fld>
            <a:endParaRPr lang="ru-RU"/>
          </a:p>
        </p:txBody>
      </p:sp>
    </p:spTree>
    <p:extLst>
      <p:ext uri="{BB962C8B-B14F-4D97-AF65-F5344CB8AC3E}">
        <p14:creationId xmlns:p14="http://schemas.microsoft.com/office/powerpoint/2010/main" val="14622058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r>
              <a:rPr lang="ru-RU" altLang="ru-RU">
                <a:solidFill>
                  <a:srgbClr val="000000"/>
                </a:solidFill>
              </a:rPr>
              <a:t>Тренинг Синупрет</a:t>
            </a:r>
          </a:p>
        </p:txBody>
      </p:sp>
      <p:sp>
        <p:nvSpPr>
          <p:cNvPr id="75779" name="Rectangle 3"/>
          <p:cNvSpPr>
            <a:spLocks noGrp="1" noChangeArrowheads="1"/>
          </p:cNvSpPr>
          <p:nvPr>
            <p:ph type="dt" sz="quarter" idx="1"/>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4B6B477B-D8D4-4D67-B579-B6CE7228D4B7}" type="datetime1">
              <a:rPr lang="ru-RU" altLang="ru-RU" smtClean="0">
                <a:solidFill>
                  <a:srgbClr val="000000"/>
                </a:solidFill>
              </a:rPr>
              <a:pPr algn="r" eaLnBrk="1" hangingPunct="1">
                <a:spcBef>
                  <a:spcPct val="0"/>
                </a:spcBef>
              </a:pPr>
              <a:t>06.09.2018</a:t>
            </a:fld>
            <a:endParaRPr lang="ru-RU" altLang="ru-RU">
              <a:solidFill>
                <a:srgbClr val="000000"/>
              </a:solidFill>
            </a:endParaRPr>
          </a:p>
        </p:txBody>
      </p:sp>
      <p:sp>
        <p:nvSpPr>
          <p:cNvPr id="75780"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7B4E13C7-3CA6-47D4-B436-0DCE1E02ECAD}" type="slidenum">
              <a:rPr lang="ru-RU" altLang="ru-RU" smtClean="0">
                <a:solidFill>
                  <a:srgbClr val="000000"/>
                </a:solidFill>
              </a:rPr>
              <a:pPr algn="r" eaLnBrk="1" hangingPunct="1">
                <a:spcBef>
                  <a:spcPct val="0"/>
                </a:spcBef>
              </a:pPr>
              <a:t>72</a:t>
            </a:fld>
            <a:endParaRPr lang="ru-RU" altLang="ru-RU">
              <a:solidFill>
                <a:srgbClr val="000000"/>
              </a:solidFill>
            </a:endParaRPr>
          </a:p>
        </p:txBody>
      </p:sp>
      <p:sp>
        <p:nvSpPr>
          <p:cNvPr id="75781" name="Rectangle 2"/>
          <p:cNvSpPr>
            <a:spLocks noGrp="1" noRot="1" noChangeAspect="1" noChangeArrowheads="1" noTextEdit="1"/>
          </p:cNvSpPr>
          <p:nvPr>
            <p:ph type="sldImg"/>
          </p:nvPr>
        </p:nvSpPr>
        <p:spPr>
          <a:xfrm>
            <a:off x="384175" y="687388"/>
            <a:ext cx="6091238" cy="3427412"/>
          </a:xfrm>
          <a:ln/>
        </p:spPr>
      </p:sp>
      <p:sp>
        <p:nvSpPr>
          <p:cNvPr id="75782" name="Rectangle 3"/>
          <p:cNvSpPr>
            <a:spLocks noGrp="1" noChangeArrowheads="1"/>
          </p:cNvSpPr>
          <p:nvPr>
            <p:ph type="body" idx="1"/>
          </p:nvPr>
        </p:nvSpPr>
        <p:spPr>
          <a:xfrm>
            <a:off x="687082" y="4343144"/>
            <a:ext cx="5483837" cy="4113557"/>
          </a:xfrm>
          <a:noFill/>
        </p:spPr>
        <p:txBody>
          <a:bodyPr/>
          <a:lstStyle/>
          <a:p>
            <a:r>
              <a:rPr lang="ru-RU" sz="1200" b="0" i="0" u="none" strike="noStrike" kern="1200" baseline="0" dirty="0">
                <a:solidFill>
                  <a:schemeClr val="tx1"/>
                </a:solidFill>
                <a:latin typeface="+mn-lt"/>
                <a:ea typeface="+mn-ea"/>
                <a:cs typeface="+mn-cs"/>
              </a:rPr>
              <a:t>Клинические исследования по оценке эффективности растительных препаратов </a:t>
            </a:r>
            <a:r>
              <a:rPr lang="ru-RU" sz="1200" b="0" i="0" u="none" strike="noStrike" kern="1200" baseline="0" dirty="0" err="1">
                <a:solidFill>
                  <a:schemeClr val="tx1"/>
                </a:solidFill>
                <a:latin typeface="+mn-lt"/>
                <a:ea typeface="+mn-ea"/>
                <a:cs typeface="+mn-cs"/>
              </a:rPr>
              <a:t>Мастодинон</a:t>
            </a:r>
            <a:r>
              <a:rPr lang="ru-RU" sz="1200" b="0" i="0" u="none" strike="noStrike" kern="1200" baseline="0" dirty="0">
                <a:solidFill>
                  <a:schemeClr val="tx1"/>
                </a:solidFill>
                <a:latin typeface="+mn-lt"/>
                <a:ea typeface="+mn-ea"/>
                <a:cs typeface="+mn-cs"/>
              </a:rPr>
              <a:t> R и </a:t>
            </a:r>
            <a:r>
              <a:rPr lang="ru-RU" sz="1200" b="0" i="0" u="none" strike="noStrike" kern="1200" baseline="0" dirty="0" err="1">
                <a:solidFill>
                  <a:schemeClr val="tx1"/>
                </a:solidFill>
                <a:latin typeface="+mn-lt"/>
                <a:ea typeface="+mn-ea"/>
                <a:cs typeface="+mn-cs"/>
              </a:rPr>
              <a:t>Гелариум</a:t>
            </a:r>
            <a:r>
              <a:rPr lang="ru-RU" sz="1200" b="0" i="0" u="none" strike="noStrike" kern="1200" baseline="0" dirty="0">
                <a:solidFill>
                  <a:schemeClr val="tx1"/>
                </a:solidFill>
                <a:latin typeface="+mn-lt"/>
                <a:ea typeface="+mn-ea"/>
                <a:cs typeface="+mn-cs"/>
              </a:rPr>
              <a:t> R </a:t>
            </a:r>
            <a:r>
              <a:rPr lang="ru-RU" sz="1200" b="0" i="0" u="none" strike="noStrike" kern="1200" baseline="0" dirty="0" err="1">
                <a:solidFill>
                  <a:schemeClr val="tx1"/>
                </a:solidFill>
                <a:latin typeface="+mn-lt"/>
                <a:ea typeface="+mn-ea"/>
                <a:cs typeface="+mn-cs"/>
              </a:rPr>
              <a:t>Гиперикум</a:t>
            </a:r>
            <a:r>
              <a:rPr lang="ru-RU" sz="1200" b="0" i="0" u="none" strike="noStrike" kern="1200" baseline="0" dirty="0">
                <a:solidFill>
                  <a:schemeClr val="tx1"/>
                </a:solidFill>
                <a:latin typeface="+mn-lt"/>
                <a:ea typeface="+mn-ea"/>
                <a:cs typeface="+mn-cs"/>
              </a:rPr>
              <a:t> (производитель — ≪</a:t>
            </a:r>
            <a:r>
              <a:rPr lang="ru-RU" sz="1200" b="0" i="0" u="none" strike="noStrike" kern="1200" baseline="0" dirty="0" err="1">
                <a:solidFill>
                  <a:schemeClr val="tx1"/>
                </a:solidFill>
                <a:latin typeface="+mn-lt"/>
                <a:ea typeface="+mn-ea"/>
                <a:cs typeface="+mn-cs"/>
              </a:rPr>
              <a:t>Бионорика</a:t>
            </a:r>
            <a:r>
              <a:rPr lang="ru-RU" sz="1200" b="0" i="0" u="none" strike="noStrike" kern="1200" baseline="0" dirty="0">
                <a:solidFill>
                  <a:schemeClr val="tx1"/>
                </a:solidFill>
                <a:latin typeface="+mn-lt"/>
                <a:ea typeface="+mn-ea"/>
                <a:cs typeface="+mn-cs"/>
              </a:rPr>
              <a:t>≫, Германия) при различных формах диффузных мастопатий, сопровождающихся болевым синдромом различной степени выраженности и депрессивным состоянием.</a:t>
            </a:r>
            <a:endParaRPr lang="ru-RU" altLang="ru-RU" dirty="0">
              <a:latin typeface="Arial" charset="0"/>
              <a:cs typeface="Arial" charset="0"/>
            </a:endParaRPr>
          </a:p>
          <a:p>
            <a:pPr eaLnBrk="1" hangingPunct="1"/>
            <a:r>
              <a:rPr lang="ru-RU" altLang="ru-RU" dirty="0" err="1">
                <a:latin typeface="Arial" charset="0"/>
                <a:cs typeface="Arial" charset="0"/>
              </a:rPr>
              <a:t>Мастодинон</a:t>
            </a:r>
            <a:r>
              <a:rPr lang="ru-RU" altLang="ru-RU" dirty="0">
                <a:latin typeface="Arial" charset="0"/>
                <a:cs typeface="Arial" charset="0"/>
              </a:rPr>
              <a:t> обладает </a:t>
            </a:r>
            <a:r>
              <a:rPr lang="ru-RU" altLang="ru-RU" dirty="0" err="1">
                <a:latin typeface="Arial" charset="0"/>
                <a:cs typeface="Arial" charset="0"/>
              </a:rPr>
              <a:t>допаминергическим</a:t>
            </a:r>
            <a:r>
              <a:rPr lang="ru-RU" altLang="ru-RU" dirty="0">
                <a:latin typeface="Arial" charset="0"/>
                <a:cs typeface="Arial" charset="0"/>
              </a:rPr>
              <a:t> эффектом, восстанавливает нарушенный баланс гормонов, воздействуя на саму причину заболевания→ эффективен при мастопатии.</a:t>
            </a:r>
          </a:p>
          <a:p>
            <a:pPr eaLnBrk="1" hangingPunct="1"/>
            <a:r>
              <a:rPr lang="ru-RU" altLang="ru-RU" dirty="0">
                <a:latin typeface="Arial" charset="0"/>
                <a:cs typeface="Arial" charset="0"/>
              </a:rPr>
              <a:t>После проведенного 3- месячного курса лечения </a:t>
            </a:r>
            <a:r>
              <a:rPr lang="ru-RU" altLang="ru-RU" dirty="0" err="1">
                <a:latin typeface="Arial" charset="0"/>
                <a:cs typeface="Arial" charset="0"/>
              </a:rPr>
              <a:t>Мастодиноном</a:t>
            </a:r>
            <a:r>
              <a:rPr lang="ru-RU" altLang="ru-RU" dirty="0">
                <a:latin typeface="Arial" charset="0"/>
                <a:cs typeface="Arial" charset="0"/>
              </a:rPr>
              <a:t> положительный эффект в целом отличается у 76,7 % больных: у 25 (55,6%) – с ДФКМ с преобладанием фиброзного компонента, у 32 (88,9%) – с ДМ с преобладанием железистого компонента и у 35 (89,7%) – с ДФКМ с преобладанием кистозного </a:t>
            </a:r>
            <a:r>
              <a:rPr lang="ru-RU" altLang="ru-RU" dirty="0" err="1">
                <a:latin typeface="Arial" charset="0"/>
                <a:cs typeface="Arial" charset="0"/>
              </a:rPr>
              <a:t>компанента</a:t>
            </a:r>
            <a:r>
              <a:rPr lang="ru-RU" altLang="ru-RU" dirty="0">
                <a:latin typeface="Arial" charset="0"/>
                <a:cs typeface="Arial" charset="0"/>
              </a:rPr>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Образ слайда 1"/>
          <p:cNvSpPr>
            <a:spLocks noGrp="1" noRot="1" noChangeAspect="1" noTextEdit="1"/>
          </p:cNvSpPr>
          <p:nvPr>
            <p:ph type="sldImg"/>
          </p:nvPr>
        </p:nvSpPr>
        <p:spPr>
          <a:ln/>
        </p:spPr>
      </p:sp>
      <p:sp>
        <p:nvSpPr>
          <p:cNvPr id="76803" name="Заметки 2"/>
          <p:cNvSpPr>
            <a:spLocks noGrp="1"/>
          </p:cNvSpPr>
          <p:nvPr>
            <p:ph type="body" idx="1"/>
          </p:nvPr>
        </p:nvSpPr>
        <p:spPr>
          <a:noFill/>
        </p:spPr>
        <p:txBody>
          <a:bodyPr/>
          <a:lstStyle/>
          <a:p>
            <a:r>
              <a:rPr lang="ru-RU" altLang="ru-RU" dirty="0">
                <a:latin typeface="Arial" charset="0"/>
                <a:cs typeface="Arial" charset="0"/>
              </a:rPr>
              <a:t>Неконтролируемое сравнительное</a:t>
            </a:r>
            <a:r>
              <a:rPr lang="ru-RU" altLang="ru-RU" baseline="0" dirty="0">
                <a:latin typeface="Arial" charset="0"/>
                <a:cs typeface="Arial" charset="0"/>
              </a:rPr>
              <a:t> </a:t>
            </a:r>
            <a:r>
              <a:rPr lang="ru-RU" altLang="ru-RU" baseline="0" dirty="0" err="1">
                <a:latin typeface="Arial" charset="0"/>
                <a:cs typeface="Arial" charset="0"/>
              </a:rPr>
              <a:t>проспективное</a:t>
            </a:r>
            <a:r>
              <a:rPr lang="ru-RU" altLang="ru-RU" baseline="0" dirty="0">
                <a:latin typeface="Arial" charset="0"/>
                <a:cs typeface="Arial" charset="0"/>
              </a:rPr>
              <a:t> (в параллельных группах) </a:t>
            </a:r>
            <a:r>
              <a:rPr lang="ru-RU" altLang="ru-RU" baseline="0" dirty="0" err="1">
                <a:latin typeface="Arial" charset="0"/>
                <a:cs typeface="Arial" charset="0"/>
              </a:rPr>
              <a:t>рандомизированное</a:t>
            </a:r>
            <a:r>
              <a:rPr lang="ru-RU" altLang="ru-RU" baseline="0" dirty="0">
                <a:latin typeface="Arial" charset="0"/>
                <a:cs typeface="Arial" charset="0"/>
              </a:rPr>
              <a:t> исследование в течение 12 месяцев. </a:t>
            </a:r>
            <a:r>
              <a:rPr lang="en-US" altLang="ru-RU" baseline="0" dirty="0">
                <a:latin typeface="Arial" charset="0"/>
                <a:cs typeface="Arial" charset="0"/>
              </a:rPr>
              <a:t>N=50.</a:t>
            </a:r>
            <a:endParaRPr lang="ru-RU" altLang="ru-RU" dirty="0">
              <a:latin typeface="Arial" charset="0"/>
              <a:cs typeface="Arial" charset="0"/>
            </a:endParaRPr>
          </a:p>
        </p:txBody>
      </p:sp>
      <p:sp>
        <p:nvSpPr>
          <p:cNvPr id="76804" name="Верхний колонтитул 3"/>
          <p:cNvSpPr>
            <a:spLocks noGrp="1"/>
          </p:cNvSpPr>
          <p:nvPr>
            <p:ph type="hdr" sz="quarter"/>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r>
              <a:rPr lang="ru-RU" altLang="ru-RU"/>
              <a:t>Тренинг Синупрет</a:t>
            </a:r>
          </a:p>
        </p:txBody>
      </p:sp>
      <p:sp>
        <p:nvSpPr>
          <p:cNvPr id="76805" name="Дата 4"/>
          <p:cNvSpPr>
            <a:spLocks noGrp="1"/>
          </p:cNvSpPr>
          <p:nvPr>
            <p:ph type="dt" sz="quarter" idx="1"/>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360518B6-79C9-4007-B7F3-27C26A9F36E6}" type="datetime1">
              <a:rPr lang="ru-RU" altLang="ru-RU" smtClean="0"/>
              <a:pPr algn="r" eaLnBrk="1" hangingPunct="1">
                <a:spcBef>
                  <a:spcPct val="0"/>
                </a:spcBef>
              </a:pPr>
              <a:t>06.09.2018</a:t>
            </a:fld>
            <a:endParaRPr lang="ru-RU" altLang="ru-RU"/>
          </a:p>
        </p:txBody>
      </p:sp>
      <p:sp>
        <p:nvSpPr>
          <p:cNvPr id="76806" name="Номер слайда 5"/>
          <p:cNvSpPr>
            <a:spLocks noGrp="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FD814606-7139-498F-BDF6-F754B54B37FD}" type="slidenum">
              <a:rPr lang="ru-RU" altLang="ru-RU" smtClean="0"/>
              <a:pPr algn="r" eaLnBrk="1" hangingPunct="1">
                <a:spcBef>
                  <a:spcPct val="0"/>
                </a:spcBef>
              </a:pPr>
              <a:t>73</a:t>
            </a:fld>
            <a:endParaRPr lang="ru-RU" alt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ED65D2F-1790-4C7C-8C89-ADF94E038664}" type="slidenum">
              <a:rPr lang="ru-RU" smtClean="0"/>
              <a:t>75</a:t>
            </a:fld>
            <a:endParaRPr lang="ru-RU"/>
          </a:p>
        </p:txBody>
      </p:sp>
    </p:spTree>
    <p:extLst>
      <p:ext uri="{BB962C8B-B14F-4D97-AF65-F5344CB8AC3E}">
        <p14:creationId xmlns:p14="http://schemas.microsoft.com/office/powerpoint/2010/main" val="4082419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Образ слайда 1">
            <a:extLst>
              <a:ext uri="{FF2B5EF4-FFF2-40B4-BE49-F238E27FC236}">
                <a16:creationId xmlns:a16="http://schemas.microsoft.com/office/drawing/2014/main" xmlns="" id="{D6F3A7FE-5166-4E59-8346-3CE51FFE7D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Заметки 2">
            <a:extLst>
              <a:ext uri="{FF2B5EF4-FFF2-40B4-BE49-F238E27FC236}">
                <a16:creationId xmlns:a16="http://schemas.microsoft.com/office/drawing/2014/main" xmlns="" id="{D8FC3564-5C17-420E-BECF-9D245A525F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a:p>
        </p:txBody>
      </p:sp>
      <p:sp>
        <p:nvSpPr>
          <p:cNvPr id="108548" name="Номер слайда 3">
            <a:extLst>
              <a:ext uri="{FF2B5EF4-FFF2-40B4-BE49-F238E27FC236}">
                <a16:creationId xmlns:a16="http://schemas.microsoft.com/office/drawing/2014/main" xmlns="" id="{1EB3A4CF-6D8A-4134-BD6F-3882655325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480B12A9-4DAD-4F8C-B419-ABFD1743EA3F}" type="slidenum">
              <a:rPr lang="ru-RU" altLang="ru-RU"/>
              <a:pPr eaLnBrk="1" hangingPunct="1"/>
              <a:t>78</a:t>
            </a:fld>
            <a:endParaRPr lang="ru-RU" alt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Акцент на очаговые образования и все препараты в куче</a:t>
            </a:r>
          </a:p>
        </p:txBody>
      </p:sp>
      <p:sp>
        <p:nvSpPr>
          <p:cNvPr id="4" name="Номер слайда 3"/>
          <p:cNvSpPr>
            <a:spLocks noGrp="1"/>
          </p:cNvSpPr>
          <p:nvPr>
            <p:ph type="sldNum" sz="quarter" idx="10"/>
          </p:nvPr>
        </p:nvSpPr>
        <p:spPr/>
        <p:txBody>
          <a:bodyPr/>
          <a:lstStyle/>
          <a:p>
            <a:fld id="{B5D18E43-A5A7-4286-8313-2A9D51195BC9}" type="slidenum">
              <a:rPr lang="ru-RU" smtClean="0"/>
              <a:t>8</a:t>
            </a:fld>
            <a:endParaRPr lang="ru-RU"/>
          </a:p>
        </p:txBody>
      </p:sp>
    </p:spTree>
    <p:extLst>
      <p:ext uri="{BB962C8B-B14F-4D97-AF65-F5344CB8AC3E}">
        <p14:creationId xmlns:p14="http://schemas.microsoft.com/office/powerpoint/2010/main" val="1545019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Образ слайда 1"/>
          <p:cNvSpPr>
            <a:spLocks noGrp="1" noRot="1" noChangeAspect="1"/>
          </p:cNvSpPr>
          <p:nvPr>
            <p:ph type="sldImg"/>
          </p:nvPr>
        </p:nvSpPr>
        <p:spPr bwMode="auto">
          <a:noFill/>
          <a:ln>
            <a:solidFill>
              <a:srgbClr val="000000"/>
            </a:solidFill>
            <a:miter lim="800000"/>
            <a:headEnd/>
            <a:tailEnd/>
          </a:ln>
        </p:spPr>
      </p:sp>
      <p:sp>
        <p:nvSpPr>
          <p:cNvPr id="25602"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p>
        </p:txBody>
      </p:sp>
      <p:sp>
        <p:nvSpPr>
          <p:cNvPr id="21507"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2319A18-4EE8-473A-A31D-57106FE361B6}" type="slidenum">
              <a:rPr lang="ru-RU">
                <a:cs typeface="Arial" charset="0"/>
              </a:rPr>
              <a:pPr fontAlgn="base">
                <a:spcBef>
                  <a:spcPct val="0"/>
                </a:spcBef>
                <a:spcAft>
                  <a:spcPct val="0"/>
                </a:spcAft>
                <a:defRPr/>
              </a:pPr>
              <a:t>14</a:t>
            </a:fld>
            <a:endParaRPr lang="ru-RU">
              <a:cs typeface="Arial" charset="0"/>
            </a:endParaRPr>
          </a:p>
        </p:txBody>
      </p:sp>
    </p:spTree>
    <p:extLst>
      <p:ext uri="{BB962C8B-B14F-4D97-AF65-F5344CB8AC3E}">
        <p14:creationId xmlns:p14="http://schemas.microsoft.com/office/powerpoint/2010/main" val="500274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dirty="0"/>
              <a:t>Теломераза добавляет повторения </a:t>
            </a:r>
            <a:r>
              <a:rPr lang="ru-RU" sz="1200" dirty="0" err="1"/>
              <a:t>теломеры</a:t>
            </a:r>
            <a:r>
              <a:rPr lang="ru-RU" sz="1200" dirty="0"/>
              <a:t> на конец хромосом, чтобы защитить целостность ДНК. Во время каждого клеточного цикла </a:t>
            </a:r>
            <a:r>
              <a:rPr lang="ru-RU" sz="1200" dirty="0" err="1"/>
              <a:t>теломеры</a:t>
            </a:r>
            <a:r>
              <a:rPr lang="ru-RU" sz="1200" dirty="0"/>
              <a:t> теряются, и геномная ДНК становится уязвимой для деструкции. Теломеразы не несильно повышаются в нормальных клетках, но ферментная активность, меняется во время менструального цикла; мы еще не знаем, сколько это вносит в хромосомные поражения или репарацию в ткани молочных желез. Опухолевые клетки, включая клетки рака молочной железы, увеличили активность этого фермента</a:t>
            </a:r>
            <a:endParaRPr lang="ru-RU" dirty="0"/>
          </a:p>
        </p:txBody>
      </p:sp>
      <p:sp>
        <p:nvSpPr>
          <p:cNvPr id="4" name="Номер слайда 3"/>
          <p:cNvSpPr>
            <a:spLocks noGrp="1"/>
          </p:cNvSpPr>
          <p:nvPr>
            <p:ph type="sldNum" sz="quarter" idx="10"/>
          </p:nvPr>
        </p:nvSpPr>
        <p:spPr/>
        <p:txBody>
          <a:bodyPr/>
          <a:lstStyle/>
          <a:p>
            <a:pPr>
              <a:defRPr/>
            </a:pPr>
            <a:fld id="{1335BEA2-2B11-48DE-B5DD-57B61917B308}" type="slidenum">
              <a:rPr lang="ru-RU" altLang="ru-RU" smtClean="0"/>
              <a:pPr>
                <a:defRPr/>
              </a:pPr>
              <a:t>21</a:t>
            </a:fld>
            <a:endParaRPr lang="ru-RU" altLang="ru-RU"/>
          </a:p>
        </p:txBody>
      </p:sp>
    </p:spTree>
    <p:extLst>
      <p:ext uri="{BB962C8B-B14F-4D97-AF65-F5344CB8AC3E}">
        <p14:creationId xmlns:p14="http://schemas.microsoft.com/office/powerpoint/2010/main" val="3159121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a:solidFill>
                  <a:schemeClr val="tx1"/>
                </a:solidFill>
                <a:effectLst/>
                <a:latin typeface="+mn-lt"/>
                <a:ea typeface="+mn-ea"/>
                <a:cs typeface="+mn-cs"/>
              </a:rPr>
              <a:t>Положительные или стимулирующие эффекты представлены +, отрицательные или ингибирующие эффекты представлены -. Пунктирные линии представляют предполагаемый ингибирующий эффект. 17β-HSD, 17β-</a:t>
            </a:r>
            <a:r>
              <a:rPr lang="ru-RU" sz="1200" b="0" i="0" kern="1200" dirty="0" err="1">
                <a:solidFill>
                  <a:schemeClr val="tx1"/>
                </a:solidFill>
                <a:effectLst/>
                <a:latin typeface="+mn-lt"/>
                <a:ea typeface="+mn-ea"/>
                <a:cs typeface="+mn-cs"/>
              </a:rPr>
              <a:t>гидроксистероиддегидрогеназа</a:t>
            </a:r>
            <a:r>
              <a:rPr lang="ru-RU" sz="1200" b="0" i="0" kern="1200" dirty="0">
                <a:solidFill>
                  <a:schemeClr val="tx1"/>
                </a:solidFill>
                <a:effectLst/>
                <a:latin typeface="+mn-lt"/>
                <a:ea typeface="+mn-ea"/>
                <a:cs typeface="+mn-cs"/>
              </a:rPr>
              <a:t>; CYP17A1, 17 α -</a:t>
            </a:r>
            <a:r>
              <a:rPr lang="ru-RU" sz="1200" b="0" i="0" kern="1200" dirty="0" err="1">
                <a:solidFill>
                  <a:schemeClr val="tx1"/>
                </a:solidFill>
                <a:effectLst/>
                <a:latin typeface="+mn-lt"/>
                <a:ea typeface="+mn-ea"/>
                <a:cs typeface="+mn-cs"/>
              </a:rPr>
              <a:t>hydroxylase</a:t>
            </a:r>
            <a:r>
              <a:rPr lang="ru-RU" sz="1200" b="0" i="0" kern="1200" dirty="0">
                <a:solidFill>
                  <a:schemeClr val="tx1"/>
                </a:solidFill>
                <a:effectLst/>
                <a:latin typeface="+mn-lt"/>
                <a:ea typeface="+mn-ea"/>
                <a:cs typeface="+mn-cs"/>
              </a:rPr>
              <a:t> и C17,20 </a:t>
            </a:r>
            <a:r>
              <a:rPr lang="ru-RU" sz="1200" b="0" i="0" kern="1200" dirty="0" err="1">
                <a:solidFill>
                  <a:schemeClr val="tx1"/>
                </a:solidFill>
                <a:effectLst/>
                <a:latin typeface="+mn-lt"/>
                <a:ea typeface="+mn-ea"/>
                <a:cs typeface="+mn-cs"/>
              </a:rPr>
              <a:t>лиазы</a:t>
            </a:r>
            <a:r>
              <a:rPr lang="ru-RU" sz="1200" b="0" i="0" kern="1200" dirty="0">
                <a:solidFill>
                  <a:schemeClr val="tx1"/>
                </a:solidFill>
                <a:effectLst/>
                <a:latin typeface="+mn-lt"/>
                <a:ea typeface="+mn-ea"/>
                <a:cs typeface="+mn-cs"/>
              </a:rPr>
              <a:t>; CYP19A1, цитохром P450 19A1; DHT, 5 α-</a:t>
            </a:r>
            <a:r>
              <a:rPr lang="ru-RU" sz="1200" b="0" i="0" kern="1200" dirty="0" err="1">
                <a:solidFill>
                  <a:schemeClr val="tx1"/>
                </a:solidFill>
                <a:effectLst/>
                <a:latin typeface="+mn-lt"/>
                <a:ea typeface="+mn-ea"/>
                <a:cs typeface="+mn-cs"/>
              </a:rPr>
              <a:t>дигидротестостерон</a:t>
            </a:r>
            <a:r>
              <a:rPr lang="ru-RU" sz="1200" b="0" i="0" kern="1200" dirty="0">
                <a:solidFill>
                  <a:schemeClr val="tx1"/>
                </a:solidFill>
                <a:effectLst/>
                <a:latin typeface="+mn-lt"/>
                <a:ea typeface="+mn-ea"/>
                <a:cs typeface="+mn-cs"/>
              </a:rPr>
              <a:t>; SRD5A1, 5 α -редуктазы типа 2; Т, тестостерон.</a:t>
            </a:r>
            <a:endParaRPr lang="ru-RU" dirty="0"/>
          </a:p>
        </p:txBody>
      </p:sp>
      <p:sp>
        <p:nvSpPr>
          <p:cNvPr id="4" name="Номер слайда 3"/>
          <p:cNvSpPr>
            <a:spLocks noGrp="1"/>
          </p:cNvSpPr>
          <p:nvPr>
            <p:ph type="sldNum" sz="quarter" idx="10"/>
          </p:nvPr>
        </p:nvSpPr>
        <p:spPr/>
        <p:txBody>
          <a:bodyPr/>
          <a:lstStyle/>
          <a:p>
            <a:pPr>
              <a:defRPr/>
            </a:pPr>
            <a:fld id="{1335BEA2-2B11-48DE-B5DD-57B61917B308}" type="slidenum">
              <a:rPr lang="ru-RU" altLang="ru-RU" smtClean="0"/>
              <a:pPr>
                <a:defRPr/>
              </a:pPr>
              <a:t>24</a:t>
            </a:fld>
            <a:endParaRPr lang="ru-RU" altLang="ru-RU"/>
          </a:p>
        </p:txBody>
      </p:sp>
    </p:spTree>
    <p:extLst>
      <p:ext uri="{BB962C8B-B14F-4D97-AF65-F5344CB8AC3E}">
        <p14:creationId xmlns:p14="http://schemas.microsoft.com/office/powerpoint/2010/main" val="3887590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Образ слайда 1">
            <a:extLst>
              <a:ext uri="{FF2B5EF4-FFF2-40B4-BE49-F238E27FC236}">
                <a16:creationId xmlns:a16="http://schemas.microsoft.com/office/drawing/2014/main" xmlns="" id="{0070D8F5-BBD0-419F-B526-23263DECEF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Заметки 2">
            <a:extLst>
              <a:ext uri="{FF2B5EF4-FFF2-40B4-BE49-F238E27FC236}">
                <a16:creationId xmlns:a16="http://schemas.microsoft.com/office/drawing/2014/main" xmlns="" id="{E6A43D3C-4AA0-4CF3-B619-75B02AC725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a:p>
        </p:txBody>
      </p:sp>
      <p:sp>
        <p:nvSpPr>
          <p:cNvPr id="91140" name="Номер слайда 3">
            <a:extLst>
              <a:ext uri="{FF2B5EF4-FFF2-40B4-BE49-F238E27FC236}">
                <a16:creationId xmlns:a16="http://schemas.microsoft.com/office/drawing/2014/main" xmlns="" id="{351DDD0C-2955-483E-A66F-1C4E9D8D56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0C3BCD63-938F-402E-827E-E66119D96429}" type="slidenum">
              <a:rPr lang="ru-RU" altLang="ru-RU"/>
              <a:pPr eaLnBrk="1" hangingPunct="1"/>
              <a:t>29</a:t>
            </a:fld>
            <a:endParaRPr lang="ru-RU" alt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Образ слайда 1">
            <a:extLst>
              <a:ext uri="{FF2B5EF4-FFF2-40B4-BE49-F238E27FC236}">
                <a16:creationId xmlns:a16="http://schemas.microsoft.com/office/drawing/2014/main" xmlns="" id="{17B7674D-CF8D-4686-9864-80DBFD35B0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Заметки 2">
            <a:extLst>
              <a:ext uri="{FF2B5EF4-FFF2-40B4-BE49-F238E27FC236}">
                <a16:creationId xmlns:a16="http://schemas.microsoft.com/office/drawing/2014/main" xmlns="" id="{F9165396-6D3A-41F9-B954-0593EC9704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a:p>
        </p:txBody>
      </p:sp>
      <p:sp>
        <p:nvSpPr>
          <p:cNvPr id="92164" name="Номер слайда 3">
            <a:extLst>
              <a:ext uri="{FF2B5EF4-FFF2-40B4-BE49-F238E27FC236}">
                <a16:creationId xmlns:a16="http://schemas.microsoft.com/office/drawing/2014/main" xmlns="" id="{BA2CEC25-B753-4978-A6BF-DDAC8F8119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A2B7A040-DE7A-49C5-82C4-B45A0251767C}" type="slidenum">
              <a:rPr lang="ru-RU" altLang="ru-RU"/>
              <a:pPr eaLnBrk="1" hangingPunct="1"/>
              <a:t>30</a:t>
            </a:fld>
            <a:endParaRPr lang="ru-RU" alt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Образ слайда 1">
            <a:extLst>
              <a:ext uri="{FF2B5EF4-FFF2-40B4-BE49-F238E27FC236}">
                <a16:creationId xmlns:a16="http://schemas.microsoft.com/office/drawing/2014/main" xmlns="" id="{B2FFD25E-E267-4245-AE48-A60EE009A2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Заметки 2">
            <a:extLst>
              <a:ext uri="{FF2B5EF4-FFF2-40B4-BE49-F238E27FC236}">
                <a16:creationId xmlns:a16="http://schemas.microsoft.com/office/drawing/2014/main" xmlns="" id="{B5E78C55-172E-4B41-95E0-7CA44A6896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a:p>
        </p:txBody>
      </p:sp>
      <p:sp>
        <p:nvSpPr>
          <p:cNvPr id="93188" name="Номер слайда 3">
            <a:extLst>
              <a:ext uri="{FF2B5EF4-FFF2-40B4-BE49-F238E27FC236}">
                <a16:creationId xmlns:a16="http://schemas.microsoft.com/office/drawing/2014/main" xmlns="" id="{8217FCDC-5AC4-451F-B82D-737541C286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3676D52F-10B0-4282-9560-646A44B45076}" type="slidenum">
              <a:rPr lang="ru-RU" altLang="ru-RU"/>
              <a:pPr eaLnBrk="1" hangingPunct="1"/>
              <a:t>31</a:t>
            </a:fld>
            <a:endParaRPr lang="ru-RU" altLang="ru-RU"/>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ru-RU"/>
              <a:t>Образец заголовка</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9/6/2018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9/6/2018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9/6/2018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sz="2800"/>
            </a:lvl1pPr>
          </a:lstStyle>
          <a:p>
            <a:r>
              <a:rPr lang="en-US" dirty="0"/>
              <a:t>Click to edit Master title style</a:t>
            </a:r>
            <a:endParaRPr lang="fr-BE" dirty="0"/>
          </a:p>
        </p:txBody>
      </p:sp>
      <p:sp>
        <p:nvSpPr>
          <p:cNvPr id="3" name="Slide Number Placeholder 5"/>
          <p:cNvSpPr>
            <a:spLocks noGrp="1"/>
          </p:cNvSpPr>
          <p:nvPr>
            <p:ph type="sldNum" sz="quarter" idx="4"/>
          </p:nvPr>
        </p:nvSpPr>
        <p:spPr>
          <a:xfrm>
            <a:off x="1" y="6356593"/>
            <a:ext cx="601236" cy="365125"/>
          </a:xfrm>
          <a:prstGeom prst="rect">
            <a:avLst/>
          </a:prstGeom>
        </p:spPr>
        <p:txBody>
          <a:bodyPr vert="horz" lIns="91440" tIns="45720" rIns="91440" bIns="45720" rtlCol="0" anchor="ctr"/>
          <a:lstStyle>
            <a:lvl1pPr algn="r">
              <a:defRPr sz="1200">
                <a:solidFill>
                  <a:srgbClr val="595959"/>
                </a:solidFill>
              </a:defRPr>
            </a:lvl1pPr>
          </a:lstStyle>
          <a:p>
            <a:fld id="{F47464CC-0B9C-4324-88F9-1992AB743FFB}" type="slidenum">
              <a:rPr lang="en-SG" smtClean="0"/>
              <a:pPr/>
              <a:t>‹#›</a:t>
            </a:fld>
            <a:endParaRPr lang="en-SG" dirty="0"/>
          </a:p>
        </p:txBody>
      </p:sp>
      <p:sp>
        <p:nvSpPr>
          <p:cNvPr id="4" name="Footer Placeholder 4"/>
          <p:cNvSpPr>
            <a:spLocks noGrp="1"/>
          </p:cNvSpPr>
          <p:nvPr>
            <p:ph type="ftr" sz="quarter" idx="3"/>
          </p:nvPr>
        </p:nvSpPr>
        <p:spPr>
          <a:xfrm>
            <a:off x="778487" y="6356593"/>
            <a:ext cx="9394275" cy="365125"/>
          </a:xfrm>
          <a:prstGeom prst="rect">
            <a:avLst/>
          </a:prstGeom>
        </p:spPr>
        <p:txBody>
          <a:bodyPr vert="horz" lIns="91440" tIns="45720" rIns="91440" bIns="45720" rtlCol="0" anchor="ctr"/>
          <a:lstStyle>
            <a:lvl1pPr algn="l">
              <a:lnSpc>
                <a:spcPct val="90000"/>
              </a:lnSpc>
              <a:defRPr sz="800">
                <a:solidFill>
                  <a:srgbClr val="595959"/>
                </a:solidFill>
              </a:defRPr>
            </a:lvl1pPr>
          </a:lstStyle>
          <a:p>
            <a:endParaRPr lang="en-SG" dirty="0"/>
          </a:p>
        </p:txBody>
      </p:sp>
      <p:sp>
        <p:nvSpPr>
          <p:cNvPr id="5" name="Content Placeholder 4"/>
          <p:cNvSpPr>
            <a:spLocks noGrp="1" noChangeArrowheads="1"/>
          </p:cNvSpPr>
          <p:nvPr>
            <p:ph idx="1"/>
          </p:nvPr>
        </p:nvSpPr>
        <p:spPr bwMode="auto">
          <a:xfrm>
            <a:off x="601236" y="2204865"/>
            <a:ext cx="10104856"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5784" tIns="47892" rIns="95784" bIns="47892" numCol="1" anchor="t" anchorCtr="0" compatLnSpc="1">
            <a:prstTxWarp prst="textNoShape">
              <a:avLst/>
            </a:prstTxWarp>
          </a:bodyPr>
          <a:lstStyle>
            <a:lvl1pPr marL="0" indent="0">
              <a:buFontTx/>
              <a:buNone/>
              <a:defRPr sz="2400">
                <a:solidFill>
                  <a:schemeClr val="accent1"/>
                </a:solidFill>
              </a:defRPr>
            </a:lvl1pPr>
            <a:lvl3pPr>
              <a:defRPr sz="2000"/>
            </a:lvl3pPr>
            <a:lvl4pPr>
              <a:buFont typeface="Arial"/>
              <a:buChar char="•"/>
              <a:defRPr sz="1800"/>
            </a:lvl4pPr>
            <a:lvl5pPr marL="2154238" indent="-238125">
              <a:buFont typeface="Arial"/>
              <a:buChar char="•"/>
              <a:defRPr sz="1600"/>
            </a:lvl5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2"/>
            <a:r>
              <a:rPr lang="nl-NL" dirty="0"/>
              <a:t>Second level</a:t>
            </a:r>
          </a:p>
          <a:p>
            <a:pPr lvl="3"/>
            <a:r>
              <a:rPr lang="nl-NL" dirty="0" err="1"/>
              <a:t>Third</a:t>
            </a:r>
            <a:r>
              <a:rPr lang="nl-NL" dirty="0"/>
              <a:t> level</a:t>
            </a:r>
          </a:p>
          <a:p>
            <a:pPr lvl="4"/>
            <a:r>
              <a:rPr lang="nl-NL" dirty="0" err="1"/>
              <a:t>Fifth</a:t>
            </a:r>
            <a:r>
              <a:rPr lang="nl-NL" dirty="0"/>
              <a:t> level</a:t>
            </a:r>
          </a:p>
        </p:txBody>
      </p:sp>
    </p:spTree>
    <p:extLst>
      <p:ext uri="{BB962C8B-B14F-4D97-AF65-F5344CB8AC3E}">
        <p14:creationId xmlns:p14="http://schemas.microsoft.com/office/powerpoint/2010/main" val="40626057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28588"/>
            <a:ext cx="10964333" cy="1433512"/>
          </a:xfrm>
        </p:spPr>
        <p:txBody>
          <a:bodyPr/>
          <a:lstStyle/>
          <a:p>
            <a:r>
              <a:rPr lang="ru-RU"/>
              <a:t>Образец заголовка</a:t>
            </a:r>
          </a:p>
        </p:txBody>
      </p:sp>
      <p:sp>
        <p:nvSpPr>
          <p:cNvPr id="3" name="Rectangle 3"/>
          <p:cNvSpPr>
            <a:spLocks noGrp="1" noChangeArrowheads="1"/>
          </p:cNvSpPr>
          <p:nvPr>
            <p:ph type="dt" idx="10"/>
          </p:nvPr>
        </p:nvSpPr>
        <p:spPr/>
        <p:txBody>
          <a:bodyPr/>
          <a:lstStyle>
            <a:lvl1pPr>
              <a:defRPr/>
            </a:lvl1pPr>
          </a:lstStyle>
          <a:p>
            <a:pPr>
              <a:defRPr/>
            </a:pPr>
            <a:fld id="{A1DA243B-845B-4F60-9317-EF38D0EE6C02}" type="datetime1">
              <a:rPr lang="en-US"/>
              <a:pPr>
                <a:defRPr/>
              </a:pPr>
              <a:t>9/6/2018</a:t>
            </a:fld>
            <a:endParaRPr lang="ru-RU"/>
          </a:p>
        </p:txBody>
      </p:sp>
      <p:sp>
        <p:nvSpPr>
          <p:cNvPr id="4" name="Rectangle 4"/>
          <p:cNvSpPr>
            <a:spLocks noGrp="1" noChangeArrowheads="1"/>
          </p:cNvSpPr>
          <p:nvPr>
            <p:ph type="ftr" idx="11"/>
          </p:nvPr>
        </p:nvSpPr>
        <p:spPr/>
        <p:txBody>
          <a:bodyPr/>
          <a:lstStyle>
            <a:lvl1pPr>
              <a:defRPr/>
            </a:lvl1pPr>
          </a:lstStyle>
          <a:p>
            <a:pPr>
              <a:defRPr/>
            </a:pPr>
            <a:endParaRPr lang="ru-RU"/>
          </a:p>
        </p:txBody>
      </p:sp>
      <p:sp>
        <p:nvSpPr>
          <p:cNvPr id="5" name="Rectangle 5"/>
          <p:cNvSpPr>
            <a:spLocks noGrp="1" noChangeArrowheads="1"/>
          </p:cNvSpPr>
          <p:nvPr>
            <p:ph type="sldNum" idx="12"/>
          </p:nvPr>
        </p:nvSpPr>
        <p:spPr/>
        <p:txBody>
          <a:bodyPr/>
          <a:lstStyle>
            <a:lvl1pPr>
              <a:defRPr/>
            </a:lvl1pPr>
          </a:lstStyle>
          <a:p>
            <a:pPr>
              <a:defRPr/>
            </a:pPr>
            <a:fld id="{E5AE37A5-BB7C-43B2-B916-33641906AA38}" type="slidenum">
              <a:rPr lang="ru-RU"/>
              <a:pPr>
                <a:defRPr/>
              </a:pPr>
              <a:t>‹#›</a:t>
            </a:fld>
            <a:endParaRPr lang="ru-RU"/>
          </a:p>
        </p:txBody>
      </p:sp>
    </p:spTree>
    <p:extLst>
      <p:ext uri="{BB962C8B-B14F-4D97-AF65-F5344CB8AC3E}">
        <p14:creationId xmlns:p14="http://schemas.microsoft.com/office/powerpoint/2010/main" val="29608332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a:t>Образец заголовка</a:t>
            </a:r>
          </a:p>
        </p:txBody>
      </p:sp>
      <p:sp>
        <p:nvSpPr>
          <p:cNvPr id="3" name="Таблица 2"/>
          <p:cNvSpPr>
            <a:spLocks noGrp="1"/>
          </p:cNvSpPr>
          <p:nvPr>
            <p:ph type="tbl" idx="1"/>
          </p:nvPr>
        </p:nvSpPr>
        <p:spPr>
          <a:xfrm>
            <a:off x="609600" y="1600201"/>
            <a:ext cx="10972800" cy="4525963"/>
          </a:xfrm>
        </p:spPr>
        <p:txBody>
          <a:bodyPr/>
          <a:lstStyle/>
          <a:p>
            <a:pPr lvl="0"/>
            <a:endParaRPr lang="ru-RU" noProof="0"/>
          </a:p>
        </p:txBody>
      </p:sp>
      <p:sp>
        <p:nvSpPr>
          <p:cNvPr id="4" name="Rectangle 6"/>
          <p:cNvSpPr>
            <a:spLocks noGrp="1" noChangeArrowheads="1"/>
          </p:cNvSpPr>
          <p:nvPr>
            <p:ph type="sldNum" sz="quarter" idx="10"/>
          </p:nvPr>
        </p:nvSpPr>
        <p:spPr/>
        <p:txBody>
          <a:bodyPr/>
          <a:lstStyle>
            <a:lvl1pPr>
              <a:defRPr b="1" u="sng">
                <a:cs typeface="+mn-cs"/>
              </a:defRPr>
            </a:lvl1pPr>
          </a:lstStyle>
          <a:p>
            <a:pPr>
              <a:defRPr/>
            </a:pPr>
            <a:fld id="{A07F8174-AA5A-4B92-B3A0-BACA7E2CD34D}" type="slidenum">
              <a:rPr lang="de-DE" altLang="ru-RU"/>
              <a:pPr>
                <a:defRPr/>
              </a:pPr>
              <a:t>‹#›</a:t>
            </a:fld>
            <a:endParaRPr lang="de-DE" altLang="ru-RU"/>
          </a:p>
        </p:txBody>
      </p:sp>
      <p:sp>
        <p:nvSpPr>
          <p:cNvPr id="5" name="Rectangle 11"/>
          <p:cNvSpPr>
            <a:spLocks noGrp="1" noChangeArrowheads="1"/>
          </p:cNvSpPr>
          <p:nvPr>
            <p:ph type="ftr" sz="quarter" idx="11"/>
          </p:nvPr>
        </p:nvSpPr>
        <p:spPr/>
        <p:txBody>
          <a:bodyPr/>
          <a:lstStyle>
            <a:lvl1pPr algn="ctr">
              <a:defRPr b="1" u="sng">
                <a:cs typeface="+mn-cs"/>
              </a:defRPr>
            </a:lvl1pPr>
          </a:lstStyle>
          <a:p>
            <a:pPr>
              <a:defRPr/>
            </a:pPr>
            <a:endParaRPr lang="en-US" altLang="ru-RU"/>
          </a:p>
        </p:txBody>
      </p:sp>
    </p:spTree>
    <p:extLst>
      <p:ext uri="{BB962C8B-B14F-4D97-AF65-F5344CB8AC3E}">
        <p14:creationId xmlns:p14="http://schemas.microsoft.com/office/powerpoint/2010/main" val="481732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9/6/2018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ru-RU"/>
              <a:t>Образец заголовка</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9/6/2018</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9/6/2018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9/6/2018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9/6/2018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9/6/2018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ru-RU"/>
              <a:t>Образец заголовка</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DA16AA21-1863-4931-97CB-99D0A168701B}" type="datetimeFigureOut">
              <a:rPr lang="en-US" dirty="0"/>
              <a:t>9/6/2018</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ru-RU"/>
              <a:t>Образец заголовка</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3772C379-9A7C-4C87-A116-CBE9F58B04C5}" type="datetimeFigureOut">
              <a:rPr lang="en-US" dirty="0"/>
              <a:t>9/6/2018</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9/6/2018</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6">
                <a:duotone>
                  <a:schemeClr val="accent1">
                    <a:shade val="45000"/>
                    <a:satMod val="135000"/>
                  </a:schemeClr>
                  <a:prstClr val="white"/>
                </a:duotone>
                <a:extLst>
                  <a:ext uri="{BEBA8EAE-BF5A-486C-A8C5-ECC9F3942E4B}">
                    <a14:imgProps xmlns:a14="http://schemas.microsoft.com/office/drawing/2010/main">
                      <a14:imgLayer r:embed="rId1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60" r:id="rId12"/>
    <p:sldLayoutId id="2147483862" r:id="rId13"/>
    <p:sldLayoutId id="2147483863" r:id="rId14"/>
  </p:sldLayoutIdLst>
  <p:hf sldNum="0" hdr="0" ftr="0" dt="0"/>
  <p:txStyles>
    <p:titleStyle>
      <a:lvl1pPr algn="l" defTabSz="914400" rtl="0" eaLnBrk="1" latinLnBrk="0" hangingPunct="1">
        <a:lnSpc>
          <a:spcPct val="90000"/>
        </a:lnSpc>
        <a:spcBef>
          <a:spcPct val="0"/>
        </a:spcBef>
        <a:buNone/>
        <a:defRPr sz="5400" kern="1200" cap="all" baseline="0">
          <a:blipFill>
            <a:blip r:embed="rId18">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26.png"/><Relationship Id="rId5" Type="http://schemas.openxmlformats.org/officeDocument/2006/relationships/oleObject" Target="../embeddings/oleObject4.bin"/><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9.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customXml" Target="../ink/ink7.xml"/><Relationship Id="rId18" Type="http://schemas.openxmlformats.org/officeDocument/2006/relationships/image" Target="../media/image47.emf"/><Relationship Id="rId3" Type="http://schemas.openxmlformats.org/officeDocument/2006/relationships/image" Target="../media/image41.emf"/><Relationship Id="rId7" Type="http://schemas.openxmlformats.org/officeDocument/2006/relationships/image" Target="../media/image43.emf"/><Relationship Id="rId12" Type="http://schemas.openxmlformats.org/officeDocument/2006/relationships/customXml" Target="../ink/ink6.xml"/><Relationship Id="rId17" Type="http://schemas.openxmlformats.org/officeDocument/2006/relationships/customXml" Target="../ink/ink10.xml"/><Relationship Id="rId2" Type="http://schemas.openxmlformats.org/officeDocument/2006/relationships/customXml" Target="../ink/ink1.xml"/><Relationship Id="rId16" Type="http://schemas.openxmlformats.org/officeDocument/2006/relationships/image" Target="../media/image46.emf"/><Relationship Id="rId1" Type="http://schemas.openxmlformats.org/officeDocument/2006/relationships/slideLayout" Target="../slideLayouts/slideLayout2.xml"/><Relationship Id="rId6" Type="http://schemas.openxmlformats.org/officeDocument/2006/relationships/customXml" Target="../ink/ink3.xml"/><Relationship Id="rId11" Type="http://schemas.openxmlformats.org/officeDocument/2006/relationships/image" Target="../media/image45.emf"/><Relationship Id="rId5" Type="http://schemas.openxmlformats.org/officeDocument/2006/relationships/image" Target="../media/image42.emf"/><Relationship Id="rId15" Type="http://schemas.openxmlformats.org/officeDocument/2006/relationships/customXml" Target="../ink/ink9.xml"/><Relationship Id="rId10" Type="http://schemas.openxmlformats.org/officeDocument/2006/relationships/customXml" Target="../ink/ink5.xml"/><Relationship Id="rId4" Type="http://schemas.openxmlformats.org/officeDocument/2006/relationships/customXml" Target="../ink/ink2.xml"/><Relationship Id="rId9" Type="http://schemas.openxmlformats.org/officeDocument/2006/relationships/image" Target="../media/image44.emf"/><Relationship Id="rId14" Type="http://schemas.openxmlformats.org/officeDocument/2006/relationships/customXml" Target="../ink/ink8.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1.emf"/><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62.e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0.jpe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6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0E2D3DCD-4716-40AA-90C0-6F2F9F116CF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7620" y="-1"/>
            <a:ext cx="1220724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Картинки по запросу молочная железа">
            <a:extLst>
              <a:ext uri="{FF2B5EF4-FFF2-40B4-BE49-F238E27FC236}">
                <a16:creationId xmlns:a16="http://schemas.microsoft.com/office/drawing/2014/main" xmlns="" id="{09E85BA4-79E8-4EBC-8B0D-191461967D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791"/>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xmlns="" id="{037BACED-9574-4AAE-9D04-5100308350B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257366"/>
            <a:ext cx="12192000" cy="2610465"/>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a:extLst>
              <a:ext uri="{FF2B5EF4-FFF2-40B4-BE49-F238E27FC236}">
                <a16:creationId xmlns:a16="http://schemas.microsoft.com/office/drawing/2014/main" xmlns="" id="{FA08BC01-A289-44B6-9133-2814052F97D2}"/>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245590" y="5111496"/>
            <a:ext cx="1080904" cy="1080902"/>
            <a:chOff x="9685338" y="4460675"/>
            <a:chExt cx="1080904" cy="1080902"/>
          </a:xfrm>
        </p:grpSpPr>
        <p:sp>
          <p:nvSpPr>
            <p:cNvPr id="76" name="Oval 75">
              <a:extLst>
                <a:ext uri="{FF2B5EF4-FFF2-40B4-BE49-F238E27FC236}">
                  <a16:creationId xmlns:a16="http://schemas.microsoft.com/office/drawing/2014/main" xmlns="" id="{A9CD65F9-B9FF-4981-AB43-F25748584E61}"/>
                </a:ext>
              </a:extLst>
            </p:cNvPr>
            <p:cNvSpPr/>
            <p:nvPr>
              <p:extLst>
                <p:ext uri="{386F3935-93C4-4BCD-93E2-E3B085C9AB24}">
                  <p16:designElem xmlns:p16="http://schemas.microsoft.com/office/powerpoint/2015/main" xmlns=""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77" name="Oval 76">
              <a:extLst>
                <a:ext uri="{FF2B5EF4-FFF2-40B4-BE49-F238E27FC236}">
                  <a16:creationId xmlns:a16="http://schemas.microsoft.com/office/drawing/2014/main" xmlns="" id="{782EC907-6C80-4890-9ECB-3019DBC4DF72}"/>
                </a:ext>
              </a:extLst>
            </p:cNvPr>
            <p:cNvSpPr/>
            <p:nvPr>
              <p:extLst>
                <p:ext uri="{386F3935-93C4-4BCD-93E2-E3B085C9AB24}">
                  <p16:designElem xmlns:p16="http://schemas.microsoft.com/office/powerpoint/2015/main" xmlns=""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Заголовок 1">
            <a:extLst>
              <a:ext uri="{FF2B5EF4-FFF2-40B4-BE49-F238E27FC236}">
                <a16:creationId xmlns:a16="http://schemas.microsoft.com/office/drawing/2014/main" xmlns="" id="{DCE5D656-26A2-4BA8-BA45-8B14970F2A80}"/>
              </a:ext>
            </a:extLst>
          </p:cNvPr>
          <p:cNvSpPr>
            <a:spLocks noGrp="1"/>
          </p:cNvSpPr>
          <p:nvPr>
            <p:ph type="ctrTitle"/>
          </p:nvPr>
        </p:nvSpPr>
        <p:spPr>
          <a:xfrm>
            <a:off x="400050" y="4355692"/>
            <a:ext cx="10690196" cy="1064033"/>
          </a:xfrm>
        </p:spPr>
        <p:txBody>
          <a:bodyPr anchor="b">
            <a:normAutofit/>
          </a:bodyPr>
          <a:lstStyle/>
          <a:p>
            <a:r>
              <a:rPr lang="ru-RU" sz="3600" b="1" dirty="0" err="1"/>
              <a:t>Дисгормональная</a:t>
            </a:r>
            <a:r>
              <a:rPr lang="ru-RU" sz="3600" b="1" dirty="0"/>
              <a:t> дисплазия молочных желез</a:t>
            </a:r>
          </a:p>
        </p:txBody>
      </p:sp>
      <p:sp>
        <p:nvSpPr>
          <p:cNvPr id="3" name="Подзаголовок 2">
            <a:extLst>
              <a:ext uri="{FF2B5EF4-FFF2-40B4-BE49-F238E27FC236}">
                <a16:creationId xmlns:a16="http://schemas.microsoft.com/office/drawing/2014/main" xmlns="" id="{B9E2AEB4-9D92-4431-A58F-0B8B4A19B1D3}"/>
              </a:ext>
            </a:extLst>
          </p:cNvPr>
          <p:cNvSpPr>
            <a:spLocks noGrp="1"/>
          </p:cNvSpPr>
          <p:nvPr>
            <p:ph type="subTitle" idx="1"/>
          </p:nvPr>
        </p:nvSpPr>
        <p:spPr>
          <a:xfrm>
            <a:off x="400050" y="5469706"/>
            <a:ext cx="8869785" cy="364482"/>
          </a:xfrm>
        </p:spPr>
        <p:txBody>
          <a:bodyPr>
            <a:noAutofit/>
          </a:bodyPr>
          <a:lstStyle/>
          <a:p>
            <a:pPr>
              <a:spcBef>
                <a:spcPts val="0"/>
              </a:spcBef>
            </a:pPr>
            <a:r>
              <a:rPr lang="ru-RU" sz="2800" dirty="0"/>
              <a:t>Воронцова Анна Валерьевна</a:t>
            </a:r>
          </a:p>
          <a:p>
            <a:pPr>
              <a:spcBef>
                <a:spcPts val="0"/>
              </a:spcBef>
            </a:pPr>
            <a:r>
              <a:rPr lang="ru-RU" sz="2800" dirty="0"/>
              <a:t>К.м.н., доцент кафедры акушерства и гинекологии ФГБОУ ВО УГМУ Минздрава России</a:t>
            </a:r>
          </a:p>
        </p:txBody>
      </p:sp>
    </p:spTree>
    <p:extLst>
      <p:ext uri="{BB962C8B-B14F-4D97-AF65-F5344CB8AC3E}">
        <p14:creationId xmlns:p14="http://schemas.microsoft.com/office/powerpoint/2010/main" val="512151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306" name="AutoShape 11">
            <a:extLst>
              <a:ext uri="{FF2B5EF4-FFF2-40B4-BE49-F238E27FC236}">
                <a16:creationId xmlns:a16="http://schemas.microsoft.com/office/drawing/2014/main" xmlns="" id="{FB11AF0E-BEB7-445C-8E29-A27DE06B67A3}"/>
              </a:ext>
            </a:extLst>
          </p:cNvPr>
          <p:cNvSpPr>
            <a:spLocks noChangeArrowheads="1"/>
          </p:cNvSpPr>
          <p:nvPr/>
        </p:nvSpPr>
        <p:spPr bwMode="auto">
          <a:xfrm rot="18685127">
            <a:off x="2492531" y="1504605"/>
            <a:ext cx="4970462" cy="2303463"/>
          </a:xfrm>
          <a:prstGeom prst="curvedDownArrow">
            <a:avLst>
              <a:gd name="adj1" fmla="val 43156"/>
              <a:gd name="adj2" fmla="val 86313"/>
              <a:gd name="adj3" fmla="val 33333"/>
            </a:avLst>
          </a:prstGeom>
          <a:solidFill>
            <a:schemeClr val="accent1"/>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extLst/>
        </p:spPr>
        <p:txBody>
          <a:bodyPr wrap="none" anchor="ctr"/>
          <a:lstStyle/>
          <a:p>
            <a:pPr>
              <a:defRPr/>
            </a:pPr>
            <a:endParaRPr lang="ru-RU">
              <a:latin typeface="Monotype Corsiva" charset="0"/>
              <a:ea typeface="Arial" charset="0"/>
              <a:cs typeface="Arial" charset="0"/>
            </a:endParaRPr>
          </a:p>
        </p:txBody>
      </p:sp>
      <p:sp>
        <p:nvSpPr>
          <p:cNvPr id="95235" name="Rectangle 4">
            <a:extLst>
              <a:ext uri="{FF2B5EF4-FFF2-40B4-BE49-F238E27FC236}">
                <a16:creationId xmlns:a16="http://schemas.microsoft.com/office/drawing/2014/main" xmlns="" id="{4BA562E8-A496-43E2-82EE-0BBD181FC4E7}"/>
              </a:ext>
            </a:extLst>
          </p:cNvPr>
          <p:cNvSpPr>
            <a:spLocks noChangeArrowheads="1"/>
          </p:cNvSpPr>
          <p:nvPr/>
        </p:nvSpPr>
        <p:spPr bwMode="auto">
          <a:xfrm>
            <a:off x="280987" y="95251"/>
            <a:ext cx="11630025" cy="1150938"/>
          </a:xfrm>
          <a:prstGeom prst="rect">
            <a:avLst/>
          </a:prstGeom>
          <a:noFill/>
          <a:ln>
            <a:noFill/>
          </a:ln>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3200" b="1">
                <a:latin typeface="+mj-lt"/>
              </a:rPr>
              <a:t>ЧАСТОТА РАСПРОСТРАНЕНИЯ ДДМЖ У ЖЕНЩИН С ВНУТРЕННИМ ЭНДОМЕТРИОЗОМ</a:t>
            </a:r>
          </a:p>
        </p:txBody>
      </p:sp>
      <p:pic>
        <p:nvPicPr>
          <p:cNvPr id="98308" name="Picture 6" descr="fibroadenoma-small">
            <a:extLst>
              <a:ext uri="{FF2B5EF4-FFF2-40B4-BE49-F238E27FC236}">
                <a16:creationId xmlns:a16="http://schemas.microsoft.com/office/drawing/2014/main" xmlns="" id="{9A47C52F-6D32-4BB0-8E20-F18015EBF2E8}"/>
              </a:ext>
            </a:extLst>
          </p:cNvPr>
          <p:cNvPicPr>
            <a:picLocks noChangeAspect="1" noChangeArrowheads="1"/>
          </p:cNvPicPr>
          <p:nvPr/>
        </p:nvPicPr>
        <p:blipFill>
          <a:blip r:embed="rId2"/>
          <a:srcRect/>
          <a:stretch>
            <a:fillRect/>
          </a:stretch>
        </p:blipFill>
        <p:spPr bwMode="auto">
          <a:xfrm>
            <a:off x="2938463" y="4612264"/>
            <a:ext cx="2589212" cy="2016125"/>
          </a:xfrm>
          <a:prstGeom prst="rect">
            <a:avLst/>
          </a:prstGeom>
          <a:noFill/>
          <a:ln w="9525">
            <a:solidFill>
              <a:srgbClr val="FFFF99"/>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81320" dir="2319588" algn="ctr" rotWithShape="0">
                    <a:srgbClr val="000000">
                      <a:alpha val="74997"/>
                    </a:srgbClr>
                  </a:outerShdw>
                </a:effectLst>
              </a14:hiddenEffects>
            </a:ext>
          </a:extLst>
        </p:spPr>
      </p:pic>
      <p:sp>
        <p:nvSpPr>
          <p:cNvPr id="98309" name="Oval 8">
            <a:extLst>
              <a:ext uri="{FF2B5EF4-FFF2-40B4-BE49-F238E27FC236}">
                <a16:creationId xmlns:a16="http://schemas.microsoft.com/office/drawing/2014/main" xmlns="" id="{203AFED6-7936-4153-A2FD-30584698CA84}"/>
              </a:ext>
            </a:extLst>
          </p:cNvPr>
          <p:cNvSpPr>
            <a:spLocks noChangeArrowheads="1"/>
          </p:cNvSpPr>
          <p:nvPr/>
        </p:nvSpPr>
        <p:spPr bwMode="auto">
          <a:xfrm>
            <a:off x="2867026" y="1830964"/>
            <a:ext cx="2303463" cy="2157413"/>
          </a:xfrm>
          <a:prstGeom prst="ellipse">
            <a:avLst/>
          </a:prstGeom>
          <a:gradFill rotWithShape="1">
            <a:gsLst>
              <a:gs pos="0">
                <a:srgbClr val="FFEBFA"/>
              </a:gs>
              <a:gs pos="30000">
                <a:srgbClr val="C4D6EB"/>
              </a:gs>
              <a:gs pos="60001">
                <a:srgbClr val="85C2FF"/>
              </a:gs>
              <a:gs pos="100000">
                <a:srgbClr val="5E9EFF"/>
              </a:gs>
            </a:gsLst>
            <a:path path="shape">
              <a:fillToRect l="50000" t="50000" r="50000" b="50000"/>
            </a:path>
          </a:gra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txBody>
          <a:bodyPr wrap="none" anchor="ctr"/>
          <a:lstStyle/>
          <a:p>
            <a:pPr>
              <a:defRPr/>
            </a:pPr>
            <a:endParaRPr lang="ru-RU">
              <a:latin typeface="Monotype Corsiva" charset="0"/>
              <a:ea typeface="Arial" charset="0"/>
              <a:cs typeface="Arial" charset="0"/>
            </a:endParaRPr>
          </a:p>
        </p:txBody>
      </p:sp>
      <p:sp>
        <p:nvSpPr>
          <p:cNvPr id="98310" name="Text Box 10">
            <a:extLst>
              <a:ext uri="{FF2B5EF4-FFF2-40B4-BE49-F238E27FC236}">
                <a16:creationId xmlns:a16="http://schemas.microsoft.com/office/drawing/2014/main" xmlns="" id="{98AEBAE2-F5BE-48A5-A66A-91F2C90A920F}"/>
              </a:ext>
            </a:extLst>
          </p:cNvPr>
          <p:cNvSpPr txBox="1">
            <a:spLocks noChangeArrowheads="1"/>
          </p:cNvSpPr>
          <p:nvPr/>
        </p:nvSpPr>
        <p:spPr bwMode="auto">
          <a:xfrm>
            <a:off x="3227389" y="2551688"/>
            <a:ext cx="846707" cy="40011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eaLnBrk="1" hangingPunct="1">
              <a:defRPr/>
            </a:pPr>
            <a:r>
              <a:rPr kumimoji="1" lang="ru-RU" sz="2000">
                <a:solidFill>
                  <a:srgbClr val="000000"/>
                </a:solidFill>
                <a:latin typeface="Times New Roman" charset="0"/>
              </a:rPr>
              <a:t>86,5%</a:t>
            </a:r>
          </a:p>
        </p:txBody>
      </p:sp>
      <p:sp>
        <p:nvSpPr>
          <p:cNvPr id="98311" name="AutoShape 13">
            <a:extLst>
              <a:ext uri="{FF2B5EF4-FFF2-40B4-BE49-F238E27FC236}">
                <a16:creationId xmlns:a16="http://schemas.microsoft.com/office/drawing/2014/main" xmlns="" id="{0702F0C1-D32A-45AA-AEA1-CA1C9F7E6D83}"/>
              </a:ext>
            </a:extLst>
          </p:cNvPr>
          <p:cNvSpPr>
            <a:spLocks noChangeArrowheads="1"/>
          </p:cNvSpPr>
          <p:nvPr/>
        </p:nvSpPr>
        <p:spPr bwMode="auto">
          <a:xfrm rot="3992320" flipH="1">
            <a:off x="4760913" y="2142114"/>
            <a:ext cx="1728788" cy="3500437"/>
          </a:xfrm>
          <a:prstGeom prst="curvedLeftArrow">
            <a:avLst>
              <a:gd name="adj1" fmla="val 40496"/>
              <a:gd name="adj2" fmla="val 80992"/>
              <a:gd name="adj3" fmla="val 33333"/>
            </a:avLst>
          </a:prstGeom>
          <a:solidFill>
            <a:schemeClr val="accent1"/>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extLst/>
        </p:spPr>
        <p:txBody>
          <a:bodyPr wrap="none" anchor="ctr"/>
          <a:lstStyle/>
          <a:p>
            <a:pPr>
              <a:defRPr/>
            </a:pPr>
            <a:endParaRPr lang="ru-RU">
              <a:latin typeface="Monotype Corsiva" charset="0"/>
              <a:ea typeface="Arial" charset="0"/>
              <a:cs typeface="Arial" charset="0"/>
            </a:endParaRPr>
          </a:p>
        </p:txBody>
      </p:sp>
      <p:sp>
        <p:nvSpPr>
          <p:cNvPr id="98312" name="Oval 9">
            <a:extLst>
              <a:ext uri="{FF2B5EF4-FFF2-40B4-BE49-F238E27FC236}">
                <a16:creationId xmlns:a16="http://schemas.microsoft.com/office/drawing/2014/main" xmlns="" id="{3238C62B-F4F2-4FC2-BA24-D04F5D5A911F}"/>
              </a:ext>
            </a:extLst>
          </p:cNvPr>
          <p:cNvSpPr>
            <a:spLocks noChangeArrowheads="1"/>
          </p:cNvSpPr>
          <p:nvPr/>
        </p:nvSpPr>
        <p:spPr bwMode="auto">
          <a:xfrm>
            <a:off x="4451351" y="2623126"/>
            <a:ext cx="1812925" cy="1689100"/>
          </a:xfrm>
          <a:prstGeom prst="ellipse">
            <a:avLst/>
          </a:prstGeom>
          <a:gradFill rotWithShape="1">
            <a:gsLst>
              <a:gs pos="0">
                <a:srgbClr val="66CCFF"/>
              </a:gs>
              <a:gs pos="100000">
                <a:srgbClr val="0066FF"/>
              </a:gs>
            </a:gsLst>
            <a:path path="shape">
              <a:fillToRect l="50000" t="50000" r="50000" b="50000"/>
            </a:path>
          </a:gra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txBody>
          <a:bodyPr wrap="none" anchor="ctr"/>
          <a:lstStyle/>
          <a:p>
            <a:pPr algn="ctr">
              <a:defRPr/>
            </a:pPr>
            <a:r>
              <a:rPr kumimoji="1" lang="ru-RU" sz="2000">
                <a:solidFill>
                  <a:srgbClr val="000000"/>
                </a:solidFill>
                <a:latin typeface="Times New Roman" charset="0"/>
                <a:ea typeface="Arial" charset="0"/>
                <a:cs typeface="Arial" charset="0"/>
              </a:rPr>
              <a:t>51,9%</a:t>
            </a:r>
          </a:p>
        </p:txBody>
      </p:sp>
      <p:pic>
        <p:nvPicPr>
          <p:cNvPr id="95241" name="Picture 5" descr="adenomy">
            <a:extLst>
              <a:ext uri="{FF2B5EF4-FFF2-40B4-BE49-F238E27FC236}">
                <a16:creationId xmlns:a16="http://schemas.microsoft.com/office/drawing/2014/main" xmlns="" id="{03EEF5D1-A214-4AC4-9AA8-8AE5CB799C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9275" y="1903989"/>
            <a:ext cx="2808288" cy="4035425"/>
          </a:xfrm>
          <a:prstGeom prst="rect">
            <a:avLst/>
          </a:prstGeom>
          <a:noFill/>
          <a:ln w="9525">
            <a:solidFill>
              <a:srgbClr val="FFFF99"/>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552EFCDA-FF82-461D-A120-308B6882DBCD}"/>
              </a:ext>
            </a:extLst>
          </p:cNvPr>
          <p:cNvSpPr txBox="1"/>
          <p:nvPr/>
        </p:nvSpPr>
        <p:spPr>
          <a:xfrm>
            <a:off x="1709238" y="3966831"/>
            <a:ext cx="1476686" cy="584775"/>
          </a:xfrm>
          <a:prstGeom prst="rect">
            <a:avLst/>
          </a:prstGeom>
          <a:noFill/>
        </p:spPr>
        <p:txBody>
          <a:bodyPr wrap="none" rtlCol="0">
            <a:spAutoFit/>
          </a:bodyPr>
          <a:lstStyle/>
          <a:p>
            <a:r>
              <a:rPr lang="ru-RU" sz="3200" b="1" dirty="0"/>
              <a:t>ДДМЖ</a:t>
            </a:r>
          </a:p>
        </p:txBody>
      </p:sp>
      <p:sp>
        <p:nvSpPr>
          <p:cNvPr id="11" name="TextBox 10">
            <a:extLst>
              <a:ext uri="{FF2B5EF4-FFF2-40B4-BE49-F238E27FC236}">
                <a16:creationId xmlns:a16="http://schemas.microsoft.com/office/drawing/2014/main" xmlns="" id="{D0427ADF-02F2-4BB3-9EF5-A3E6DC671343}"/>
              </a:ext>
            </a:extLst>
          </p:cNvPr>
          <p:cNvSpPr txBox="1"/>
          <p:nvPr/>
        </p:nvSpPr>
        <p:spPr>
          <a:xfrm>
            <a:off x="7182810" y="1299152"/>
            <a:ext cx="2334293" cy="584775"/>
          </a:xfrm>
          <a:prstGeom prst="rect">
            <a:avLst/>
          </a:prstGeom>
          <a:noFill/>
        </p:spPr>
        <p:txBody>
          <a:bodyPr wrap="none" rtlCol="0">
            <a:spAutoFit/>
          </a:bodyPr>
          <a:lstStyle/>
          <a:p>
            <a:r>
              <a:rPr lang="ru-RU" sz="3200" b="1" dirty="0" err="1"/>
              <a:t>аденомиоз</a:t>
            </a:r>
            <a:endParaRPr lang="ru-RU" sz="3200" b="1" dirty="0"/>
          </a:p>
        </p:txBody>
      </p:sp>
    </p:spTree>
    <p:extLst>
      <p:ext uri="{BB962C8B-B14F-4D97-AF65-F5344CB8AC3E}">
        <p14:creationId xmlns:p14="http://schemas.microsoft.com/office/powerpoint/2010/main" val="35939360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258" name="Rectangle 4">
            <a:extLst>
              <a:ext uri="{FF2B5EF4-FFF2-40B4-BE49-F238E27FC236}">
                <a16:creationId xmlns:a16="http://schemas.microsoft.com/office/drawing/2014/main" xmlns="" id="{53F934D5-57E1-454F-98C2-F09F70A3919A}"/>
              </a:ext>
            </a:extLst>
          </p:cNvPr>
          <p:cNvSpPr>
            <a:spLocks noChangeArrowheads="1"/>
          </p:cNvSpPr>
          <p:nvPr/>
        </p:nvSpPr>
        <p:spPr bwMode="auto">
          <a:xfrm>
            <a:off x="485775" y="90487"/>
            <a:ext cx="11544300" cy="1143001"/>
          </a:xfrm>
          <a:prstGeom prst="rect">
            <a:avLst/>
          </a:prstGeom>
          <a:noFill/>
          <a:ln>
            <a:noFill/>
          </a:ln>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2800" b="1" dirty="0">
                <a:latin typeface="+mj-lt"/>
              </a:rPr>
              <a:t>ЧАСТОТА РАСПРОСТРАНЕНИЯ ДДМЖ У ЖЕНЩИН С ОПУХОЛЯМИ ЯИЧНИКОВ</a:t>
            </a:r>
          </a:p>
        </p:txBody>
      </p:sp>
      <p:sp>
        <p:nvSpPr>
          <p:cNvPr id="99331" name="AutoShape 13">
            <a:extLst>
              <a:ext uri="{FF2B5EF4-FFF2-40B4-BE49-F238E27FC236}">
                <a16:creationId xmlns:a16="http://schemas.microsoft.com/office/drawing/2014/main" xmlns="" id="{430C141D-47F6-4A79-BCA3-3D0789B3E26D}"/>
              </a:ext>
            </a:extLst>
          </p:cNvPr>
          <p:cNvSpPr>
            <a:spLocks noChangeArrowheads="1"/>
          </p:cNvSpPr>
          <p:nvPr/>
        </p:nvSpPr>
        <p:spPr bwMode="auto">
          <a:xfrm rot="12748075" flipH="1">
            <a:off x="3378202" y="441325"/>
            <a:ext cx="2073275" cy="4808538"/>
          </a:xfrm>
          <a:prstGeom prst="curvedRightArrow">
            <a:avLst>
              <a:gd name="adj1" fmla="val 46386"/>
              <a:gd name="adj2" fmla="val 92772"/>
              <a:gd name="adj3" fmla="val 33333"/>
            </a:avLst>
          </a:prstGeom>
          <a:solidFill>
            <a:schemeClr val="accent1"/>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extLst/>
        </p:spPr>
        <p:txBody>
          <a:bodyPr wrap="none" anchor="ctr"/>
          <a:lstStyle/>
          <a:p>
            <a:pPr>
              <a:defRPr/>
            </a:pPr>
            <a:endParaRPr lang="ru-RU">
              <a:latin typeface="Monotype Corsiva" charset="0"/>
              <a:ea typeface="Arial" charset="0"/>
              <a:cs typeface="Arial" charset="0"/>
            </a:endParaRPr>
          </a:p>
        </p:txBody>
      </p:sp>
      <p:pic>
        <p:nvPicPr>
          <p:cNvPr id="99332" name="Picture 5" descr="fibroadenoma-small">
            <a:extLst>
              <a:ext uri="{FF2B5EF4-FFF2-40B4-BE49-F238E27FC236}">
                <a16:creationId xmlns:a16="http://schemas.microsoft.com/office/drawing/2014/main" xmlns="" id="{072974B6-05FC-461A-95F8-0B5FA9B10F61}"/>
              </a:ext>
            </a:extLst>
          </p:cNvPr>
          <p:cNvPicPr>
            <a:picLocks noChangeAspect="1" noChangeArrowheads="1"/>
          </p:cNvPicPr>
          <p:nvPr/>
        </p:nvPicPr>
        <p:blipFill>
          <a:blip r:embed="rId2"/>
          <a:srcRect/>
          <a:stretch>
            <a:fillRect/>
          </a:stretch>
        </p:blipFill>
        <p:spPr bwMode="auto">
          <a:xfrm>
            <a:off x="2366965" y="4427539"/>
            <a:ext cx="2447925" cy="1944687"/>
          </a:xfrm>
          <a:prstGeom prst="rect">
            <a:avLst/>
          </a:prstGeom>
          <a:noFill/>
          <a:ln w="9525">
            <a:solidFill>
              <a:srgbClr val="F5F5A9"/>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81320" dir="2319588" algn="ctr" rotWithShape="0">
                    <a:srgbClr val="000000">
                      <a:alpha val="74997"/>
                    </a:srgbClr>
                  </a:outerShdw>
                </a:effectLst>
              </a14:hiddenEffects>
            </a:ext>
          </a:extLst>
        </p:spPr>
      </p:pic>
      <p:sp>
        <p:nvSpPr>
          <p:cNvPr id="99333" name="Oval 7">
            <a:extLst>
              <a:ext uri="{FF2B5EF4-FFF2-40B4-BE49-F238E27FC236}">
                <a16:creationId xmlns:a16="http://schemas.microsoft.com/office/drawing/2014/main" xmlns="" id="{41C1B490-6DDF-48A5-9057-DE33DB34810F}"/>
              </a:ext>
            </a:extLst>
          </p:cNvPr>
          <p:cNvSpPr>
            <a:spLocks noChangeArrowheads="1"/>
          </p:cNvSpPr>
          <p:nvPr/>
        </p:nvSpPr>
        <p:spPr bwMode="auto">
          <a:xfrm>
            <a:off x="2725739" y="1503363"/>
            <a:ext cx="2303462" cy="2157412"/>
          </a:xfrm>
          <a:prstGeom prst="ellipse">
            <a:avLst/>
          </a:prstGeom>
          <a:gradFill rotWithShape="1">
            <a:gsLst>
              <a:gs pos="0">
                <a:srgbClr val="FFEBFA"/>
              </a:gs>
              <a:gs pos="30000">
                <a:srgbClr val="C4D6EB"/>
              </a:gs>
              <a:gs pos="60001">
                <a:srgbClr val="85C2FF"/>
              </a:gs>
              <a:gs pos="100000">
                <a:srgbClr val="5E9EFF"/>
              </a:gs>
            </a:gsLst>
            <a:path path="shape">
              <a:fillToRect l="50000" t="50000" r="50000" b="50000"/>
            </a:path>
          </a:gra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txBody>
          <a:bodyPr wrap="none" anchor="ctr"/>
          <a:lstStyle/>
          <a:p>
            <a:pPr>
              <a:defRPr/>
            </a:pPr>
            <a:endParaRPr lang="ru-RU">
              <a:latin typeface="Monotype Corsiva" charset="0"/>
              <a:ea typeface="Arial" charset="0"/>
              <a:cs typeface="Arial" charset="0"/>
            </a:endParaRPr>
          </a:p>
        </p:txBody>
      </p:sp>
      <p:sp>
        <p:nvSpPr>
          <p:cNvPr id="99334" name="Text Box 10">
            <a:extLst>
              <a:ext uri="{FF2B5EF4-FFF2-40B4-BE49-F238E27FC236}">
                <a16:creationId xmlns:a16="http://schemas.microsoft.com/office/drawing/2014/main" xmlns="" id="{EE8811D1-F92F-40BA-B03D-9F90A8A61531}"/>
              </a:ext>
            </a:extLst>
          </p:cNvPr>
          <p:cNvSpPr txBox="1">
            <a:spLocks noChangeArrowheads="1"/>
          </p:cNvSpPr>
          <p:nvPr/>
        </p:nvSpPr>
        <p:spPr bwMode="auto">
          <a:xfrm>
            <a:off x="2941640" y="2151063"/>
            <a:ext cx="846707" cy="40011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eaLnBrk="1" hangingPunct="1">
              <a:defRPr/>
            </a:pPr>
            <a:r>
              <a:rPr kumimoji="1" lang="ru-RU" sz="2000">
                <a:solidFill>
                  <a:srgbClr val="000000"/>
                </a:solidFill>
                <a:latin typeface="Times New Roman" charset="0"/>
              </a:rPr>
              <a:t>83,3%</a:t>
            </a:r>
          </a:p>
        </p:txBody>
      </p:sp>
      <p:sp>
        <p:nvSpPr>
          <p:cNvPr id="99335" name="AutoShape 15">
            <a:extLst>
              <a:ext uri="{FF2B5EF4-FFF2-40B4-BE49-F238E27FC236}">
                <a16:creationId xmlns:a16="http://schemas.microsoft.com/office/drawing/2014/main" xmlns="" id="{11CF7ADA-7003-42B9-B81F-ECD069EFEDBA}"/>
              </a:ext>
            </a:extLst>
          </p:cNvPr>
          <p:cNvSpPr>
            <a:spLocks noChangeArrowheads="1"/>
          </p:cNvSpPr>
          <p:nvPr/>
        </p:nvSpPr>
        <p:spPr bwMode="auto">
          <a:xfrm rot="3732039">
            <a:off x="4502151" y="1833563"/>
            <a:ext cx="990600" cy="3816350"/>
          </a:xfrm>
          <a:prstGeom prst="curvedRightArrow">
            <a:avLst>
              <a:gd name="adj1" fmla="val 77051"/>
              <a:gd name="adj2" fmla="val 154103"/>
              <a:gd name="adj3" fmla="val 33333"/>
            </a:avLst>
          </a:prstGeom>
          <a:solidFill>
            <a:schemeClr val="accent1"/>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extLst/>
        </p:spPr>
        <p:txBody>
          <a:bodyPr wrap="none" anchor="ctr"/>
          <a:lstStyle/>
          <a:p>
            <a:pPr>
              <a:defRPr/>
            </a:pPr>
            <a:endParaRPr lang="ru-RU">
              <a:latin typeface="Monotype Corsiva" charset="0"/>
              <a:ea typeface="Arial" charset="0"/>
              <a:cs typeface="Arial" charset="0"/>
            </a:endParaRPr>
          </a:p>
        </p:txBody>
      </p:sp>
      <p:pic>
        <p:nvPicPr>
          <p:cNvPr id="99336" name="Picture 9" descr="Рисунок1">
            <a:extLst>
              <a:ext uri="{FF2B5EF4-FFF2-40B4-BE49-F238E27FC236}">
                <a16:creationId xmlns:a16="http://schemas.microsoft.com/office/drawing/2014/main" xmlns="" id="{747C9414-B0D8-4820-8DC4-73B8C7737C47}"/>
              </a:ext>
            </a:extLst>
          </p:cNvPr>
          <p:cNvPicPr>
            <a:picLocks noChangeAspect="1" noChangeArrowheads="1"/>
          </p:cNvPicPr>
          <p:nvPr/>
        </p:nvPicPr>
        <p:blipFill>
          <a:blip r:embed="rId3"/>
          <a:srcRect/>
          <a:stretch>
            <a:fillRect/>
          </a:stretch>
        </p:blipFill>
        <p:spPr bwMode="auto">
          <a:xfrm>
            <a:off x="6110290" y="1647825"/>
            <a:ext cx="3563937" cy="3024188"/>
          </a:xfrm>
          <a:prstGeom prst="rect">
            <a:avLst/>
          </a:prstGeom>
          <a:noFill/>
          <a:ln w="9525">
            <a:solidFill>
              <a:srgbClr val="FFFF99"/>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81320" dir="2319588" algn="ctr" rotWithShape="0">
                    <a:srgbClr val="000000">
                      <a:alpha val="74997"/>
                    </a:srgbClr>
                  </a:outerShdw>
                </a:effectLst>
              </a14:hiddenEffects>
            </a:ext>
          </a:extLst>
        </p:spPr>
      </p:pic>
      <p:sp>
        <p:nvSpPr>
          <p:cNvPr id="99337" name="Oval 8">
            <a:extLst>
              <a:ext uri="{FF2B5EF4-FFF2-40B4-BE49-F238E27FC236}">
                <a16:creationId xmlns:a16="http://schemas.microsoft.com/office/drawing/2014/main" xmlns="" id="{085507B2-C4E3-44FD-9232-3BA0B231DDF2}"/>
              </a:ext>
            </a:extLst>
          </p:cNvPr>
          <p:cNvSpPr>
            <a:spLocks noChangeArrowheads="1"/>
          </p:cNvSpPr>
          <p:nvPr/>
        </p:nvSpPr>
        <p:spPr bwMode="auto">
          <a:xfrm>
            <a:off x="3949702" y="2727325"/>
            <a:ext cx="1812925" cy="1689100"/>
          </a:xfrm>
          <a:prstGeom prst="ellipse">
            <a:avLst/>
          </a:prstGeom>
          <a:gradFill rotWithShape="1">
            <a:gsLst>
              <a:gs pos="0">
                <a:srgbClr val="66CCFF"/>
              </a:gs>
              <a:gs pos="100000">
                <a:srgbClr val="0066FF"/>
              </a:gs>
            </a:gsLst>
            <a:path path="shape">
              <a:fillToRect l="50000" t="50000" r="50000" b="50000"/>
            </a:path>
          </a:gra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txBody>
          <a:bodyPr wrap="none" anchor="ctr"/>
          <a:lstStyle/>
          <a:p>
            <a:pPr algn="ctr">
              <a:defRPr/>
            </a:pPr>
            <a:r>
              <a:rPr kumimoji="1" lang="ru-RU" sz="2000">
                <a:solidFill>
                  <a:srgbClr val="000000"/>
                </a:solidFill>
                <a:latin typeface="Times New Roman" charset="0"/>
                <a:ea typeface="Arial" charset="0"/>
                <a:cs typeface="Arial" charset="0"/>
              </a:rPr>
              <a:t>49,8%</a:t>
            </a:r>
          </a:p>
        </p:txBody>
      </p:sp>
      <p:pic>
        <p:nvPicPr>
          <p:cNvPr id="99338" name="Picture 16">
            <a:extLst>
              <a:ext uri="{FF2B5EF4-FFF2-40B4-BE49-F238E27FC236}">
                <a16:creationId xmlns:a16="http://schemas.microsoft.com/office/drawing/2014/main" xmlns="" id="{4F8C569F-0777-45EC-B00B-95462CF8E63A}"/>
              </a:ext>
            </a:extLst>
          </p:cNvPr>
          <p:cNvPicPr>
            <a:picLocks noChangeAspect="1" noChangeArrowheads="1"/>
          </p:cNvPicPr>
          <p:nvPr/>
        </p:nvPicPr>
        <p:blipFill>
          <a:blip r:embed="rId4"/>
          <a:srcRect/>
          <a:stretch>
            <a:fillRect/>
          </a:stretch>
        </p:blipFill>
        <p:spPr bwMode="auto">
          <a:xfrm>
            <a:off x="8772527" y="1260476"/>
            <a:ext cx="1801813" cy="1179513"/>
          </a:xfrm>
          <a:prstGeom prst="rect">
            <a:avLst/>
          </a:prstGeom>
          <a:noFill/>
          <a:ln w="9525">
            <a:solidFill>
              <a:srgbClr val="FFFF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99339" name="Picture 17">
            <a:extLst>
              <a:ext uri="{FF2B5EF4-FFF2-40B4-BE49-F238E27FC236}">
                <a16:creationId xmlns:a16="http://schemas.microsoft.com/office/drawing/2014/main" xmlns="" id="{25558EA7-AFC5-4D4C-B998-C38E4F7D2E8D}"/>
              </a:ext>
            </a:extLst>
          </p:cNvPr>
          <p:cNvPicPr>
            <a:picLocks noChangeAspect="1" noChangeArrowheads="1"/>
          </p:cNvPicPr>
          <p:nvPr/>
        </p:nvPicPr>
        <p:blipFill>
          <a:blip r:embed="rId5"/>
          <a:srcRect/>
          <a:stretch>
            <a:fillRect/>
          </a:stretch>
        </p:blipFill>
        <p:spPr bwMode="auto">
          <a:xfrm>
            <a:off x="8774114" y="2582863"/>
            <a:ext cx="1835150" cy="1204912"/>
          </a:xfrm>
          <a:prstGeom prst="rect">
            <a:avLst/>
          </a:prstGeom>
          <a:noFill/>
          <a:ln w="9525">
            <a:solidFill>
              <a:srgbClr val="FFFF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99340" name="Picture 18">
            <a:extLst>
              <a:ext uri="{FF2B5EF4-FFF2-40B4-BE49-F238E27FC236}">
                <a16:creationId xmlns:a16="http://schemas.microsoft.com/office/drawing/2014/main" xmlns="" id="{3BEAC6FE-DDC6-46A6-B255-87F5637C6DAB}"/>
              </a:ext>
            </a:extLst>
          </p:cNvPr>
          <p:cNvPicPr>
            <a:picLocks noChangeAspect="1" noChangeArrowheads="1"/>
          </p:cNvPicPr>
          <p:nvPr/>
        </p:nvPicPr>
        <p:blipFill>
          <a:blip r:embed="rId6"/>
          <a:srcRect/>
          <a:stretch>
            <a:fillRect/>
          </a:stretch>
        </p:blipFill>
        <p:spPr bwMode="auto">
          <a:xfrm>
            <a:off x="8774114" y="3879850"/>
            <a:ext cx="1871662" cy="1276350"/>
          </a:xfrm>
          <a:prstGeom prst="rect">
            <a:avLst/>
          </a:prstGeom>
          <a:noFill/>
          <a:ln w="9525">
            <a:solidFill>
              <a:srgbClr val="FFFF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13" name="TextBox 12">
            <a:extLst>
              <a:ext uri="{FF2B5EF4-FFF2-40B4-BE49-F238E27FC236}">
                <a16:creationId xmlns:a16="http://schemas.microsoft.com/office/drawing/2014/main" xmlns="" id="{5278814E-9737-44FA-A648-D070A8B2BF6D}"/>
              </a:ext>
            </a:extLst>
          </p:cNvPr>
          <p:cNvSpPr txBox="1"/>
          <p:nvPr/>
        </p:nvSpPr>
        <p:spPr>
          <a:xfrm>
            <a:off x="1440053" y="3845938"/>
            <a:ext cx="1476686" cy="584775"/>
          </a:xfrm>
          <a:prstGeom prst="rect">
            <a:avLst/>
          </a:prstGeom>
          <a:noFill/>
        </p:spPr>
        <p:txBody>
          <a:bodyPr wrap="none" rtlCol="0">
            <a:spAutoFit/>
          </a:bodyPr>
          <a:lstStyle/>
          <a:p>
            <a:r>
              <a:rPr lang="ru-RU" sz="3200" b="1" dirty="0"/>
              <a:t>ДДМЖ</a:t>
            </a:r>
          </a:p>
        </p:txBody>
      </p:sp>
      <p:sp>
        <p:nvSpPr>
          <p:cNvPr id="14" name="TextBox 13">
            <a:extLst>
              <a:ext uri="{FF2B5EF4-FFF2-40B4-BE49-F238E27FC236}">
                <a16:creationId xmlns:a16="http://schemas.microsoft.com/office/drawing/2014/main" xmlns="" id="{38E0BD4E-D460-43C4-A7C1-D5123868175E}"/>
              </a:ext>
            </a:extLst>
          </p:cNvPr>
          <p:cNvSpPr txBox="1"/>
          <p:nvPr/>
        </p:nvSpPr>
        <p:spPr>
          <a:xfrm>
            <a:off x="6196017" y="1063050"/>
            <a:ext cx="2527230" cy="584775"/>
          </a:xfrm>
          <a:prstGeom prst="rect">
            <a:avLst/>
          </a:prstGeom>
          <a:noFill/>
        </p:spPr>
        <p:txBody>
          <a:bodyPr wrap="none" rtlCol="0">
            <a:spAutoFit/>
          </a:bodyPr>
          <a:lstStyle/>
          <a:p>
            <a:r>
              <a:rPr lang="ru-RU" sz="3200" b="1" dirty="0"/>
              <a:t>Опухоли ЯЯ</a:t>
            </a:r>
          </a:p>
        </p:txBody>
      </p:sp>
    </p:spTree>
    <p:extLst>
      <p:ext uri="{BB962C8B-B14F-4D97-AF65-F5344CB8AC3E}">
        <p14:creationId xmlns:p14="http://schemas.microsoft.com/office/powerpoint/2010/main" val="16367319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Заголовок 7">
            <a:extLst>
              <a:ext uri="{FF2B5EF4-FFF2-40B4-BE49-F238E27FC236}">
                <a16:creationId xmlns:a16="http://schemas.microsoft.com/office/drawing/2014/main" xmlns="" id="{7F1D6A25-1943-40AD-B5EB-8C8C4B7FFFD1}"/>
              </a:ext>
            </a:extLst>
          </p:cNvPr>
          <p:cNvSpPr txBox="1">
            <a:spLocks/>
          </p:cNvSpPr>
          <p:nvPr/>
        </p:nvSpPr>
        <p:spPr bwMode="auto">
          <a:xfrm>
            <a:off x="1524000" y="17464"/>
            <a:ext cx="91440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1" fontAlgn="base" hangingPunct="1">
              <a:spcBef>
                <a:spcPct val="0"/>
              </a:spcBef>
              <a:spcAft>
                <a:spcPct val="0"/>
              </a:spcAft>
              <a:defRPr sz="4400" kern="1200">
                <a:solidFill>
                  <a:schemeClr val="tx1"/>
                </a:solidFill>
                <a:latin typeface="+mj-lt"/>
                <a:ea typeface="Arial" charset="0"/>
                <a:cs typeface="+mj-cs"/>
              </a:defRPr>
            </a:lvl1pPr>
            <a:lvl2pPr algn="ctr" rtl="0" eaLnBrk="1" fontAlgn="base" hangingPunct="1">
              <a:spcBef>
                <a:spcPct val="0"/>
              </a:spcBef>
              <a:spcAft>
                <a:spcPct val="0"/>
              </a:spcAft>
              <a:defRPr sz="4400">
                <a:solidFill>
                  <a:schemeClr val="tx1"/>
                </a:solidFill>
                <a:latin typeface="Calibri" charset="0"/>
                <a:ea typeface="Arial" charset="0"/>
              </a:defRPr>
            </a:lvl2pPr>
            <a:lvl3pPr algn="ctr" rtl="0" eaLnBrk="1" fontAlgn="base" hangingPunct="1">
              <a:spcBef>
                <a:spcPct val="0"/>
              </a:spcBef>
              <a:spcAft>
                <a:spcPct val="0"/>
              </a:spcAft>
              <a:defRPr sz="4400">
                <a:solidFill>
                  <a:schemeClr val="tx1"/>
                </a:solidFill>
                <a:latin typeface="Calibri" charset="0"/>
                <a:ea typeface="Arial" charset="0"/>
              </a:defRPr>
            </a:lvl3pPr>
            <a:lvl4pPr algn="ctr" rtl="0" eaLnBrk="1" fontAlgn="base" hangingPunct="1">
              <a:spcBef>
                <a:spcPct val="0"/>
              </a:spcBef>
              <a:spcAft>
                <a:spcPct val="0"/>
              </a:spcAft>
              <a:defRPr sz="4400">
                <a:solidFill>
                  <a:schemeClr val="tx1"/>
                </a:solidFill>
                <a:latin typeface="Calibri" charset="0"/>
                <a:ea typeface="Arial" charset="0"/>
              </a:defRPr>
            </a:lvl4pPr>
            <a:lvl5pPr algn="ctr" rtl="0" eaLnBrk="1" fontAlgn="base" hangingPunct="1">
              <a:spcBef>
                <a:spcPct val="0"/>
              </a:spcBef>
              <a:spcAft>
                <a:spcPct val="0"/>
              </a:spcAft>
              <a:defRPr sz="4400">
                <a:solidFill>
                  <a:schemeClr val="tx1"/>
                </a:solidFill>
                <a:latin typeface="Calibri" charset="0"/>
                <a:ea typeface="Arial" charset="0"/>
              </a:defRPr>
            </a:lvl5pPr>
            <a:lvl6pPr marL="457200" algn="ctr" rtl="0" eaLnBrk="1" fontAlgn="base" hangingPunct="1">
              <a:spcBef>
                <a:spcPct val="0"/>
              </a:spcBef>
              <a:spcAft>
                <a:spcPct val="0"/>
              </a:spcAft>
              <a:defRPr sz="4400">
                <a:solidFill>
                  <a:schemeClr val="tx1"/>
                </a:solidFill>
                <a:latin typeface="Calibri" charset="0"/>
                <a:ea typeface="Arial" charset="0"/>
              </a:defRPr>
            </a:lvl6pPr>
            <a:lvl7pPr marL="914400" algn="ctr" rtl="0" eaLnBrk="1" fontAlgn="base" hangingPunct="1">
              <a:spcBef>
                <a:spcPct val="0"/>
              </a:spcBef>
              <a:spcAft>
                <a:spcPct val="0"/>
              </a:spcAft>
              <a:defRPr sz="4400">
                <a:solidFill>
                  <a:schemeClr val="tx1"/>
                </a:solidFill>
                <a:latin typeface="Calibri" charset="0"/>
                <a:ea typeface="Arial" charset="0"/>
              </a:defRPr>
            </a:lvl7pPr>
            <a:lvl8pPr marL="1371600" algn="ctr" rtl="0" eaLnBrk="1" fontAlgn="base" hangingPunct="1">
              <a:spcBef>
                <a:spcPct val="0"/>
              </a:spcBef>
              <a:spcAft>
                <a:spcPct val="0"/>
              </a:spcAft>
              <a:defRPr sz="4400">
                <a:solidFill>
                  <a:schemeClr val="tx1"/>
                </a:solidFill>
                <a:latin typeface="Calibri" charset="0"/>
                <a:ea typeface="Arial" charset="0"/>
              </a:defRPr>
            </a:lvl8pPr>
            <a:lvl9pPr marL="1828800" algn="ctr" rtl="0" eaLnBrk="1" fontAlgn="base" hangingPunct="1">
              <a:spcBef>
                <a:spcPct val="0"/>
              </a:spcBef>
              <a:spcAft>
                <a:spcPct val="0"/>
              </a:spcAft>
              <a:defRPr sz="4400">
                <a:solidFill>
                  <a:schemeClr val="tx1"/>
                </a:solidFill>
                <a:latin typeface="Calibri" charset="0"/>
                <a:ea typeface="Arial" charset="0"/>
              </a:defRPr>
            </a:lvl9pPr>
          </a:lstStyle>
          <a:p>
            <a:pPr>
              <a:defRPr/>
            </a:pPr>
            <a:endParaRPr lang="ru-RU" sz="1800" dirty="0">
              <a:solidFill>
                <a:srgbClr val="002060"/>
              </a:solidFill>
              <a:ea typeface="+mj-ea"/>
            </a:endParaRPr>
          </a:p>
        </p:txBody>
      </p:sp>
      <p:graphicFrame>
        <p:nvGraphicFramePr>
          <p:cNvPr id="65539" name="Содержимое 13">
            <a:extLst>
              <a:ext uri="{FF2B5EF4-FFF2-40B4-BE49-F238E27FC236}">
                <a16:creationId xmlns:a16="http://schemas.microsoft.com/office/drawing/2014/main" xmlns="" id="{E29310ED-5267-4549-9CC1-BF153983403C}"/>
              </a:ext>
            </a:extLst>
          </p:cNvPr>
          <p:cNvGraphicFramePr>
            <a:graphicFrameLocks/>
          </p:cNvGraphicFramePr>
          <p:nvPr>
            <p:extLst>
              <p:ext uri="{D42A27DB-BD31-4B8C-83A1-F6EECF244321}">
                <p14:modId xmlns:p14="http://schemas.microsoft.com/office/powerpoint/2010/main" val="741067116"/>
              </p:ext>
            </p:extLst>
          </p:nvPr>
        </p:nvGraphicFramePr>
        <p:xfrm>
          <a:off x="4281488" y="1339851"/>
          <a:ext cx="6662738" cy="5032374"/>
        </p:xfrm>
        <a:graphic>
          <a:graphicData uri="http://schemas.openxmlformats.org/presentationml/2006/ole">
            <mc:AlternateContent xmlns:mc="http://schemas.openxmlformats.org/markup-compatibility/2006">
              <mc:Choice xmlns:v="urn:schemas-microsoft-com:vml" Requires="v">
                <p:oleObj spid="_x0000_s76873" r:id="rId3" imgW="5474682" imgH="4529721" progId="Excel.Chart.8">
                  <p:embed/>
                </p:oleObj>
              </mc:Choice>
              <mc:Fallback>
                <p:oleObj r:id="rId3" imgW="5474682" imgH="4529721" progId="Excel.Chart.8">
                  <p:embed/>
                  <p:pic>
                    <p:nvPicPr>
                      <p:cNvPr id="65539" name="Содержимое 13">
                        <a:extLst>
                          <a:ext uri="{FF2B5EF4-FFF2-40B4-BE49-F238E27FC236}">
                            <a16:creationId xmlns:a16="http://schemas.microsoft.com/office/drawing/2014/main" xmlns="" id="{E29310ED-5267-4549-9CC1-BF153983403C}"/>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1488" y="1339851"/>
                        <a:ext cx="6662738" cy="5032374"/>
                      </a:xfrm>
                      <a:prstGeom prst="rect">
                        <a:avLst/>
                      </a:prstGeom>
                      <a:noFill/>
                      <a:ln>
                        <a:noFill/>
                      </a:ln>
                    </p:spPr>
                  </p:pic>
                </p:oleObj>
              </mc:Fallback>
            </mc:AlternateContent>
          </a:graphicData>
        </a:graphic>
      </p:graphicFrame>
      <p:graphicFrame>
        <p:nvGraphicFramePr>
          <p:cNvPr id="65540" name="Object 3">
            <a:extLst>
              <a:ext uri="{FF2B5EF4-FFF2-40B4-BE49-F238E27FC236}">
                <a16:creationId xmlns:a16="http://schemas.microsoft.com/office/drawing/2014/main" xmlns="" id="{B0DEAA93-DCEE-467F-8170-A0470381288F}"/>
              </a:ext>
            </a:extLst>
          </p:cNvPr>
          <p:cNvGraphicFramePr>
            <a:graphicFrameLocks noChangeAspect="1"/>
          </p:cNvGraphicFramePr>
          <p:nvPr>
            <p:extLst>
              <p:ext uri="{D42A27DB-BD31-4B8C-83A1-F6EECF244321}">
                <p14:modId xmlns:p14="http://schemas.microsoft.com/office/powerpoint/2010/main" val="760471606"/>
              </p:ext>
            </p:extLst>
          </p:nvPr>
        </p:nvGraphicFramePr>
        <p:xfrm>
          <a:off x="588167" y="1360322"/>
          <a:ext cx="3569495" cy="5140492"/>
        </p:xfrm>
        <a:graphic>
          <a:graphicData uri="http://schemas.openxmlformats.org/presentationml/2006/ole">
            <mc:AlternateContent xmlns:mc="http://schemas.openxmlformats.org/markup-compatibility/2006">
              <mc:Choice xmlns:v="urn:schemas-microsoft-com:vml" Requires="v">
                <p:oleObj spid="_x0000_s76874" name="Image" r:id="rId5" imgW="9657607" imgH="14791387" progId="">
                  <p:embed/>
                </p:oleObj>
              </mc:Choice>
              <mc:Fallback>
                <p:oleObj name="Image" r:id="rId5" imgW="9657607" imgH="14791387" progId="">
                  <p:embed/>
                  <p:pic>
                    <p:nvPicPr>
                      <p:cNvPr id="65540" name="Object 3">
                        <a:extLst>
                          <a:ext uri="{FF2B5EF4-FFF2-40B4-BE49-F238E27FC236}">
                            <a16:creationId xmlns:a16="http://schemas.microsoft.com/office/drawing/2014/main" xmlns="" id="{B0DEAA93-DCEE-467F-8170-A047038128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167" y="1360322"/>
                        <a:ext cx="3569495" cy="5140492"/>
                      </a:xfrm>
                      <a:prstGeom prst="rect">
                        <a:avLst/>
                      </a:prstGeom>
                      <a:noFill/>
                      <a:ln>
                        <a:noFill/>
                      </a:ln>
                    </p:spPr>
                  </p:pic>
                </p:oleObj>
              </mc:Fallback>
            </mc:AlternateContent>
          </a:graphicData>
        </a:graphic>
      </p:graphicFrame>
      <p:sp>
        <p:nvSpPr>
          <p:cNvPr id="65542" name="Название 7">
            <a:extLst>
              <a:ext uri="{FF2B5EF4-FFF2-40B4-BE49-F238E27FC236}">
                <a16:creationId xmlns:a16="http://schemas.microsoft.com/office/drawing/2014/main" xmlns="" id="{2BB69806-FA4A-44F8-B0A4-9FFFF4311172}"/>
              </a:ext>
            </a:extLst>
          </p:cNvPr>
          <p:cNvSpPr>
            <a:spLocks noGrp="1"/>
          </p:cNvSpPr>
          <p:nvPr>
            <p:ph type="title"/>
          </p:nvPr>
        </p:nvSpPr>
        <p:spPr>
          <a:xfrm>
            <a:off x="392111" y="196850"/>
            <a:ext cx="11552239" cy="1143001"/>
          </a:xfrm>
          <a:noFill/>
        </p:spPr>
        <p:txBody>
          <a:bodyPr/>
          <a:lstStyle/>
          <a:p>
            <a:r>
              <a:rPr lang="ru-RU" altLang="ru-RU" sz="2800" b="1">
                <a:solidFill>
                  <a:schemeClr val="tx1"/>
                </a:solidFill>
                <a:cs typeface="Arial" panose="020B0604020202020204" pitchFamily="34" charset="0"/>
              </a:rPr>
              <a:t>ЧАСТОТА   ДИФФУЗНЫХ  ФОРМ  ПРИ ГИНЕКОЛОГИЧЕСКИХ  ЗАБОЛЕВАНИЯХ </a:t>
            </a:r>
          </a:p>
        </p:txBody>
      </p:sp>
    </p:spTree>
    <p:extLst>
      <p:ext uri="{BB962C8B-B14F-4D97-AF65-F5344CB8AC3E}">
        <p14:creationId xmlns:p14="http://schemas.microsoft.com/office/powerpoint/2010/main" val="29720391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76ED93C4-CF18-445A-BC3D-6C77F01DBC93}"/>
              </a:ext>
            </a:extLst>
          </p:cNvPr>
          <p:cNvSpPr>
            <a:spLocks noGrp="1"/>
          </p:cNvSpPr>
          <p:nvPr>
            <p:ph idx="1"/>
          </p:nvPr>
        </p:nvSpPr>
        <p:spPr>
          <a:xfrm>
            <a:off x="7125628" y="5006897"/>
            <a:ext cx="4382431" cy="1717287"/>
          </a:xfrm>
        </p:spPr>
        <p:txBody>
          <a:bodyPr>
            <a:normAutofit lnSpcReduction="10000"/>
          </a:bodyPr>
          <a:lstStyle/>
          <a:p>
            <a:r>
              <a:rPr lang="ru-RU" sz="4000" dirty="0"/>
              <a:t>Акцент на злокачественной патологии МЖ</a:t>
            </a:r>
          </a:p>
        </p:txBody>
      </p:sp>
      <p:sp>
        <p:nvSpPr>
          <p:cNvPr id="4" name="Прямоугольник: скругленные углы 3">
            <a:extLst>
              <a:ext uri="{FF2B5EF4-FFF2-40B4-BE49-F238E27FC236}">
                <a16:creationId xmlns:a16="http://schemas.microsoft.com/office/drawing/2014/main" xmlns="" id="{0C9F85EC-C372-40FE-B0B1-3845B1852A97}"/>
              </a:ext>
            </a:extLst>
          </p:cNvPr>
          <p:cNvSpPr/>
          <p:nvPr/>
        </p:nvSpPr>
        <p:spPr>
          <a:xfrm>
            <a:off x="5575610" y="223025"/>
            <a:ext cx="6345044" cy="122663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dirty="0"/>
              <a:t>Проблема 2 ДДМЖ</a:t>
            </a:r>
          </a:p>
        </p:txBody>
      </p:sp>
      <p:pic>
        <p:nvPicPr>
          <p:cNvPr id="72706" name="Picture 2" descr="ÐÐ°ÑÑÐ¸Ð½ÐºÐ¸ Ð¿Ð¾ Ð·Ð°Ð¿ÑÐ¾ÑÑ Ð¼Ð°ÑÑÐ¾Ð¿Ð°ÑÐ¸Ñ">
            <a:extLst>
              <a:ext uri="{FF2B5EF4-FFF2-40B4-BE49-F238E27FC236}">
                <a16:creationId xmlns:a16="http://schemas.microsoft.com/office/drawing/2014/main" xmlns="" id="{CDBAD8CF-644E-4E9E-8558-FB2240A9F5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039" y="1628426"/>
            <a:ext cx="6422637" cy="481697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3978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1464" y="883093"/>
            <a:ext cx="6911816" cy="730250"/>
          </a:xfrm>
        </p:spPr>
        <p:txBody>
          <a:bodyPr>
            <a:normAutofit fontScale="90000"/>
          </a:bodyPr>
          <a:lstStyle/>
          <a:p>
            <a:pPr eaLnBrk="1" fontAlgn="auto" hangingPunct="1">
              <a:spcAft>
                <a:spcPts val="0"/>
              </a:spcAft>
              <a:defRPr/>
            </a:pPr>
            <a:r>
              <a:rPr lang="ru-RU" b="1" dirty="0">
                <a:solidFill>
                  <a:srgbClr val="C00000"/>
                </a:solidFill>
              </a:rPr>
              <a:t>Как остановить рост частоты РМЖ?</a:t>
            </a:r>
          </a:p>
        </p:txBody>
      </p:sp>
      <p:sp>
        <p:nvSpPr>
          <p:cNvPr id="3" name="Содержимое 2"/>
          <p:cNvSpPr>
            <a:spLocks noGrp="1"/>
          </p:cNvSpPr>
          <p:nvPr>
            <p:ph idx="1"/>
          </p:nvPr>
        </p:nvSpPr>
        <p:spPr>
          <a:xfrm>
            <a:off x="279400" y="2156619"/>
            <a:ext cx="11002963" cy="3492500"/>
          </a:xfrm>
        </p:spPr>
        <p:txBody>
          <a:bodyPr rtlCol="0">
            <a:noAutofit/>
          </a:bodyPr>
          <a:lstStyle/>
          <a:p>
            <a:pPr marL="0" indent="0" eaLnBrk="1" fontAlgn="auto" hangingPunct="1">
              <a:spcAft>
                <a:spcPts val="0"/>
              </a:spcAft>
              <a:buClr>
                <a:schemeClr val="accent1">
                  <a:lumMod val="75000"/>
                </a:schemeClr>
              </a:buClr>
              <a:buFont typeface="Wingdings" pitchFamily="2" charset="2"/>
              <a:buNone/>
              <a:defRPr/>
            </a:pPr>
            <a:r>
              <a:rPr lang="ru-RU" sz="2800" dirty="0">
                <a:solidFill>
                  <a:srgbClr val="0070C0"/>
                </a:solidFill>
              </a:rPr>
              <a:t>Первичная профилактика </a:t>
            </a:r>
          </a:p>
          <a:p>
            <a:pPr marL="182880" indent="-182880" eaLnBrk="1" fontAlgn="auto" hangingPunct="1">
              <a:spcAft>
                <a:spcPts val="0"/>
              </a:spcAft>
              <a:buClr>
                <a:schemeClr val="accent1">
                  <a:lumMod val="75000"/>
                </a:schemeClr>
              </a:buClr>
              <a:defRPr/>
            </a:pPr>
            <a:r>
              <a:rPr lang="ru-RU" sz="2800" dirty="0"/>
              <a:t>экология, образ жизни, питание, физическая активность, вредные привычки, стресс</a:t>
            </a:r>
          </a:p>
          <a:p>
            <a:pPr marL="0" indent="0" eaLnBrk="1" fontAlgn="auto" hangingPunct="1">
              <a:spcAft>
                <a:spcPts val="0"/>
              </a:spcAft>
              <a:buClr>
                <a:schemeClr val="accent1">
                  <a:lumMod val="75000"/>
                </a:schemeClr>
              </a:buClr>
              <a:buFont typeface="Wingdings" pitchFamily="2" charset="2"/>
              <a:buNone/>
              <a:defRPr/>
            </a:pPr>
            <a:r>
              <a:rPr lang="ru-RU" sz="2800" dirty="0">
                <a:solidFill>
                  <a:srgbClr val="0070C0"/>
                </a:solidFill>
              </a:rPr>
              <a:t>Вторичная профилактика </a:t>
            </a:r>
          </a:p>
          <a:p>
            <a:pPr marL="182880" indent="-182880" eaLnBrk="1" fontAlgn="auto" hangingPunct="1">
              <a:spcAft>
                <a:spcPts val="0"/>
              </a:spcAft>
              <a:buClr>
                <a:schemeClr val="accent1">
                  <a:lumMod val="75000"/>
                </a:schemeClr>
              </a:buClr>
              <a:defRPr/>
            </a:pPr>
            <a:r>
              <a:rPr lang="ru-RU" sz="2800" dirty="0"/>
              <a:t>скрининг РМЖ</a:t>
            </a:r>
          </a:p>
          <a:p>
            <a:pPr marL="182880" indent="-182880" eaLnBrk="1" fontAlgn="auto" hangingPunct="1">
              <a:spcAft>
                <a:spcPts val="0"/>
              </a:spcAft>
              <a:buClr>
                <a:schemeClr val="accent1">
                  <a:lumMod val="75000"/>
                </a:schemeClr>
              </a:buClr>
              <a:defRPr/>
            </a:pPr>
            <a:r>
              <a:rPr lang="ru-RU" sz="2800" dirty="0"/>
              <a:t>группы риска</a:t>
            </a:r>
          </a:p>
          <a:p>
            <a:pPr marL="182880" indent="-182880" eaLnBrk="1" fontAlgn="auto" hangingPunct="1">
              <a:spcAft>
                <a:spcPts val="0"/>
              </a:spcAft>
              <a:buClr>
                <a:schemeClr val="accent1">
                  <a:lumMod val="75000"/>
                </a:schemeClr>
              </a:buClr>
              <a:defRPr/>
            </a:pPr>
            <a:r>
              <a:rPr lang="ru-RU" sz="2800" dirty="0"/>
              <a:t>мастопатия (фиброзно-кистозная болезнь) – наиболее частое заболевание МЖ в репродуктивном возрасте!  </a:t>
            </a:r>
          </a:p>
        </p:txBody>
      </p:sp>
      <p:pic>
        <p:nvPicPr>
          <p:cNvPr id="23554" name="Picture 2" descr="Картинки по запросу пролактин и молочная желез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8560" y="108584"/>
            <a:ext cx="4406265" cy="26437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Прямоугольник: скругленные углы 4"/>
          <p:cNvSpPr/>
          <p:nvPr/>
        </p:nvSpPr>
        <p:spPr>
          <a:xfrm>
            <a:off x="279400" y="5181600"/>
            <a:ext cx="10815320" cy="1112520"/>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390174" y="1814102"/>
            <a:ext cx="4718098" cy="4106104"/>
          </a:xfrm>
          <a:prstGeom prst="rect">
            <a:avLst/>
          </a:prstGeom>
        </p:spPr>
      </p:pic>
      <p:sp>
        <p:nvSpPr>
          <p:cNvPr id="2" name="Title 1"/>
          <p:cNvSpPr>
            <a:spLocks noGrp="1"/>
          </p:cNvSpPr>
          <p:nvPr>
            <p:ph type="title"/>
          </p:nvPr>
        </p:nvSpPr>
        <p:spPr>
          <a:xfrm>
            <a:off x="263183" y="627173"/>
            <a:ext cx="11578878" cy="784128"/>
          </a:xfrm>
        </p:spPr>
        <p:txBody>
          <a:bodyPr>
            <a:noAutofit/>
          </a:bodyPr>
          <a:lstStyle/>
          <a:p>
            <a:r>
              <a:rPr lang="ru-RU" sz="3600" b="1" dirty="0"/>
              <a:t>Своевременное выявление и лечение мастопатии – путь к снижению заболеваемости РМЖ</a:t>
            </a:r>
          </a:p>
        </p:txBody>
      </p:sp>
      <p:sp>
        <p:nvSpPr>
          <p:cNvPr id="4" name="Content Placeholder 3"/>
          <p:cNvSpPr>
            <a:spLocks noGrp="1"/>
          </p:cNvSpPr>
          <p:nvPr>
            <p:ph sz="half" idx="2"/>
          </p:nvPr>
        </p:nvSpPr>
        <p:spPr>
          <a:xfrm>
            <a:off x="4943872" y="1958118"/>
            <a:ext cx="6898189" cy="3962088"/>
          </a:xfrm>
          <a:solidFill>
            <a:schemeClr val="bg1"/>
          </a:solidFill>
          <a:ln>
            <a:solidFill>
              <a:schemeClr val="bg1">
                <a:lumMod val="75000"/>
              </a:schemeClr>
            </a:solidFill>
          </a:ln>
        </p:spPr>
        <p:txBody>
          <a:bodyPr>
            <a:normAutofit/>
          </a:bodyPr>
          <a:lstStyle/>
          <a:p>
            <a:pPr marL="0" indent="0">
              <a:buNone/>
            </a:pPr>
            <a:r>
              <a:rPr lang="ru-RU" sz="2400" dirty="0"/>
              <a:t>В большинстве своем охват женщин маммографическим скринингом (МС) остается недостаточным (не более 15% женщин, подлежащих осмотру). </a:t>
            </a:r>
          </a:p>
          <a:p>
            <a:pPr marL="0" indent="0">
              <a:buNone/>
            </a:pPr>
            <a:r>
              <a:rPr lang="ru-RU" sz="2400" dirty="0"/>
              <a:t>Результатами МС пользуются только онкологи, а </a:t>
            </a:r>
            <a:r>
              <a:rPr lang="ru-RU" sz="2400" b="1" dirty="0"/>
              <a:t>тысячи женщин с выявленными диффузными формами мастопатий остаются без лечения гормонального дисбаланса</a:t>
            </a:r>
            <a:r>
              <a:rPr lang="ru-RU" sz="2400" dirty="0"/>
              <a:t>, которое помогло бы им обрести полноценное здоровье репродуктивной системы и повлиять на снижение заболеваемости РМЖ в целом.</a:t>
            </a:r>
          </a:p>
        </p:txBody>
      </p:sp>
      <p:sp>
        <p:nvSpPr>
          <p:cNvPr id="6" name="Slide Number Placeholder 5"/>
          <p:cNvSpPr>
            <a:spLocks noGrp="1"/>
          </p:cNvSpPr>
          <p:nvPr>
            <p:ph type="sldNum" sz="quarter" idx="12"/>
          </p:nvPr>
        </p:nvSpPr>
        <p:spPr/>
        <p:txBody>
          <a:bodyPr/>
          <a:lstStyle/>
          <a:p>
            <a:fld id="{9F6A549E-C1CF-44E4-8B40-9552E2599B1C}" type="slidenum">
              <a:rPr lang="ru-RU" smtClean="0"/>
              <a:t>15</a:t>
            </a:fld>
            <a:endParaRPr lang="ru-RU"/>
          </a:p>
        </p:txBody>
      </p:sp>
      <p:sp>
        <p:nvSpPr>
          <p:cNvPr id="8" name="TextBox 7"/>
          <p:cNvSpPr txBox="1"/>
          <p:nvPr/>
        </p:nvSpPr>
        <p:spPr>
          <a:xfrm>
            <a:off x="551384" y="6224513"/>
            <a:ext cx="10759744" cy="461665"/>
          </a:xfrm>
          <a:prstGeom prst="rect">
            <a:avLst/>
          </a:prstGeom>
          <a:noFill/>
        </p:spPr>
        <p:txBody>
          <a:bodyPr wrap="square" rtlCol="0">
            <a:spAutoFit/>
          </a:bodyPr>
          <a:lstStyle/>
          <a:p>
            <a:pPr algn="r"/>
            <a:r>
              <a:rPr lang="ru-RU" sz="1200" i="1" dirty="0">
                <a:latin typeface="+mn-lt"/>
              </a:rPr>
              <a:t>Черенков В.Г., Петров А.Б., Тверезовский С.А., Строженков М.М. ОТ ПАТОГЕНЕЗА ОПУХОЛЕЙ МОЛОЧНЫХ ЖЕЛЕЗ И ГИНЕКОЛОГИЧЕСКИХ</a:t>
            </a:r>
          </a:p>
          <a:p>
            <a:pPr algn="r"/>
            <a:r>
              <a:rPr lang="ru-RU" sz="1200" i="1" dirty="0">
                <a:latin typeface="+mn-lt"/>
              </a:rPr>
              <a:t>БОЛЕЗНЕЙ К ПРАКТИЧЕСКОМУ РЕШЕНИЮ ПРОБЛЕМЫ , Российский онкологический журнал, №5, 2014, с. 47 – 51. </a:t>
            </a:r>
          </a:p>
        </p:txBody>
      </p:sp>
    </p:spTree>
    <p:extLst>
      <p:ext uri="{BB962C8B-B14F-4D97-AF65-F5344CB8AC3E}">
        <p14:creationId xmlns:p14="http://schemas.microsoft.com/office/powerpoint/2010/main" val="1663538148"/>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121C3DF-804A-449C-BECF-689E085D2A50}"/>
              </a:ext>
            </a:extLst>
          </p:cNvPr>
          <p:cNvSpPr>
            <a:spLocks noGrp="1"/>
          </p:cNvSpPr>
          <p:nvPr>
            <p:ph type="title"/>
          </p:nvPr>
        </p:nvSpPr>
        <p:spPr>
          <a:xfrm>
            <a:off x="5776332" y="4354105"/>
            <a:ext cx="6244014" cy="1609344"/>
          </a:xfrm>
        </p:spPr>
        <p:txBody>
          <a:bodyPr>
            <a:normAutofit fontScale="90000"/>
          </a:bodyPr>
          <a:lstStyle/>
          <a:p>
            <a:r>
              <a:rPr lang="ru-RU" dirty="0"/>
              <a:t>Что такое норма? И есть ли норма для МЖ</a:t>
            </a:r>
          </a:p>
        </p:txBody>
      </p:sp>
      <p:sp>
        <p:nvSpPr>
          <p:cNvPr id="5" name="Прямоугольник: скругленные углы 4">
            <a:extLst>
              <a:ext uri="{FF2B5EF4-FFF2-40B4-BE49-F238E27FC236}">
                <a16:creationId xmlns:a16="http://schemas.microsoft.com/office/drawing/2014/main" xmlns="" id="{8FE88CFC-5995-4AD7-B9FC-DE130BBD3065}"/>
              </a:ext>
            </a:extLst>
          </p:cNvPr>
          <p:cNvSpPr/>
          <p:nvPr/>
        </p:nvSpPr>
        <p:spPr>
          <a:xfrm>
            <a:off x="5374888" y="312235"/>
            <a:ext cx="6345044" cy="122663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dirty="0"/>
              <a:t>Проблема 3 ДДМЖ</a:t>
            </a:r>
          </a:p>
        </p:txBody>
      </p:sp>
      <p:pic>
        <p:nvPicPr>
          <p:cNvPr id="73730" name="Picture 2" descr="ÐÐ¾ÑÐ¾Ð¶ÐµÐµ Ð¸Ð·Ð¾Ð±ÑÐ°Ð¶ÐµÐ½Ð¸Ðµ">
            <a:extLst>
              <a:ext uri="{FF2B5EF4-FFF2-40B4-BE49-F238E27FC236}">
                <a16:creationId xmlns:a16="http://schemas.microsoft.com/office/drawing/2014/main" xmlns="" id="{3577EB17-0A24-465F-B749-3FA390E43D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202" r="6938"/>
          <a:stretch/>
        </p:blipFill>
        <p:spPr bwMode="auto">
          <a:xfrm>
            <a:off x="171654" y="1706136"/>
            <a:ext cx="5586762" cy="4839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0572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58BD51D-CA8D-47D6-B80D-920078BE77E1}"/>
              </a:ext>
            </a:extLst>
          </p:cNvPr>
          <p:cNvSpPr>
            <a:spLocks noGrp="1"/>
          </p:cNvSpPr>
          <p:nvPr>
            <p:ph type="title"/>
          </p:nvPr>
        </p:nvSpPr>
        <p:spPr>
          <a:xfrm>
            <a:off x="120476" y="0"/>
            <a:ext cx="11740704" cy="1048215"/>
          </a:xfrm>
        </p:spPr>
        <p:txBody>
          <a:bodyPr>
            <a:normAutofit/>
          </a:bodyPr>
          <a:lstStyle/>
          <a:p>
            <a:r>
              <a:rPr lang="ru-RU" sz="4800" b="1" dirty="0"/>
              <a:t>Одинаковое ли состояние МЖ?</a:t>
            </a:r>
          </a:p>
        </p:txBody>
      </p:sp>
      <p:pic>
        <p:nvPicPr>
          <p:cNvPr id="74754" name="Picture 2" descr="ÐÐ°ÑÑÐ¸Ð½ÐºÐ¸ Ð¿Ð¾ Ð·Ð°Ð¿ÑÐ¾ÑÑ ÐºÐ¾ÑÐ¼Ð»ÐµÐ½Ð¸Ðµ Ð³ÑÑÐ´ÑÑ">
            <a:extLst>
              <a:ext uri="{FF2B5EF4-FFF2-40B4-BE49-F238E27FC236}">
                <a16:creationId xmlns:a16="http://schemas.microsoft.com/office/drawing/2014/main" xmlns="" id="{6503DC44-997E-4857-BF32-40156B9E19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17"/>
          <a:stretch/>
        </p:blipFill>
        <p:spPr bwMode="auto">
          <a:xfrm>
            <a:off x="5891674" y="931914"/>
            <a:ext cx="3192935" cy="26262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4756" name="Picture 4" descr="ÐÐ°ÑÑÐ¸Ð½ÐºÐ¸ Ð¿Ð¾ Ð·Ð°Ð¿ÑÐ¾ÑÑ Ð¿ÑÐ¸ÐµÐ¼ Ð³Ð¾ÑÐ¼Ð¾Ð½Ð°Ð»ÑÐ½ÑÑ ÐºÐ¾Ð½ÑÑÐ°ÑÐµÐ¿ÑÐ¸Ð²Ð¾Ð²">
            <a:extLst>
              <a:ext uri="{FF2B5EF4-FFF2-40B4-BE49-F238E27FC236}">
                <a16:creationId xmlns:a16="http://schemas.microsoft.com/office/drawing/2014/main" xmlns="" id="{17E175CE-3465-4366-9336-0E23A75DC1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476" y="931914"/>
            <a:ext cx="5544346" cy="26262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4758" name="Picture 6" descr="ÐÐ°ÑÑÐ¸Ð½ÐºÐ¸ Ð¿Ð¾ Ð·Ð°Ð¿ÑÐ¾ÑÑ Ð±Ð¸Ð·Ð½ÐµÑ Ð»ÐµÐ´Ð¸">
            <a:extLst>
              <a:ext uri="{FF2B5EF4-FFF2-40B4-BE49-F238E27FC236}">
                <a16:creationId xmlns:a16="http://schemas.microsoft.com/office/drawing/2014/main" xmlns="" id="{E30C444F-A060-4327-9739-1250747E82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741" r="9976"/>
          <a:stretch/>
        </p:blipFill>
        <p:spPr bwMode="auto">
          <a:xfrm>
            <a:off x="6646749" y="3696257"/>
            <a:ext cx="2717263" cy="27046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4760" name="Picture 8" descr="ÐÐ°ÑÑÐ¸Ð½ÐºÐ¸ Ð¿Ð¾ Ð·Ð°Ð¿ÑÐ¾ÑÑ Ð±Ð¸Ð·Ð½ÐµÑ Ð»ÐµÐ´Ð¸">
            <a:extLst>
              <a:ext uri="{FF2B5EF4-FFF2-40B4-BE49-F238E27FC236}">
                <a16:creationId xmlns:a16="http://schemas.microsoft.com/office/drawing/2014/main" xmlns="" id="{EFA9CA48-78A6-44DA-BC9C-0AB7459E7EE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646"/>
          <a:stretch/>
        </p:blipFill>
        <p:spPr bwMode="auto">
          <a:xfrm>
            <a:off x="2896033" y="3696257"/>
            <a:ext cx="3742072" cy="27046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4762" name="Picture 10" descr="ÐÐ°ÑÑÐ¸Ð½ÐºÐ¸ Ð¿Ð¾ Ð·Ð°Ð¿ÑÐ¾ÑÑ Ð¿Ð»Ð°ÑÑÐµ Ð´Ð»Ñ Ð¿Ð¾Ð»Ð½ÑÑ">
            <a:extLst>
              <a:ext uri="{FF2B5EF4-FFF2-40B4-BE49-F238E27FC236}">
                <a16:creationId xmlns:a16="http://schemas.microsoft.com/office/drawing/2014/main" xmlns="" id="{A5C9F82B-D16B-4A81-968E-5141A19CD3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93236" y="925936"/>
            <a:ext cx="2659896" cy="5474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4764" name="Picture 12" descr="ÐÐ°ÑÑÐ¸Ð½ÐºÐ¸ Ð¿Ð¾ Ð·Ð°Ð¿ÑÐ¾ÑÑ Ð¼Ð¾Ð»Ð¾Ð´Ð°Ñ Ð´ÐµÐ²ÑÑÐºÐ°">
            <a:extLst>
              <a:ext uri="{FF2B5EF4-FFF2-40B4-BE49-F238E27FC236}">
                <a16:creationId xmlns:a16="http://schemas.microsoft.com/office/drawing/2014/main" xmlns="" id="{6DA81905-2E9F-4A3F-8E27-146A6A0EF03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112" r="12241"/>
          <a:stretch/>
        </p:blipFill>
        <p:spPr bwMode="auto">
          <a:xfrm>
            <a:off x="113134" y="3696257"/>
            <a:ext cx="2775977" cy="27046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4133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3352" y="332656"/>
            <a:ext cx="11593288" cy="642102"/>
          </a:xfrm>
        </p:spPr>
        <p:txBody>
          <a:bodyPr>
            <a:noAutofit/>
          </a:bodyPr>
          <a:lstStyle/>
          <a:p>
            <a:pPr>
              <a:defRPr/>
            </a:pPr>
            <a:r>
              <a:rPr lang="ru-RU" sz="3600" b="1" dirty="0"/>
              <a:t>нейроэндокринная регуляция </a:t>
            </a:r>
            <a:r>
              <a:rPr lang="ru-RU" sz="3600" b="1" dirty="0" err="1"/>
              <a:t>маммогенеза</a:t>
            </a:r>
            <a:endParaRPr lang="ru-RU" sz="3600" b="1" dirty="0"/>
          </a:p>
        </p:txBody>
      </p:sp>
      <p:sp>
        <p:nvSpPr>
          <p:cNvPr id="126979" name="Объект 2"/>
          <p:cNvSpPr>
            <a:spLocks noGrp="1"/>
          </p:cNvSpPr>
          <p:nvPr>
            <p:ph idx="1"/>
          </p:nvPr>
        </p:nvSpPr>
        <p:spPr>
          <a:xfrm>
            <a:off x="335360" y="1231763"/>
            <a:ext cx="5046879" cy="2692247"/>
          </a:xfrm>
        </p:spPr>
        <p:txBody>
          <a:bodyPr>
            <a:noAutofit/>
          </a:bodyPr>
          <a:lstStyle/>
          <a:p>
            <a:r>
              <a:rPr lang="ru-RU" altLang="ru-RU" sz="1600" dirty="0"/>
              <a:t>Тесно связана с периодами естественной функциональной активности </a:t>
            </a:r>
            <a:r>
              <a:rPr lang="ru-RU" altLang="ru-RU" sz="1600" dirty="0" err="1"/>
              <a:t>коры</a:t>
            </a:r>
            <a:r>
              <a:rPr lang="ru-RU" altLang="ru-RU" sz="1600" dirty="0"/>
              <a:t> надпочечников: начало развития железы совпадает с </a:t>
            </a:r>
            <a:r>
              <a:rPr lang="ru-RU" altLang="ru-RU" sz="1600" dirty="0" err="1"/>
              <a:t>адренархе</a:t>
            </a:r>
            <a:r>
              <a:rPr lang="ru-RU" altLang="ru-RU" sz="1600" dirty="0"/>
              <a:t>, интенсивное развитие паренхимы — с усилением адреналовой активности в 13—16 лет.</a:t>
            </a:r>
          </a:p>
          <a:p>
            <a:r>
              <a:rPr lang="ru-RU" altLang="ru-RU" sz="1600" dirty="0"/>
              <a:t>Роль надпочечниковых гормонов (</a:t>
            </a:r>
            <a:r>
              <a:rPr lang="ru-RU" altLang="ru-RU" sz="1600" b="1" dirty="0"/>
              <a:t>кортизол</a:t>
            </a:r>
            <a:r>
              <a:rPr lang="ru-RU" altLang="ru-RU" sz="1600" dirty="0"/>
              <a:t>) состоит в индукции рецепторов к </a:t>
            </a:r>
            <a:r>
              <a:rPr lang="ru-RU" altLang="ru-RU" sz="1600" b="1" dirty="0"/>
              <a:t>ПРЛ</a:t>
            </a:r>
            <a:r>
              <a:rPr lang="ru-RU" altLang="ru-RU" sz="1600" dirty="0"/>
              <a:t>, активации роста эпителиальных клеток и протоков в синергизме с ПРЛ (ПРЛ </a:t>
            </a:r>
            <a:r>
              <a:rPr lang="ru-RU" altLang="ru-RU" sz="1600" dirty="0">
                <a:sym typeface="Symbol" panose="05050102010706020507" pitchFamily="18" charset="2"/>
              </a:rPr>
              <a:t></a:t>
            </a:r>
            <a:r>
              <a:rPr lang="ru-RU" altLang="ru-RU" sz="1600" dirty="0"/>
              <a:t> концентрацию </a:t>
            </a:r>
            <a:r>
              <a:rPr lang="en-US" altLang="ru-RU" sz="1600" dirty="0">
                <a:latin typeface="Cambria" panose="02040503050406030204" pitchFamily="18" charset="0"/>
              </a:rPr>
              <a:t>ER</a:t>
            </a:r>
            <a:r>
              <a:rPr lang="en-US" altLang="ru-RU" sz="1600" dirty="0"/>
              <a:t> </a:t>
            </a:r>
            <a:r>
              <a:rPr lang="ru-RU" altLang="ru-RU" sz="1600" dirty="0"/>
              <a:t>в МЖ)</a:t>
            </a:r>
          </a:p>
        </p:txBody>
      </p:sp>
      <p:sp>
        <p:nvSpPr>
          <p:cNvPr id="126980" name="TextBox 3"/>
          <p:cNvSpPr txBox="1">
            <a:spLocks noChangeArrowheads="1"/>
          </p:cNvSpPr>
          <p:nvPr/>
        </p:nvSpPr>
        <p:spPr bwMode="auto">
          <a:xfrm>
            <a:off x="144423" y="6073170"/>
            <a:ext cx="11233942"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ru-RU" altLang="ru-RU" sz="900" i="1" dirty="0">
                <a:solidFill>
                  <a:srgbClr val="000000"/>
                </a:solidFill>
                <a:latin typeface="Cambria" panose="02040503050406030204" pitchFamily="18" charset="0"/>
              </a:rPr>
              <a:t>[1] Андреева Е.Н., </a:t>
            </a:r>
            <a:r>
              <a:rPr lang="ru-RU" altLang="ru-RU" sz="900" i="1" dirty="0" err="1">
                <a:solidFill>
                  <a:srgbClr val="000000"/>
                </a:solidFill>
                <a:latin typeface="Cambria" panose="02040503050406030204" pitchFamily="18" charset="0"/>
              </a:rPr>
              <a:t>Хамошина</a:t>
            </a:r>
            <a:r>
              <a:rPr lang="ru-RU" altLang="ru-RU" sz="900" i="1" dirty="0">
                <a:solidFill>
                  <a:srgbClr val="000000"/>
                </a:solidFill>
                <a:latin typeface="Cambria" panose="02040503050406030204" pitchFamily="18" charset="0"/>
              </a:rPr>
              <a:t> М.Б. </a:t>
            </a:r>
            <a:r>
              <a:rPr lang="ru-RU" altLang="ru-RU" sz="900" i="1" dirty="0" err="1">
                <a:solidFill>
                  <a:srgbClr val="000000"/>
                </a:solidFill>
                <a:latin typeface="Cambria" panose="02040503050406030204" pitchFamily="18" charset="0"/>
              </a:rPr>
              <a:t>Гиперпролактинемия</a:t>
            </a:r>
            <a:r>
              <a:rPr lang="ru-RU" altLang="ru-RU" sz="900" i="1" dirty="0">
                <a:solidFill>
                  <a:srgbClr val="000000"/>
                </a:solidFill>
                <a:latin typeface="Cambria" panose="02040503050406030204" pitchFamily="18" charset="0"/>
              </a:rPr>
              <a:t> и заболевания молочных желез // Эффективная фармакотерапия в акушерстве и гинекологии. — 2010. — № 1. — С. 3—6. [2] Андреева Е.Н., </a:t>
            </a:r>
            <a:r>
              <a:rPr lang="ru-RU" altLang="ru-RU" sz="900" i="1" dirty="0" err="1">
                <a:solidFill>
                  <a:srgbClr val="000000"/>
                </a:solidFill>
                <a:latin typeface="Cambria" panose="02040503050406030204" pitchFamily="18" charset="0"/>
              </a:rPr>
              <a:t>Хамошина</a:t>
            </a:r>
            <a:r>
              <a:rPr lang="ru-RU" altLang="ru-RU" sz="900" i="1" dirty="0">
                <a:solidFill>
                  <a:srgbClr val="000000"/>
                </a:solidFill>
                <a:latin typeface="Cambria" panose="02040503050406030204" pitchFamily="18" charset="0"/>
              </a:rPr>
              <a:t> М.Б., Руднева О.Д.  Пролактин и молочные железы: норма и патология // Гинекология. — 2012. — Т. 14. — № 1. — С. 12—16. [3] Дедов И.И., Семичева Т.В., </a:t>
            </a:r>
            <a:r>
              <a:rPr lang="ru-RU" altLang="ru-RU" sz="900" i="1" dirty="0" err="1">
                <a:solidFill>
                  <a:srgbClr val="000000"/>
                </a:solidFill>
                <a:latin typeface="Cambria" panose="02040503050406030204" pitchFamily="18" charset="0"/>
              </a:rPr>
              <a:t>Петеркова</a:t>
            </a:r>
            <a:r>
              <a:rPr lang="ru-RU" altLang="ru-RU" sz="900" i="1" dirty="0">
                <a:solidFill>
                  <a:srgbClr val="000000"/>
                </a:solidFill>
                <a:latin typeface="Cambria" panose="02040503050406030204" pitchFamily="18" charset="0"/>
              </a:rPr>
              <a:t> В.А. Половое развитие детей: норма и патология. — М.: </a:t>
            </a:r>
            <a:r>
              <a:rPr lang="ru-RU" altLang="ru-RU" sz="900" i="1" dirty="0" err="1">
                <a:solidFill>
                  <a:srgbClr val="000000"/>
                </a:solidFill>
                <a:latin typeface="Cambria" panose="02040503050406030204" pitchFamily="18" charset="0"/>
              </a:rPr>
              <a:t>Колор</a:t>
            </a:r>
            <a:r>
              <a:rPr lang="ru-RU" altLang="ru-RU" sz="900" i="1" dirty="0">
                <a:solidFill>
                  <a:srgbClr val="000000"/>
                </a:solidFill>
                <a:latin typeface="Cambria" panose="02040503050406030204" pitchFamily="18" charset="0"/>
              </a:rPr>
              <a:t> ИТ </a:t>
            </a:r>
            <a:r>
              <a:rPr lang="ru-RU" altLang="ru-RU" sz="900" i="1" dirty="0" err="1">
                <a:solidFill>
                  <a:srgbClr val="000000"/>
                </a:solidFill>
                <a:latin typeface="Cambria" panose="02040503050406030204" pitchFamily="18" charset="0"/>
              </a:rPr>
              <a:t>Студио</a:t>
            </a:r>
            <a:r>
              <a:rPr lang="ru-RU" altLang="ru-RU" sz="900" i="1" dirty="0">
                <a:solidFill>
                  <a:srgbClr val="000000"/>
                </a:solidFill>
                <a:latin typeface="Cambria" panose="02040503050406030204" pitchFamily="18" charset="0"/>
              </a:rPr>
              <a:t>, 2002. [4] Доброкачественные заболевания молочных желез. Клинические лекции по материалам школы «Современные аспекты патогенеза, диагностики и лечения заболеваний молочных желез». — М.: Адамант Ъ, 2006. [5] Маммология: национальное руководство / Под ред. В.П. Харченко, Н.И. Рожковой. — Изд. 2-е, </a:t>
            </a:r>
            <a:r>
              <a:rPr lang="ru-RU" altLang="ru-RU" sz="900" i="1" dirty="0" err="1">
                <a:solidFill>
                  <a:srgbClr val="000000"/>
                </a:solidFill>
                <a:latin typeface="Cambria" panose="02040503050406030204" pitchFamily="18" charset="0"/>
              </a:rPr>
              <a:t>испр</a:t>
            </a:r>
            <a:r>
              <a:rPr lang="ru-RU" altLang="ru-RU" sz="900" i="1" dirty="0">
                <a:solidFill>
                  <a:srgbClr val="000000"/>
                </a:solidFill>
                <a:latin typeface="Cambria" panose="02040503050406030204" pitchFamily="18" charset="0"/>
              </a:rPr>
              <a:t>. и доп. — М.: ГЭОТАР-Медиа, 2009. [6] Молочные железы и гинекологические болезни / Под ред. В.Е. Радзинского. — </a:t>
            </a:r>
            <a:r>
              <a:rPr lang="ru-RU" altLang="ru-RU" sz="900" i="1" dirty="0" err="1">
                <a:solidFill>
                  <a:srgbClr val="000000"/>
                </a:solidFill>
                <a:latin typeface="Cambria" panose="02040503050406030204" pitchFamily="18" charset="0"/>
              </a:rPr>
              <a:t>Медиабюро</a:t>
            </a:r>
            <a:r>
              <a:rPr lang="ru-RU" altLang="ru-RU" sz="900" i="1" dirty="0">
                <a:solidFill>
                  <a:srgbClr val="000000"/>
                </a:solidFill>
                <a:latin typeface="Cambria" panose="02040503050406030204" pitchFamily="18" charset="0"/>
              </a:rPr>
              <a:t> Статус презенс, 2010.</a:t>
            </a:r>
          </a:p>
        </p:txBody>
      </p:sp>
      <p:pic>
        <p:nvPicPr>
          <p:cNvPr id="4" name="Рисунок 3">
            <a:extLst>
              <a:ext uri="{FF2B5EF4-FFF2-40B4-BE49-F238E27FC236}">
                <a16:creationId xmlns:a16="http://schemas.microsoft.com/office/drawing/2014/main" xmlns="" id="{01D7E0A9-6D9D-48D1-B650-E7D9EDBC331A}"/>
              </a:ext>
            </a:extLst>
          </p:cNvPr>
          <p:cNvPicPr>
            <a:picLocks noChangeAspect="1"/>
          </p:cNvPicPr>
          <p:nvPr/>
        </p:nvPicPr>
        <p:blipFill>
          <a:blip r:embed="rId2"/>
          <a:stretch>
            <a:fillRect/>
          </a:stretch>
        </p:blipFill>
        <p:spPr>
          <a:xfrm>
            <a:off x="5382239" y="1124744"/>
            <a:ext cx="6474401" cy="2906287"/>
          </a:xfrm>
          <a:prstGeom prst="rect">
            <a:avLst/>
          </a:prstGeom>
        </p:spPr>
      </p:pic>
      <p:sp>
        <p:nvSpPr>
          <p:cNvPr id="5" name="TextBox 4">
            <a:extLst>
              <a:ext uri="{FF2B5EF4-FFF2-40B4-BE49-F238E27FC236}">
                <a16:creationId xmlns:a16="http://schemas.microsoft.com/office/drawing/2014/main" xmlns="" id="{375C517C-8004-4970-8D39-303BA605B4A4}"/>
              </a:ext>
            </a:extLst>
          </p:cNvPr>
          <p:cNvSpPr txBox="1"/>
          <p:nvPr/>
        </p:nvSpPr>
        <p:spPr>
          <a:xfrm>
            <a:off x="335360" y="3967538"/>
            <a:ext cx="11323256" cy="2062103"/>
          </a:xfrm>
          <a:prstGeom prst="rect">
            <a:avLst/>
          </a:prstGeom>
          <a:noFill/>
        </p:spPr>
        <p:txBody>
          <a:bodyPr wrap="square" rtlCol="0">
            <a:spAutoFit/>
          </a:bodyPr>
          <a:lstStyle/>
          <a:p>
            <a:pPr marL="285750" indent="-285750">
              <a:buFont typeface="Arial" panose="020B0604020202020204" pitchFamily="34" charset="0"/>
              <a:buChar char="•"/>
            </a:pPr>
            <a:r>
              <a:rPr lang="ru-RU" altLang="ru-RU" sz="1600" dirty="0"/>
              <a:t>Последующий рост МЖ в пубертатном периоде, который определяется преимущественно стимуляцией эстрогенами и прогестероном:</a:t>
            </a:r>
          </a:p>
          <a:p>
            <a:pPr marL="742950" lvl="1" indent="-285750">
              <a:buFont typeface="Arial" panose="020B0604020202020204" pitchFamily="34" charset="0"/>
              <a:buChar char="•"/>
            </a:pPr>
            <a:r>
              <a:rPr lang="ru-RU" altLang="ru-RU" sz="1600" b="1" dirty="0"/>
              <a:t>эстрогены</a:t>
            </a:r>
            <a:r>
              <a:rPr lang="ru-RU" altLang="ru-RU" sz="1600" dirty="0"/>
              <a:t> обеспечивают ангиогенез в соединительной ткани, пролиферацию </a:t>
            </a:r>
            <a:r>
              <a:rPr lang="ru-RU" altLang="ru-RU" sz="1600" dirty="0" err="1"/>
              <a:t>протокового</a:t>
            </a:r>
            <a:r>
              <a:rPr lang="ru-RU" altLang="ru-RU" sz="1600" dirty="0"/>
              <a:t> и альвеолярного эпителия, </a:t>
            </a:r>
          </a:p>
          <a:p>
            <a:pPr marL="742950" lvl="1" indent="-285750">
              <a:buFont typeface="Arial" panose="020B0604020202020204" pitchFamily="34" charset="0"/>
              <a:buChar char="•"/>
            </a:pPr>
            <a:r>
              <a:rPr lang="ru-RU" altLang="ru-RU" sz="1600" dirty="0"/>
              <a:t>прогестерон вызывает развитие железистой ткани, увеличение числа альвеол и долек, одновременно сдерживая митотическую активность.</a:t>
            </a:r>
          </a:p>
          <a:p>
            <a:pPr marL="285750" indent="-285750">
              <a:buFont typeface="Arial" panose="020B0604020202020204" pitchFamily="34" charset="0"/>
              <a:buChar char="•"/>
            </a:pPr>
            <a:r>
              <a:rPr lang="ru-RU" altLang="ru-RU" sz="1600" dirty="0"/>
              <a:t>В обеспечении </a:t>
            </a:r>
            <a:r>
              <a:rPr lang="ru-RU" altLang="ru-RU" sz="1600" dirty="0" err="1"/>
              <a:t>маммогенеза</a:t>
            </a:r>
            <a:r>
              <a:rPr lang="ru-RU" altLang="ru-RU" sz="1600" dirty="0"/>
              <a:t> также участвуют трийодтиронин, тироксин, инсулин, биологические амины, эпидермальный фактор роста, простагландины и центральные пептиды.</a:t>
            </a:r>
          </a:p>
        </p:txBody>
      </p:sp>
    </p:spTree>
    <p:extLst>
      <p:ext uri="{BB962C8B-B14F-4D97-AF65-F5344CB8AC3E}">
        <p14:creationId xmlns:p14="http://schemas.microsoft.com/office/powerpoint/2010/main" val="29043804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Заголовок 1"/>
          <p:cNvSpPr>
            <a:spLocks noGrp="1"/>
          </p:cNvSpPr>
          <p:nvPr>
            <p:ph type="title"/>
          </p:nvPr>
        </p:nvSpPr>
        <p:spPr>
          <a:xfrm>
            <a:off x="657922" y="702528"/>
            <a:ext cx="10861288" cy="669072"/>
          </a:xfrm>
        </p:spPr>
        <p:txBody>
          <a:bodyPr>
            <a:noAutofit/>
          </a:bodyPr>
          <a:lstStyle/>
          <a:p>
            <a:pPr algn="l"/>
            <a:r>
              <a:rPr lang="ru-RU" altLang="ru-RU" sz="6000" b="1" dirty="0"/>
              <a:t>МЖ: ФОЛЛИКУЛЯРНАЯ ФАЗА</a:t>
            </a:r>
          </a:p>
        </p:txBody>
      </p:sp>
      <p:sp>
        <p:nvSpPr>
          <p:cNvPr id="21507" name="Объект 2"/>
          <p:cNvSpPr>
            <a:spLocks noGrp="1"/>
          </p:cNvSpPr>
          <p:nvPr>
            <p:ph sz="half" idx="2"/>
          </p:nvPr>
        </p:nvSpPr>
        <p:spPr>
          <a:xfrm>
            <a:off x="621044" y="1814142"/>
            <a:ext cx="10437541" cy="4293219"/>
          </a:xfrm>
        </p:spPr>
        <p:txBody>
          <a:bodyPr>
            <a:noAutofit/>
          </a:bodyPr>
          <a:lstStyle/>
          <a:p>
            <a:pPr>
              <a:lnSpc>
                <a:spcPct val="90000"/>
              </a:lnSpc>
              <a:defRPr/>
            </a:pPr>
            <a:r>
              <a:rPr lang="ru-RU" altLang="ru-RU" sz="2800" dirty="0"/>
              <a:t>Под преобладающим влиянием эстрогенов происходит уплотнение коллагеновых волокон во вне-и внутридольковой соединительной ткани, что приводит к сужению внутридолькового пространства</a:t>
            </a:r>
            <a:endParaRPr lang="en-US" altLang="ru-RU" sz="2800" dirty="0"/>
          </a:p>
          <a:p>
            <a:pPr>
              <a:lnSpc>
                <a:spcPct val="90000"/>
              </a:lnSpc>
              <a:defRPr/>
            </a:pPr>
            <a:endParaRPr lang="ru-RU" altLang="ru-RU" sz="2800" dirty="0"/>
          </a:p>
          <a:p>
            <a:pPr>
              <a:lnSpc>
                <a:spcPct val="90000"/>
              </a:lnSpc>
              <a:defRPr/>
            </a:pPr>
            <a:r>
              <a:rPr lang="ru-RU" altLang="ru-RU" sz="2800" dirty="0"/>
              <a:t>Увеличение активности фибробластов и кровоснабжения стромы, изменение проницаемости капилляров способствуют росту протоков и их ветвлению, пролиферации альвеолярного эпителия.</a:t>
            </a:r>
            <a:endParaRPr lang="en-US" altLang="ru-RU" sz="2800" dirty="0"/>
          </a:p>
          <a:p>
            <a:pPr marL="0" indent="0">
              <a:lnSpc>
                <a:spcPct val="90000"/>
              </a:lnSpc>
              <a:buNone/>
              <a:defRPr/>
            </a:pPr>
            <a:endParaRPr lang="ru-RU" altLang="ru-RU" sz="2800" dirty="0"/>
          </a:p>
        </p:txBody>
      </p:sp>
      <p:sp>
        <p:nvSpPr>
          <p:cNvPr id="4" name="TextBox 3">
            <a:extLst>
              <a:ext uri="{FF2B5EF4-FFF2-40B4-BE49-F238E27FC236}">
                <a16:creationId xmlns:a16="http://schemas.microsoft.com/office/drawing/2014/main" xmlns="" id="{03A8B85F-51CA-4717-9154-0844DC0215CA}"/>
              </a:ext>
            </a:extLst>
          </p:cNvPr>
          <p:cNvSpPr txBox="1"/>
          <p:nvPr/>
        </p:nvSpPr>
        <p:spPr>
          <a:xfrm>
            <a:off x="381138" y="6107361"/>
            <a:ext cx="10917355" cy="646331"/>
          </a:xfrm>
          <a:prstGeom prst="rect">
            <a:avLst/>
          </a:prstGeom>
          <a:noFill/>
        </p:spPr>
        <p:txBody>
          <a:bodyPr wrap="square" rtlCol="0">
            <a:spAutoFit/>
          </a:bodyPr>
          <a:lstStyle/>
          <a:p>
            <a:pPr algn="r"/>
            <a:r>
              <a:rPr lang="ru-RU" i="1" dirty="0"/>
              <a:t>Медицина молочной железы и гинекологические болезни.-2-е изд., </a:t>
            </a:r>
            <a:r>
              <a:rPr lang="ru-RU" i="1" dirty="0" err="1"/>
              <a:t>перераб</a:t>
            </a:r>
            <a:r>
              <a:rPr lang="ru-RU" i="1" dirty="0"/>
              <a:t>. и доп./Под ред. </a:t>
            </a:r>
            <a:r>
              <a:rPr lang="ru-RU" i="1" dirty="0" err="1"/>
              <a:t>В.Е.Радзинского</a:t>
            </a:r>
            <a:r>
              <a:rPr lang="ru-RU" i="1" dirty="0"/>
              <a:t>.-М.: Редакция журнала </a:t>
            </a:r>
            <a:r>
              <a:rPr lang="en-US" i="1" dirty="0" err="1"/>
              <a:t>StatusPraesens</a:t>
            </a:r>
            <a:r>
              <a:rPr lang="ru-RU" i="1" dirty="0"/>
              <a:t>, 2017.-352с.</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xmlns="" id="{2CBD40EC-4544-4758-BDAB-6ED2E7B06765}"/>
              </a:ext>
            </a:extLst>
          </p:cNvPr>
          <p:cNvSpPr txBox="1">
            <a:spLocks/>
          </p:cNvSpPr>
          <p:nvPr/>
        </p:nvSpPr>
        <p:spPr bwMode="auto">
          <a:xfrm>
            <a:off x="648585" y="247593"/>
            <a:ext cx="11121656" cy="1079500"/>
          </a:xfrm>
          <a:prstGeom prst="rect">
            <a:avLst/>
          </a:prstGeom>
          <a:noFill/>
          <a:ln w="9525">
            <a:noFill/>
            <a:miter lim="800000"/>
            <a:headEnd/>
            <a:tailEnd/>
          </a:ln>
        </p:spPr>
        <p:txBody>
          <a:bodyPr anchor="ctr"/>
          <a:lstStyle/>
          <a:p>
            <a:pPr eaLnBrk="0" hangingPunct="0">
              <a:defRPr/>
            </a:pPr>
            <a:r>
              <a:rPr lang="ru-RU" sz="5400" b="1" dirty="0">
                <a:ea typeface="+mj-ea"/>
                <a:cs typeface="Arial" pitchFamily="34" charset="0"/>
              </a:rPr>
              <a:t>Распространенность ФКМ в РФ</a:t>
            </a:r>
          </a:p>
        </p:txBody>
      </p:sp>
      <p:graphicFrame>
        <p:nvGraphicFramePr>
          <p:cNvPr id="5" name="Содержимое 3">
            <a:extLst>
              <a:ext uri="{FF2B5EF4-FFF2-40B4-BE49-F238E27FC236}">
                <a16:creationId xmlns:a16="http://schemas.microsoft.com/office/drawing/2014/main" xmlns="" id="{09EC65C8-C8D3-463A-BD79-A368E019DE16}"/>
              </a:ext>
            </a:extLst>
          </p:cNvPr>
          <p:cNvGraphicFramePr>
            <a:graphicFrameLocks/>
          </p:cNvGraphicFramePr>
          <p:nvPr>
            <p:extLst>
              <p:ext uri="{D42A27DB-BD31-4B8C-83A1-F6EECF244321}">
                <p14:modId xmlns:p14="http://schemas.microsoft.com/office/powerpoint/2010/main" val="2654617811"/>
              </p:ext>
            </p:extLst>
          </p:nvPr>
        </p:nvGraphicFramePr>
        <p:xfrm>
          <a:off x="648585" y="1614281"/>
          <a:ext cx="8280920" cy="44644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9874" name="Picture 2" descr="ÐÐ°ÑÑÐ¸Ð½ÐºÐ¸ Ð¿Ð¾ Ð·Ð°Ð¿ÑÐ¾ÑÑ Ð·Ð½Ð°Ðº Ð²Ð¾Ð¿ÑÐ¾ÑÐ°">
            <a:extLst>
              <a:ext uri="{FF2B5EF4-FFF2-40B4-BE49-F238E27FC236}">
                <a16:creationId xmlns:a16="http://schemas.microsoft.com/office/drawing/2014/main" xmlns="" id="{20694E1B-556C-4971-885D-64F158A129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38950" y="1152525"/>
            <a:ext cx="5353050" cy="5705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Заголовок 1"/>
          <p:cNvSpPr>
            <a:spLocks noGrp="1"/>
          </p:cNvSpPr>
          <p:nvPr>
            <p:ph type="title"/>
          </p:nvPr>
        </p:nvSpPr>
        <p:spPr>
          <a:xfrm>
            <a:off x="654205" y="92076"/>
            <a:ext cx="10883590" cy="1096963"/>
          </a:xfrm>
        </p:spPr>
        <p:txBody>
          <a:bodyPr>
            <a:normAutofit/>
          </a:bodyPr>
          <a:lstStyle/>
          <a:p>
            <a:pPr algn="l"/>
            <a:r>
              <a:rPr lang="ru-RU" altLang="ru-RU" b="1" dirty="0"/>
              <a:t>МЖ: ЛЮТЕИНОВАЯ ФАЗА</a:t>
            </a:r>
          </a:p>
        </p:txBody>
      </p:sp>
      <p:sp>
        <p:nvSpPr>
          <p:cNvPr id="117763" name="Объект 2"/>
          <p:cNvSpPr>
            <a:spLocks noGrp="1"/>
          </p:cNvSpPr>
          <p:nvPr>
            <p:ph sz="half" idx="2"/>
          </p:nvPr>
        </p:nvSpPr>
        <p:spPr>
          <a:xfrm>
            <a:off x="654205" y="1106490"/>
            <a:ext cx="10883590" cy="5263375"/>
          </a:xfrm>
        </p:spPr>
        <p:txBody>
          <a:bodyPr>
            <a:normAutofit fontScale="92500" lnSpcReduction="10000"/>
          </a:bodyPr>
          <a:lstStyle/>
          <a:p>
            <a:r>
              <a:rPr lang="ru-RU" altLang="ru-RU" sz="2800" dirty="0"/>
              <a:t>Под влиянием прогестерона - дифференцировка эпителия внутридольковых протоков и железистая трансформация альвеол, </a:t>
            </a:r>
            <a:r>
              <a:rPr lang="ru-RU" altLang="ru-RU" sz="2800" dirty="0">
                <a:sym typeface="Symbol" panose="05050102010706020507" pitchFamily="18" charset="2"/>
              </a:rPr>
              <a:t></a:t>
            </a:r>
            <a:r>
              <a:rPr lang="ru-RU" altLang="ru-RU" sz="2800" dirty="0"/>
              <a:t> проницаемость капилляров и </a:t>
            </a:r>
            <a:r>
              <a:rPr lang="ru-RU" altLang="ru-RU" sz="2800" dirty="0">
                <a:sym typeface="Symbol" panose="05050102010706020507" pitchFamily="18" charset="2"/>
              </a:rPr>
              <a:t>  </a:t>
            </a:r>
            <a:r>
              <a:rPr lang="ru-RU" altLang="ru-RU" sz="2800" dirty="0"/>
              <a:t>отек соединительнотканной стромы.</a:t>
            </a:r>
            <a:endParaRPr lang="en-US" altLang="ru-RU" sz="2800" dirty="0"/>
          </a:p>
          <a:p>
            <a:r>
              <a:rPr lang="ru-RU" altLang="ru-RU" sz="2800" dirty="0"/>
              <a:t>Число </a:t>
            </a:r>
            <a:r>
              <a:rPr lang="ru-RU" altLang="ru-RU" sz="2800" dirty="0" err="1"/>
              <a:t>эстрогеновых</a:t>
            </a:r>
            <a:r>
              <a:rPr lang="ru-RU" altLang="ru-RU" sz="2800" dirty="0"/>
              <a:t> рецепторов  в эпителии МЖ </a:t>
            </a:r>
            <a:r>
              <a:rPr lang="ru-RU" altLang="ru-RU" sz="2800" dirty="0">
                <a:sym typeface="Symbol" panose="05050102010706020507" pitchFamily="18" charset="2"/>
              </a:rPr>
              <a:t></a:t>
            </a:r>
            <a:r>
              <a:rPr lang="ru-RU" altLang="ru-RU" sz="2800" dirty="0"/>
              <a:t>, в то время как число </a:t>
            </a:r>
            <a:r>
              <a:rPr lang="ru-RU" altLang="ru-RU" sz="2800" dirty="0" err="1"/>
              <a:t>прогестероновых</a:t>
            </a:r>
            <a:r>
              <a:rPr lang="ru-RU" altLang="ru-RU" sz="2800" dirty="0"/>
              <a:t> остается высоким в течение всего цикла.</a:t>
            </a:r>
          </a:p>
          <a:p>
            <a:r>
              <a:rPr lang="ru-RU" altLang="ru-RU" sz="2800" dirty="0"/>
              <a:t>Из-за непродолжительного влияния прогестерона (12-14 дней) альвеолы, не успев развиться, вновь исчезают к началу следующего цикла.</a:t>
            </a:r>
            <a:endParaRPr lang="en-US" altLang="ru-RU" sz="2800" dirty="0"/>
          </a:p>
          <a:p>
            <a:r>
              <a:rPr lang="ru-RU" altLang="ru-RU" sz="2800" dirty="0"/>
              <a:t>Недостаточная выраженность воздействия прогестерона обусловливает пролиферацию желез и соединительнотканных компонентов, нередко вызывает обструкцию протоков при наличии секреции в альвеолах.</a:t>
            </a:r>
            <a:endParaRPr lang="en-US" altLang="ru-RU" sz="2800" dirty="0"/>
          </a:p>
          <a:p>
            <a:r>
              <a:rPr lang="ru-RU" altLang="ru-RU" sz="2800" dirty="0"/>
              <a:t>Постепенно пролиферация альвеол вызывает формирование кистозных полостей.</a:t>
            </a:r>
          </a:p>
        </p:txBody>
      </p:sp>
      <p:sp>
        <p:nvSpPr>
          <p:cNvPr id="4" name="TextBox 3">
            <a:extLst>
              <a:ext uri="{FF2B5EF4-FFF2-40B4-BE49-F238E27FC236}">
                <a16:creationId xmlns:a16="http://schemas.microsoft.com/office/drawing/2014/main" xmlns="" id="{0ABB419E-7272-49D9-9FF1-A20156A81A11}"/>
              </a:ext>
            </a:extLst>
          </p:cNvPr>
          <p:cNvSpPr txBox="1"/>
          <p:nvPr/>
        </p:nvSpPr>
        <p:spPr>
          <a:xfrm>
            <a:off x="381138" y="6107361"/>
            <a:ext cx="10917355" cy="646331"/>
          </a:xfrm>
          <a:prstGeom prst="rect">
            <a:avLst/>
          </a:prstGeom>
          <a:noFill/>
        </p:spPr>
        <p:txBody>
          <a:bodyPr wrap="square" rtlCol="0">
            <a:spAutoFit/>
          </a:bodyPr>
          <a:lstStyle/>
          <a:p>
            <a:pPr algn="r"/>
            <a:r>
              <a:rPr lang="ru-RU" i="1" dirty="0"/>
              <a:t>Медицина молочной железы и гинекологические болезни.-2-е изд., </a:t>
            </a:r>
            <a:r>
              <a:rPr lang="ru-RU" i="1" dirty="0" err="1"/>
              <a:t>перераб</a:t>
            </a:r>
            <a:r>
              <a:rPr lang="ru-RU" i="1" dirty="0"/>
              <a:t>. и доп./Под ред. </a:t>
            </a:r>
            <a:r>
              <a:rPr lang="ru-RU" i="1" dirty="0" err="1"/>
              <a:t>В.Е.Радзинского</a:t>
            </a:r>
            <a:r>
              <a:rPr lang="ru-RU" i="1" dirty="0"/>
              <a:t>.-М.: Редакция журнала </a:t>
            </a:r>
            <a:r>
              <a:rPr lang="en-US" i="1" dirty="0" err="1"/>
              <a:t>StatusPraesens</a:t>
            </a:r>
            <a:r>
              <a:rPr lang="ru-RU" i="1" dirty="0"/>
              <a:t>, 2017.-352с.</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06AF393-ECBC-4724-B49A-FD603A50F5B7}"/>
              </a:ext>
            </a:extLst>
          </p:cNvPr>
          <p:cNvSpPr>
            <a:spLocks noGrp="1"/>
          </p:cNvSpPr>
          <p:nvPr>
            <p:ph type="title"/>
          </p:nvPr>
        </p:nvSpPr>
        <p:spPr>
          <a:xfrm>
            <a:off x="363284" y="620688"/>
            <a:ext cx="6668819" cy="996156"/>
          </a:xfrm>
        </p:spPr>
        <p:txBody>
          <a:bodyPr>
            <a:noAutofit/>
          </a:bodyPr>
          <a:lstStyle/>
          <a:p>
            <a:r>
              <a:rPr lang="ru-RU" altLang="ru-RU" sz="3600" b="1" dirty="0"/>
              <a:t>Гормональные изменения в молочной железе цикличны</a:t>
            </a:r>
            <a:endParaRPr lang="ru-RU" sz="3600" dirty="0"/>
          </a:p>
        </p:txBody>
      </p:sp>
      <p:pic>
        <p:nvPicPr>
          <p:cNvPr id="3" name="Рисунок 2">
            <a:extLst>
              <a:ext uri="{FF2B5EF4-FFF2-40B4-BE49-F238E27FC236}">
                <a16:creationId xmlns:a16="http://schemas.microsoft.com/office/drawing/2014/main" xmlns="" id="{F0AE141A-ACA7-47F1-8519-371D0BEBC26F}"/>
              </a:ext>
            </a:extLst>
          </p:cNvPr>
          <p:cNvPicPr>
            <a:picLocks noChangeAspect="1"/>
          </p:cNvPicPr>
          <p:nvPr/>
        </p:nvPicPr>
        <p:blipFill rotWithShape="1">
          <a:blip r:embed="rId3"/>
          <a:srcRect/>
          <a:stretch/>
        </p:blipFill>
        <p:spPr>
          <a:xfrm>
            <a:off x="7032103" y="99410"/>
            <a:ext cx="4906644" cy="3121943"/>
          </a:xfrm>
          <a:prstGeom prst="rect">
            <a:avLst/>
          </a:prstGeom>
          <a:ln>
            <a:noFill/>
          </a:ln>
          <a:effectLst>
            <a:softEdge rad="112500"/>
          </a:effectLst>
        </p:spPr>
      </p:pic>
      <p:sp>
        <p:nvSpPr>
          <p:cNvPr id="4" name="TextBox 3">
            <a:extLst>
              <a:ext uri="{FF2B5EF4-FFF2-40B4-BE49-F238E27FC236}">
                <a16:creationId xmlns:a16="http://schemas.microsoft.com/office/drawing/2014/main" xmlns="" id="{15A6948E-3E2A-4B05-98B9-183F8BCB9846}"/>
              </a:ext>
            </a:extLst>
          </p:cNvPr>
          <p:cNvSpPr txBox="1"/>
          <p:nvPr/>
        </p:nvSpPr>
        <p:spPr>
          <a:xfrm>
            <a:off x="623392" y="6093296"/>
            <a:ext cx="10801200" cy="738664"/>
          </a:xfrm>
          <a:prstGeom prst="rect">
            <a:avLst/>
          </a:prstGeom>
          <a:noFill/>
        </p:spPr>
        <p:txBody>
          <a:bodyPr wrap="square" rtlCol="0">
            <a:spAutoFit/>
          </a:bodyPr>
          <a:lstStyle/>
          <a:p>
            <a:pPr algn="r"/>
            <a:r>
              <a:rPr lang="en-US" sz="1400" i="1" dirty="0" err="1">
                <a:latin typeface="Cambria" panose="02040503050406030204" pitchFamily="18" charset="0"/>
              </a:rPr>
              <a:t>Groshong</a:t>
            </a:r>
            <a:r>
              <a:rPr lang="en-US" sz="1400" i="1" dirty="0">
                <a:latin typeface="Cambria" panose="02040503050406030204" pitchFamily="18" charset="0"/>
              </a:rPr>
              <a:t> SD, Owen GI, </a:t>
            </a:r>
            <a:r>
              <a:rPr lang="en-US" sz="1400" i="1" dirty="0" err="1">
                <a:latin typeface="Cambria" panose="02040503050406030204" pitchFamily="18" charset="0"/>
              </a:rPr>
              <a:t>Grimison</a:t>
            </a:r>
            <a:r>
              <a:rPr lang="en-US" sz="1400" i="1" dirty="0">
                <a:latin typeface="Cambria" panose="02040503050406030204" pitchFamily="18" charset="0"/>
              </a:rPr>
              <a:t> B et al. Biphasic regulation of breast cancer cell growth by progesterone: role of the cyclin-dependent kinase inhibitors p21 and p26</a:t>
            </a:r>
            <a:r>
              <a:rPr lang="en-US" sz="1400" i="1" baseline="30000" dirty="0">
                <a:latin typeface="Cambria" panose="02040503050406030204" pitchFamily="18" charset="0"/>
              </a:rPr>
              <a:t>Kipl</a:t>
            </a:r>
            <a:r>
              <a:rPr lang="en-US" sz="1400" i="1" dirty="0">
                <a:latin typeface="Cambria" panose="02040503050406030204" pitchFamily="18" charset="0"/>
              </a:rPr>
              <a:t>. </a:t>
            </a:r>
            <a:r>
              <a:rPr lang="en-US" sz="1400" i="1" dirty="0" err="1">
                <a:latin typeface="Cambria" panose="02040503050406030204" pitchFamily="18" charset="0"/>
              </a:rPr>
              <a:t>Mol</a:t>
            </a:r>
            <a:r>
              <a:rPr lang="en-US" sz="1400" i="1" dirty="0">
                <a:latin typeface="Cambria" panose="02040503050406030204" pitchFamily="18" charset="0"/>
              </a:rPr>
              <a:t> Endocrinol 1997; 11: 1593–1607</a:t>
            </a:r>
            <a:r>
              <a:rPr lang="ru-RU" sz="1400" i="1" dirty="0">
                <a:latin typeface="Cambria" panose="02040503050406030204" pitchFamily="18" charset="0"/>
              </a:rPr>
              <a:t>;</a:t>
            </a:r>
            <a:r>
              <a:rPr lang="en-US" sz="1400" i="1" dirty="0">
                <a:latin typeface="Cambria" panose="02040503050406030204" pitchFamily="18" charset="0"/>
              </a:rPr>
              <a:t> </a:t>
            </a:r>
            <a:r>
              <a:rPr lang="en-US" sz="1400" i="1" dirty="0" err="1">
                <a:latin typeface="Cambria" panose="02040503050406030204" pitchFamily="18" charset="0"/>
              </a:rPr>
              <a:t>Hesch</a:t>
            </a:r>
            <a:r>
              <a:rPr lang="en-US" sz="1400" i="1" dirty="0">
                <a:latin typeface="Cambria" panose="02040503050406030204" pitchFamily="18" charset="0"/>
              </a:rPr>
              <a:t>, R.-D. and </a:t>
            </a:r>
            <a:r>
              <a:rPr lang="en-US" sz="1400" i="1" dirty="0" err="1">
                <a:latin typeface="Cambria" panose="02040503050406030204" pitchFamily="18" charset="0"/>
              </a:rPr>
              <a:t>Kenemans</a:t>
            </a:r>
            <a:r>
              <a:rPr lang="en-US" sz="1400" i="1" dirty="0">
                <a:latin typeface="Cambria" panose="02040503050406030204" pitchFamily="18" charset="0"/>
              </a:rPr>
              <a:t>, P. Hormonal prevention of breast cancer: proposal for a change in paradigm. BJOG: An International Journal of Obstetrics &amp; </a:t>
            </a:r>
            <a:r>
              <a:rPr lang="en-US" sz="1400" i="1" dirty="0" err="1">
                <a:latin typeface="Cambria" panose="02040503050406030204" pitchFamily="18" charset="0"/>
              </a:rPr>
              <a:t>Gynaecology</a:t>
            </a:r>
            <a:r>
              <a:rPr lang="en-US" sz="1400" i="1" dirty="0">
                <a:latin typeface="Cambria" panose="02040503050406030204" pitchFamily="18" charset="0"/>
              </a:rPr>
              <a:t>, 1999; 106: 1006–1018.</a:t>
            </a:r>
            <a:endParaRPr lang="ru-RU" sz="1400" i="1" dirty="0">
              <a:latin typeface="Cambria" panose="02040503050406030204" pitchFamily="18" charset="0"/>
            </a:endParaRPr>
          </a:p>
        </p:txBody>
      </p:sp>
      <p:sp>
        <p:nvSpPr>
          <p:cNvPr id="5" name="TextBox 4">
            <a:extLst>
              <a:ext uri="{FF2B5EF4-FFF2-40B4-BE49-F238E27FC236}">
                <a16:creationId xmlns:a16="http://schemas.microsoft.com/office/drawing/2014/main" xmlns="" id="{1F3A9D9C-BD62-45EF-9977-F69111893BAB}"/>
              </a:ext>
            </a:extLst>
          </p:cNvPr>
          <p:cNvSpPr txBox="1"/>
          <p:nvPr/>
        </p:nvSpPr>
        <p:spPr>
          <a:xfrm>
            <a:off x="363285" y="2204864"/>
            <a:ext cx="6236770" cy="3477875"/>
          </a:xfrm>
          <a:prstGeom prst="rect">
            <a:avLst/>
          </a:prstGeom>
          <a:noFill/>
        </p:spPr>
        <p:txBody>
          <a:bodyPr wrap="square" rtlCol="0">
            <a:spAutoFit/>
          </a:bodyPr>
          <a:lstStyle/>
          <a:p>
            <a:r>
              <a:rPr lang="ru-RU" sz="2000" dirty="0">
                <a:latin typeface="Cambria" panose="02040503050406030204" pitchFamily="18" charset="0"/>
              </a:rPr>
              <a:t>Мутационная уязвимость клеток МЖ изменяется во время менструального цикла и является самой высокой в секреторной фазе - непосредственное генетическое повреждение является самым низким в течение 1–12 </a:t>
            </a:r>
            <a:r>
              <a:rPr lang="ru-RU" sz="2000" dirty="0" err="1">
                <a:latin typeface="Cambria" panose="02040503050406030204" pitchFamily="18" charset="0"/>
              </a:rPr>
              <a:t>д.м.ц</a:t>
            </a:r>
            <a:r>
              <a:rPr lang="ru-RU" sz="2000" dirty="0">
                <a:latin typeface="Cambria" panose="02040503050406030204" pitchFamily="18" charset="0"/>
              </a:rPr>
              <a:t>.</a:t>
            </a:r>
          </a:p>
          <a:p>
            <a:endParaRPr lang="ru-RU" sz="2000" dirty="0">
              <a:latin typeface="Cambria" panose="02040503050406030204" pitchFamily="18" charset="0"/>
            </a:endParaRPr>
          </a:p>
          <a:p>
            <a:r>
              <a:rPr lang="ru-RU" sz="2000" dirty="0">
                <a:latin typeface="Cambria" panose="02040503050406030204" pitchFamily="18" charset="0"/>
              </a:rPr>
              <a:t>Окно для самой высокой соматической изменчивости находится в S-фазе</a:t>
            </a:r>
          </a:p>
          <a:p>
            <a:endParaRPr lang="ru-RU" sz="2000" dirty="0">
              <a:latin typeface="Cambria" panose="02040503050406030204" pitchFamily="18" charset="0"/>
            </a:endParaRPr>
          </a:p>
          <a:p>
            <a:r>
              <a:rPr lang="ru-RU" sz="2000" dirty="0">
                <a:latin typeface="Cambria" panose="02040503050406030204" pitchFamily="18" charset="0"/>
              </a:rPr>
              <a:t>Активность теломеразы (фермент репарации ДНК) </a:t>
            </a:r>
            <a:r>
              <a:rPr lang="ru-RU" sz="2000" dirty="0">
                <a:latin typeface="Cambria" panose="02040503050406030204" pitchFamily="18" charset="0"/>
                <a:sym typeface="Symbol" panose="05050102010706020507" pitchFamily="18" charset="2"/>
              </a:rPr>
              <a:t></a:t>
            </a:r>
            <a:r>
              <a:rPr lang="ru-RU" sz="2000" dirty="0">
                <a:latin typeface="Cambria" panose="02040503050406030204" pitchFamily="18" charset="0"/>
              </a:rPr>
              <a:t> во время S-фазы клеточного цикла. </a:t>
            </a:r>
          </a:p>
        </p:txBody>
      </p:sp>
      <p:pic>
        <p:nvPicPr>
          <p:cNvPr id="234500" name="Picture 4" descr="Figure 4">
            <a:extLst>
              <a:ext uri="{FF2B5EF4-FFF2-40B4-BE49-F238E27FC236}">
                <a16:creationId xmlns:a16="http://schemas.microsoft.com/office/drawing/2014/main" xmlns="" id="{94B4BAAA-A976-4ECD-B9D0-8EBD9708B3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0096" y="3083594"/>
            <a:ext cx="4978651" cy="3009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3644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Заголовок 1"/>
          <p:cNvSpPr>
            <a:spLocks noGrp="1"/>
          </p:cNvSpPr>
          <p:nvPr>
            <p:ph type="title"/>
          </p:nvPr>
        </p:nvSpPr>
        <p:spPr>
          <a:xfrm>
            <a:off x="479501" y="692151"/>
            <a:ext cx="11251581" cy="576263"/>
          </a:xfrm>
        </p:spPr>
        <p:txBody>
          <a:bodyPr>
            <a:noAutofit/>
          </a:bodyPr>
          <a:lstStyle/>
          <a:p>
            <a:pPr algn="l">
              <a:defRPr/>
            </a:pPr>
            <a:r>
              <a:rPr lang="ru-RU" altLang="ru-RU" sz="6000" b="1" dirty="0"/>
              <a:t>МЖ: МЕНСТРУАЛЬНЫЕ ДНИ</a:t>
            </a:r>
          </a:p>
        </p:txBody>
      </p:sp>
      <p:sp>
        <p:nvSpPr>
          <p:cNvPr id="119811" name="Объект 2"/>
          <p:cNvSpPr>
            <a:spLocks noGrp="1"/>
          </p:cNvSpPr>
          <p:nvPr>
            <p:ph sz="half" idx="2"/>
          </p:nvPr>
        </p:nvSpPr>
        <p:spPr>
          <a:xfrm>
            <a:off x="479501" y="2144837"/>
            <a:ext cx="11251581" cy="3086100"/>
          </a:xfrm>
        </p:spPr>
        <p:txBody>
          <a:bodyPr>
            <a:normAutofit/>
          </a:bodyPr>
          <a:lstStyle/>
          <a:p>
            <a:r>
              <a:rPr lang="ru-RU" altLang="ru-RU" sz="2800" dirty="0"/>
              <a:t>Число </a:t>
            </a:r>
            <a:r>
              <a:rPr lang="ru-RU" altLang="ru-RU" sz="2800" dirty="0" err="1"/>
              <a:t>ацинусов</a:t>
            </a:r>
            <a:r>
              <a:rPr lang="ru-RU" altLang="ru-RU" sz="2800" dirty="0"/>
              <a:t> уменьшается, в эпителии отмечаются явления регрессии.</a:t>
            </a:r>
          </a:p>
          <a:p>
            <a:r>
              <a:rPr lang="ru-RU" altLang="ru-RU" sz="2800" dirty="0"/>
              <a:t>Миоэпителиальные клетки приобретают уплощенную форму.</a:t>
            </a:r>
          </a:p>
          <a:p>
            <a:r>
              <a:rPr lang="ru-RU" altLang="ru-RU" sz="2800" dirty="0"/>
              <a:t>Отечность внутридольковой ткани сохраняется вследствие обильного скопления лимфоцитов, плазматических клеток; инфильтрация особенно сильна вокруг более крупных сосудов.</a:t>
            </a:r>
          </a:p>
          <a:p>
            <a:endParaRPr lang="ru-RU" altLang="ru-RU" sz="2800" dirty="0"/>
          </a:p>
        </p:txBody>
      </p:sp>
      <p:sp>
        <p:nvSpPr>
          <p:cNvPr id="4" name="TextBox 3">
            <a:extLst>
              <a:ext uri="{FF2B5EF4-FFF2-40B4-BE49-F238E27FC236}">
                <a16:creationId xmlns:a16="http://schemas.microsoft.com/office/drawing/2014/main" xmlns="" id="{905BC938-03C1-4C91-85A9-057280719623}"/>
              </a:ext>
            </a:extLst>
          </p:cNvPr>
          <p:cNvSpPr txBox="1"/>
          <p:nvPr/>
        </p:nvSpPr>
        <p:spPr>
          <a:xfrm>
            <a:off x="381138" y="6107361"/>
            <a:ext cx="10917355" cy="646331"/>
          </a:xfrm>
          <a:prstGeom prst="rect">
            <a:avLst/>
          </a:prstGeom>
          <a:noFill/>
        </p:spPr>
        <p:txBody>
          <a:bodyPr wrap="square" rtlCol="0">
            <a:spAutoFit/>
          </a:bodyPr>
          <a:lstStyle/>
          <a:p>
            <a:pPr algn="r"/>
            <a:r>
              <a:rPr lang="ru-RU" i="1" dirty="0"/>
              <a:t>Медицина молочной железы и гинекологические болезни.-2-е изд., </a:t>
            </a:r>
            <a:r>
              <a:rPr lang="ru-RU" i="1" dirty="0" err="1"/>
              <a:t>перераб</a:t>
            </a:r>
            <a:r>
              <a:rPr lang="ru-RU" i="1" dirty="0"/>
              <a:t>. и доп./Под ред. </a:t>
            </a:r>
            <a:r>
              <a:rPr lang="ru-RU" i="1" dirty="0" err="1"/>
              <a:t>В.Е.Радзинского</a:t>
            </a:r>
            <a:r>
              <a:rPr lang="ru-RU" i="1" dirty="0"/>
              <a:t>.-М.: Редакция журнала </a:t>
            </a:r>
            <a:r>
              <a:rPr lang="en-US" i="1" dirty="0" err="1"/>
              <a:t>StatusPraesens</a:t>
            </a:r>
            <a:r>
              <a:rPr lang="ru-RU" i="1" dirty="0"/>
              <a:t>, 2017.-352с.</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636016" y="510151"/>
            <a:ext cx="10917355" cy="857250"/>
          </a:xfrm>
        </p:spPr>
        <p:txBody>
          <a:bodyPr>
            <a:noAutofit/>
          </a:bodyPr>
          <a:lstStyle/>
          <a:p>
            <a:r>
              <a:rPr lang="ru-RU" sz="3200" b="1" dirty="0" err="1">
                <a:latin typeface="Cambria" panose="02040503050406030204" pitchFamily="18" charset="0"/>
              </a:rPr>
              <a:t>Эстрадиол</a:t>
            </a:r>
            <a:r>
              <a:rPr lang="ru-RU" sz="3200" b="1" dirty="0">
                <a:latin typeface="Cambria" panose="02040503050406030204" pitchFamily="18" charset="0"/>
              </a:rPr>
              <a:t> и прогестерон попеременно действуют на молочные железы</a:t>
            </a:r>
            <a:br>
              <a:rPr lang="ru-RU" sz="3200" b="1" dirty="0">
                <a:latin typeface="Cambria" panose="02040503050406030204" pitchFamily="18" charset="0"/>
              </a:rPr>
            </a:br>
            <a:endParaRPr lang="ru-RU" sz="3200" b="1" dirty="0">
              <a:latin typeface="Cambria" panose="02040503050406030204" pitchFamily="18" charset="0"/>
            </a:endParaRPr>
          </a:p>
        </p:txBody>
      </p:sp>
      <p:graphicFrame>
        <p:nvGraphicFramePr>
          <p:cNvPr id="4" name="Content Placeholder 3"/>
          <p:cNvGraphicFramePr>
            <a:graphicFrameLocks noGrp="1"/>
          </p:cNvGraphicFramePr>
          <p:nvPr>
            <p:ph idx="1"/>
            <p:extLst/>
          </p:nvPr>
        </p:nvGraphicFramePr>
        <p:xfrm>
          <a:off x="636016" y="1367401"/>
          <a:ext cx="10759149" cy="5210248"/>
        </p:xfrm>
        <a:graphic>
          <a:graphicData uri="http://schemas.openxmlformats.org/drawingml/2006/table">
            <a:tbl>
              <a:tblPr firstRow="1" bandRow="1">
                <a:tableStyleId>{5C22544A-7EE6-4342-B048-85BDC9FD1C3A}</a:tableStyleId>
              </a:tblPr>
              <a:tblGrid>
                <a:gridCol w="3586383">
                  <a:extLst>
                    <a:ext uri="{9D8B030D-6E8A-4147-A177-3AD203B41FA5}">
                      <a16:colId xmlns:a16="http://schemas.microsoft.com/office/drawing/2014/main" xmlns="" val="20000"/>
                    </a:ext>
                  </a:extLst>
                </a:gridCol>
                <a:gridCol w="3586383">
                  <a:extLst>
                    <a:ext uri="{9D8B030D-6E8A-4147-A177-3AD203B41FA5}">
                      <a16:colId xmlns:a16="http://schemas.microsoft.com/office/drawing/2014/main" xmlns="" val="20001"/>
                    </a:ext>
                  </a:extLst>
                </a:gridCol>
                <a:gridCol w="3586383">
                  <a:extLst>
                    <a:ext uri="{9D8B030D-6E8A-4147-A177-3AD203B41FA5}">
                      <a16:colId xmlns:a16="http://schemas.microsoft.com/office/drawing/2014/main" xmlns="" val="20002"/>
                    </a:ext>
                  </a:extLst>
                </a:gridCol>
              </a:tblGrid>
              <a:tr h="578674">
                <a:tc>
                  <a:txBody>
                    <a:bodyPr/>
                    <a:lstStyle/>
                    <a:p>
                      <a:pPr algn="ctr"/>
                      <a:endParaRPr lang="ru-RU" sz="2400" b="0" dirty="0"/>
                    </a:p>
                  </a:txBody>
                  <a:tcPr marL="68580" marR="68580" marT="34290" marB="34290" anchor="ctr"/>
                </a:tc>
                <a:tc>
                  <a:txBody>
                    <a:bodyPr/>
                    <a:lstStyle/>
                    <a:p>
                      <a:pPr algn="ctr"/>
                      <a:r>
                        <a:rPr lang="ru-RU" sz="2400" b="0" dirty="0">
                          <a:solidFill>
                            <a:srgbClr val="C00000"/>
                          </a:solidFill>
                        </a:rPr>
                        <a:t>Эстрадиол</a:t>
                      </a:r>
                    </a:p>
                  </a:txBody>
                  <a:tcPr marL="68580" marR="68580" marT="34290" marB="34290" anchor="ctr">
                    <a:solidFill>
                      <a:srgbClr val="FFFFCC"/>
                    </a:solidFill>
                  </a:tcPr>
                </a:tc>
                <a:tc>
                  <a:txBody>
                    <a:bodyPr/>
                    <a:lstStyle/>
                    <a:p>
                      <a:pPr algn="ctr"/>
                      <a:r>
                        <a:rPr lang="ru-RU" sz="2400" b="0" dirty="0"/>
                        <a:t>Прогестерон</a:t>
                      </a:r>
                    </a:p>
                  </a:txBody>
                  <a:tcPr marL="68580" marR="68580" marT="34290" marB="34290" anchor="ctr"/>
                </a:tc>
                <a:extLst>
                  <a:ext uri="{0D108BD9-81ED-4DB2-BD59-A6C34878D82A}">
                    <a16:rowId xmlns:a16="http://schemas.microsoft.com/office/drawing/2014/main" xmlns="" val="10000"/>
                  </a:ext>
                </a:extLst>
              </a:tr>
              <a:tr h="1897380">
                <a:tc>
                  <a:txBody>
                    <a:bodyPr/>
                    <a:lstStyle/>
                    <a:p>
                      <a:r>
                        <a:rPr lang="ru-RU" sz="2400" dirty="0"/>
                        <a:t>Протоки молочных желёз</a:t>
                      </a:r>
                    </a:p>
                  </a:txBody>
                  <a:tcPr marL="68580" marR="68580" marT="34290" marB="34290" anchor="ctr"/>
                </a:tc>
                <a:tc>
                  <a:txBody>
                    <a:bodyPr/>
                    <a:lstStyle/>
                    <a:p>
                      <a:r>
                        <a:rPr lang="ru-RU" sz="2400" dirty="0"/>
                        <a:t>Стимуляция роста млечных протоков и пролиферации эпителия</a:t>
                      </a:r>
                    </a:p>
                  </a:txBody>
                  <a:tcPr marL="68580" marR="68580" marT="34290" marB="34290" anchor="ctr">
                    <a:solidFill>
                      <a:srgbClr val="FFFFCC"/>
                    </a:solidFill>
                  </a:tcPr>
                </a:tc>
                <a:tc>
                  <a:txBody>
                    <a:bodyPr/>
                    <a:lstStyle/>
                    <a:p>
                      <a:r>
                        <a:rPr lang="ru-RU" sz="2400" dirty="0"/>
                        <a:t>Дифференциация эпителия млечных протоков, стимуляция развития секреторной ткани</a:t>
                      </a:r>
                    </a:p>
                  </a:txBody>
                  <a:tcPr marL="68580" marR="68580" marT="34290" marB="34290" anchor="ctr"/>
                </a:tc>
                <a:extLst>
                  <a:ext uri="{0D108BD9-81ED-4DB2-BD59-A6C34878D82A}">
                    <a16:rowId xmlns:a16="http://schemas.microsoft.com/office/drawing/2014/main" xmlns="" val="10001"/>
                  </a:ext>
                </a:extLst>
              </a:tr>
              <a:tr h="1367097">
                <a:tc>
                  <a:txBody>
                    <a:bodyPr/>
                    <a:lstStyle/>
                    <a:p>
                      <a:r>
                        <a:rPr lang="ru-RU" sz="2400" dirty="0"/>
                        <a:t>Соединительная ткань</a:t>
                      </a:r>
                    </a:p>
                  </a:txBody>
                  <a:tcPr marL="68580" marR="68580" marT="34290" marB="34290" anchor="ctr"/>
                </a:tc>
                <a:tc>
                  <a:txBody>
                    <a:bodyPr/>
                    <a:lstStyle/>
                    <a:p>
                      <a:r>
                        <a:rPr lang="ru-RU" sz="2400" dirty="0"/>
                        <a:t>Гиперплазия</a:t>
                      </a:r>
                    </a:p>
                  </a:txBody>
                  <a:tcPr marL="68580" marR="68580" marT="34290" marB="34290" anchor="ctr">
                    <a:solidFill>
                      <a:srgbClr val="FFFFCC"/>
                    </a:solidFill>
                  </a:tcPr>
                </a:tc>
                <a:tc>
                  <a:txBody>
                    <a:bodyPr/>
                    <a:lstStyle/>
                    <a:p>
                      <a:endParaRPr lang="ru-RU" sz="2400" dirty="0"/>
                    </a:p>
                  </a:txBody>
                  <a:tcPr marL="68580" marR="68580" marT="34290" marB="34290" anchor="ctr"/>
                </a:tc>
                <a:extLst>
                  <a:ext uri="{0D108BD9-81ED-4DB2-BD59-A6C34878D82A}">
                    <a16:rowId xmlns:a16="http://schemas.microsoft.com/office/drawing/2014/main" xmlns="" val="10002"/>
                  </a:ext>
                </a:extLst>
              </a:tr>
              <a:tr h="1367097">
                <a:tc>
                  <a:txBody>
                    <a:bodyPr/>
                    <a:lstStyle/>
                    <a:p>
                      <a:r>
                        <a:rPr lang="ru-RU" sz="2400" dirty="0"/>
                        <a:t>Капилляры</a:t>
                      </a:r>
                    </a:p>
                  </a:txBody>
                  <a:tcPr marL="68580" marR="68580" marT="34290" marB="34290" anchor="ctr"/>
                </a:tc>
                <a:tc>
                  <a:txBody>
                    <a:bodyPr/>
                    <a:lstStyle/>
                    <a:p>
                      <a:r>
                        <a:rPr lang="ru-RU" sz="2400" dirty="0"/>
                        <a:t>Повышение проницаемости –  отёк тканей</a:t>
                      </a:r>
                    </a:p>
                  </a:txBody>
                  <a:tcPr marL="68580" marR="68580" marT="34290" marB="34290" anchor="ctr">
                    <a:solidFill>
                      <a:srgbClr val="FFFFCC"/>
                    </a:solidFill>
                  </a:tcPr>
                </a:tc>
                <a:tc>
                  <a:txBody>
                    <a:bodyPr/>
                    <a:lstStyle/>
                    <a:p>
                      <a:r>
                        <a:rPr lang="ru-RU" sz="2400" dirty="0"/>
                        <a:t>Снижение проницаемости – уменьшение отёка</a:t>
                      </a:r>
                    </a:p>
                  </a:txBody>
                  <a:tcPr marL="68580" marR="68580" marT="34290" marB="34290" anchor="ct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36733972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02D385E-66D4-41BE-A61D-701C60241133}"/>
              </a:ext>
            </a:extLst>
          </p:cNvPr>
          <p:cNvSpPr>
            <a:spLocks noGrp="1"/>
          </p:cNvSpPr>
          <p:nvPr>
            <p:ph type="title"/>
          </p:nvPr>
        </p:nvSpPr>
        <p:spPr>
          <a:xfrm>
            <a:off x="93194" y="90944"/>
            <a:ext cx="7366972" cy="1481756"/>
          </a:xfrm>
        </p:spPr>
        <p:txBody>
          <a:bodyPr>
            <a:normAutofit fontScale="90000"/>
          </a:bodyPr>
          <a:lstStyle/>
          <a:p>
            <a:r>
              <a:rPr lang="ru-RU" sz="4400" b="1" dirty="0"/>
              <a:t>Роль половых гормонов в развитии </a:t>
            </a:r>
            <a:r>
              <a:rPr lang="ru-RU" sz="4400" b="1" dirty="0" err="1"/>
              <a:t>рМЖ</a:t>
            </a:r>
            <a:endParaRPr lang="ru-RU" sz="4400" b="1" dirty="0"/>
          </a:p>
        </p:txBody>
      </p:sp>
      <p:sp>
        <p:nvSpPr>
          <p:cNvPr id="3" name="Объект 2">
            <a:extLst>
              <a:ext uri="{FF2B5EF4-FFF2-40B4-BE49-F238E27FC236}">
                <a16:creationId xmlns:a16="http://schemas.microsoft.com/office/drawing/2014/main" xmlns="" id="{9E38BAF4-FFF7-456B-B6D4-AF4DFFD99500}"/>
              </a:ext>
            </a:extLst>
          </p:cNvPr>
          <p:cNvSpPr>
            <a:spLocks noGrp="1"/>
          </p:cNvSpPr>
          <p:nvPr>
            <p:ph idx="1"/>
          </p:nvPr>
        </p:nvSpPr>
        <p:spPr>
          <a:xfrm>
            <a:off x="165202" y="1471733"/>
            <a:ext cx="7222956" cy="3672408"/>
          </a:xfrm>
        </p:spPr>
        <p:txBody>
          <a:bodyPr>
            <a:noAutofit/>
          </a:bodyPr>
          <a:lstStyle/>
          <a:p>
            <a:pPr>
              <a:lnSpc>
                <a:spcPct val="100000"/>
              </a:lnSpc>
            </a:pPr>
            <a:r>
              <a:rPr lang="ru-RU" sz="2200" b="1" dirty="0">
                <a:solidFill>
                  <a:schemeClr val="tx1"/>
                </a:solidFill>
              </a:rPr>
              <a:t>Действие Е,</a:t>
            </a:r>
            <a:r>
              <a:rPr lang="ru-RU" sz="2200" dirty="0">
                <a:solidFill>
                  <a:schemeClr val="tx1"/>
                </a:solidFill>
              </a:rPr>
              <a:t> опосредованное через ER α, считается первичным пролиферативным и </a:t>
            </a:r>
            <a:r>
              <a:rPr lang="ru-RU" sz="2200" dirty="0" err="1">
                <a:solidFill>
                  <a:schemeClr val="tx1"/>
                </a:solidFill>
              </a:rPr>
              <a:t>противоапоптическим</a:t>
            </a:r>
            <a:r>
              <a:rPr lang="ru-RU" sz="2200" dirty="0">
                <a:solidFill>
                  <a:schemeClr val="tx1"/>
                </a:solidFill>
              </a:rPr>
              <a:t> эффектом в эпителиальных клетках МЖ. Е также увеличивает экспрессию PR.</a:t>
            </a:r>
          </a:p>
          <a:p>
            <a:pPr>
              <a:lnSpc>
                <a:spcPct val="100000"/>
              </a:lnSpc>
            </a:pPr>
            <a:r>
              <a:rPr lang="ru-RU" sz="2200" b="1" dirty="0">
                <a:solidFill>
                  <a:schemeClr val="tx1"/>
                </a:solidFill>
              </a:rPr>
              <a:t>Андрогенное действие через AR </a:t>
            </a:r>
            <a:r>
              <a:rPr lang="ru-RU" sz="2200" dirty="0">
                <a:solidFill>
                  <a:schemeClr val="tx1"/>
                </a:solidFill>
              </a:rPr>
              <a:t>- прямое ингибирующее действие на выживаемость клеток и может ингибировать пролиферативные действия Е. Андрогены могут препятствовать передачи сигналов PR (?)</a:t>
            </a:r>
          </a:p>
          <a:p>
            <a:pPr>
              <a:lnSpc>
                <a:spcPct val="100000"/>
              </a:lnSpc>
            </a:pPr>
            <a:r>
              <a:rPr lang="ru-RU" sz="2200" b="1" dirty="0">
                <a:solidFill>
                  <a:schemeClr val="tx1"/>
                </a:solidFill>
              </a:rPr>
              <a:t>П может стимулировать и ингибировать </a:t>
            </a:r>
            <a:r>
              <a:rPr lang="ru-RU" sz="2200" dirty="0">
                <a:solidFill>
                  <a:schemeClr val="tx1"/>
                </a:solidFill>
              </a:rPr>
              <a:t>пролиферацию в клетках РМЖ</a:t>
            </a:r>
            <a:endParaRPr lang="ru-RU" sz="2200" dirty="0"/>
          </a:p>
        </p:txBody>
      </p:sp>
      <p:pic>
        <p:nvPicPr>
          <p:cNvPr id="235522" name="Picture 2" descr="Картинки по запросу breast progesterone">
            <a:extLst>
              <a:ext uri="{FF2B5EF4-FFF2-40B4-BE49-F238E27FC236}">
                <a16:creationId xmlns:a16="http://schemas.microsoft.com/office/drawing/2014/main" xmlns="" id="{D033A273-C467-44B2-ACE9-6A778B4013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920" b="6065"/>
          <a:stretch/>
        </p:blipFill>
        <p:spPr bwMode="auto">
          <a:xfrm>
            <a:off x="7460166" y="156117"/>
            <a:ext cx="4752454" cy="65672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F9D9832D-AD8B-4D99-B0C5-65F516AC086D}"/>
              </a:ext>
            </a:extLst>
          </p:cNvPr>
          <p:cNvSpPr txBox="1"/>
          <p:nvPr/>
        </p:nvSpPr>
        <p:spPr>
          <a:xfrm>
            <a:off x="165202" y="5697903"/>
            <a:ext cx="7323630" cy="923330"/>
          </a:xfrm>
          <a:prstGeom prst="rect">
            <a:avLst/>
          </a:prstGeom>
          <a:noFill/>
        </p:spPr>
        <p:txBody>
          <a:bodyPr wrap="square" rtlCol="0">
            <a:spAutoFit/>
          </a:bodyPr>
          <a:lstStyle/>
          <a:p>
            <a:r>
              <a:rPr lang="en-US" i="1" dirty="0">
                <a:latin typeface="Cambria" panose="02040503050406030204" pitchFamily="18" charset="0"/>
              </a:rPr>
              <a:t>Gail P. </a:t>
            </a:r>
            <a:r>
              <a:rPr lang="en-US" i="1" dirty="0" err="1">
                <a:latin typeface="Cambria" panose="02040503050406030204" pitchFamily="18" charset="0"/>
              </a:rPr>
              <a:t>Risbridger</a:t>
            </a:r>
            <a:r>
              <a:rPr lang="en-US" i="1" dirty="0">
                <a:latin typeface="Cambria" panose="02040503050406030204" pitchFamily="18" charset="0"/>
              </a:rPr>
              <a:t>, Ian D. Davis, Stephen N. </a:t>
            </a:r>
            <a:r>
              <a:rPr lang="en-US" i="1" dirty="0" err="1">
                <a:latin typeface="Cambria" panose="02040503050406030204" pitchFamily="18" charset="0"/>
              </a:rPr>
              <a:t>Birrell</a:t>
            </a:r>
            <a:r>
              <a:rPr lang="en-US" i="1" dirty="0">
                <a:latin typeface="Cambria" panose="02040503050406030204" pitchFamily="18" charset="0"/>
              </a:rPr>
              <a:t> &amp; Wayne D. Tilley</a:t>
            </a:r>
            <a:r>
              <a:rPr lang="ru-RU" i="1" dirty="0">
                <a:latin typeface="Cambria" panose="02040503050406030204" pitchFamily="18" charset="0"/>
              </a:rPr>
              <a:t>. </a:t>
            </a:r>
            <a:r>
              <a:rPr lang="en-US" i="1" dirty="0">
                <a:latin typeface="Cambria" panose="02040503050406030204" pitchFamily="18" charset="0"/>
              </a:rPr>
              <a:t>Breast and prostate cancer: more similar than different</a:t>
            </a:r>
            <a:r>
              <a:rPr lang="ru-RU" i="1" dirty="0">
                <a:latin typeface="Cambria" panose="02040503050406030204" pitchFamily="18" charset="0"/>
              </a:rPr>
              <a:t> </a:t>
            </a:r>
            <a:r>
              <a:rPr lang="en-US" i="1" dirty="0">
                <a:latin typeface="Cambria" panose="02040503050406030204" pitchFamily="18" charset="0"/>
              </a:rPr>
              <a:t>Nature Reviews Cancer </a:t>
            </a:r>
            <a:r>
              <a:rPr lang="ru-RU" i="1" dirty="0">
                <a:latin typeface="Cambria" panose="02040503050406030204" pitchFamily="18" charset="0"/>
              </a:rPr>
              <a:t>2010; </a:t>
            </a:r>
            <a:r>
              <a:rPr lang="en-US" i="1" dirty="0">
                <a:latin typeface="Cambria" panose="02040503050406030204" pitchFamily="18" charset="0"/>
              </a:rPr>
              <a:t>10, 205-212 </a:t>
            </a:r>
            <a:endParaRPr lang="ru-RU" i="1" dirty="0">
              <a:latin typeface="Cambria" panose="02040503050406030204" pitchFamily="18" charset="0"/>
            </a:endParaRPr>
          </a:p>
        </p:txBody>
      </p:sp>
    </p:spTree>
    <p:extLst>
      <p:ext uri="{BB962C8B-B14F-4D97-AF65-F5344CB8AC3E}">
        <p14:creationId xmlns:p14="http://schemas.microsoft.com/office/powerpoint/2010/main" val="11326000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05930" y="381525"/>
            <a:ext cx="8615494" cy="1316736"/>
          </a:xfrm>
        </p:spPr>
        <p:txBody>
          <a:bodyPr>
            <a:noAutofit/>
          </a:bodyPr>
          <a:lstStyle/>
          <a:p>
            <a:pPr algn="r"/>
            <a:r>
              <a:rPr lang="ru-RU" sz="4000" b="1" dirty="0"/>
              <a:t>Новые точки приложения пролактина</a:t>
            </a:r>
          </a:p>
        </p:txBody>
      </p:sp>
      <p:sp>
        <p:nvSpPr>
          <p:cNvPr id="3" name="Объект 2"/>
          <p:cNvSpPr>
            <a:spLocks noGrp="1"/>
          </p:cNvSpPr>
          <p:nvPr>
            <p:ph idx="1"/>
          </p:nvPr>
        </p:nvSpPr>
        <p:spPr>
          <a:xfrm>
            <a:off x="495736" y="1973028"/>
            <a:ext cx="10817352" cy="2340864"/>
          </a:xfrm>
        </p:spPr>
        <p:txBody>
          <a:bodyPr>
            <a:noAutofit/>
          </a:bodyPr>
          <a:lstStyle/>
          <a:p>
            <a:r>
              <a:rPr lang="ru-RU" sz="2400" b="1" dirty="0" err="1"/>
              <a:t>пролактининдуцированный</a:t>
            </a:r>
            <a:r>
              <a:rPr lang="ru-RU" sz="2400" b="1" dirty="0"/>
              <a:t> белок </a:t>
            </a:r>
            <a:r>
              <a:rPr lang="ru-RU" sz="2400" dirty="0"/>
              <a:t>(</a:t>
            </a:r>
            <a:r>
              <a:rPr lang="en-US" sz="2400" dirty="0"/>
              <a:t>PIP)</a:t>
            </a:r>
            <a:r>
              <a:rPr lang="ru-RU" sz="2400" dirty="0"/>
              <a:t> - гистопатологический маркером РМЖ: стимулирует пролиферацию патологически изменённых клеток и разрушает волокна </a:t>
            </a:r>
            <a:r>
              <a:rPr lang="ru-RU" sz="2400" dirty="0" err="1"/>
              <a:t>фибронектина</a:t>
            </a:r>
            <a:r>
              <a:rPr lang="ru-RU" sz="2400" dirty="0"/>
              <a:t>, увеличивая способность опухоли к инвазии (экспрессию PIP вызывают пролактин и андрогены) </a:t>
            </a:r>
            <a:r>
              <a:rPr lang="en-US" sz="2400" dirty="0"/>
              <a:t>[1]</a:t>
            </a:r>
            <a:endParaRPr lang="ru-RU" sz="2400" dirty="0"/>
          </a:p>
          <a:p>
            <a:r>
              <a:rPr lang="ru-RU" sz="2400" b="1" dirty="0" err="1"/>
              <a:t>антиапоптозное</a:t>
            </a:r>
            <a:r>
              <a:rPr lang="ru-RU" sz="2400" b="1" dirty="0"/>
              <a:t> действие </a:t>
            </a:r>
            <a:r>
              <a:rPr lang="ru-RU" sz="2400" dirty="0"/>
              <a:t>может лежать в основе онкогенного потенциала пролактина</a:t>
            </a:r>
            <a:r>
              <a:rPr lang="en-US" sz="2400" dirty="0"/>
              <a:t> [</a:t>
            </a:r>
            <a:r>
              <a:rPr lang="ru-RU" sz="2400" dirty="0"/>
              <a:t>2</a:t>
            </a:r>
            <a:r>
              <a:rPr lang="en-US" sz="2400" dirty="0"/>
              <a:t>]</a:t>
            </a:r>
            <a:endParaRPr lang="ru-RU" sz="2400" dirty="0"/>
          </a:p>
          <a:p>
            <a:r>
              <a:rPr lang="ru-RU" sz="2400" b="1" dirty="0" err="1"/>
              <a:t>вазоингибин</a:t>
            </a:r>
            <a:r>
              <a:rPr lang="ru-RU" sz="2400" b="1" dirty="0"/>
              <a:t> - </a:t>
            </a:r>
            <a:r>
              <a:rPr lang="ru-RU" sz="2400" dirty="0" err="1"/>
              <a:t>протеолитически</a:t>
            </a:r>
            <a:r>
              <a:rPr lang="ru-RU" sz="2400" dirty="0"/>
              <a:t> расщеплённые </a:t>
            </a:r>
            <a:r>
              <a:rPr lang="ru-RU" sz="2400" b="1" dirty="0"/>
              <a:t>фрагменты пролактина (</a:t>
            </a:r>
            <a:r>
              <a:rPr lang="ru-RU" sz="2400" dirty="0"/>
              <a:t>не взаимодействовать с </a:t>
            </a:r>
            <a:r>
              <a:rPr lang="en-US" sz="2400" dirty="0"/>
              <a:t>R-PRL</a:t>
            </a:r>
            <a:r>
              <a:rPr lang="ru-RU" sz="2400" dirty="0"/>
              <a:t>, но угнетает ангиогенез, сужает просвет и уменьшать проницаемость периферических сосудов </a:t>
            </a:r>
            <a:r>
              <a:rPr lang="en-US" sz="2400" dirty="0"/>
              <a:t>[</a:t>
            </a:r>
            <a:r>
              <a:rPr lang="ru-RU" sz="2400" dirty="0"/>
              <a:t>3</a:t>
            </a:r>
            <a:r>
              <a:rPr lang="en-US" sz="2400" dirty="0"/>
              <a:t>]</a:t>
            </a:r>
            <a:r>
              <a:rPr lang="ru-RU" sz="2400" dirty="0"/>
              <a:t> </a:t>
            </a:r>
          </a:p>
        </p:txBody>
      </p:sp>
      <p:sp>
        <p:nvSpPr>
          <p:cNvPr id="4" name="TextBox 3"/>
          <p:cNvSpPr txBox="1"/>
          <p:nvPr/>
        </p:nvSpPr>
        <p:spPr>
          <a:xfrm>
            <a:off x="421586" y="5399704"/>
            <a:ext cx="10844784" cy="1323439"/>
          </a:xfrm>
          <a:prstGeom prst="rect">
            <a:avLst/>
          </a:prstGeom>
          <a:noFill/>
        </p:spPr>
        <p:txBody>
          <a:bodyPr wrap="square" rtlCol="0">
            <a:spAutoFit/>
          </a:bodyPr>
          <a:lstStyle/>
          <a:p>
            <a:pPr algn="r"/>
            <a:r>
              <a:rPr lang="ru-RU" sz="1600" i="1" dirty="0"/>
              <a:t>1</a:t>
            </a:r>
            <a:r>
              <a:rPr lang="en-US" sz="1600" i="1" dirty="0"/>
              <a:t>. </a:t>
            </a:r>
            <a:r>
              <a:rPr lang="en-US" sz="1600" i="1" dirty="0" err="1">
                <a:latin typeface="Cambria" panose="02040503050406030204" pitchFamily="18" charset="0"/>
              </a:rPr>
              <a:t>Naderi</a:t>
            </a:r>
            <a:r>
              <a:rPr lang="en-US" sz="1600" i="1" dirty="0">
                <a:latin typeface="Cambria" panose="02040503050406030204" pitchFamily="18" charset="0"/>
              </a:rPr>
              <a:t> A. Prolactin-induced protein in breast cancer // Adv. </a:t>
            </a:r>
            <a:r>
              <a:rPr lang="nl-NL" sz="1600" i="1" dirty="0">
                <a:latin typeface="Cambria" panose="02040503050406030204" pitchFamily="18" charset="0"/>
              </a:rPr>
              <a:t>ExP. Med. Biol. 2015. Vol. 846. P. 189–200. [PMID: 25472539]</a:t>
            </a:r>
            <a:r>
              <a:rPr lang="ru-RU" sz="1600" i="1" dirty="0">
                <a:latin typeface="Cambria" panose="02040503050406030204" pitchFamily="18" charset="0"/>
              </a:rPr>
              <a:t>; </a:t>
            </a:r>
            <a:r>
              <a:rPr lang="en-US" sz="1600" i="1" dirty="0">
                <a:latin typeface="Cambria" panose="02040503050406030204" pitchFamily="18" charset="0"/>
              </a:rPr>
              <a:t>2. </a:t>
            </a:r>
            <a:r>
              <a:rPr lang="en-US" sz="1600" i="1" dirty="0" err="1">
                <a:latin typeface="Cambria" panose="02040503050406030204" pitchFamily="18" charset="0"/>
              </a:rPr>
              <a:t>Goffin</a:t>
            </a:r>
            <a:r>
              <a:rPr lang="en-US" sz="1600" i="1" dirty="0">
                <a:latin typeface="Cambria" panose="02040503050406030204" pitchFamily="18" charset="0"/>
              </a:rPr>
              <a:t> V., Touraine P. The prolactin receptor as a therapeutic target in human diseases: Browsing new potential indications // Expert </a:t>
            </a:r>
            <a:r>
              <a:rPr lang="en-US" sz="1600" i="1" dirty="0" err="1">
                <a:latin typeface="Cambria" panose="02040503050406030204" pitchFamily="18" charset="0"/>
              </a:rPr>
              <a:t>Opin</a:t>
            </a:r>
            <a:r>
              <a:rPr lang="en-US" sz="1600" i="1" dirty="0">
                <a:latin typeface="Cambria" panose="02040503050406030204" pitchFamily="18" charset="0"/>
              </a:rPr>
              <a:t>. </a:t>
            </a:r>
            <a:r>
              <a:rPr lang="en-US" sz="1600" i="1" dirty="0" err="1">
                <a:latin typeface="Cambria" panose="02040503050406030204" pitchFamily="18" charset="0"/>
              </a:rPr>
              <a:t>Ther</a:t>
            </a:r>
            <a:r>
              <a:rPr lang="en-US" sz="1600" i="1" dirty="0">
                <a:latin typeface="Cambria" panose="02040503050406030204" pitchFamily="18" charset="0"/>
              </a:rPr>
              <a:t>. Targets. 2015. Vol. 19. №9. P. 1229–1244. [PMID: 26063597]</a:t>
            </a:r>
            <a:r>
              <a:rPr lang="ru-RU" sz="1600" i="1" dirty="0">
                <a:latin typeface="Cambria" panose="02040503050406030204" pitchFamily="18" charset="0"/>
              </a:rPr>
              <a:t>; 3.</a:t>
            </a:r>
            <a:r>
              <a:rPr lang="en-US" sz="1600" i="1" dirty="0">
                <a:latin typeface="Cambria" panose="02040503050406030204" pitchFamily="18" charset="0"/>
              </a:rPr>
              <a:t>García R.M., </a:t>
            </a:r>
            <a:r>
              <a:rPr lang="en-US" sz="1600" i="1" dirty="0" err="1">
                <a:latin typeface="Cambria" panose="02040503050406030204" pitchFamily="18" charset="0"/>
              </a:rPr>
              <a:t>Zamarripa</a:t>
            </a:r>
            <a:r>
              <a:rPr lang="en-US" sz="1600" i="1" dirty="0">
                <a:latin typeface="Cambria" panose="02040503050406030204" pitchFamily="18" charset="0"/>
              </a:rPr>
              <a:t> D.A., Arnold E. et al. Prolactin protects retinal pigment epithelium by inhibiting </a:t>
            </a:r>
            <a:r>
              <a:rPr lang="en-US" sz="1600" i="1" dirty="0" err="1">
                <a:latin typeface="Cambria" panose="02040503050406030204" pitchFamily="18" charset="0"/>
              </a:rPr>
              <a:t>sirtuin</a:t>
            </a:r>
            <a:r>
              <a:rPr lang="en-US" sz="1600" i="1" dirty="0">
                <a:latin typeface="Cambria" panose="02040503050406030204" pitchFamily="18" charset="0"/>
              </a:rPr>
              <a:t> 2-dependent cell death // </a:t>
            </a:r>
            <a:r>
              <a:rPr lang="en-US" sz="1600" i="1" dirty="0" err="1">
                <a:latin typeface="Cambria" panose="02040503050406030204" pitchFamily="18" charset="0"/>
              </a:rPr>
              <a:t>EBioMedicine</a:t>
            </a:r>
            <a:r>
              <a:rPr lang="en-US" sz="1600" i="1" dirty="0">
                <a:latin typeface="Cambria" panose="02040503050406030204" pitchFamily="18" charset="0"/>
              </a:rPr>
              <a:t>. 2016. Vol. 7. P. 35–49. [PMID: 27322457]</a:t>
            </a:r>
            <a:endParaRPr lang="ru-RU" sz="1600" i="1" dirty="0">
              <a:latin typeface="Cambria" panose="02040503050406030204" pitchFamily="18" charset="0"/>
            </a:endParaRPr>
          </a:p>
        </p:txBody>
      </p:sp>
      <p:pic>
        <p:nvPicPr>
          <p:cNvPr id="10" name="Рисунок 9">
            <a:extLst>
              <a:ext uri="{FF2B5EF4-FFF2-40B4-BE49-F238E27FC236}">
                <a16:creationId xmlns:a16="http://schemas.microsoft.com/office/drawing/2014/main" xmlns="" id="{7AB60925-A704-4CDE-B56B-C89085F9402F}"/>
              </a:ext>
            </a:extLst>
          </p:cNvPr>
          <p:cNvPicPr>
            <a:picLocks noChangeAspect="1"/>
          </p:cNvPicPr>
          <p:nvPr/>
        </p:nvPicPr>
        <p:blipFill>
          <a:blip r:embed="rId2"/>
          <a:stretch>
            <a:fillRect/>
          </a:stretch>
        </p:blipFill>
        <p:spPr>
          <a:xfrm>
            <a:off x="390220" y="169912"/>
            <a:ext cx="3737163" cy="1746540"/>
          </a:xfrm>
          <a:prstGeom prst="rect">
            <a:avLst/>
          </a:prstGeom>
        </p:spPr>
      </p:pic>
      <p:pic>
        <p:nvPicPr>
          <p:cNvPr id="4097" name="Picture 1" descr="1pix">
            <a:extLst>
              <a:ext uri="{FF2B5EF4-FFF2-40B4-BE49-F238E27FC236}">
                <a16:creationId xmlns:a16="http://schemas.microsoft.com/office/drawing/2014/main" xmlns="" id="{57C03CAE-B864-488F-A09A-C02D70BB7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2543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1426" y="444311"/>
            <a:ext cx="11789148" cy="562074"/>
          </a:xfrm>
        </p:spPr>
        <p:txBody>
          <a:bodyPr>
            <a:noAutofit/>
          </a:bodyPr>
          <a:lstStyle/>
          <a:p>
            <a:pPr>
              <a:lnSpc>
                <a:spcPct val="100000"/>
              </a:lnSpc>
            </a:pPr>
            <a:r>
              <a:rPr lang="ru-RU" sz="3600" b="1" dirty="0">
                <a:solidFill>
                  <a:schemeClr val="tx1"/>
                </a:solidFill>
                <a:cs typeface="Arial" charset="0"/>
              </a:rPr>
              <a:t>«ЗЛОЙ ГЕНИЙ»: РОЛЬ ПРОЛАКТИНА В РАЗВИТИИ Рака МЖ</a:t>
            </a:r>
          </a:p>
        </p:txBody>
      </p:sp>
      <p:sp>
        <p:nvSpPr>
          <p:cNvPr id="3" name="Объект 2"/>
          <p:cNvSpPr>
            <a:spLocks noGrp="1"/>
          </p:cNvSpPr>
          <p:nvPr>
            <p:ph idx="1"/>
          </p:nvPr>
        </p:nvSpPr>
        <p:spPr>
          <a:xfrm>
            <a:off x="201426" y="1570864"/>
            <a:ext cx="6496306" cy="4662191"/>
          </a:xfrm>
        </p:spPr>
        <p:txBody>
          <a:bodyPr>
            <a:normAutofit fontScale="92500" lnSpcReduction="10000"/>
          </a:bodyPr>
          <a:lstStyle/>
          <a:p>
            <a:pPr>
              <a:lnSpc>
                <a:spcPct val="120000"/>
              </a:lnSpc>
            </a:pPr>
            <a:r>
              <a:rPr lang="ru-RU" sz="2400" b="1" dirty="0"/>
              <a:t>Эффекты пролактина в развитии РМЖ (2): </a:t>
            </a:r>
          </a:p>
          <a:p>
            <a:pPr marL="0" indent="0">
              <a:lnSpc>
                <a:spcPct val="120000"/>
              </a:lnSpc>
              <a:buNone/>
            </a:pPr>
            <a:r>
              <a:rPr lang="ru-RU" sz="2400" dirty="0"/>
              <a:t>- клеточная пролиферация,</a:t>
            </a:r>
          </a:p>
          <a:p>
            <a:pPr marL="0" indent="0">
              <a:lnSpc>
                <a:spcPct val="120000"/>
              </a:lnSpc>
              <a:buNone/>
            </a:pPr>
            <a:r>
              <a:rPr lang="ru-RU" sz="2400" dirty="0"/>
              <a:t>- подвижность клеток,</a:t>
            </a:r>
          </a:p>
          <a:p>
            <a:pPr marL="0" indent="0">
              <a:lnSpc>
                <a:spcPct val="120000"/>
              </a:lnSpc>
              <a:buNone/>
            </a:pPr>
            <a:r>
              <a:rPr lang="ru-RU" sz="2400" dirty="0"/>
              <a:t>- </a:t>
            </a:r>
            <a:r>
              <a:rPr lang="ru-RU" sz="2400" dirty="0" err="1"/>
              <a:t>васкуляризация</a:t>
            </a:r>
            <a:r>
              <a:rPr lang="ru-RU" sz="2400" dirty="0"/>
              <a:t> опухоли </a:t>
            </a:r>
          </a:p>
          <a:p>
            <a:pPr marL="0" indent="0">
              <a:lnSpc>
                <a:spcPct val="120000"/>
              </a:lnSpc>
              <a:buNone/>
            </a:pPr>
            <a:endParaRPr lang="ru-RU" sz="1000" dirty="0"/>
          </a:p>
          <a:p>
            <a:pPr>
              <a:lnSpc>
                <a:spcPct val="120000"/>
              </a:lnSpc>
            </a:pPr>
            <a:r>
              <a:rPr lang="ru-RU" sz="2400" b="1" dirty="0"/>
              <a:t>Высокая концентрация пролактина (3)</a:t>
            </a:r>
            <a:r>
              <a:rPr lang="ru-RU" sz="2400" dirty="0"/>
              <a:t>:</a:t>
            </a:r>
          </a:p>
          <a:p>
            <a:pPr marL="0" indent="0">
              <a:lnSpc>
                <a:spcPct val="120000"/>
              </a:lnSpc>
              <a:buNone/>
            </a:pPr>
            <a:r>
              <a:rPr lang="ru-RU" sz="2400" dirty="0"/>
              <a:t>- повышение риска </a:t>
            </a:r>
            <a:r>
              <a:rPr lang="en-US" sz="2400" dirty="0">
                <a:latin typeface="Cambria" panose="02040503050406030204" pitchFamily="18" charset="0"/>
                <a:ea typeface="Cambria" panose="02040503050406030204" pitchFamily="18" charset="0"/>
              </a:rPr>
              <a:t>ER</a:t>
            </a:r>
            <a:r>
              <a:rPr lang="ru-RU" sz="2400" dirty="0"/>
              <a:t>+ рака на 60%; </a:t>
            </a:r>
          </a:p>
          <a:p>
            <a:pPr marL="0" indent="0">
              <a:lnSpc>
                <a:spcPct val="120000"/>
              </a:lnSpc>
              <a:buNone/>
            </a:pPr>
            <a:r>
              <a:rPr lang="ru-RU" sz="2400" dirty="0"/>
              <a:t>- провоцирует неэффективность лечения РМЖ;</a:t>
            </a:r>
          </a:p>
          <a:p>
            <a:pPr marL="0" indent="0">
              <a:lnSpc>
                <a:spcPct val="120000"/>
              </a:lnSpc>
              <a:buNone/>
            </a:pPr>
            <a:r>
              <a:rPr lang="ru-RU" sz="2400" dirty="0"/>
              <a:t>- высокая частота рецидивов.</a:t>
            </a:r>
          </a:p>
        </p:txBody>
      </p:sp>
      <p:sp>
        <p:nvSpPr>
          <p:cNvPr id="5" name="Заголовок 1"/>
          <p:cNvSpPr txBox="1">
            <a:spLocks/>
          </p:cNvSpPr>
          <p:nvPr/>
        </p:nvSpPr>
        <p:spPr>
          <a:xfrm>
            <a:off x="3903736" y="2492231"/>
            <a:ext cx="2079248" cy="56207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a:solidFill>
                  <a:srgbClr val="FF0000"/>
                </a:solidFill>
                <a:cs typeface="Arial" charset="0"/>
              </a:rPr>
              <a:t>Усиление</a:t>
            </a:r>
          </a:p>
        </p:txBody>
      </p:sp>
      <p:pic>
        <p:nvPicPr>
          <p:cNvPr id="6" name="Рисунок 5">
            <a:extLst>
              <a:ext uri="{FF2B5EF4-FFF2-40B4-BE49-F238E27FC236}">
                <a16:creationId xmlns:a16="http://schemas.microsoft.com/office/drawing/2014/main" xmlns="" id="{CC27F0D9-BB8C-4623-81E0-DC86CA485D1F}"/>
              </a:ext>
            </a:extLst>
          </p:cNvPr>
          <p:cNvPicPr>
            <a:picLocks noChangeAspect="1"/>
          </p:cNvPicPr>
          <p:nvPr/>
        </p:nvPicPr>
        <p:blipFill>
          <a:blip r:embed="rId2"/>
          <a:stretch>
            <a:fillRect/>
          </a:stretch>
        </p:blipFill>
        <p:spPr>
          <a:xfrm>
            <a:off x="6870534" y="1025912"/>
            <a:ext cx="5120040" cy="4529266"/>
          </a:xfrm>
          <a:prstGeom prst="rect">
            <a:avLst/>
          </a:prstGeom>
        </p:spPr>
      </p:pic>
      <p:sp>
        <p:nvSpPr>
          <p:cNvPr id="7" name="TextBox 6">
            <a:extLst>
              <a:ext uri="{FF2B5EF4-FFF2-40B4-BE49-F238E27FC236}">
                <a16:creationId xmlns:a16="http://schemas.microsoft.com/office/drawing/2014/main" xmlns="" id="{4EB29574-D87F-44C4-9D02-406FD07BB5FA}"/>
              </a:ext>
            </a:extLst>
          </p:cNvPr>
          <p:cNvSpPr txBox="1"/>
          <p:nvPr/>
        </p:nvSpPr>
        <p:spPr>
          <a:xfrm>
            <a:off x="6096000" y="5727359"/>
            <a:ext cx="5996609" cy="1169551"/>
          </a:xfrm>
          <a:prstGeom prst="rect">
            <a:avLst/>
          </a:prstGeom>
          <a:noFill/>
        </p:spPr>
        <p:txBody>
          <a:bodyPr wrap="square" rtlCol="0">
            <a:spAutoFit/>
          </a:bodyPr>
          <a:lstStyle/>
          <a:p>
            <a:pPr algn="r"/>
            <a:r>
              <a:rPr lang="ru-RU" sz="1400" i="1" dirty="0"/>
              <a:t>1. </a:t>
            </a:r>
            <a:r>
              <a:rPr lang="en-US" sz="1400" i="1" dirty="0" err="1">
                <a:latin typeface="Cambria" panose="02040503050406030204" pitchFamily="18" charset="0"/>
                <a:ea typeface="Cambria" panose="02040503050406030204" pitchFamily="18" charset="0"/>
              </a:rPr>
              <a:t>Tworoger</a:t>
            </a:r>
            <a:r>
              <a:rPr lang="en-US" sz="1400" i="1" dirty="0">
                <a:latin typeface="Cambria" panose="02040503050406030204" pitchFamily="18" charset="0"/>
                <a:ea typeface="Cambria" panose="02040503050406030204" pitchFamily="18" charset="0"/>
              </a:rPr>
              <a:t> S.S., </a:t>
            </a:r>
            <a:r>
              <a:rPr lang="en-US" sz="1400" i="1" dirty="0" err="1">
                <a:latin typeface="Cambria" panose="02040503050406030204" pitchFamily="18" charset="0"/>
                <a:ea typeface="Cambria" panose="02040503050406030204" pitchFamily="18" charset="0"/>
              </a:rPr>
              <a:t>Eliassen</a:t>
            </a:r>
            <a:r>
              <a:rPr lang="en-US" sz="1400" i="1" dirty="0">
                <a:latin typeface="Cambria" panose="02040503050406030204" pitchFamily="18" charset="0"/>
                <a:ea typeface="Cambria" panose="02040503050406030204" pitchFamily="18" charset="0"/>
              </a:rPr>
              <a:t> A.H., Zhang X. et al. A 20-year prospective study of </a:t>
            </a:r>
            <a:r>
              <a:rPr lang="en-US" sz="1400" i="1" dirty="0" err="1">
                <a:latin typeface="Cambria" panose="02040503050406030204" pitchFamily="18" charset="0"/>
                <a:ea typeface="Cambria" panose="02040503050406030204" pitchFamily="18" charset="0"/>
              </a:rPr>
              <a:t>plasmaprolactin</a:t>
            </a:r>
            <a:r>
              <a:rPr lang="en-US" sz="1400" i="1" dirty="0">
                <a:latin typeface="Cambria" panose="02040503050406030204" pitchFamily="18" charset="0"/>
                <a:ea typeface="Cambria" panose="02040503050406030204" pitchFamily="18" charset="0"/>
              </a:rPr>
              <a:t> as a risk marker of breast cancer development // Cancer</a:t>
            </a:r>
            <a:r>
              <a:rPr lang="ru-RU" sz="1400" i="1" dirty="0">
                <a:latin typeface="Cambria" panose="02040503050406030204" pitchFamily="18" charset="0"/>
                <a:ea typeface="Cambria" panose="02040503050406030204" pitchFamily="18" charset="0"/>
              </a:rPr>
              <a:t> </a:t>
            </a:r>
            <a:r>
              <a:rPr lang="nl-NL" sz="1400" i="1" dirty="0">
                <a:latin typeface="Cambria" panose="02040503050406030204" pitchFamily="18" charset="0"/>
                <a:ea typeface="Cambria" panose="02040503050406030204" pitchFamily="18" charset="0"/>
              </a:rPr>
              <a:t>Res. — 2013. — Vol. 73 (15). — .. 4810–4819</a:t>
            </a:r>
            <a:r>
              <a:rPr lang="ru-RU" sz="1400" i="1" dirty="0">
                <a:latin typeface="Cambria" panose="02040503050406030204" pitchFamily="18" charset="0"/>
                <a:ea typeface="Cambria" panose="02040503050406030204" pitchFamily="18" charset="0"/>
              </a:rPr>
              <a:t>; 2. </a:t>
            </a:r>
            <a:r>
              <a:rPr lang="en-US" sz="1400" i="1" dirty="0" err="1">
                <a:latin typeface="Cambria" panose="02040503050406030204" pitchFamily="18" charset="0"/>
                <a:ea typeface="Cambria" panose="02040503050406030204" pitchFamily="18" charset="0"/>
              </a:rPr>
              <a:t>Bernichtein</a:t>
            </a:r>
            <a:r>
              <a:rPr lang="en-US" sz="1400" i="1" dirty="0">
                <a:latin typeface="Cambria" panose="02040503050406030204" pitchFamily="18" charset="0"/>
                <a:ea typeface="Cambria" panose="02040503050406030204" pitchFamily="18" charset="0"/>
              </a:rPr>
              <a:t> S, et al., J Endocrinol. 2010; 206:1–11</a:t>
            </a:r>
            <a:r>
              <a:rPr lang="ru-RU" sz="1400" i="1" dirty="0">
                <a:latin typeface="Cambria" panose="02040503050406030204" pitchFamily="18" charset="0"/>
                <a:ea typeface="Cambria" panose="02040503050406030204" pitchFamily="18" charset="0"/>
              </a:rPr>
              <a:t>. 3.</a:t>
            </a:r>
            <a:r>
              <a:rPr lang="en-US" sz="1400" i="1" dirty="0" err="1">
                <a:latin typeface="Cambria" panose="02040503050406030204" pitchFamily="18" charset="0"/>
                <a:ea typeface="Cambria" panose="02040503050406030204" pitchFamily="18" charset="0"/>
              </a:rPr>
              <a:t>Tworoge</a:t>
            </a:r>
            <a:r>
              <a:rPr lang="ru-RU" sz="1400" i="1" dirty="0">
                <a:latin typeface="Cambria" panose="02040503050406030204" pitchFamily="18" charset="0"/>
                <a:ea typeface="Cambria" panose="02040503050406030204" pitchFamily="18" charset="0"/>
              </a:rPr>
              <a:t>к </a:t>
            </a:r>
            <a:r>
              <a:rPr lang="en-US" sz="1400" i="1" dirty="0">
                <a:latin typeface="Cambria" panose="02040503050406030204" pitchFamily="18" charset="0"/>
                <a:ea typeface="Cambria" panose="02040503050406030204" pitchFamily="18" charset="0"/>
              </a:rPr>
              <a:t>SS, Hankinson SE. J Mammary Gland Biol Neoplasia. 2008 </a:t>
            </a:r>
            <a:r>
              <a:rPr lang="ru-RU" sz="1400" i="1" dirty="0">
                <a:latin typeface="Cambria" panose="02040503050406030204" pitchFamily="18" charset="0"/>
                <a:ea typeface="Cambria" panose="02040503050406030204" pitchFamily="18" charset="0"/>
              </a:rPr>
              <a:t> </a:t>
            </a:r>
            <a:r>
              <a:rPr lang="en-US" sz="1400" i="1" dirty="0">
                <a:latin typeface="Cambria" panose="02040503050406030204" pitchFamily="18" charset="0"/>
                <a:ea typeface="Cambria" panose="02040503050406030204" pitchFamily="18" charset="0"/>
              </a:rPr>
              <a:t>Mar;13(1):41-53</a:t>
            </a:r>
          </a:p>
        </p:txBody>
      </p:sp>
      <p:sp>
        <p:nvSpPr>
          <p:cNvPr id="8" name="TextBox 7">
            <a:extLst>
              <a:ext uri="{FF2B5EF4-FFF2-40B4-BE49-F238E27FC236}">
                <a16:creationId xmlns:a16="http://schemas.microsoft.com/office/drawing/2014/main" xmlns="" id="{724BDA64-9FA2-4087-93F6-00834BD7EA34}"/>
              </a:ext>
            </a:extLst>
          </p:cNvPr>
          <p:cNvSpPr txBox="1"/>
          <p:nvPr/>
        </p:nvSpPr>
        <p:spPr>
          <a:xfrm>
            <a:off x="8472189" y="2465492"/>
            <a:ext cx="421910" cy="307777"/>
          </a:xfrm>
          <a:prstGeom prst="rect">
            <a:avLst/>
          </a:prstGeom>
          <a:noFill/>
        </p:spPr>
        <p:txBody>
          <a:bodyPr wrap="none" rtlCol="0">
            <a:spAutoFit/>
          </a:bodyPr>
          <a:lstStyle/>
          <a:p>
            <a:r>
              <a:rPr lang="ru-RU" sz="1400" dirty="0"/>
              <a:t>(1)</a:t>
            </a:r>
          </a:p>
        </p:txBody>
      </p:sp>
      <p:pic>
        <p:nvPicPr>
          <p:cNvPr id="79878" name="Picture 6" descr="ÐÐ°ÑÑÐ¸Ð½ÐºÐ¸ Ð¿Ð¾ Ð·Ð°Ð¿ÑÐ¾ÑÑ ÑÐ¸Ð³ÑÑÐ½Ð°Ñ ÑÐºÐ¾Ð±ÐºÐ°">
            <a:extLst>
              <a:ext uri="{FF2B5EF4-FFF2-40B4-BE49-F238E27FC236}">
                <a16:creationId xmlns:a16="http://schemas.microsoft.com/office/drawing/2014/main" xmlns="" id="{ED24C2CF-9A61-4201-9C11-9EAC3E0139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840" t="3876" r="31602" b="58450"/>
          <a:stretch/>
        </p:blipFill>
        <p:spPr bwMode="auto">
          <a:xfrm>
            <a:off x="3515517" y="1997643"/>
            <a:ext cx="517084" cy="1551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9280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736" y="381525"/>
            <a:ext cx="11525688" cy="1316736"/>
          </a:xfrm>
        </p:spPr>
        <p:txBody>
          <a:bodyPr>
            <a:noAutofit/>
          </a:bodyPr>
          <a:lstStyle/>
          <a:p>
            <a:r>
              <a:rPr lang="ru-RU" sz="4000" b="1" dirty="0"/>
              <a:t>Новые точки приложения пролактина</a:t>
            </a:r>
          </a:p>
        </p:txBody>
      </p:sp>
      <p:sp>
        <p:nvSpPr>
          <p:cNvPr id="3" name="Объект 2"/>
          <p:cNvSpPr>
            <a:spLocks noGrp="1"/>
          </p:cNvSpPr>
          <p:nvPr>
            <p:ph idx="1"/>
          </p:nvPr>
        </p:nvSpPr>
        <p:spPr>
          <a:xfrm>
            <a:off x="495736" y="1999262"/>
            <a:ext cx="10817352" cy="2340864"/>
          </a:xfrm>
        </p:spPr>
        <p:txBody>
          <a:bodyPr>
            <a:noAutofit/>
          </a:bodyPr>
          <a:lstStyle/>
          <a:p>
            <a:r>
              <a:rPr lang="ru-RU" sz="3600" dirty="0"/>
              <a:t>пролактин играет ключевую роль в дифференцировке клеток МЖ во время беременности и экспрессии генов белков грудного молока; </a:t>
            </a:r>
            <a:r>
              <a:rPr lang="ru-RU" sz="3600" b="1" dirty="0"/>
              <a:t>но есть система защиты в период лактации</a:t>
            </a:r>
            <a:r>
              <a:rPr lang="ru-RU" sz="3600" dirty="0"/>
              <a:t>: ядерный фактор транскрипции 1-</a:t>
            </a:r>
            <a:r>
              <a:rPr lang="en-US" sz="3600" dirty="0">
                <a:latin typeface="Cambria" panose="02040503050406030204" pitchFamily="18" charset="0"/>
                <a:ea typeface="Cambria" panose="02040503050406030204" pitchFamily="18" charset="0"/>
              </a:rPr>
              <a:t>c2 (NF1-c2), </a:t>
            </a:r>
            <a:r>
              <a:rPr lang="ru-RU" sz="3600" dirty="0"/>
              <a:t>ген-супрессор p53</a:t>
            </a:r>
            <a:endParaRPr lang="en-US" sz="3600" dirty="0"/>
          </a:p>
        </p:txBody>
      </p:sp>
      <p:sp>
        <p:nvSpPr>
          <p:cNvPr id="4" name="TextBox 3"/>
          <p:cNvSpPr txBox="1"/>
          <p:nvPr/>
        </p:nvSpPr>
        <p:spPr>
          <a:xfrm>
            <a:off x="468304" y="5762311"/>
            <a:ext cx="10844784" cy="923330"/>
          </a:xfrm>
          <a:prstGeom prst="rect">
            <a:avLst/>
          </a:prstGeom>
          <a:noFill/>
        </p:spPr>
        <p:txBody>
          <a:bodyPr wrap="square" rtlCol="0">
            <a:spAutoFit/>
          </a:bodyPr>
          <a:lstStyle/>
          <a:p>
            <a:pPr algn="r"/>
            <a:r>
              <a:rPr lang="en-US" i="1" dirty="0">
                <a:latin typeface="Cambria" panose="02040503050406030204" pitchFamily="18" charset="0"/>
              </a:rPr>
              <a:t>Nilsson J., </a:t>
            </a:r>
            <a:r>
              <a:rPr lang="en-US" i="1" dirty="0" err="1">
                <a:latin typeface="Cambria" panose="02040503050406030204" pitchFamily="18" charset="0"/>
              </a:rPr>
              <a:t>Bjursell</a:t>
            </a:r>
            <a:r>
              <a:rPr lang="en-US" i="1" dirty="0">
                <a:latin typeface="Cambria" panose="02040503050406030204" pitchFamily="18" charset="0"/>
              </a:rPr>
              <a:t> G., </a:t>
            </a:r>
            <a:r>
              <a:rPr lang="en-US" i="1" dirty="0" err="1">
                <a:latin typeface="Cambria" panose="02040503050406030204" pitchFamily="18" charset="0"/>
              </a:rPr>
              <a:t>Kannius</a:t>
            </a:r>
            <a:r>
              <a:rPr lang="en-US" i="1" dirty="0">
                <a:latin typeface="Cambria" panose="02040503050406030204" pitchFamily="18" charset="0"/>
              </a:rPr>
              <a:t>-Janson M. Nuclear Jak2 and transcription factor NF1-C2: a novel mechanism of prolactin signaling in mammary epithelial cells // Mol. Cell Biol. 2006. Vol. 26. №15. P. 5663–5674. [PMID: 16847321</a:t>
            </a:r>
            <a:endParaRPr lang="ru-RU" i="1" dirty="0">
              <a:latin typeface="Cambria" panose="02040503050406030204" pitchFamily="18" charset="0"/>
            </a:endParaRPr>
          </a:p>
        </p:txBody>
      </p:sp>
      <p:pic>
        <p:nvPicPr>
          <p:cNvPr id="4097" name="Picture 1" descr="1pix">
            <a:extLst>
              <a:ext uri="{FF2B5EF4-FFF2-40B4-BE49-F238E27FC236}">
                <a16:creationId xmlns:a16="http://schemas.microsoft.com/office/drawing/2014/main" xmlns="" id="{57C03CAE-B864-488F-A09A-C02D70BB7D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4629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056" y="-67582"/>
            <a:ext cx="10909726" cy="1134183"/>
          </a:xfrm>
        </p:spPr>
        <p:txBody>
          <a:bodyPr>
            <a:noAutofit/>
          </a:bodyPr>
          <a:lstStyle/>
          <a:p>
            <a:r>
              <a:rPr lang="ru-RU" sz="3200" b="1" dirty="0"/>
              <a:t>Гормональные взаимоотношения в тканях МЖ (примерная схема)</a:t>
            </a:r>
          </a:p>
        </p:txBody>
      </p:sp>
      <p:grpSp>
        <p:nvGrpSpPr>
          <p:cNvPr id="19" name="Группа 18">
            <a:extLst>
              <a:ext uri="{FF2B5EF4-FFF2-40B4-BE49-F238E27FC236}">
                <a16:creationId xmlns:a16="http://schemas.microsoft.com/office/drawing/2014/main" xmlns="" id="{5A85A144-071A-48A9-AE69-E1E4C6C7F89D}"/>
              </a:ext>
            </a:extLst>
          </p:cNvPr>
          <p:cNvGrpSpPr/>
          <p:nvPr/>
        </p:nvGrpSpPr>
        <p:grpSpPr>
          <a:xfrm>
            <a:off x="758376" y="957592"/>
            <a:ext cx="10985568" cy="3936898"/>
            <a:chOff x="528715" y="1553016"/>
            <a:chExt cx="10985568" cy="3936898"/>
          </a:xfrm>
        </p:grpSpPr>
        <p:sp>
          <p:nvSpPr>
            <p:cNvPr id="6" name="Rectangle 5"/>
            <p:cNvSpPr/>
            <p:nvPr/>
          </p:nvSpPr>
          <p:spPr>
            <a:xfrm>
              <a:off x="7423747" y="2520054"/>
              <a:ext cx="2786174" cy="96818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Эстрон</a:t>
              </a:r>
            </a:p>
          </p:txBody>
        </p:sp>
        <p:sp>
          <p:nvSpPr>
            <p:cNvPr id="4" name="Rectangle 3"/>
            <p:cNvSpPr/>
            <p:nvPr/>
          </p:nvSpPr>
          <p:spPr>
            <a:xfrm>
              <a:off x="1599400" y="2520054"/>
              <a:ext cx="2111188" cy="105034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Эстрадиол</a:t>
              </a:r>
              <a:r>
                <a:rPr kumimoji="0" lang="ru-RU"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p:txBody>
        </p:sp>
        <p:sp>
          <p:nvSpPr>
            <p:cNvPr id="5" name="Right Arrow 4"/>
            <p:cNvSpPr/>
            <p:nvPr/>
          </p:nvSpPr>
          <p:spPr>
            <a:xfrm>
              <a:off x="3759848" y="2401870"/>
              <a:ext cx="3749207" cy="1428034"/>
            </a:xfrm>
            <a:prstGeom prst="right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17</a:t>
              </a:r>
              <a:r>
                <a:rPr kumimoji="0" lang="el-GR"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β</a:t>
              </a:r>
              <a:r>
                <a:rPr kumimoji="0" lang="ru-RU"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r>
                <a:rPr kumimoji="0" lang="ru-RU"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гидрокси</a:t>
              </a:r>
              <a:r>
                <a:rPr kumimoji="0" lang="ru-RU"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-стероид-</a:t>
              </a:r>
              <a:r>
                <a:rPr kumimoji="0" lang="ru-RU"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дегидрогеназы</a:t>
              </a:r>
              <a:r>
                <a:rPr kumimoji="0" lang="ru-RU"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2 типа</a:t>
              </a:r>
            </a:p>
          </p:txBody>
        </p:sp>
        <p:sp>
          <p:nvSpPr>
            <p:cNvPr id="7" name="Down Arrow Callout 6"/>
            <p:cNvSpPr/>
            <p:nvPr/>
          </p:nvSpPr>
          <p:spPr>
            <a:xfrm>
              <a:off x="4644431" y="1564990"/>
              <a:ext cx="1828800" cy="1170753"/>
            </a:xfrm>
            <a:prstGeom prst="downArrowCallou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200" b="0"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Прогестерон </a:t>
              </a:r>
            </a:p>
          </p:txBody>
        </p:sp>
        <p:sp>
          <p:nvSpPr>
            <p:cNvPr id="9" name="Multiply 8"/>
            <p:cNvSpPr/>
            <p:nvPr/>
          </p:nvSpPr>
          <p:spPr>
            <a:xfrm>
              <a:off x="5134041" y="2421194"/>
              <a:ext cx="1484555" cy="1351698"/>
            </a:xfrm>
            <a:prstGeom prst="mathMultiply">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sp>
          <p:nvSpPr>
            <p:cNvPr id="10" name="Down Arrow 9"/>
            <p:cNvSpPr/>
            <p:nvPr/>
          </p:nvSpPr>
          <p:spPr>
            <a:xfrm rot="10800000">
              <a:off x="1550140" y="3372755"/>
              <a:ext cx="1031318" cy="1191842"/>
            </a:xfrm>
            <a:prstGeom prst="downArrow">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2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15" name="Rectangle 14"/>
            <p:cNvSpPr/>
            <p:nvPr/>
          </p:nvSpPr>
          <p:spPr>
            <a:xfrm>
              <a:off x="7423747" y="4496272"/>
              <a:ext cx="2586145" cy="96818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Эстрона сульфат</a:t>
              </a:r>
            </a:p>
          </p:txBody>
        </p:sp>
        <p:sp>
          <p:nvSpPr>
            <p:cNvPr id="16" name="Right Arrow 15"/>
            <p:cNvSpPr/>
            <p:nvPr/>
          </p:nvSpPr>
          <p:spPr>
            <a:xfrm rot="5400000">
              <a:off x="7778722" y="3724382"/>
              <a:ext cx="1075401" cy="686050"/>
            </a:xfrm>
            <a:prstGeom prst="right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7" name="Multiply 16"/>
            <p:cNvSpPr/>
            <p:nvPr/>
          </p:nvSpPr>
          <p:spPr>
            <a:xfrm>
              <a:off x="7630047" y="3293267"/>
              <a:ext cx="1471501" cy="1244667"/>
            </a:xfrm>
            <a:prstGeom prst="mathMultiply">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sp>
          <p:nvSpPr>
            <p:cNvPr id="3" name="Rectangle 2"/>
            <p:cNvSpPr/>
            <p:nvPr/>
          </p:nvSpPr>
          <p:spPr>
            <a:xfrm>
              <a:off x="8393617" y="3638383"/>
              <a:ext cx="3120666" cy="7185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Эстрон-</a:t>
              </a:r>
              <a:r>
                <a:rPr kumimoji="0" lang="ru-RU" sz="2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сульфотрансфераза</a:t>
              </a:r>
              <a:endParaRPr kumimoji="0" lang="ru-RU"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2" name="Прямоугольник: скругленные углы 11">
              <a:extLst>
                <a:ext uri="{FF2B5EF4-FFF2-40B4-BE49-F238E27FC236}">
                  <a16:creationId xmlns:a16="http://schemas.microsoft.com/office/drawing/2014/main" xmlns="" id="{7A9515D6-9085-4E81-94FD-F1E3312056D6}"/>
                </a:ext>
              </a:extLst>
            </p:cNvPr>
            <p:cNvSpPr/>
            <p:nvPr/>
          </p:nvSpPr>
          <p:spPr>
            <a:xfrm>
              <a:off x="4369052" y="4124575"/>
              <a:ext cx="2699699" cy="968188"/>
            </a:xfrm>
            <a:prstGeom prst="roundRect">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t>Дефицит прогестерона</a:t>
              </a:r>
            </a:p>
          </p:txBody>
        </p:sp>
        <p:sp>
          <p:nvSpPr>
            <p:cNvPr id="18" name="Прямоугольник 17">
              <a:extLst>
                <a:ext uri="{FF2B5EF4-FFF2-40B4-BE49-F238E27FC236}">
                  <a16:creationId xmlns:a16="http://schemas.microsoft.com/office/drawing/2014/main" xmlns="" id="{1F420F5F-FD26-46D6-A2BE-3F1E589E2012}"/>
                </a:ext>
              </a:extLst>
            </p:cNvPr>
            <p:cNvSpPr/>
            <p:nvPr/>
          </p:nvSpPr>
          <p:spPr>
            <a:xfrm>
              <a:off x="528715" y="4528325"/>
              <a:ext cx="2111188" cy="96158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t>Тестостерон</a:t>
              </a:r>
            </a:p>
          </p:txBody>
        </p:sp>
        <mc:AlternateContent xmlns:mc="http://schemas.openxmlformats.org/markup-compatibility/2006" xmlns:p14="http://schemas.microsoft.com/office/powerpoint/2010/main">
          <mc:Choice Requires="p14">
            <p:contentPart p14:bwMode="auto" r:id="rId2">
              <p14:nvContentPartPr>
                <p14:cNvPr id="8" name="Рукописный ввод 7">
                  <a:extLst>
                    <a:ext uri="{FF2B5EF4-FFF2-40B4-BE49-F238E27FC236}">
                      <a16:creationId xmlns:a16="http://schemas.microsoft.com/office/drawing/2014/main" xmlns="" id="{3B9E52B9-4920-4796-A492-09396198D8A5}"/>
                    </a:ext>
                  </a:extLst>
                </p14:cNvPr>
                <p14:cNvContentPartPr/>
                <p14:nvPr/>
              </p14:nvContentPartPr>
              <p14:xfrm>
                <a:off x="4682960" y="3556889"/>
                <a:ext cx="552121" cy="836422"/>
              </p14:xfrm>
            </p:contentPart>
          </mc:Choice>
          <mc:Fallback xmlns="">
            <p:pic>
              <p:nvPicPr>
                <p:cNvPr id="8" name="Рукописный ввод 7">
                  <a:extLst>
                    <a:ext uri="{FF2B5EF4-FFF2-40B4-BE49-F238E27FC236}">
                      <a16:creationId xmlns:a16="http://schemas.microsoft.com/office/drawing/2014/main" id="{3B9E52B9-4920-4796-A492-09396198D8A5}"/>
                    </a:ext>
                  </a:extLst>
                </p:cNvPr>
                <p:cNvPicPr/>
                <p:nvPr/>
              </p:nvPicPr>
              <p:blipFill>
                <a:blip r:embed="rId3"/>
                <a:stretch>
                  <a:fillRect/>
                </a:stretch>
              </p:blipFill>
              <p:spPr>
                <a:xfrm>
                  <a:off x="4667123" y="3493518"/>
                  <a:ext cx="583434" cy="963164"/>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1" name="Рукописный ввод 10">
                  <a:extLst>
                    <a:ext uri="{FF2B5EF4-FFF2-40B4-BE49-F238E27FC236}">
                      <a16:creationId xmlns:a16="http://schemas.microsoft.com/office/drawing/2014/main" xmlns="" id="{FB11BCDB-05C6-4DB0-BD1E-D191A289E49E}"/>
                    </a:ext>
                  </a:extLst>
                </p14:cNvPr>
                <p14:cNvContentPartPr/>
                <p14:nvPr/>
              </p14:nvContentPartPr>
              <p14:xfrm>
                <a:off x="6949882" y="3903897"/>
                <a:ext cx="1060920" cy="546480"/>
              </p14:xfrm>
            </p:contentPart>
          </mc:Choice>
          <mc:Fallback xmlns="">
            <p:pic>
              <p:nvPicPr>
                <p:cNvPr id="11" name="Рукописный ввод 10">
                  <a:extLst>
                    <a:ext uri="{FF2B5EF4-FFF2-40B4-BE49-F238E27FC236}">
                      <a16:creationId xmlns:a16="http://schemas.microsoft.com/office/drawing/2014/main" id="{FB11BCDB-05C6-4DB0-BD1E-D191A289E49E}"/>
                    </a:ext>
                  </a:extLst>
                </p:cNvPr>
                <p:cNvPicPr/>
                <p:nvPr/>
              </p:nvPicPr>
              <p:blipFill>
                <a:blip r:embed="rId5"/>
                <a:stretch>
                  <a:fillRect/>
                </a:stretch>
              </p:blipFill>
              <p:spPr>
                <a:xfrm>
                  <a:off x="6934042" y="3840537"/>
                  <a:ext cx="1092240" cy="673200"/>
                </a:xfrm>
                <a:prstGeom prst="rect">
                  <a:avLst/>
                </a:prstGeom>
              </p:spPr>
            </p:pic>
          </mc:Fallback>
        </mc:AlternateContent>
        <p:grpSp>
          <p:nvGrpSpPr>
            <p:cNvPr id="23" name="Группа 22">
              <a:extLst>
                <a:ext uri="{FF2B5EF4-FFF2-40B4-BE49-F238E27FC236}">
                  <a16:creationId xmlns:a16="http://schemas.microsoft.com/office/drawing/2014/main" xmlns="" id="{CB400E84-73B0-4286-AAA1-6E08A7770E38}"/>
                </a:ext>
              </a:extLst>
            </p:cNvPr>
            <p:cNvGrpSpPr/>
            <p:nvPr/>
          </p:nvGrpSpPr>
          <p:grpSpPr>
            <a:xfrm>
              <a:off x="8659448" y="2115759"/>
              <a:ext cx="514800" cy="622800"/>
              <a:chOff x="8515440" y="1803240"/>
              <a:chExt cx="514800" cy="622800"/>
            </a:xfrm>
          </p:grpSpPr>
          <mc:AlternateContent xmlns:mc="http://schemas.openxmlformats.org/markup-compatibility/2006" xmlns:p14="http://schemas.microsoft.com/office/powerpoint/2010/main">
            <mc:Choice Requires="p14">
              <p:contentPart p14:bwMode="auto" r:id="rId6">
                <p14:nvContentPartPr>
                  <p14:cNvPr id="13" name="Рукописный ввод 12">
                    <a:extLst>
                      <a:ext uri="{FF2B5EF4-FFF2-40B4-BE49-F238E27FC236}">
                        <a16:creationId xmlns:a16="http://schemas.microsoft.com/office/drawing/2014/main" xmlns="" id="{05309C0D-C069-45D7-A671-FABCE09A52AC}"/>
                      </a:ext>
                    </a:extLst>
                  </p14:cNvPr>
                  <p14:cNvContentPartPr/>
                  <p14:nvPr/>
                </p14:nvContentPartPr>
                <p14:xfrm>
                  <a:off x="8585280" y="1974960"/>
                  <a:ext cx="209880" cy="451080"/>
                </p14:xfrm>
              </p:contentPart>
            </mc:Choice>
            <mc:Fallback xmlns="">
              <p:pic>
                <p:nvPicPr>
                  <p:cNvPr id="13" name="Рукописный ввод 12">
                    <a:extLst>
                      <a:ext uri="{FF2B5EF4-FFF2-40B4-BE49-F238E27FC236}">
                        <a16:creationId xmlns:a16="http://schemas.microsoft.com/office/drawing/2014/main" id="{05309C0D-C069-45D7-A671-FABCE09A52AC}"/>
                      </a:ext>
                    </a:extLst>
                  </p:cNvPr>
                  <p:cNvPicPr/>
                  <p:nvPr/>
                </p:nvPicPr>
                <p:blipFill>
                  <a:blip r:embed="rId7"/>
                  <a:stretch>
                    <a:fillRect/>
                  </a:stretch>
                </p:blipFill>
                <p:spPr>
                  <a:xfrm>
                    <a:off x="8569440" y="1911600"/>
                    <a:ext cx="241200" cy="5778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Рукописный ввод 13">
                    <a:extLst>
                      <a:ext uri="{FF2B5EF4-FFF2-40B4-BE49-F238E27FC236}">
                        <a16:creationId xmlns:a16="http://schemas.microsoft.com/office/drawing/2014/main" xmlns="" id="{3F206C7A-9F25-471A-B1DA-F47592D41311}"/>
                      </a:ext>
                    </a:extLst>
                  </p14:cNvPr>
                  <p14:cNvContentPartPr/>
                  <p14:nvPr/>
                </p14:nvContentPartPr>
                <p14:xfrm>
                  <a:off x="8515440" y="1803240"/>
                  <a:ext cx="514800" cy="356040"/>
                </p14:xfrm>
              </p:contentPart>
            </mc:Choice>
            <mc:Fallback xmlns="">
              <p:pic>
                <p:nvPicPr>
                  <p:cNvPr id="14" name="Рукописный ввод 13">
                    <a:extLst>
                      <a:ext uri="{FF2B5EF4-FFF2-40B4-BE49-F238E27FC236}">
                        <a16:creationId xmlns:a16="http://schemas.microsoft.com/office/drawing/2014/main" id="{3F206C7A-9F25-471A-B1DA-F47592D41311}"/>
                      </a:ext>
                    </a:extLst>
                  </p:cNvPr>
                  <p:cNvPicPr/>
                  <p:nvPr/>
                </p:nvPicPr>
                <p:blipFill>
                  <a:blip r:embed="rId9"/>
                  <a:stretch>
                    <a:fillRect/>
                  </a:stretch>
                </p:blipFill>
                <p:spPr>
                  <a:xfrm>
                    <a:off x="8499600" y="1739880"/>
                    <a:ext cx="546120" cy="4827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1" name="Рукописный ввод 20">
                    <a:extLst>
                      <a:ext uri="{FF2B5EF4-FFF2-40B4-BE49-F238E27FC236}">
                        <a16:creationId xmlns:a16="http://schemas.microsoft.com/office/drawing/2014/main" xmlns="" id="{1D0F11E7-03D9-4E1A-A61D-BDF6FAA4C225}"/>
                      </a:ext>
                    </a:extLst>
                  </p14:cNvPr>
                  <p14:cNvContentPartPr/>
                  <p14:nvPr/>
                </p14:nvContentPartPr>
                <p14:xfrm>
                  <a:off x="8820000" y="1943280"/>
                  <a:ext cx="38520" cy="184320"/>
                </p14:xfrm>
              </p:contentPart>
            </mc:Choice>
            <mc:Fallback xmlns="">
              <p:pic>
                <p:nvPicPr>
                  <p:cNvPr id="21" name="Рукописный ввод 20">
                    <a:extLst>
                      <a:ext uri="{FF2B5EF4-FFF2-40B4-BE49-F238E27FC236}">
                        <a16:creationId xmlns:a16="http://schemas.microsoft.com/office/drawing/2014/main" id="{1D0F11E7-03D9-4E1A-A61D-BDF6FAA4C225}"/>
                      </a:ext>
                    </a:extLst>
                  </p:cNvPr>
                  <p:cNvPicPr/>
                  <p:nvPr/>
                </p:nvPicPr>
                <p:blipFill>
                  <a:blip r:embed="rId11"/>
                  <a:stretch>
                    <a:fillRect/>
                  </a:stretch>
                </p:blipFill>
                <p:spPr>
                  <a:xfrm>
                    <a:off x="8804160" y="1879920"/>
                    <a:ext cx="69840" cy="311040"/>
                  </a:xfrm>
                  <a:prstGeom prst="rect">
                    <a:avLst/>
                  </a:prstGeom>
                </p:spPr>
              </p:pic>
            </mc:Fallback>
          </mc:AlternateContent>
        </p:grpSp>
        <p:grpSp>
          <p:nvGrpSpPr>
            <p:cNvPr id="24" name="Группа 23">
              <a:extLst>
                <a:ext uri="{FF2B5EF4-FFF2-40B4-BE49-F238E27FC236}">
                  <a16:creationId xmlns:a16="http://schemas.microsoft.com/office/drawing/2014/main" xmlns="" id="{F9878158-B151-4928-AB6F-2688492673D7}"/>
                </a:ext>
              </a:extLst>
            </p:cNvPr>
            <p:cNvGrpSpPr/>
            <p:nvPr/>
          </p:nvGrpSpPr>
          <p:grpSpPr>
            <a:xfrm>
              <a:off x="2231695" y="2090470"/>
              <a:ext cx="514800" cy="622800"/>
              <a:chOff x="8515440" y="1803240"/>
              <a:chExt cx="514800" cy="622800"/>
            </a:xfrm>
          </p:grpSpPr>
          <mc:AlternateContent xmlns:mc="http://schemas.openxmlformats.org/markup-compatibility/2006" xmlns:p14="http://schemas.microsoft.com/office/powerpoint/2010/main">
            <mc:Choice Requires="p14">
              <p:contentPart p14:bwMode="auto" r:id="rId12">
                <p14:nvContentPartPr>
                  <p14:cNvPr id="25" name="Рукописный ввод 24">
                    <a:extLst>
                      <a:ext uri="{FF2B5EF4-FFF2-40B4-BE49-F238E27FC236}">
                        <a16:creationId xmlns:a16="http://schemas.microsoft.com/office/drawing/2014/main" xmlns="" id="{C09C200C-CF8E-47F7-AF8E-4185BBE678A5}"/>
                      </a:ext>
                    </a:extLst>
                  </p14:cNvPr>
                  <p14:cNvContentPartPr/>
                  <p14:nvPr/>
                </p14:nvContentPartPr>
                <p14:xfrm>
                  <a:off x="8585280" y="1974960"/>
                  <a:ext cx="209880" cy="451080"/>
                </p14:xfrm>
              </p:contentPart>
            </mc:Choice>
            <mc:Fallback xmlns="">
              <p:pic>
                <p:nvPicPr>
                  <p:cNvPr id="25" name="Рукописный ввод 24">
                    <a:extLst>
                      <a:ext uri="{FF2B5EF4-FFF2-40B4-BE49-F238E27FC236}">
                        <a16:creationId xmlns:a16="http://schemas.microsoft.com/office/drawing/2014/main" id="{C09C200C-CF8E-47F7-AF8E-4185BBE678A5}"/>
                      </a:ext>
                    </a:extLst>
                  </p:cNvPr>
                  <p:cNvPicPr/>
                  <p:nvPr/>
                </p:nvPicPr>
                <p:blipFill>
                  <a:blip r:embed="rId7"/>
                  <a:stretch>
                    <a:fillRect/>
                  </a:stretch>
                </p:blipFill>
                <p:spPr>
                  <a:xfrm>
                    <a:off x="8569440" y="1911600"/>
                    <a:ext cx="241200" cy="5778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6" name="Рукописный ввод 25">
                    <a:extLst>
                      <a:ext uri="{FF2B5EF4-FFF2-40B4-BE49-F238E27FC236}">
                        <a16:creationId xmlns:a16="http://schemas.microsoft.com/office/drawing/2014/main" xmlns="" id="{563A6080-AED8-47EE-92A1-E644E11ABD94}"/>
                      </a:ext>
                    </a:extLst>
                  </p14:cNvPr>
                  <p14:cNvContentPartPr/>
                  <p14:nvPr/>
                </p14:nvContentPartPr>
                <p14:xfrm>
                  <a:off x="8515440" y="1803240"/>
                  <a:ext cx="514800" cy="356040"/>
                </p14:xfrm>
              </p:contentPart>
            </mc:Choice>
            <mc:Fallback xmlns="">
              <p:pic>
                <p:nvPicPr>
                  <p:cNvPr id="26" name="Рукописный ввод 25">
                    <a:extLst>
                      <a:ext uri="{FF2B5EF4-FFF2-40B4-BE49-F238E27FC236}">
                        <a16:creationId xmlns:a16="http://schemas.microsoft.com/office/drawing/2014/main" id="{563A6080-AED8-47EE-92A1-E644E11ABD94}"/>
                      </a:ext>
                    </a:extLst>
                  </p:cNvPr>
                  <p:cNvPicPr/>
                  <p:nvPr/>
                </p:nvPicPr>
                <p:blipFill>
                  <a:blip r:embed="rId9"/>
                  <a:stretch>
                    <a:fillRect/>
                  </a:stretch>
                </p:blipFill>
                <p:spPr>
                  <a:xfrm>
                    <a:off x="8499600" y="1739880"/>
                    <a:ext cx="546120" cy="4827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7" name="Рукописный ввод 26">
                    <a:extLst>
                      <a:ext uri="{FF2B5EF4-FFF2-40B4-BE49-F238E27FC236}">
                        <a16:creationId xmlns:a16="http://schemas.microsoft.com/office/drawing/2014/main" xmlns="" id="{89D10BDD-3AD5-457F-9690-B7D660FCFD11}"/>
                      </a:ext>
                    </a:extLst>
                  </p14:cNvPr>
                  <p14:cNvContentPartPr/>
                  <p14:nvPr/>
                </p14:nvContentPartPr>
                <p14:xfrm>
                  <a:off x="8820000" y="1943280"/>
                  <a:ext cx="38520" cy="184320"/>
                </p14:xfrm>
              </p:contentPart>
            </mc:Choice>
            <mc:Fallback xmlns="">
              <p:pic>
                <p:nvPicPr>
                  <p:cNvPr id="27" name="Рукописный ввод 26">
                    <a:extLst>
                      <a:ext uri="{FF2B5EF4-FFF2-40B4-BE49-F238E27FC236}">
                        <a16:creationId xmlns:a16="http://schemas.microsoft.com/office/drawing/2014/main" id="{89D10BDD-3AD5-457F-9690-B7D660FCFD11}"/>
                      </a:ext>
                    </a:extLst>
                  </p:cNvPr>
                  <p:cNvPicPr/>
                  <p:nvPr/>
                </p:nvPicPr>
                <p:blipFill>
                  <a:blip r:embed="rId11"/>
                  <a:stretch>
                    <a:fillRect/>
                  </a:stretch>
                </p:blipFill>
                <p:spPr>
                  <a:xfrm>
                    <a:off x="8804160" y="1879920"/>
                    <a:ext cx="69840" cy="311040"/>
                  </a:xfrm>
                  <a:prstGeom prst="rect">
                    <a:avLst/>
                  </a:prstGeom>
                </p:spPr>
              </p:pic>
            </mc:Fallback>
          </mc:AlternateContent>
        </p:grpSp>
        <p:sp>
          <p:nvSpPr>
            <p:cNvPr id="28" name="Прямоугольник: скругленные углы 27">
              <a:extLst>
                <a:ext uri="{FF2B5EF4-FFF2-40B4-BE49-F238E27FC236}">
                  <a16:creationId xmlns:a16="http://schemas.microsoft.com/office/drawing/2014/main" xmlns="" id="{A4C16006-E759-4262-AE65-9ACAF57B010D}"/>
                </a:ext>
              </a:extLst>
            </p:cNvPr>
            <p:cNvSpPr/>
            <p:nvPr/>
          </p:nvSpPr>
          <p:spPr>
            <a:xfrm>
              <a:off x="794250" y="1612733"/>
              <a:ext cx="3293799" cy="503026"/>
            </a:xfrm>
            <a:prstGeom prst="roundRect">
              <a:avLst/>
            </a:prstGeom>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16 и 4-ОН метаболиты</a:t>
              </a:r>
            </a:p>
          </p:txBody>
        </p:sp>
        <p:sp>
          <p:nvSpPr>
            <p:cNvPr id="29" name="Прямоугольник: скругленные углы 28">
              <a:extLst>
                <a:ext uri="{FF2B5EF4-FFF2-40B4-BE49-F238E27FC236}">
                  <a16:creationId xmlns:a16="http://schemas.microsoft.com/office/drawing/2014/main" xmlns="" id="{04DB8918-F9FD-48EB-8E7E-4F9A9E391867}"/>
                </a:ext>
              </a:extLst>
            </p:cNvPr>
            <p:cNvSpPr/>
            <p:nvPr/>
          </p:nvSpPr>
          <p:spPr>
            <a:xfrm>
              <a:off x="7596806" y="1553016"/>
              <a:ext cx="3293799" cy="503026"/>
            </a:xfrm>
            <a:prstGeom prst="roundRect">
              <a:avLst/>
            </a:prstGeom>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16 и 4-ОН метаболиты</a:t>
              </a:r>
            </a:p>
          </p:txBody>
        </p:sp>
      </p:grpSp>
      <p:sp>
        <p:nvSpPr>
          <p:cNvPr id="30" name="TextBox 29">
            <a:extLst>
              <a:ext uri="{FF2B5EF4-FFF2-40B4-BE49-F238E27FC236}">
                <a16:creationId xmlns:a16="http://schemas.microsoft.com/office/drawing/2014/main" xmlns="" id="{17F09F0A-C9BE-4884-9672-621F7B88C630}"/>
              </a:ext>
            </a:extLst>
          </p:cNvPr>
          <p:cNvSpPr txBox="1"/>
          <p:nvPr/>
        </p:nvSpPr>
        <p:spPr>
          <a:xfrm>
            <a:off x="448396" y="6121089"/>
            <a:ext cx="10680192" cy="600164"/>
          </a:xfrm>
          <a:prstGeom prst="rect">
            <a:avLst/>
          </a:prstGeom>
          <a:noFill/>
        </p:spPr>
        <p:txBody>
          <a:bodyPr wrap="square" rtlCol="0">
            <a:spAutoFit/>
          </a:bodyPr>
          <a:lstStyle/>
          <a:p>
            <a:pPr algn="r"/>
            <a:r>
              <a:rPr lang="ru-RU" sz="1100" i="1" dirty="0" err="1"/>
              <a:t>Марова</a:t>
            </a:r>
            <a:r>
              <a:rPr lang="ru-RU" sz="1100" i="1" dirty="0"/>
              <a:t> Е.И. </a:t>
            </a:r>
            <a:r>
              <a:rPr lang="ru-RU" sz="1100" i="1" dirty="0" err="1"/>
              <a:t>Гиперпролактинемия</a:t>
            </a:r>
            <a:r>
              <a:rPr lang="ru-RU" sz="1100" i="1" dirty="0"/>
              <a:t> у женщин и мужчин: Пособие для врачей / Е.И. </a:t>
            </a:r>
            <a:r>
              <a:rPr lang="ru-RU" sz="1100" i="1" dirty="0" err="1"/>
              <a:t>Марова</a:t>
            </a:r>
            <a:r>
              <a:rPr lang="ru-RU" sz="1100" i="1" dirty="0"/>
              <a:t>, В.В. Вакс, Л.К. </a:t>
            </a:r>
            <a:r>
              <a:rPr lang="ru-RU" sz="1100" i="1" dirty="0" err="1"/>
              <a:t>Дзеранова</a:t>
            </a:r>
            <a:r>
              <a:rPr lang="ru-RU" sz="1100" i="1" dirty="0"/>
              <a:t> // </a:t>
            </a:r>
            <a:r>
              <a:rPr lang="en-US" sz="1100" i="1" dirty="0"/>
              <a:t>Pharmacia and Upjohn. – 2003</a:t>
            </a:r>
            <a:r>
              <a:rPr lang="ru-RU" sz="1100" i="1" dirty="0"/>
              <a:t>; </a:t>
            </a:r>
            <a:r>
              <a:rPr lang="ru-RU" sz="1100" i="1" dirty="0" err="1"/>
              <a:t>Прилепская</a:t>
            </a:r>
            <a:r>
              <a:rPr lang="ru-RU" sz="1100" i="1" dirty="0"/>
              <a:t> В.Н. </a:t>
            </a:r>
            <a:r>
              <a:rPr lang="ru-RU" sz="1100" i="1" dirty="0" err="1"/>
              <a:t>Масталгия</a:t>
            </a:r>
            <a:r>
              <a:rPr lang="ru-RU" sz="1100" i="1" dirty="0"/>
              <a:t> у женщин репродуктивного возраста: клиника, диагностика, лечение / В.Н. </a:t>
            </a:r>
            <a:r>
              <a:rPr lang="ru-RU" sz="1100" i="1" dirty="0" err="1"/>
              <a:t>Прилепская</a:t>
            </a:r>
            <a:r>
              <a:rPr lang="ru-RU" sz="1100" i="1" dirty="0"/>
              <a:t>, А.И. Волобуев, О.Б. </a:t>
            </a:r>
            <a:r>
              <a:rPr lang="ru-RU" sz="1100" i="1" dirty="0" err="1"/>
              <a:t>Швецова</a:t>
            </a:r>
            <a:r>
              <a:rPr lang="ru-RU" sz="1100" i="1" dirty="0"/>
              <a:t> // Гинекология. – 2003. – Т. 5, № 4. – С. 4–11; </a:t>
            </a:r>
            <a:r>
              <a:rPr lang="ru-RU" sz="1100" i="1" dirty="0" err="1"/>
              <a:t>Прилепская</a:t>
            </a:r>
            <a:r>
              <a:rPr lang="ru-RU" sz="1100" i="1" dirty="0"/>
              <a:t> В.Н. </a:t>
            </a:r>
            <a:r>
              <a:rPr lang="ru-RU" sz="1100" i="1" dirty="0" err="1"/>
              <a:t>Гиперпролактиновая</a:t>
            </a:r>
            <a:r>
              <a:rPr lang="ru-RU" sz="1100" i="1" dirty="0"/>
              <a:t> аменорея. Эффективность лечения </a:t>
            </a:r>
            <a:r>
              <a:rPr lang="ru-RU" sz="1100" i="1" dirty="0" err="1"/>
              <a:t>бромкриптином</a:t>
            </a:r>
            <a:r>
              <a:rPr lang="ru-RU" sz="1100" i="1" dirty="0"/>
              <a:t> / В.Н. </a:t>
            </a:r>
            <a:r>
              <a:rPr lang="ru-RU" sz="1100" i="1" dirty="0" err="1"/>
              <a:t>Прилепская</a:t>
            </a:r>
            <a:r>
              <a:rPr lang="ru-RU" sz="1100" i="1" dirty="0"/>
              <a:t> // Гинекология. – 2004. – Т. 2, № 5.</a:t>
            </a:r>
          </a:p>
        </p:txBody>
      </p:sp>
      <p:sp>
        <p:nvSpPr>
          <p:cNvPr id="20" name="Прямоугольник: скругленные противолежащие углы 19">
            <a:extLst>
              <a:ext uri="{FF2B5EF4-FFF2-40B4-BE49-F238E27FC236}">
                <a16:creationId xmlns:a16="http://schemas.microsoft.com/office/drawing/2014/main" xmlns="" id="{D170245B-FBDC-485F-9343-DFF0CFD94244}"/>
              </a:ext>
            </a:extLst>
          </p:cNvPr>
          <p:cNvSpPr/>
          <p:nvPr/>
        </p:nvSpPr>
        <p:spPr>
          <a:xfrm>
            <a:off x="1658679" y="4979797"/>
            <a:ext cx="3749207" cy="1070263"/>
          </a:xfrm>
          <a:prstGeom prst="round2DiagRect">
            <a:avLst/>
          </a:prstGeom>
          <a:solidFill>
            <a:srgbClr val="7030A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Напрямую  - активизации экспрессии гена, отвечающего за синтез пролактина</a:t>
            </a:r>
          </a:p>
        </p:txBody>
      </p:sp>
      <p:sp>
        <p:nvSpPr>
          <p:cNvPr id="31" name="Прямоугольник: скругленные противолежащие углы 30">
            <a:extLst>
              <a:ext uri="{FF2B5EF4-FFF2-40B4-BE49-F238E27FC236}">
                <a16:creationId xmlns:a16="http://schemas.microsoft.com/office/drawing/2014/main" xmlns="" id="{95786F8A-7F22-46B8-868D-AA6A9D6CC738}"/>
              </a:ext>
            </a:extLst>
          </p:cNvPr>
          <p:cNvSpPr/>
          <p:nvPr/>
        </p:nvSpPr>
        <p:spPr>
          <a:xfrm>
            <a:off x="5701321" y="4971818"/>
            <a:ext cx="4091265" cy="1070263"/>
          </a:xfrm>
          <a:prstGeom prst="round2DiagRect">
            <a:avLst/>
          </a:prstGeom>
          <a:solidFill>
            <a:srgbClr val="7030A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Опосредованно  - ингибируют активность </a:t>
            </a:r>
            <a:r>
              <a:rPr lang="ru-RU" dirty="0" err="1"/>
              <a:t>тирозингидроксилазы</a:t>
            </a:r>
            <a:r>
              <a:rPr lang="ru-RU" dirty="0"/>
              <a:t> (</a:t>
            </a:r>
            <a:r>
              <a:rPr lang="ru-RU" dirty="0">
                <a:sym typeface="Symbol" panose="05050102010706020507" pitchFamily="18" charset="2"/>
              </a:rPr>
              <a:t></a:t>
            </a:r>
            <a:r>
              <a:rPr lang="ru-RU" dirty="0"/>
              <a:t> продукции дофамина)</a:t>
            </a:r>
          </a:p>
        </p:txBody>
      </p:sp>
      <mc:AlternateContent xmlns:mc="http://schemas.openxmlformats.org/markup-compatibility/2006" xmlns:p14="http://schemas.microsoft.com/office/powerpoint/2010/main">
        <mc:Choice Requires="p14">
          <p:contentPart p14:bwMode="auto" r:id="rId15">
            <p14:nvContentPartPr>
              <p14:cNvPr id="22" name="Рукописный ввод 21">
                <a:extLst>
                  <a:ext uri="{FF2B5EF4-FFF2-40B4-BE49-F238E27FC236}">
                    <a16:creationId xmlns:a16="http://schemas.microsoft.com/office/drawing/2014/main" xmlns="" id="{5A84C09B-A07F-4AC6-A40A-2734410E746F}"/>
                  </a:ext>
                </a:extLst>
              </p14:cNvPr>
              <p14:cNvContentPartPr/>
              <p14:nvPr/>
            </p14:nvContentPartPr>
            <p14:xfrm>
              <a:off x="3073320" y="3060720"/>
              <a:ext cx="3270600" cy="1899000"/>
            </p14:xfrm>
          </p:contentPart>
        </mc:Choice>
        <mc:Fallback xmlns="">
          <p:pic>
            <p:nvPicPr>
              <p:cNvPr id="22" name="Рукописный ввод 21">
                <a:extLst>
                  <a:ext uri="{FF2B5EF4-FFF2-40B4-BE49-F238E27FC236}">
                    <a16:creationId xmlns:a16="http://schemas.microsoft.com/office/drawing/2014/main" id="{5A84C09B-A07F-4AC6-A40A-2734410E746F}"/>
                  </a:ext>
                </a:extLst>
              </p:cNvPr>
              <p:cNvPicPr/>
              <p:nvPr/>
            </p:nvPicPr>
            <p:blipFill>
              <a:blip r:embed="rId16"/>
              <a:stretch>
                <a:fillRect/>
              </a:stretch>
            </p:blipFill>
            <p:spPr>
              <a:xfrm>
                <a:off x="3057480" y="2997360"/>
                <a:ext cx="3301920" cy="20257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2" name="Рукописный ввод 31">
                <a:extLst>
                  <a:ext uri="{FF2B5EF4-FFF2-40B4-BE49-F238E27FC236}">
                    <a16:creationId xmlns:a16="http://schemas.microsoft.com/office/drawing/2014/main" xmlns="" id="{4FC8D64D-D9FD-498E-BB3E-BEC98EDB8FC6}"/>
                  </a:ext>
                </a:extLst>
              </p14:cNvPr>
              <p14:cNvContentPartPr/>
              <p14:nvPr/>
            </p14:nvContentPartPr>
            <p14:xfrm>
              <a:off x="3352680" y="3816360"/>
              <a:ext cx="451440" cy="1136880"/>
            </p14:xfrm>
          </p:contentPart>
        </mc:Choice>
        <mc:Fallback xmlns="">
          <p:pic>
            <p:nvPicPr>
              <p:cNvPr id="32" name="Рукописный ввод 31">
                <a:extLst>
                  <a:ext uri="{FF2B5EF4-FFF2-40B4-BE49-F238E27FC236}">
                    <a16:creationId xmlns:a16="http://schemas.microsoft.com/office/drawing/2014/main" id="{4FC8D64D-D9FD-498E-BB3E-BEC98EDB8FC6}"/>
                  </a:ext>
                </a:extLst>
              </p:cNvPr>
              <p:cNvPicPr/>
              <p:nvPr/>
            </p:nvPicPr>
            <p:blipFill>
              <a:blip r:embed="rId18"/>
              <a:stretch>
                <a:fillRect/>
              </a:stretch>
            </p:blipFill>
            <p:spPr>
              <a:xfrm>
                <a:off x="3336840" y="3753000"/>
                <a:ext cx="482760" cy="1263600"/>
              </a:xfrm>
              <a:prstGeom prst="rect">
                <a:avLst/>
              </a:prstGeom>
            </p:spPr>
          </p:pic>
        </mc:Fallback>
      </mc:AlternateContent>
    </p:spTree>
    <p:extLst>
      <p:ext uri="{BB962C8B-B14F-4D97-AF65-F5344CB8AC3E}">
        <p14:creationId xmlns:p14="http://schemas.microsoft.com/office/powerpoint/2010/main" val="7691032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xmlns="" id="{16359E2A-99C3-43AC-A59A-AE2E0590ED53}"/>
              </a:ext>
            </a:extLst>
          </p:cNvPr>
          <p:cNvSpPr txBox="1">
            <a:spLocks/>
          </p:cNvSpPr>
          <p:nvPr/>
        </p:nvSpPr>
        <p:spPr bwMode="auto">
          <a:xfrm>
            <a:off x="617425" y="140496"/>
            <a:ext cx="10885714" cy="863600"/>
          </a:xfrm>
          <a:prstGeom prst="rect">
            <a:avLst/>
          </a:prstGeom>
          <a:noFill/>
          <a:ln w="9525">
            <a:noFill/>
            <a:miter lim="800000"/>
            <a:headEnd/>
            <a:tailEnd/>
          </a:ln>
        </p:spPr>
        <p:txBody>
          <a:bodyPr anchor="ctr"/>
          <a:lstStyle/>
          <a:p>
            <a:pPr eaLnBrk="0" hangingPunct="0">
              <a:defRPr/>
            </a:pPr>
            <a:r>
              <a:rPr lang="ru-RU" sz="4000" b="1" dirty="0">
                <a:latin typeface="Arial" pitchFamily="34" charset="0"/>
                <a:ea typeface="+mj-ea"/>
                <a:cs typeface="Arial" pitchFamily="34" charset="0"/>
              </a:rPr>
              <a:t>Роль пролактина в генезе мастопатии</a:t>
            </a:r>
          </a:p>
        </p:txBody>
      </p:sp>
      <p:pic>
        <p:nvPicPr>
          <p:cNvPr id="5" name="Picture 2" descr="D:\Old Comp\фото гинекология\Молочная железа\Depositphotos_2634178_s.jpg">
            <a:extLst>
              <a:ext uri="{FF2B5EF4-FFF2-40B4-BE49-F238E27FC236}">
                <a16:creationId xmlns:a16="http://schemas.microsoft.com/office/drawing/2014/main" xmlns="" id="{D2BB3BB6-217B-461A-98D3-68EC81A52B6A}"/>
              </a:ext>
            </a:extLst>
          </p:cNvPr>
          <p:cNvPicPr>
            <a:picLocks noChangeAspect="1" noChangeArrowheads="1"/>
          </p:cNvPicPr>
          <p:nvPr/>
        </p:nvPicPr>
        <p:blipFill>
          <a:blip r:embed="rId3" cstate="print"/>
          <a:srcRect/>
          <a:stretch>
            <a:fillRect/>
          </a:stretch>
        </p:blipFill>
        <p:spPr bwMode="auto">
          <a:xfrm>
            <a:off x="4006890" y="1004096"/>
            <a:ext cx="3168352" cy="5040560"/>
          </a:xfrm>
          <a:prstGeom prst="roundRect">
            <a:avLst/>
          </a:prstGeom>
          <a:noFill/>
        </p:spPr>
      </p:pic>
      <p:sp>
        <p:nvSpPr>
          <p:cNvPr id="6" name="Скругленный прямоугольник 5">
            <a:extLst>
              <a:ext uri="{FF2B5EF4-FFF2-40B4-BE49-F238E27FC236}">
                <a16:creationId xmlns:a16="http://schemas.microsoft.com/office/drawing/2014/main" xmlns="" id="{5D7CD54B-7FB4-415D-8E64-1D89E0230E9B}"/>
              </a:ext>
            </a:extLst>
          </p:cNvPr>
          <p:cNvSpPr/>
          <p:nvPr/>
        </p:nvSpPr>
        <p:spPr>
          <a:xfrm>
            <a:off x="3863297" y="1580135"/>
            <a:ext cx="3240087" cy="431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dirty="0">
                <a:latin typeface="Arial" pitchFamily="34" charset="0"/>
                <a:cs typeface="Arial" pitchFamily="34" charset="0"/>
              </a:rPr>
              <a:t>ГИПЕРПРОЛАКТИНЕМИЯ</a:t>
            </a:r>
          </a:p>
        </p:txBody>
      </p:sp>
      <p:cxnSp>
        <p:nvCxnSpPr>
          <p:cNvPr id="8" name="Shape 7">
            <a:extLst>
              <a:ext uri="{FF2B5EF4-FFF2-40B4-BE49-F238E27FC236}">
                <a16:creationId xmlns:a16="http://schemas.microsoft.com/office/drawing/2014/main" xmlns="" id="{805C0B3D-1E7D-45DC-9E04-98267DE03F96}"/>
              </a:ext>
            </a:extLst>
          </p:cNvPr>
          <p:cNvCxnSpPr>
            <a:stCxn id="6" idx="1"/>
            <a:endCxn id="36873" idx="3"/>
          </p:cNvCxnSpPr>
          <p:nvPr/>
        </p:nvCxnSpPr>
        <p:spPr>
          <a:xfrm rot="10800000" flipV="1">
            <a:off x="2531384" y="1796036"/>
            <a:ext cx="1331913" cy="1223963"/>
          </a:xfrm>
          <a:prstGeom prst="bentConnector2">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36872" name="Прямоугольник с двумя скругленными противолежащими углами 9">
            <a:extLst>
              <a:ext uri="{FF2B5EF4-FFF2-40B4-BE49-F238E27FC236}">
                <a16:creationId xmlns:a16="http://schemas.microsoft.com/office/drawing/2014/main" xmlns="" id="{AA45677F-2070-4DE7-A4D4-CA9EC4FE94E2}"/>
              </a:ext>
            </a:extLst>
          </p:cNvPr>
          <p:cNvSpPr>
            <a:spLocks noChangeArrowheads="1"/>
          </p:cNvSpPr>
          <p:nvPr/>
        </p:nvSpPr>
        <p:spPr bwMode="auto">
          <a:xfrm>
            <a:off x="7319282" y="3019649"/>
            <a:ext cx="3674834" cy="2592737"/>
          </a:xfrm>
          <a:custGeom>
            <a:avLst/>
            <a:gdLst>
              <a:gd name="T0" fmla="*/ 24374883 w 2304256"/>
              <a:gd name="T1" fmla="*/ 2147483647 h 1656184"/>
              <a:gd name="T2" fmla="*/ 12187504 w 2304256"/>
              <a:gd name="T3" fmla="*/ 2147483647 h 1656184"/>
              <a:gd name="T4" fmla="*/ 0 w 2304256"/>
              <a:gd name="T5" fmla="*/ 2147483647 h 1656184"/>
              <a:gd name="T6" fmla="*/ 12187504 w 2304256"/>
              <a:gd name="T7" fmla="*/ 0 h 1656184"/>
              <a:gd name="T8" fmla="*/ 0 60000 65536"/>
              <a:gd name="T9" fmla="*/ 5898240 60000 65536"/>
              <a:gd name="T10" fmla="*/ 11796480 60000 65536"/>
              <a:gd name="T11" fmla="*/ 17694720 60000 65536"/>
              <a:gd name="T12" fmla="*/ 80848 w 2304256"/>
              <a:gd name="T13" fmla="*/ 80848 h 1656184"/>
              <a:gd name="T14" fmla="*/ 2223408 w 2304256"/>
              <a:gd name="T15" fmla="*/ 1575336 h 1656184"/>
            </a:gdLst>
            <a:ahLst/>
            <a:cxnLst>
              <a:cxn ang="T8">
                <a:pos x="T0" y="T1"/>
              </a:cxn>
              <a:cxn ang="T9">
                <a:pos x="T2" y="T3"/>
              </a:cxn>
              <a:cxn ang="T10">
                <a:pos x="T4" y="T5"/>
              </a:cxn>
              <a:cxn ang="T11">
                <a:pos x="T6" y="T7"/>
              </a:cxn>
            </a:cxnLst>
            <a:rect l="T12" t="T13" r="T14" b="T15"/>
            <a:pathLst>
              <a:path w="2304256" h="1656184">
                <a:moveTo>
                  <a:pt x="276036" y="0"/>
                </a:moveTo>
                <a:lnTo>
                  <a:pt x="2304256" y="0"/>
                </a:lnTo>
                <a:lnTo>
                  <a:pt x="2304256" y="1380148"/>
                </a:lnTo>
                <a:cubicBezTo>
                  <a:pt x="2304256" y="1532598"/>
                  <a:pt x="2180670" y="1656183"/>
                  <a:pt x="2028220" y="1656184"/>
                </a:cubicBezTo>
                <a:lnTo>
                  <a:pt x="0" y="1656184"/>
                </a:lnTo>
                <a:lnTo>
                  <a:pt x="0" y="276036"/>
                </a:lnTo>
                <a:cubicBezTo>
                  <a:pt x="0" y="123585"/>
                  <a:pt x="123585" y="0"/>
                  <a:pt x="276035" y="0"/>
                </a:cubicBezTo>
                <a:close/>
              </a:path>
            </a:pathLst>
          </a:custGeom>
          <a:solidFill>
            <a:srgbClr val="0066CC"/>
          </a:solidFill>
          <a:ln w="25400"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ru-RU" altLang="ru-RU" b="1" dirty="0">
                <a:solidFill>
                  <a:srgbClr val="FFFFFF"/>
                </a:solidFill>
                <a:latin typeface="Arial" panose="020B0604020202020204" pitchFamily="34" charset="0"/>
                <a:cs typeface="Arial" panose="020B0604020202020204" pitchFamily="34" charset="0"/>
              </a:rPr>
              <a:t>ОПОСРЕДОВАНО через </a:t>
            </a:r>
            <a:r>
              <a:rPr lang="en-US" altLang="ru-RU" b="1" dirty="0">
                <a:solidFill>
                  <a:srgbClr val="FFFFFF"/>
                </a:solidFill>
                <a:latin typeface="Arial" panose="020B0604020202020204" pitchFamily="34" charset="0"/>
                <a:cs typeface="Arial" panose="020B0604020202020204" pitchFamily="34" charset="0"/>
              </a:rPr>
              <a:t>ER</a:t>
            </a:r>
            <a:r>
              <a:rPr lang="ru-RU" altLang="ru-RU" b="1" dirty="0">
                <a:solidFill>
                  <a:srgbClr val="FFFFFF"/>
                </a:solidFill>
                <a:latin typeface="Arial" panose="020B0604020202020204" pitchFamily="34" charset="0"/>
                <a:cs typeface="Arial" panose="020B0604020202020204" pitchFamily="34" charset="0"/>
              </a:rPr>
              <a:t>, увеличивая их число и повышая чувствите</a:t>
            </a:r>
            <a:r>
              <a:rPr lang="ru-RU" altLang="ru-RU" sz="2000" b="1" dirty="0">
                <a:solidFill>
                  <a:srgbClr val="FFFFFF"/>
                </a:solidFill>
                <a:latin typeface="Arial" panose="020B0604020202020204" pitchFamily="34" charset="0"/>
                <a:cs typeface="Arial" panose="020B0604020202020204" pitchFamily="34" charset="0"/>
              </a:rPr>
              <a:t>льность к наиболее активной фракции эстрогенов – Е2</a:t>
            </a:r>
          </a:p>
        </p:txBody>
      </p:sp>
      <p:sp>
        <p:nvSpPr>
          <p:cNvPr id="36873" name="Прямоугольник с двумя скругленными противолежащими углами 18">
            <a:extLst>
              <a:ext uri="{FF2B5EF4-FFF2-40B4-BE49-F238E27FC236}">
                <a16:creationId xmlns:a16="http://schemas.microsoft.com/office/drawing/2014/main" xmlns="" id="{9874C6DD-503A-430F-9C74-7864B94C56EC}"/>
              </a:ext>
            </a:extLst>
          </p:cNvPr>
          <p:cNvSpPr>
            <a:spLocks noChangeArrowheads="1"/>
          </p:cNvSpPr>
          <p:nvPr/>
        </p:nvSpPr>
        <p:spPr bwMode="auto">
          <a:xfrm>
            <a:off x="1197884" y="3019999"/>
            <a:ext cx="2665413" cy="2592387"/>
          </a:xfrm>
          <a:custGeom>
            <a:avLst/>
            <a:gdLst>
              <a:gd name="T0" fmla="*/ 382310 w 2952328"/>
              <a:gd name="T1" fmla="*/ 41485719 h 2160240"/>
              <a:gd name="T2" fmla="*/ 191154 w 2952328"/>
              <a:gd name="T3" fmla="*/ 82971361 h 2160240"/>
              <a:gd name="T4" fmla="*/ 0 w 2952328"/>
              <a:gd name="T5" fmla="*/ 41485719 h 2160240"/>
              <a:gd name="T6" fmla="*/ 191154 w 2952328"/>
              <a:gd name="T7" fmla="*/ 0 h 2160240"/>
              <a:gd name="T8" fmla="*/ 0 60000 65536"/>
              <a:gd name="T9" fmla="*/ 5898240 60000 65536"/>
              <a:gd name="T10" fmla="*/ 11796480 60000 65536"/>
              <a:gd name="T11" fmla="*/ 17694720 60000 65536"/>
              <a:gd name="T12" fmla="*/ 105454 w 2952328"/>
              <a:gd name="T13" fmla="*/ 105454 h 2160240"/>
              <a:gd name="T14" fmla="*/ 2846874 w 2952328"/>
              <a:gd name="T15" fmla="*/ 2054786 h 2160240"/>
            </a:gdLst>
            <a:ahLst/>
            <a:cxnLst>
              <a:cxn ang="T8">
                <a:pos x="T0" y="T1"/>
              </a:cxn>
              <a:cxn ang="T9">
                <a:pos x="T2" y="T3"/>
              </a:cxn>
              <a:cxn ang="T10">
                <a:pos x="T4" y="T5"/>
              </a:cxn>
              <a:cxn ang="T11">
                <a:pos x="T6" y="T7"/>
              </a:cxn>
            </a:cxnLst>
            <a:rect l="T12" t="T13" r="T14" b="T15"/>
            <a:pathLst>
              <a:path w="2952328" h="2160240">
                <a:moveTo>
                  <a:pt x="360047" y="0"/>
                </a:moveTo>
                <a:lnTo>
                  <a:pt x="2952328" y="0"/>
                </a:lnTo>
                <a:lnTo>
                  <a:pt x="2952328" y="1800193"/>
                </a:lnTo>
                <a:cubicBezTo>
                  <a:pt x="2952328" y="1999041"/>
                  <a:pt x="2791129" y="2160239"/>
                  <a:pt x="2592281" y="2160240"/>
                </a:cubicBezTo>
                <a:lnTo>
                  <a:pt x="0" y="2160240"/>
                </a:lnTo>
                <a:lnTo>
                  <a:pt x="0" y="360047"/>
                </a:lnTo>
                <a:cubicBezTo>
                  <a:pt x="0" y="161198"/>
                  <a:pt x="161198" y="0"/>
                  <a:pt x="360047" y="0"/>
                </a:cubicBezTo>
                <a:cubicBezTo>
                  <a:pt x="360047" y="0"/>
                  <a:pt x="360047" y="0"/>
                  <a:pt x="360047" y="0"/>
                </a:cubicBezTo>
                <a:close/>
              </a:path>
            </a:pathLst>
          </a:custGeom>
          <a:solidFill>
            <a:srgbClr val="0066CC"/>
          </a:solidFill>
          <a:ln w="25400"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ru-RU" altLang="ru-RU" b="1">
                <a:solidFill>
                  <a:srgbClr val="FFFFFF"/>
                </a:solidFill>
                <a:latin typeface="Arial" panose="020B0604020202020204" pitchFamily="34" charset="0"/>
                <a:cs typeface="Arial" panose="020B0604020202020204" pitchFamily="34" charset="0"/>
              </a:rPr>
              <a:t>Оказывает ПРЯМОЙ стимулирующий эффект на  пролиферативные процессы в  периферических органах мишенях</a:t>
            </a:r>
          </a:p>
        </p:txBody>
      </p:sp>
      <p:cxnSp>
        <p:nvCxnSpPr>
          <p:cNvPr id="12" name="Прямая со стрелкой 11">
            <a:extLst>
              <a:ext uri="{FF2B5EF4-FFF2-40B4-BE49-F238E27FC236}">
                <a16:creationId xmlns:a16="http://schemas.microsoft.com/office/drawing/2014/main" xmlns="" id="{169235FF-6286-4407-9FE2-CBCFE6AD7CCD}"/>
              </a:ext>
            </a:extLst>
          </p:cNvPr>
          <p:cNvCxnSpPr>
            <a:stCxn id="36873" idx="0"/>
          </p:cNvCxnSpPr>
          <p:nvPr/>
        </p:nvCxnSpPr>
        <p:spPr>
          <a:xfrm flipV="1">
            <a:off x="3864884" y="4316985"/>
            <a:ext cx="1222375" cy="158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Прямоугольник 12">
            <a:extLst>
              <a:ext uri="{FF2B5EF4-FFF2-40B4-BE49-F238E27FC236}">
                <a16:creationId xmlns:a16="http://schemas.microsoft.com/office/drawing/2014/main" xmlns="" id="{79D80F5F-5ADA-49F8-ADE5-8348E401340F}"/>
              </a:ext>
            </a:extLst>
          </p:cNvPr>
          <p:cNvSpPr/>
          <p:nvPr/>
        </p:nvSpPr>
        <p:spPr>
          <a:xfrm>
            <a:off x="261257" y="6334126"/>
            <a:ext cx="10885713" cy="523875"/>
          </a:xfrm>
          <a:prstGeom prst="rect">
            <a:avLst/>
          </a:prstGeom>
          <a:noFill/>
        </p:spPr>
        <p:txBody>
          <a:bodyPr wrap="square">
            <a:spAutoFit/>
          </a:bodyPr>
          <a:lstStyle/>
          <a:p>
            <a:pPr algn="r">
              <a:defRPr/>
            </a:pPr>
            <a:r>
              <a:rPr lang="ru-RU" sz="1400" i="1" dirty="0">
                <a:latin typeface="Arial" pitchFamily="34" charset="0"/>
                <a:cs typeface="Arial" pitchFamily="34" charset="0"/>
              </a:rPr>
              <a:t>Коган И.Ю., Тарасова М.А., </a:t>
            </a:r>
            <a:r>
              <a:rPr lang="ru-RU" sz="1400" i="1" dirty="0" err="1">
                <a:latin typeface="Arial" pitchFamily="34" charset="0"/>
                <a:cs typeface="Arial" pitchFamily="34" charset="0"/>
              </a:rPr>
              <a:t>Мясникова</a:t>
            </a:r>
            <a:r>
              <a:rPr lang="ru-RU" sz="1400" i="1" dirty="0">
                <a:latin typeface="Arial" pitchFamily="34" charset="0"/>
                <a:cs typeface="Arial" pitchFamily="34" charset="0"/>
              </a:rPr>
              <a:t> М.О. Мастопатия: фиброзно-кистозная болезнь: Учебно-методическое пособие. — СПб.: Изд-во Н-Л, 2008. — 40 с.</a:t>
            </a:r>
          </a:p>
        </p:txBody>
      </p:sp>
      <p:cxnSp>
        <p:nvCxnSpPr>
          <p:cNvPr id="14" name="Прямая со стрелкой 13">
            <a:extLst>
              <a:ext uri="{FF2B5EF4-FFF2-40B4-BE49-F238E27FC236}">
                <a16:creationId xmlns:a16="http://schemas.microsoft.com/office/drawing/2014/main" xmlns="" id="{985F80F2-57BF-4BF0-A147-B6A3D963F349}"/>
              </a:ext>
            </a:extLst>
          </p:cNvPr>
          <p:cNvCxnSpPr/>
          <p:nvPr/>
        </p:nvCxnSpPr>
        <p:spPr>
          <a:xfrm rot="10800000">
            <a:off x="6215063" y="4311254"/>
            <a:ext cx="1295400" cy="4763"/>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hape 7">
            <a:extLst>
              <a:ext uri="{FF2B5EF4-FFF2-40B4-BE49-F238E27FC236}">
                <a16:creationId xmlns:a16="http://schemas.microsoft.com/office/drawing/2014/main" xmlns="" id="{B0DEF38E-4A19-470E-97B6-C0D4D5855CCD}"/>
              </a:ext>
            </a:extLst>
          </p:cNvPr>
          <p:cNvCxnSpPr>
            <a:cxnSpLocks/>
          </p:cNvCxnSpPr>
          <p:nvPr/>
        </p:nvCxnSpPr>
        <p:spPr>
          <a:xfrm>
            <a:off x="7103384" y="1815627"/>
            <a:ext cx="2037683" cy="1199259"/>
          </a:xfrm>
          <a:prstGeom prst="bentConnector3">
            <a:avLst>
              <a:gd name="adj1" fmla="val 99682"/>
            </a:avLst>
          </a:prstGeom>
          <a:ln w="762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ChangeArrowheads="1"/>
          </p:cNvSpPr>
          <p:nvPr/>
        </p:nvSpPr>
        <p:spPr bwMode="auto">
          <a:xfrm>
            <a:off x="6096000" y="1200725"/>
            <a:ext cx="5855208" cy="4770537"/>
          </a:xfrm>
          <a:prstGeom prst="rect">
            <a:avLst/>
          </a:prstGeom>
          <a:noFill/>
          <a:ln w="9525">
            <a:noFill/>
            <a:miter lim="800000"/>
            <a:headEnd/>
            <a:tailEnd/>
          </a:ln>
        </p:spPr>
        <p:txBody>
          <a:bodyPr wrap="square">
            <a:spAutoFit/>
          </a:bodyPr>
          <a:lstStyle/>
          <a:p>
            <a:pPr defTabSz="685800" eaLnBrk="1" fontAlgn="auto" hangingPunct="1">
              <a:spcBef>
                <a:spcPts val="0"/>
              </a:spcBef>
              <a:spcAft>
                <a:spcPts val="0"/>
              </a:spcAft>
              <a:defRPr/>
            </a:pPr>
            <a:r>
              <a:rPr lang="ru-RU" sz="2600" b="1" kern="0" dirty="0">
                <a:solidFill>
                  <a:sysClr val="windowText" lastClr="000000"/>
                </a:solidFill>
                <a:latin typeface="Calibri" pitchFamily="34" charset="0"/>
              </a:rPr>
              <a:t>Мастопатии</a:t>
            </a:r>
            <a:r>
              <a:rPr lang="ru-RU" sz="2600" kern="0" dirty="0">
                <a:solidFill>
                  <a:sysClr val="windowText" lastClr="000000"/>
                </a:solidFill>
                <a:latin typeface="Calibri" pitchFamily="34" charset="0"/>
              </a:rPr>
              <a:t> — группа </a:t>
            </a:r>
            <a:r>
              <a:rPr lang="ru-RU" sz="2600" kern="0" dirty="0" err="1">
                <a:solidFill>
                  <a:sysClr val="windowText" lastClr="000000"/>
                </a:solidFill>
                <a:latin typeface="Calibri" pitchFamily="34" charset="0"/>
              </a:rPr>
              <a:t>дисгормональних</a:t>
            </a:r>
            <a:r>
              <a:rPr lang="ru-RU" sz="2600" kern="0" dirty="0">
                <a:solidFill>
                  <a:sysClr val="windowText" lastClr="000000"/>
                </a:solidFill>
                <a:latin typeface="Calibri" pitchFamily="34" charset="0"/>
              </a:rPr>
              <a:t> доброкачественных заболеваний молочных желез с гиперплазией ее ткани</a:t>
            </a:r>
          </a:p>
          <a:p>
            <a:pPr defTabSz="685800" eaLnBrk="1" fontAlgn="auto" hangingPunct="1">
              <a:spcBef>
                <a:spcPts val="0"/>
              </a:spcBef>
              <a:spcAft>
                <a:spcPts val="0"/>
              </a:spcAft>
              <a:defRPr/>
            </a:pPr>
            <a:endParaRPr lang="ru-RU" sz="2600" kern="0" dirty="0">
              <a:solidFill>
                <a:sysClr val="windowText" lastClr="000000"/>
              </a:solidFill>
              <a:latin typeface="Calibri" pitchFamily="34" charset="0"/>
            </a:endParaRPr>
          </a:p>
          <a:p>
            <a:pPr defTabSz="685800" eaLnBrk="1" fontAlgn="auto" hangingPunct="1">
              <a:spcBef>
                <a:spcPts val="0"/>
              </a:spcBef>
              <a:spcAft>
                <a:spcPts val="0"/>
              </a:spcAft>
              <a:defRPr/>
            </a:pPr>
            <a:r>
              <a:rPr lang="ru-RU" sz="2600" b="1" kern="0" dirty="0">
                <a:solidFill>
                  <a:sysClr val="windowText" lastClr="000000"/>
                </a:solidFill>
                <a:latin typeface="Calibri" pitchFamily="34" charset="0"/>
              </a:rPr>
              <a:t>Мастопатия</a:t>
            </a:r>
            <a:r>
              <a:rPr lang="ru-RU" sz="2600" kern="0" dirty="0">
                <a:solidFill>
                  <a:sysClr val="windowText" lastClr="000000"/>
                </a:solidFill>
                <a:latin typeface="Calibri" pitchFamily="34" charset="0"/>
              </a:rPr>
              <a:t>— это фиброзно-кистозная болезнь с широким спектром пролиферативных изменений в ткани молочных желез и патологическим соотношением эпителиального и соединительнотканного компонентов </a:t>
            </a:r>
            <a:r>
              <a:rPr lang="ru-RU" kern="0" dirty="0">
                <a:solidFill>
                  <a:sysClr val="windowText" lastClr="000000"/>
                </a:solidFill>
                <a:latin typeface="Calibri" pitchFamily="34" charset="0"/>
              </a:rPr>
              <a:t>(ВОЗ, 1984) </a:t>
            </a:r>
          </a:p>
        </p:txBody>
      </p:sp>
      <p:sp>
        <p:nvSpPr>
          <p:cNvPr id="32770" name="Title 1"/>
          <p:cNvSpPr txBox="1">
            <a:spLocks/>
          </p:cNvSpPr>
          <p:nvPr/>
        </p:nvSpPr>
        <p:spPr bwMode="auto">
          <a:xfrm>
            <a:off x="381000" y="176913"/>
            <a:ext cx="9764752" cy="857250"/>
          </a:xfrm>
          <a:prstGeom prst="rect">
            <a:avLst/>
          </a:prstGeom>
          <a:noFill/>
          <a:ln w="9525">
            <a:noFill/>
            <a:miter lim="800000"/>
            <a:headEnd/>
            <a:tailEnd/>
          </a:ln>
        </p:spPr>
        <p:txBody>
          <a:bodyPr/>
          <a:lstStyle/>
          <a:p>
            <a:pPr defTabSz="717947" fontAlgn="auto">
              <a:spcBef>
                <a:spcPts val="0"/>
              </a:spcBef>
              <a:spcAft>
                <a:spcPts val="0"/>
              </a:spcAft>
              <a:defRPr/>
            </a:pPr>
            <a:r>
              <a:rPr lang="ru-RU" sz="4800" b="1" kern="0" dirty="0">
                <a:solidFill>
                  <a:sysClr val="windowText" lastClr="000000"/>
                </a:solidFill>
                <a:latin typeface="Calibri" pitchFamily="34" charset="0"/>
              </a:rPr>
              <a:t>ОПРЕДЕЛЕНИЕ  МАСТОПАТИИ </a:t>
            </a:r>
          </a:p>
        </p:txBody>
      </p:sp>
      <p:sp>
        <p:nvSpPr>
          <p:cNvPr id="32771" name="Rectangle 3"/>
          <p:cNvSpPr>
            <a:spLocks noChangeArrowheads="1"/>
          </p:cNvSpPr>
          <p:nvPr/>
        </p:nvSpPr>
        <p:spPr bwMode="auto">
          <a:xfrm>
            <a:off x="1639230" y="6272784"/>
            <a:ext cx="9487791" cy="430887"/>
          </a:xfrm>
          <a:prstGeom prst="rect">
            <a:avLst/>
          </a:prstGeom>
          <a:noFill/>
          <a:ln w="9525">
            <a:noFill/>
            <a:miter lim="800000"/>
            <a:headEnd/>
            <a:tailEnd/>
          </a:ln>
        </p:spPr>
        <p:txBody>
          <a:bodyPr wrap="square">
            <a:spAutoFit/>
          </a:bodyPr>
          <a:lstStyle/>
          <a:p>
            <a:pPr algn="r" defTabSz="685800" eaLnBrk="1" fontAlgn="auto" hangingPunct="1">
              <a:spcBef>
                <a:spcPts val="0"/>
              </a:spcBef>
              <a:spcAft>
                <a:spcPts val="0"/>
              </a:spcAft>
              <a:defRPr/>
            </a:pPr>
            <a:r>
              <a:rPr lang="ru-RU" sz="1100" i="1" kern="0" dirty="0">
                <a:solidFill>
                  <a:sysClr val="windowText" lastClr="000000"/>
                </a:solidFill>
                <a:latin typeface="Calibri" pitchFamily="34" charset="0"/>
              </a:rPr>
              <a:t>1. Малая медицинская энциклопедия. — М.: Медицинская энциклопедия. 1991—96 гг. 2. Первая медицинская помощь. — М.: Большая Российская Энциклопедия. 1994 г. 3. Энциклопедический словарь медицинских терминов. — М.: Советская энциклопедия. — 1982—1984 </a:t>
            </a:r>
            <a:r>
              <a:rPr lang="ru-RU" sz="1100" i="1" kern="0" dirty="0" err="1">
                <a:solidFill>
                  <a:sysClr val="windowText" lastClr="000000"/>
                </a:solidFill>
                <a:latin typeface="Calibri" pitchFamily="34" charset="0"/>
              </a:rPr>
              <a:t>гг</a:t>
            </a:r>
            <a:r>
              <a:rPr lang="ru-RU" sz="1100" i="1" kern="0" dirty="0">
                <a:solidFill>
                  <a:sysClr val="windowText" lastClr="000000"/>
                </a:solidFill>
                <a:latin typeface="Calibri" pitchFamily="34" charset="0"/>
              </a:rPr>
              <a:t> </a:t>
            </a:r>
          </a:p>
        </p:txBody>
      </p:sp>
      <p:sp>
        <p:nvSpPr>
          <p:cNvPr id="32772" name="Slide Number Placeholder 4"/>
          <p:cNvSpPr>
            <a:spLocks noGrp="1"/>
          </p:cNvSpPr>
          <p:nvPr>
            <p:ph type="sldNum" sz="quarter" idx="12"/>
          </p:nvPr>
        </p:nvSpPr>
        <p:spPr bwMode="auto">
          <a:ln>
            <a:miter lim="800000"/>
            <a:headEnd/>
            <a:tailEnd/>
          </a:ln>
        </p:spPr>
        <p:txBody>
          <a:bodyPr/>
          <a:lstStyle/>
          <a:p>
            <a:pPr defTabSz="685800">
              <a:defRPr/>
            </a:pPr>
            <a:fld id="{136E30E1-1A06-4F6D-9F73-FCB34A5C9925}" type="slidenum">
              <a:rPr lang="ru-RU" sz="1350" kern="0">
                <a:solidFill>
                  <a:srgbClr val="000000"/>
                </a:solidFill>
              </a:rPr>
              <a:pPr defTabSz="685800">
                <a:defRPr/>
              </a:pPr>
              <a:t>3</a:t>
            </a:fld>
            <a:endParaRPr lang="ru-RU" sz="1350" kern="0">
              <a:solidFill>
                <a:srgbClr val="000000"/>
              </a:solidFill>
            </a:endParaRPr>
          </a:p>
        </p:txBody>
      </p:sp>
      <p:pic>
        <p:nvPicPr>
          <p:cNvPr id="71682" name="Picture 2" descr="ÐÐ°ÑÑÐ¸Ð½ÐºÐ¸ Ð¿Ð¾ Ð·Ð°Ð¿ÑÐ¾ÑÑ Ð¼Ð°ÑÑÐ¾Ð¿Ð°ÑÐ¸Ñ">
            <a:extLst>
              <a:ext uri="{FF2B5EF4-FFF2-40B4-BE49-F238E27FC236}">
                <a16:creationId xmlns:a16="http://schemas.microsoft.com/office/drawing/2014/main" xmlns="" id="{5DD53EDC-0B89-4968-B6C2-2C34AC7AA1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53222"/>
            <a:ext cx="5715000" cy="495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Old Comp\фото гинекология\Молочная железа\Depositphotos_2634178_s.jpg">
            <a:extLst>
              <a:ext uri="{FF2B5EF4-FFF2-40B4-BE49-F238E27FC236}">
                <a16:creationId xmlns:a16="http://schemas.microsoft.com/office/drawing/2014/main" xmlns="" id="{70A643D1-FBF4-42E7-A4F0-8CFADED1BDC3}"/>
              </a:ext>
            </a:extLst>
          </p:cNvPr>
          <p:cNvPicPr>
            <a:picLocks noChangeAspect="1" noChangeArrowheads="1"/>
          </p:cNvPicPr>
          <p:nvPr/>
        </p:nvPicPr>
        <p:blipFill>
          <a:blip r:embed="rId3" cstate="print"/>
          <a:srcRect/>
          <a:stretch>
            <a:fillRect/>
          </a:stretch>
        </p:blipFill>
        <p:spPr bwMode="auto">
          <a:xfrm>
            <a:off x="4583832" y="1052736"/>
            <a:ext cx="3168352" cy="4968552"/>
          </a:xfrm>
          <a:prstGeom prst="roundRect">
            <a:avLst/>
          </a:prstGeom>
          <a:noFill/>
        </p:spPr>
      </p:pic>
      <p:sp>
        <p:nvSpPr>
          <p:cNvPr id="6" name="Скругленный прямоугольник 5">
            <a:extLst>
              <a:ext uri="{FF2B5EF4-FFF2-40B4-BE49-F238E27FC236}">
                <a16:creationId xmlns:a16="http://schemas.microsoft.com/office/drawing/2014/main" xmlns="" id="{415762A0-80EA-428E-AAEC-D5ED54CC234B}"/>
              </a:ext>
            </a:extLst>
          </p:cNvPr>
          <p:cNvSpPr/>
          <p:nvPr/>
        </p:nvSpPr>
        <p:spPr>
          <a:xfrm>
            <a:off x="4440239" y="1628775"/>
            <a:ext cx="3240087" cy="431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dirty="0">
                <a:latin typeface="Arial" pitchFamily="34" charset="0"/>
                <a:cs typeface="Arial" pitchFamily="34" charset="0"/>
              </a:rPr>
              <a:t>ГИПЕРПРОЛАКТИНЕМИЯ</a:t>
            </a:r>
          </a:p>
        </p:txBody>
      </p:sp>
      <p:cxnSp>
        <p:nvCxnSpPr>
          <p:cNvPr id="8" name="Shape 7">
            <a:extLst>
              <a:ext uri="{FF2B5EF4-FFF2-40B4-BE49-F238E27FC236}">
                <a16:creationId xmlns:a16="http://schemas.microsoft.com/office/drawing/2014/main" xmlns="" id="{DC58F4EB-3488-44BA-9307-38ECCD8DA2D6}"/>
              </a:ext>
            </a:extLst>
          </p:cNvPr>
          <p:cNvCxnSpPr>
            <a:stCxn id="6" idx="1"/>
            <a:endCxn id="37897" idx="3"/>
          </p:cNvCxnSpPr>
          <p:nvPr/>
        </p:nvCxnSpPr>
        <p:spPr>
          <a:xfrm rot="10800000" flipV="1">
            <a:off x="3108326" y="1844676"/>
            <a:ext cx="1331913" cy="1223963"/>
          </a:xfrm>
          <a:prstGeom prst="bentConnector2">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37896" name="Прямоугольник с двумя скругленными противолежащими углами 9">
            <a:extLst>
              <a:ext uri="{FF2B5EF4-FFF2-40B4-BE49-F238E27FC236}">
                <a16:creationId xmlns:a16="http://schemas.microsoft.com/office/drawing/2014/main" xmlns="" id="{E203AA23-1DE9-4602-9AC5-B654DAD5B815}"/>
              </a:ext>
            </a:extLst>
          </p:cNvPr>
          <p:cNvSpPr>
            <a:spLocks noChangeArrowheads="1"/>
          </p:cNvSpPr>
          <p:nvPr/>
        </p:nvSpPr>
        <p:spPr bwMode="auto">
          <a:xfrm>
            <a:off x="8445272" y="3068638"/>
            <a:ext cx="2592388" cy="2592387"/>
          </a:xfrm>
          <a:custGeom>
            <a:avLst/>
            <a:gdLst>
              <a:gd name="T0" fmla="*/ 24374883 w 2304256"/>
              <a:gd name="T1" fmla="*/ 2147483647 h 1656184"/>
              <a:gd name="T2" fmla="*/ 12187504 w 2304256"/>
              <a:gd name="T3" fmla="*/ 2147483647 h 1656184"/>
              <a:gd name="T4" fmla="*/ 0 w 2304256"/>
              <a:gd name="T5" fmla="*/ 2147483647 h 1656184"/>
              <a:gd name="T6" fmla="*/ 12187504 w 2304256"/>
              <a:gd name="T7" fmla="*/ 0 h 1656184"/>
              <a:gd name="T8" fmla="*/ 0 60000 65536"/>
              <a:gd name="T9" fmla="*/ 5898240 60000 65536"/>
              <a:gd name="T10" fmla="*/ 11796480 60000 65536"/>
              <a:gd name="T11" fmla="*/ 17694720 60000 65536"/>
              <a:gd name="T12" fmla="*/ 80848 w 2304256"/>
              <a:gd name="T13" fmla="*/ 80848 h 1656184"/>
              <a:gd name="T14" fmla="*/ 2223408 w 2304256"/>
              <a:gd name="T15" fmla="*/ 1575336 h 1656184"/>
            </a:gdLst>
            <a:ahLst/>
            <a:cxnLst>
              <a:cxn ang="T8">
                <a:pos x="T0" y="T1"/>
              </a:cxn>
              <a:cxn ang="T9">
                <a:pos x="T2" y="T3"/>
              </a:cxn>
              <a:cxn ang="T10">
                <a:pos x="T4" y="T5"/>
              </a:cxn>
              <a:cxn ang="T11">
                <a:pos x="T6" y="T7"/>
              </a:cxn>
            </a:cxnLst>
            <a:rect l="T12" t="T13" r="T14" b="T15"/>
            <a:pathLst>
              <a:path w="2304256" h="1656184">
                <a:moveTo>
                  <a:pt x="276036" y="0"/>
                </a:moveTo>
                <a:lnTo>
                  <a:pt x="2304256" y="0"/>
                </a:lnTo>
                <a:lnTo>
                  <a:pt x="2304256" y="1380148"/>
                </a:lnTo>
                <a:cubicBezTo>
                  <a:pt x="2304256" y="1532598"/>
                  <a:pt x="2180670" y="1656183"/>
                  <a:pt x="2028220" y="1656184"/>
                </a:cubicBezTo>
                <a:lnTo>
                  <a:pt x="0" y="1656184"/>
                </a:lnTo>
                <a:lnTo>
                  <a:pt x="0" y="276036"/>
                </a:lnTo>
                <a:cubicBezTo>
                  <a:pt x="0" y="123585"/>
                  <a:pt x="123585" y="0"/>
                  <a:pt x="276035" y="0"/>
                </a:cubicBezTo>
                <a:close/>
              </a:path>
            </a:pathLst>
          </a:custGeom>
          <a:solidFill>
            <a:srgbClr val="0066CC"/>
          </a:solidFill>
          <a:ln w="25400"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ru-RU" altLang="ru-RU" b="1" dirty="0">
                <a:solidFill>
                  <a:srgbClr val="FFFFFF"/>
                </a:solidFill>
                <a:latin typeface="Arial" panose="020B0604020202020204" pitchFamily="34" charset="0"/>
                <a:cs typeface="Arial" panose="020B0604020202020204" pitchFamily="34" charset="0"/>
              </a:rPr>
              <a:t>ПРОЛАКТИН стимулирует рост капилляров в МЖ</a:t>
            </a:r>
            <a:endParaRPr lang="ru-RU" altLang="ru-RU" sz="2000" b="1" dirty="0">
              <a:solidFill>
                <a:srgbClr val="FFFFFF"/>
              </a:solidFill>
              <a:latin typeface="Arial" panose="020B0604020202020204" pitchFamily="34" charset="0"/>
              <a:cs typeface="Arial" panose="020B0604020202020204" pitchFamily="34" charset="0"/>
            </a:endParaRPr>
          </a:p>
        </p:txBody>
      </p:sp>
      <p:sp>
        <p:nvSpPr>
          <p:cNvPr id="37897" name="Прямоугольник с двумя скругленными противолежащими углами 18">
            <a:extLst>
              <a:ext uri="{FF2B5EF4-FFF2-40B4-BE49-F238E27FC236}">
                <a16:creationId xmlns:a16="http://schemas.microsoft.com/office/drawing/2014/main" xmlns="" id="{1DDC9A2C-D3C2-42BC-A5A0-93D22D0EEA04}"/>
              </a:ext>
            </a:extLst>
          </p:cNvPr>
          <p:cNvSpPr>
            <a:spLocks noChangeArrowheads="1"/>
          </p:cNvSpPr>
          <p:nvPr/>
        </p:nvSpPr>
        <p:spPr bwMode="auto">
          <a:xfrm>
            <a:off x="1774826" y="3068639"/>
            <a:ext cx="2665413" cy="2592387"/>
          </a:xfrm>
          <a:custGeom>
            <a:avLst/>
            <a:gdLst>
              <a:gd name="T0" fmla="*/ 382310 w 2952328"/>
              <a:gd name="T1" fmla="*/ 41485719 h 2160240"/>
              <a:gd name="T2" fmla="*/ 191154 w 2952328"/>
              <a:gd name="T3" fmla="*/ 82971361 h 2160240"/>
              <a:gd name="T4" fmla="*/ 0 w 2952328"/>
              <a:gd name="T5" fmla="*/ 41485719 h 2160240"/>
              <a:gd name="T6" fmla="*/ 191154 w 2952328"/>
              <a:gd name="T7" fmla="*/ 0 h 2160240"/>
              <a:gd name="T8" fmla="*/ 0 60000 65536"/>
              <a:gd name="T9" fmla="*/ 5898240 60000 65536"/>
              <a:gd name="T10" fmla="*/ 11796480 60000 65536"/>
              <a:gd name="T11" fmla="*/ 17694720 60000 65536"/>
              <a:gd name="T12" fmla="*/ 105454 w 2952328"/>
              <a:gd name="T13" fmla="*/ 105454 h 2160240"/>
              <a:gd name="T14" fmla="*/ 2846874 w 2952328"/>
              <a:gd name="T15" fmla="*/ 2054786 h 2160240"/>
            </a:gdLst>
            <a:ahLst/>
            <a:cxnLst>
              <a:cxn ang="T8">
                <a:pos x="T0" y="T1"/>
              </a:cxn>
              <a:cxn ang="T9">
                <a:pos x="T2" y="T3"/>
              </a:cxn>
              <a:cxn ang="T10">
                <a:pos x="T4" y="T5"/>
              </a:cxn>
              <a:cxn ang="T11">
                <a:pos x="T6" y="T7"/>
              </a:cxn>
            </a:cxnLst>
            <a:rect l="T12" t="T13" r="T14" b="T15"/>
            <a:pathLst>
              <a:path w="2952328" h="2160240">
                <a:moveTo>
                  <a:pt x="360047" y="0"/>
                </a:moveTo>
                <a:lnTo>
                  <a:pt x="2952328" y="0"/>
                </a:lnTo>
                <a:lnTo>
                  <a:pt x="2952328" y="1800193"/>
                </a:lnTo>
                <a:cubicBezTo>
                  <a:pt x="2952328" y="1999041"/>
                  <a:pt x="2791129" y="2160239"/>
                  <a:pt x="2592281" y="2160240"/>
                </a:cubicBezTo>
                <a:lnTo>
                  <a:pt x="0" y="2160240"/>
                </a:lnTo>
                <a:lnTo>
                  <a:pt x="0" y="360047"/>
                </a:lnTo>
                <a:cubicBezTo>
                  <a:pt x="0" y="161198"/>
                  <a:pt x="161198" y="0"/>
                  <a:pt x="360047" y="0"/>
                </a:cubicBezTo>
                <a:cubicBezTo>
                  <a:pt x="360047" y="0"/>
                  <a:pt x="360047" y="0"/>
                  <a:pt x="360047" y="0"/>
                </a:cubicBezTo>
                <a:close/>
              </a:path>
            </a:pathLst>
          </a:custGeom>
          <a:solidFill>
            <a:srgbClr val="0066CC"/>
          </a:solidFill>
          <a:ln w="25400"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ru-RU" altLang="ru-RU" b="1">
                <a:solidFill>
                  <a:srgbClr val="FFFFFF"/>
                </a:solidFill>
                <a:latin typeface="Arial" panose="020B0604020202020204" pitchFamily="34" charset="0"/>
                <a:cs typeface="Arial" panose="020B0604020202020204" pitchFamily="34" charset="0"/>
              </a:rPr>
              <a:t>ПРОЛАКТИН ускоряет МИТОЗ и угнетает АПОПТОЗ. </a:t>
            </a:r>
          </a:p>
        </p:txBody>
      </p:sp>
      <p:cxnSp>
        <p:nvCxnSpPr>
          <p:cNvPr id="12" name="Прямая со стрелкой 11">
            <a:extLst>
              <a:ext uri="{FF2B5EF4-FFF2-40B4-BE49-F238E27FC236}">
                <a16:creationId xmlns:a16="http://schemas.microsoft.com/office/drawing/2014/main" xmlns="" id="{B3CBB5A0-D00F-43F6-8DDE-CAA505D1D49B}"/>
              </a:ext>
            </a:extLst>
          </p:cNvPr>
          <p:cNvCxnSpPr>
            <a:stCxn id="37897" idx="0"/>
          </p:cNvCxnSpPr>
          <p:nvPr/>
        </p:nvCxnSpPr>
        <p:spPr>
          <a:xfrm flipV="1">
            <a:off x="4441826" y="4365625"/>
            <a:ext cx="1222375" cy="158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Прямоугольник 12">
            <a:extLst>
              <a:ext uri="{FF2B5EF4-FFF2-40B4-BE49-F238E27FC236}">
                <a16:creationId xmlns:a16="http://schemas.microsoft.com/office/drawing/2014/main" xmlns="" id="{62BEFCEA-2D94-4461-A688-F493DBA06675}"/>
              </a:ext>
            </a:extLst>
          </p:cNvPr>
          <p:cNvSpPr/>
          <p:nvPr/>
        </p:nvSpPr>
        <p:spPr>
          <a:xfrm>
            <a:off x="1447799" y="6248302"/>
            <a:ext cx="9808029" cy="523875"/>
          </a:xfrm>
          <a:prstGeom prst="rect">
            <a:avLst/>
          </a:prstGeom>
          <a:noFill/>
        </p:spPr>
        <p:txBody>
          <a:bodyPr wrap="square">
            <a:spAutoFit/>
          </a:bodyPr>
          <a:lstStyle/>
          <a:p>
            <a:pPr algn="r">
              <a:defRPr/>
            </a:pPr>
            <a:r>
              <a:rPr lang="fi-FI" sz="1400" i="1" dirty="0">
                <a:latin typeface="Arial" pitchFamily="34" charset="0"/>
                <a:cs typeface="Arial" pitchFamily="34" charset="0"/>
              </a:rPr>
              <a:t>Kataria K., Dhar A., Srivastava A. et al. A systematic</a:t>
            </a:r>
            <a:r>
              <a:rPr lang="ru-RU" sz="1400" i="1" dirty="0">
                <a:latin typeface="Arial" pitchFamily="34" charset="0"/>
                <a:cs typeface="Arial" pitchFamily="34" charset="0"/>
              </a:rPr>
              <a:t> </a:t>
            </a:r>
            <a:r>
              <a:rPr lang="en-US" sz="1400" i="1" dirty="0">
                <a:latin typeface="Arial" pitchFamily="34" charset="0"/>
                <a:cs typeface="Arial" pitchFamily="34" charset="0"/>
              </a:rPr>
              <a:t>review of current</a:t>
            </a:r>
            <a:r>
              <a:rPr lang="ru-RU" sz="1400" i="1" dirty="0">
                <a:latin typeface="Arial" pitchFamily="34" charset="0"/>
                <a:cs typeface="Arial" pitchFamily="34" charset="0"/>
              </a:rPr>
              <a:t> </a:t>
            </a:r>
            <a:r>
              <a:rPr lang="en-US" sz="1400" i="1" dirty="0">
                <a:latin typeface="Arial" pitchFamily="34" charset="0"/>
                <a:cs typeface="Arial" pitchFamily="34" charset="0"/>
              </a:rPr>
              <a:t>understanding and management</a:t>
            </a:r>
            <a:r>
              <a:rPr lang="ru-RU" sz="1400" i="1" dirty="0">
                <a:latin typeface="Arial" pitchFamily="34" charset="0"/>
                <a:cs typeface="Arial" pitchFamily="34" charset="0"/>
              </a:rPr>
              <a:t> </a:t>
            </a:r>
            <a:r>
              <a:rPr lang="en-US" sz="1400" i="1" dirty="0">
                <a:latin typeface="Arial" pitchFamily="34" charset="0"/>
                <a:cs typeface="Arial" pitchFamily="34" charset="0"/>
              </a:rPr>
              <a:t>of </a:t>
            </a:r>
            <a:r>
              <a:rPr lang="en-US" sz="1400" i="1" dirty="0" err="1">
                <a:latin typeface="Arial" pitchFamily="34" charset="0"/>
                <a:cs typeface="Arial" pitchFamily="34" charset="0"/>
              </a:rPr>
              <a:t>mastalgia</a:t>
            </a:r>
            <a:r>
              <a:rPr lang="en-US" sz="1400" i="1" dirty="0">
                <a:latin typeface="Arial" pitchFamily="34" charset="0"/>
                <a:cs typeface="Arial" pitchFamily="34" charset="0"/>
              </a:rPr>
              <a:t> // Indian J. Surg. — 2014. — Vol. 76. —</a:t>
            </a:r>
            <a:r>
              <a:rPr lang="ru-RU" sz="1400" i="1" dirty="0">
                <a:latin typeface="Arial" pitchFamily="34" charset="0"/>
                <a:cs typeface="Arial" pitchFamily="34" charset="0"/>
              </a:rPr>
              <a:t> </a:t>
            </a:r>
            <a:r>
              <a:rPr lang="nn-NO" sz="1400" i="1" dirty="0">
                <a:latin typeface="Arial" pitchFamily="34" charset="0"/>
                <a:cs typeface="Arial" pitchFamily="34" charset="0"/>
              </a:rPr>
              <a:t>№3. — Р. 217–222. [PMID: 25177120]</a:t>
            </a:r>
            <a:endParaRPr lang="ru-RU" sz="1400" i="1" dirty="0">
              <a:latin typeface="Arial" pitchFamily="34" charset="0"/>
              <a:cs typeface="Arial" pitchFamily="34" charset="0"/>
            </a:endParaRPr>
          </a:p>
        </p:txBody>
      </p:sp>
      <p:sp>
        <p:nvSpPr>
          <p:cNvPr id="14" name="Заголовок 1">
            <a:extLst>
              <a:ext uri="{FF2B5EF4-FFF2-40B4-BE49-F238E27FC236}">
                <a16:creationId xmlns:a16="http://schemas.microsoft.com/office/drawing/2014/main" xmlns="" id="{E211A745-38AD-45CB-9AB1-345DD03F7BB1}"/>
              </a:ext>
            </a:extLst>
          </p:cNvPr>
          <p:cNvSpPr txBox="1">
            <a:spLocks/>
          </p:cNvSpPr>
          <p:nvPr/>
        </p:nvSpPr>
        <p:spPr bwMode="auto">
          <a:xfrm>
            <a:off x="617425" y="140496"/>
            <a:ext cx="10885714" cy="863600"/>
          </a:xfrm>
          <a:prstGeom prst="rect">
            <a:avLst/>
          </a:prstGeom>
          <a:noFill/>
          <a:ln w="9525">
            <a:noFill/>
            <a:miter lim="800000"/>
            <a:headEnd/>
            <a:tailEnd/>
          </a:ln>
        </p:spPr>
        <p:txBody>
          <a:bodyPr anchor="ctr"/>
          <a:lstStyle/>
          <a:p>
            <a:pPr eaLnBrk="0" hangingPunct="0">
              <a:defRPr/>
            </a:pPr>
            <a:r>
              <a:rPr lang="ru-RU" sz="4000" b="1" dirty="0">
                <a:latin typeface="Arial" pitchFamily="34" charset="0"/>
                <a:ea typeface="+mj-ea"/>
                <a:cs typeface="Arial" pitchFamily="34" charset="0"/>
              </a:rPr>
              <a:t>Роль пролактина в генезе мастопатии</a:t>
            </a:r>
          </a:p>
        </p:txBody>
      </p:sp>
      <p:cxnSp>
        <p:nvCxnSpPr>
          <p:cNvPr id="17" name="Прямая со стрелкой 16">
            <a:extLst>
              <a:ext uri="{FF2B5EF4-FFF2-40B4-BE49-F238E27FC236}">
                <a16:creationId xmlns:a16="http://schemas.microsoft.com/office/drawing/2014/main" xmlns="" id="{E18AE3FF-C79C-4B8F-8BD9-8CF4FEEB0A14}"/>
              </a:ext>
            </a:extLst>
          </p:cNvPr>
          <p:cNvCxnSpPr>
            <a:cxnSpLocks/>
          </p:cNvCxnSpPr>
          <p:nvPr/>
        </p:nvCxnSpPr>
        <p:spPr>
          <a:xfrm flipH="1">
            <a:off x="6585857" y="4364831"/>
            <a:ext cx="1859416" cy="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hape 7">
            <a:extLst>
              <a:ext uri="{FF2B5EF4-FFF2-40B4-BE49-F238E27FC236}">
                <a16:creationId xmlns:a16="http://schemas.microsoft.com/office/drawing/2014/main" xmlns="" id="{7ECF1A47-3E2E-45DD-B769-E4B46ACC5E6C}"/>
              </a:ext>
            </a:extLst>
          </p:cNvPr>
          <p:cNvCxnSpPr>
            <a:cxnSpLocks/>
          </p:cNvCxnSpPr>
          <p:nvPr/>
        </p:nvCxnSpPr>
        <p:spPr>
          <a:xfrm>
            <a:off x="7703783" y="1869379"/>
            <a:ext cx="2037683" cy="1199259"/>
          </a:xfrm>
          <a:prstGeom prst="bentConnector3">
            <a:avLst>
              <a:gd name="adj1" fmla="val 99682"/>
            </a:avLst>
          </a:prstGeom>
          <a:ln w="762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med36.com/files/uploads/images/ills/Tier2-FemaleFertility-FemaleSexOrgans.jpg">
            <a:extLst>
              <a:ext uri="{FF2B5EF4-FFF2-40B4-BE49-F238E27FC236}">
                <a16:creationId xmlns:a16="http://schemas.microsoft.com/office/drawing/2014/main" xmlns="" id="{082F7593-8CA9-41DF-ABDA-93EB0434DE68}"/>
              </a:ext>
            </a:extLst>
          </p:cNvPr>
          <p:cNvPicPr>
            <a:picLocks noChangeAspect="1" noChangeArrowheads="1"/>
          </p:cNvPicPr>
          <p:nvPr/>
        </p:nvPicPr>
        <p:blipFill>
          <a:blip r:embed="rId3" cstate="print"/>
          <a:srcRect/>
          <a:stretch>
            <a:fillRect/>
          </a:stretch>
        </p:blipFill>
        <p:spPr bwMode="auto">
          <a:xfrm>
            <a:off x="4511824" y="1412776"/>
            <a:ext cx="3312368" cy="4896544"/>
          </a:xfrm>
          <a:prstGeom prst="roundRect">
            <a:avLst/>
          </a:prstGeom>
          <a:noFill/>
        </p:spPr>
      </p:pic>
      <p:sp>
        <p:nvSpPr>
          <p:cNvPr id="6" name="Скругленный прямоугольник 5">
            <a:extLst>
              <a:ext uri="{FF2B5EF4-FFF2-40B4-BE49-F238E27FC236}">
                <a16:creationId xmlns:a16="http://schemas.microsoft.com/office/drawing/2014/main" xmlns="" id="{3B7D943B-445A-4C9A-BCBE-36521320758F}"/>
              </a:ext>
            </a:extLst>
          </p:cNvPr>
          <p:cNvSpPr/>
          <p:nvPr/>
        </p:nvSpPr>
        <p:spPr>
          <a:xfrm>
            <a:off x="4547964" y="1196382"/>
            <a:ext cx="3240088" cy="431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dirty="0">
                <a:effectLst>
                  <a:outerShdw blurRad="38100" dist="38100" dir="2700000" algn="tl">
                    <a:srgbClr val="000000">
                      <a:alpha val="43137"/>
                    </a:srgbClr>
                  </a:outerShdw>
                </a:effectLst>
                <a:latin typeface="Arial" pitchFamily="34" charset="0"/>
                <a:cs typeface="Arial" pitchFamily="34" charset="0"/>
              </a:rPr>
              <a:t>ГИПЕРПРОЛАКТИНЕМИЯ</a:t>
            </a:r>
          </a:p>
        </p:txBody>
      </p:sp>
      <p:cxnSp>
        <p:nvCxnSpPr>
          <p:cNvPr id="7" name="Shape 6">
            <a:extLst>
              <a:ext uri="{FF2B5EF4-FFF2-40B4-BE49-F238E27FC236}">
                <a16:creationId xmlns:a16="http://schemas.microsoft.com/office/drawing/2014/main" xmlns="" id="{41D5D041-461A-44C6-9671-78FC58837C44}"/>
              </a:ext>
            </a:extLst>
          </p:cNvPr>
          <p:cNvCxnSpPr>
            <a:stCxn id="6" idx="3"/>
            <a:endCxn id="9" idx="3"/>
          </p:cNvCxnSpPr>
          <p:nvPr/>
        </p:nvCxnSpPr>
        <p:spPr>
          <a:xfrm>
            <a:off x="7788052" y="1412282"/>
            <a:ext cx="1370725" cy="2737443"/>
          </a:xfrm>
          <a:prstGeom prst="bentConnector2">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a:extLst>
              <a:ext uri="{FF2B5EF4-FFF2-40B4-BE49-F238E27FC236}">
                <a16:creationId xmlns:a16="http://schemas.microsoft.com/office/drawing/2014/main" xmlns="" id="{60019231-BB28-47B6-910B-243161B28A92}"/>
              </a:ext>
            </a:extLst>
          </p:cNvPr>
          <p:cNvCxnSpPr>
            <a:stCxn id="9" idx="2"/>
          </p:cNvCxnSpPr>
          <p:nvPr/>
        </p:nvCxnSpPr>
        <p:spPr>
          <a:xfrm rot="10800000">
            <a:off x="6672263" y="5013326"/>
            <a:ext cx="1295400" cy="4763"/>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Прямоугольник с двумя скругленными противолежащими углами 9">
            <a:extLst>
              <a:ext uri="{FF2B5EF4-FFF2-40B4-BE49-F238E27FC236}">
                <a16:creationId xmlns:a16="http://schemas.microsoft.com/office/drawing/2014/main" xmlns="" id="{503FE432-4D49-42E8-A08C-D334AEE50A5E}"/>
              </a:ext>
            </a:extLst>
          </p:cNvPr>
          <p:cNvSpPr>
            <a:spLocks noChangeArrowheads="1"/>
          </p:cNvSpPr>
          <p:nvPr/>
        </p:nvSpPr>
        <p:spPr bwMode="auto">
          <a:xfrm>
            <a:off x="7967664" y="4149725"/>
            <a:ext cx="2376487" cy="1727200"/>
          </a:xfrm>
          <a:custGeom>
            <a:avLst/>
            <a:gdLst>
              <a:gd name="T0" fmla="*/ 2309816 w 2304256"/>
              <a:gd name="T1" fmla="*/ 832181 h 1656184"/>
              <a:gd name="T2" fmla="*/ 1154910 w 2304256"/>
              <a:gd name="T3" fmla="*/ 1664363 h 1656184"/>
              <a:gd name="T4" fmla="*/ 0 w 2304256"/>
              <a:gd name="T5" fmla="*/ 832181 h 1656184"/>
              <a:gd name="T6" fmla="*/ 1154910 w 2304256"/>
              <a:gd name="T7" fmla="*/ 0 h 1656184"/>
              <a:gd name="T8" fmla="*/ 0 60000 65536"/>
              <a:gd name="T9" fmla="*/ 5898240 60000 65536"/>
              <a:gd name="T10" fmla="*/ 11796480 60000 65536"/>
              <a:gd name="T11" fmla="*/ 17694720 60000 65536"/>
              <a:gd name="T12" fmla="*/ 80848 w 2304256"/>
              <a:gd name="T13" fmla="*/ 80848 h 1656184"/>
              <a:gd name="T14" fmla="*/ 2223408 w 2304256"/>
              <a:gd name="T15" fmla="*/ 1575336 h 1656184"/>
            </a:gdLst>
            <a:ahLst/>
            <a:cxnLst>
              <a:cxn ang="T8">
                <a:pos x="T0" y="T1"/>
              </a:cxn>
              <a:cxn ang="T9">
                <a:pos x="T2" y="T3"/>
              </a:cxn>
              <a:cxn ang="T10">
                <a:pos x="T4" y="T5"/>
              </a:cxn>
              <a:cxn ang="T11">
                <a:pos x="T6" y="T7"/>
              </a:cxn>
            </a:cxnLst>
            <a:rect l="T12" t="T13" r="T14" b="T15"/>
            <a:pathLst>
              <a:path w="2304256" h="1656184">
                <a:moveTo>
                  <a:pt x="276036" y="0"/>
                </a:moveTo>
                <a:lnTo>
                  <a:pt x="2304256" y="0"/>
                </a:lnTo>
                <a:lnTo>
                  <a:pt x="2304256" y="1380148"/>
                </a:lnTo>
                <a:cubicBezTo>
                  <a:pt x="2304256" y="1532598"/>
                  <a:pt x="2180670" y="1656183"/>
                  <a:pt x="2028220" y="1656184"/>
                </a:cubicBezTo>
                <a:lnTo>
                  <a:pt x="0" y="1656184"/>
                </a:lnTo>
                <a:lnTo>
                  <a:pt x="0" y="276036"/>
                </a:lnTo>
                <a:cubicBezTo>
                  <a:pt x="0" y="123585"/>
                  <a:pt x="123585" y="0"/>
                  <a:pt x="276035" y="0"/>
                </a:cubicBezTo>
                <a:close/>
              </a:path>
            </a:pathLst>
          </a:custGeom>
          <a:solidFill>
            <a:srgbClr val="0066CC"/>
          </a:solidFill>
          <a:ln w="25400"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gn="ctr">
              <a:defRPr/>
            </a:pPr>
            <a:r>
              <a:rPr lang="ru-RU" sz="2400" b="1" dirty="0">
                <a:solidFill>
                  <a:srgbClr val="FFFFFF"/>
                </a:solidFill>
                <a:effectLst>
                  <a:outerShdw blurRad="38100" dist="38100" dir="2700000" algn="tl">
                    <a:srgbClr val="000000">
                      <a:alpha val="43137"/>
                    </a:srgbClr>
                  </a:outerShdw>
                </a:effectLst>
                <a:latin typeface="Arial" pitchFamily="34" charset="0"/>
                <a:cs typeface="Arial" pitchFamily="34" charset="0"/>
              </a:rPr>
              <a:t>НЛФ</a:t>
            </a:r>
          </a:p>
          <a:p>
            <a:pPr algn="ctr">
              <a:defRPr/>
            </a:pPr>
            <a:r>
              <a:rPr lang="ru-RU" sz="2400" b="1" dirty="0" err="1">
                <a:solidFill>
                  <a:srgbClr val="FFFFFF"/>
                </a:solidFill>
                <a:effectLst>
                  <a:outerShdw blurRad="38100" dist="38100" dir="2700000" algn="tl">
                    <a:srgbClr val="000000">
                      <a:alpha val="43137"/>
                    </a:srgbClr>
                  </a:outerShdw>
                </a:effectLst>
                <a:latin typeface="Arial" pitchFamily="34" charset="0"/>
                <a:cs typeface="Arial" pitchFamily="34" charset="0"/>
              </a:rPr>
              <a:t>Ановуляция</a:t>
            </a:r>
            <a:endParaRPr lang="ru-RU" sz="2400" b="1" dirty="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10" name="Прямоугольник с двумя скругленными противолежащими углами 9">
            <a:extLst>
              <a:ext uri="{FF2B5EF4-FFF2-40B4-BE49-F238E27FC236}">
                <a16:creationId xmlns:a16="http://schemas.microsoft.com/office/drawing/2014/main" xmlns="" id="{B99D75AD-A75E-4FF2-99EC-33426371BFEC}"/>
              </a:ext>
            </a:extLst>
          </p:cNvPr>
          <p:cNvSpPr>
            <a:spLocks noChangeArrowheads="1"/>
          </p:cNvSpPr>
          <p:nvPr/>
        </p:nvSpPr>
        <p:spPr bwMode="auto">
          <a:xfrm>
            <a:off x="1703388" y="4292600"/>
            <a:ext cx="2520950" cy="1512888"/>
          </a:xfrm>
          <a:custGeom>
            <a:avLst/>
            <a:gdLst>
              <a:gd name="T0" fmla="*/ 2309816 w 2304256"/>
              <a:gd name="T1" fmla="*/ 832181 h 1656184"/>
              <a:gd name="T2" fmla="*/ 1154910 w 2304256"/>
              <a:gd name="T3" fmla="*/ 1664363 h 1656184"/>
              <a:gd name="T4" fmla="*/ 0 w 2304256"/>
              <a:gd name="T5" fmla="*/ 832181 h 1656184"/>
              <a:gd name="T6" fmla="*/ 1154910 w 2304256"/>
              <a:gd name="T7" fmla="*/ 0 h 1656184"/>
              <a:gd name="T8" fmla="*/ 0 60000 65536"/>
              <a:gd name="T9" fmla="*/ 5898240 60000 65536"/>
              <a:gd name="T10" fmla="*/ 11796480 60000 65536"/>
              <a:gd name="T11" fmla="*/ 17694720 60000 65536"/>
              <a:gd name="T12" fmla="*/ 80848 w 2304256"/>
              <a:gd name="T13" fmla="*/ 80848 h 1656184"/>
              <a:gd name="T14" fmla="*/ 2223408 w 2304256"/>
              <a:gd name="T15" fmla="*/ 1575336 h 1656184"/>
            </a:gdLst>
            <a:ahLst/>
            <a:cxnLst>
              <a:cxn ang="T8">
                <a:pos x="T0" y="T1"/>
              </a:cxn>
              <a:cxn ang="T9">
                <a:pos x="T2" y="T3"/>
              </a:cxn>
              <a:cxn ang="T10">
                <a:pos x="T4" y="T5"/>
              </a:cxn>
              <a:cxn ang="T11">
                <a:pos x="T6" y="T7"/>
              </a:cxn>
            </a:cxnLst>
            <a:rect l="T12" t="T13" r="T14" b="T15"/>
            <a:pathLst>
              <a:path w="2304256" h="1656184">
                <a:moveTo>
                  <a:pt x="276036" y="0"/>
                </a:moveTo>
                <a:lnTo>
                  <a:pt x="2304256" y="0"/>
                </a:lnTo>
                <a:lnTo>
                  <a:pt x="2304256" y="1380148"/>
                </a:lnTo>
                <a:cubicBezTo>
                  <a:pt x="2304256" y="1532598"/>
                  <a:pt x="2180670" y="1656183"/>
                  <a:pt x="2028220" y="1656184"/>
                </a:cubicBezTo>
                <a:lnTo>
                  <a:pt x="0" y="1656184"/>
                </a:lnTo>
                <a:lnTo>
                  <a:pt x="0" y="276036"/>
                </a:lnTo>
                <a:cubicBezTo>
                  <a:pt x="0" y="123585"/>
                  <a:pt x="123585" y="0"/>
                  <a:pt x="276035" y="0"/>
                </a:cubicBezTo>
                <a:close/>
              </a:path>
            </a:pathLst>
          </a:custGeom>
          <a:solidFill>
            <a:srgbClr val="0066CC"/>
          </a:solidFill>
          <a:ln w="25400"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gn="ctr">
              <a:defRPr/>
            </a:pPr>
            <a:r>
              <a:rPr lang="ru-RU" sz="2000" b="1" dirty="0" err="1">
                <a:solidFill>
                  <a:schemeClr val="bg1"/>
                </a:solidFill>
                <a:effectLst>
                  <a:outerShdw blurRad="38100" dist="38100" dir="2700000" algn="tl">
                    <a:srgbClr val="000000">
                      <a:alpha val="43137"/>
                    </a:srgbClr>
                  </a:outerShdw>
                </a:effectLst>
                <a:latin typeface="Arial" pitchFamily="34" charset="0"/>
                <a:cs typeface="Arial" pitchFamily="34" charset="0"/>
              </a:rPr>
              <a:t>↓</a:t>
            </a:r>
            <a:r>
              <a:rPr lang="ru-RU" sz="2000" b="1" dirty="0">
                <a:solidFill>
                  <a:schemeClr val="bg1"/>
                </a:solidFill>
                <a:effectLst>
                  <a:outerShdw blurRad="38100" dist="38100" dir="2700000" algn="tl">
                    <a:srgbClr val="000000">
                      <a:alpha val="43137"/>
                    </a:srgbClr>
                  </a:outerShdw>
                </a:effectLst>
                <a:latin typeface="Arial" pitchFamily="34" charset="0"/>
                <a:cs typeface="Arial" pitchFamily="34" charset="0"/>
              </a:rPr>
              <a:t> УРОВЕНЬ</a:t>
            </a:r>
          </a:p>
          <a:p>
            <a:pPr algn="ctr">
              <a:defRPr/>
            </a:pPr>
            <a:r>
              <a:rPr lang="ru-RU" sz="2000" b="1" dirty="0">
                <a:solidFill>
                  <a:schemeClr val="bg1"/>
                </a:solidFill>
                <a:effectLst>
                  <a:outerShdw blurRad="38100" dist="38100" dir="2700000" algn="tl">
                    <a:srgbClr val="000000">
                      <a:alpha val="43137"/>
                    </a:srgbClr>
                  </a:outerShdw>
                </a:effectLst>
                <a:latin typeface="Arial" pitchFamily="34" charset="0"/>
                <a:cs typeface="Arial" pitchFamily="34" charset="0"/>
              </a:rPr>
              <a:t>ПРОГЕСТЕРОНА + ↑ Е</a:t>
            </a:r>
          </a:p>
          <a:p>
            <a:pPr algn="ctr">
              <a:defRPr/>
            </a:pPr>
            <a:r>
              <a:rPr lang="ru-RU" sz="2000" b="1" dirty="0">
                <a:solidFill>
                  <a:schemeClr val="bg1"/>
                </a:solidFill>
                <a:effectLst>
                  <a:outerShdw blurRad="38100" dist="38100" dir="2700000" algn="tl">
                    <a:srgbClr val="000000">
                      <a:alpha val="43137"/>
                    </a:srgbClr>
                  </a:outerShdw>
                </a:effectLst>
                <a:latin typeface="Arial" pitchFamily="34" charset="0"/>
                <a:cs typeface="Arial" pitchFamily="34" charset="0"/>
              </a:rPr>
              <a:t>ВО </a:t>
            </a:r>
            <a:r>
              <a:rPr lang="en-US" sz="2000" b="1" dirty="0">
                <a:solidFill>
                  <a:schemeClr val="bg1"/>
                </a:solidFill>
                <a:effectLst>
                  <a:outerShdw blurRad="38100" dist="38100" dir="2700000" algn="tl">
                    <a:srgbClr val="000000">
                      <a:alpha val="43137"/>
                    </a:srgbClr>
                  </a:outerShdw>
                </a:effectLst>
                <a:latin typeface="Arial" pitchFamily="34" charset="0"/>
                <a:cs typeface="Arial" pitchFamily="34" charset="0"/>
              </a:rPr>
              <a:t>II</a:t>
            </a:r>
            <a:r>
              <a:rPr lang="ru-RU" sz="2000" b="1" dirty="0">
                <a:solidFill>
                  <a:schemeClr val="bg1"/>
                </a:solidFill>
                <a:effectLst>
                  <a:outerShdw blurRad="38100" dist="38100" dir="2700000" algn="tl">
                    <a:srgbClr val="000000">
                      <a:alpha val="43137"/>
                    </a:srgbClr>
                  </a:outerShdw>
                </a:effectLst>
                <a:latin typeface="Arial" pitchFamily="34" charset="0"/>
                <a:cs typeface="Arial" pitchFamily="34" charset="0"/>
              </a:rPr>
              <a:t> ФАЗЕ </a:t>
            </a:r>
            <a:r>
              <a:rPr lang="ru-RU" b="1" dirty="0">
                <a:solidFill>
                  <a:schemeClr val="bg1"/>
                </a:solidFill>
                <a:effectLst>
                  <a:outerShdw blurRad="38100" dist="38100" dir="2700000" algn="tl">
                    <a:srgbClr val="000000">
                      <a:alpha val="43137"/>
                    </a:srgbClr>
                  </a:outerShdw>
                </a:effectLst>
                <a:latin typeface="Arial" pitchFamily="34" charset="0"/>
                <a:cs typeface="Arial" pitchFamily="34" charset="0"/>
              </a:rPr>
              <a:t>    </a:t>
            </a:r>
          </a:p>
        </p:txBody>
      </p:sp>
      <p:cxnSp>
        <p:nvCxnSpPr>
          <p:cNvPr id="11" name="Прямая со стрелкой 10">
            <a:extLst>
              <a:ext uri="{FF2B5EF4-FFF2-40B4-BE49-F238E27FC236}">
                <a16:creationId xmlns:a16="http://schemas.microsoft.com/office/drawing/2014/main" xmlns="" id="{6E0096BE-7E47-4825-B9DE-21E3DD17E701}"/>
              </a:ext>
            </a:extLst>
          </p:cNvPr>
          <p:cNvCxnSpPr>
            <a:endCxn id="10" idx="0"/>
          </p:cNvCxnSpPr>
          <p:nvPr/>
        </p:nvCxnSpPr>
        <p:spPr>
          <a:xfrm rot="10800000">
            <a:off x="4229100" y="5053013"/>
            <a:ext cx="1219200" cy="3175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hape 11">
            <a:extLst>
              <a:ext uri="{FF2B5EF4-FFF2-40B4-BE49-F238E27FC236}">
                <a16:creationId xmlns:a16="http://schemas.microsoft.com/office/drawing/2014/main" xmlns="" id="{E7AB2EB4-B72D-40E8-B47F-47DA541F71D5}"/>
              </a:ext>
            </a:extLst>
          </p:cNvPr>
          <p:cNvCxnSpPr>
            <a:stCxn id="10" idx="3"/>
          </p:cNvCxnSpPr>
          <p:nvPr/>
        </p:nvCxnSpPr>
        <p:spPr>
          <a:xfrm rot="5400000" flipH="1" flipV="1">
            <a:off x="3415507" y="2188369"/>
            <a:ext cx="1655762" cy="2552700"/>
          </a:xfrm>
          <a:prstGeom prst="bentConnector2">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923" name="Прямоугольник 34">
            <a:extLst>
              <a:ext uri="{FF2B5EF4-FFF2-40B4-BE49-F238E27FC236}">
                <a16:creationId xmlns:a16="http://schemas.microsoft.com/office/drawing/2014/main" xmlns="" id="{1E8B2F22-5F21-4F4F-B252-40AC241ED9E7}"/>
              </a:ext>
            </a:extLst>
          </p:cNvPr>
          <p:cNvSpPr>
            <a:spLocks noChangeArrowheads="1"/>
          </p:cNvSpPr>
          <p:nvPr/>
        </p:nvSpPr>
        <p:spPr bwMode="auto">
          <a:xfrm>
            <a:off x="3216276" y="1989138"/>
            <a:ext cx="1158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ru-RU" altLang="ru-RU" sz="2400" b="1">
                <a:latin typeface="Arial" panose="020B0604020202020204" pitchFamily="34" charset="0"/>
                <a:cs typeface="Arial" panose="020B0604020202020204" pitchFamily="34" charset="0"/>
              </a:rPr>
              <a:t>ДДМЖ</a:t>
            </a:r>
            <a:endParaRPr lang="ru-RU" altLang="ru-RU" sz="2400"/>
          </a:p>
        </p:txBody>
      </p:sp>
      <p:sp>
        <p:nvSpPr>
          <p:cNvPr id="13" name="Заголовок 1">
            <a:extLst>
              <a:ext uri="{FF2B5EF4-FFF2-40B4-BE49-F238E27FC236}">
                <a16:creationId xmlns:a16="http://schemas.microsoft.com/office/drawing/2014/main" xmlns="" id="{4CFDF63E-6FE2-437C-B60A-466D3802D0C7}"/>
              </a:ext>
            </a:extLst>
          </p:cNvPr>
          <p:cNvSpPr txBox="1">
            <a:spLocks/>
          </p:cNvSpPr>
          <p:nvPr/>
        </p:nvSpPr>
        <p:spPr bwMode="auto">
          <a:xfrm>
            <a:off x="617425" y="140496"/>
            <a:ext cx="10885714" cy="863600"/>
          </a:xfrm>
          <a:prstGeom prst="rect">
            <a:avLst/>
          </a:prstGeom>
          <a:noFill/>
          <a:ln w="9525">
            <a:noFill/>
            <a:miter lim="800000"/>
            <a:headEnd/>
            <a:tailEnd/>
          </a:ln>
        </p:spPr>
        <p:txBody>
          <a:bodyPr anchor="ctr"/>
          <a:lstStyle/>
          <a:p>
            <a:pPr eaLnBrk="0" hangingPunct="0">
              <a:defRPr/>
            </a:pPr>
            <a:r>
              <a:rPr lang="ru-RU" sz="4000" b="1" dirty="0">
                <a:latin typeface="Arial" pitchFamily="34" charset="0"/>
                <a:ea typeface="+mj-ea"/>
                <a:cs typeface="Arial" pitchFamily="34" charset="0"/>
              </a:rPr>
              <a:t>Роль пролактина в генезе мастопатии</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Скругленный прямоугольник 7"/>
          <p:cNvSpPr/>
          <p:nvPr/>
        </p:nvSpPr>
        <p:spPr>
          <a:xfrm>
            <a:off x="780586" y="4585196"/>
            <a:ext cx="9344722" cy="1734695"/>
          </a:xfrm>
          <a:prstGeom prst="round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 name="Скругленный прямоугольник 2"/>
          <p:cNvSpPr/>
          <p:nvPr/>
        </p:nvSpPr>
        <p:spPr>
          <a:xfrm>
            <a:off x="780586" y="1783446"/>
            <a:ext cx="9344722" cy="2758363"/>
          </a:xfrm>
          <a:prstGeom prst="round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94562" name="Rectangle 2"/>
          <p:cNvSpPr>
            <a:spLocks noGrp="1" noChangeArrowheads="1"/>
          </p:cNvSpPr>
          <p:nvPr>
            <p:ph idx="1"/>
          </p:nvPr>
        </p:nvSpPr>
        <p:spPr>
          <a:xfrm>
            <a:off x="3160648" y="2290166"/>
            <a:ext cx="6556057" cy="3159125"/>
          </a:xfrm>
        </p:spPr>
        <p:txBody>
          <a:bodyPr>
            <a:noAutofit/>
          </a:bodyPr>
          <a:lstStyle/>
          <a:p>
            <a:pPr>
              <a:lnSpc>
                <a:spcPct val="80000"/>
              </a:lnSpc>
              <a:defRPr/>
            </a:pPr>
            <a:r>
              <a:rPr lang="ru-RU" altLang="ru-RU" sz="3200" dirty="0"/>
              <a:t>Циклическая мастодиния</a:t>
            </a:r>
          </a:p>
          <a:p>
            <a:pPr>
              <a:lnSpc>
                <a:spcPct val="80000"/>
              </a:lnSpc>
              <a:defRPr/>
            </a:pPr>
            <a:r>
              <a:rPr lang="ru-RU" altLang="ru-RU" sz="3200" dirty="0"/>
              <a:t>Фиброаденома (четко ограниченная доброкачественная опухоль)</a:t>
            </a:r>
          </a:p>
          <a:p>
            <a:pPr marL="0" indent="0">
              <a:lnSpc>
                <a:spcPct val="80000"/>
              </a:lnSpc>
              <a:buNone/>
              <a:defRPr/>
            </a:pPr>
            <a:endParaRPr lang="ru-RU" altLang="ru-RU" sz="1600" dirty="0"/>
          </a:p>
          <a:p>
            <a:pPr marL="0" indent="0">
              <a:lnSpc>
                <a:spcPct val="80000"/>
              </a:lnSpc>
              <a:buNone/>
              <a:defRPr/>
            </a:pPr>
            <a:endParaRPr lang="ru-RU" altLang="ru-RU" sz="2800" dirty="0"/>
          </a:p>
          <a:p>
            <a:pPr>
              <a:lnSpc>
                <a:spcPct val="80000"/>
              </a:lnSpc>
              <a:defRPr/>
            </a:pPr>
            <a:r>
              <a:rPr lang="ru-RU" altLang="ru-RU" sz="3200" dirty="0"/>
              <a:t>Кисты</a:t>
            </a:r>
          </a:p>
          <a:p>
            <a:pPr>
              <a:lnSpc>
                <a:spcPct val="80000"/>
              </a:lnSpc>
              <a:defRPr/>
            </a:pPr>
            <a:r>
              <a:rPr lang="ru-RU" altLang="ru-RU" sz="3200" dirty="0"/>
              <a:t>Фиброзно-кистозная мастопатия </a:t>
            </a:r>
          </a:p>
        </p:txBody>
      </p:sp>
      <p:sp>
        <p:nvSpPr>
          <p:cNvPr id="120844" name="Slide Number Placeholder 1"/>
          <p:cNvSpPr>
            <a:spLocks noGrp="1"/>
          </p:cNvSpPr>
          <p:nvPr>
            <p:ph type="sldNum" sz="quarter" idx="12"/>
          </p:nvPr>
        </p:nvSpPr>
        <p:spPr bwMode="auto">
          <a:xfrm>
            <a:off x="10318670" y="6492875"/>
            <a:ext cx="64008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9BBC54F-D7D2-4A22-8156-148D2B1391BE}" type="slidenum">
              <a:rPr lang="ru-RU" altLang="ru-RU" sz="1200">
                <a:solidFill>
                  <a:srgbClr val="898989"/>
                </a:solidFill>
              </a:rPr>
              <a:pPr>
                <a:spcBef>
                  <a:spcPct val="0"/>
                </a:spcBef>
                <a:buFontTx/>
                <a:buNone/>
              </a:pPr>
              <a:t>32</a:t>
            </a:fld>
            <a:endParaRPr lang="ru-RU" altLang="ru-RU" sz="1200">
              <a:solidFill>
                <a:srgbClr val="898989"/>
              </a:solidFill>
            </a:endParaRPr>
          </a:p>
        </p:txBody>
      </p:sp>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0626" y="4723933"/>
            <a:ext cx="2019982" cy="14680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ectangle 5"/>
          <p:cNvSpPr>
            <a:spLocks noChangeArrowheads="1"/>
          </p:cNvSpPr>
          <p:nvPr/>
        </p:nvSpPr>
        <p:spPr bwMode="auto">
          <a:xfrm>
            <a:off x="613944" y="384717"/>
            <a:ext cx="11017224" cy="857250"/>
          </a:xfrm>
          <a:prstGeom prst="rect">
            <a:avLst/>
          </a:prstGeom>
          <a:noFill/>
          <a:ln>
            <a:noFill/>
          </a:ln>
          <a:extLst/>
        </p:spPr>
        <p:txBody>
          <a:bodyPr anchor="ctr"/>
          <a:lstStyle/>
          <a:p>
            <a:pPr>
              <a:defRPr/>
            </a:pPr>
            <a:r>
              <a:rPr lang="ru-RU" sz="3200" b="1" dirty="0">
                <a:latin typeface="+mn-lt"/>
                <a:ea typeface="+mj-ea"/>
                <a:cs typeface="+mj-cs"/>
              </a:rPr>
              <a:t>Локальная </a:t>
            </a:r>
            <a:r>
              <a:rPr lang="ru-RU" sz="3200" b="1" dirty="0" err="1">
                <a:latin typeface="+mn-lt"/>
                <a:ea typeface="+mj-ea"/>
                <a:cs typeface="+mj-cs"/>
              </a:rPr>
              <a:t>гиперэстрогения</a:t>
            </a:r>
            <a:r>
              <a:rPr lang="ru-RU" sz="3200" b="1" dirty="0">
                <a:latin typeface="+mn-lt"/>
                <a:ea typeface="+mj-ea"/>
                <a:cs typeface="+mj-cs"/>
              </a:rPr>
              <a:t> – фактор риска доброкачественных заболеваний молочных желез</a:t>
            </a:r>
          </a:p>
        </p:txBody>
      </p:sp>
      <p:pic>
        <p:nvPicPr>
          <p:cNvPr id="1127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1332" y="1965570"/>
            <a:ext cx="1700714" cy="25027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03109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48087" y="277531"/>
            <a:ext cx="11679457" cy="1609344"/>
          </a:xfrm>
        </p:spPr>
        <p:txBody>
          <a:bodyPr>
            <a:noAutofit/>
          </a:bodyPr>
          <a:lstStyle/>
          <a:p>
            <a:r>
              <a:rPr lang="ru-RU" sz="4400" b="1" dirty="0"/>
              <a:t>Возрастная структура заболеваемости мастопатией</a:t>
            </a:r>
          </a:p>
        </p:txBody>
      </p:sp>
      <p:pic>
        <p:nvPicPr>
          <p:cNvPr id="4" name="Content Placeholder 3"/>
          <p:cNvPicPr>
            <a:picLocks noGrp="1" noChangeAspect="1"/>
          </p:cNvPicPr>
          <p:nvPr>
            <p:ph idx="1"/>
          </p:nvPr>
        </p:nvPicPr>
        <p:blipFill rotWithShape="1">
          <a:blip r:embed="rId3" cstate="print"/>
          <a:srcRect t="10944"/>
          <a:stretch/>
        </p:blipFill>
        <p:spPr>
          <a:xfrm>
            <a:off x="6113540" y="1700810"/>
            <a:ext cx="5792387" cy="3660332"/>
          </a:xfrm>
          <a:prstGeom prst="rect">
            <a:avLst/>
          </a:prstGeom>
          <a:ln>
            <a:noFill/>
          </a:ln>
          <a:effectLst>
            <a:outerShdw blurRad="44450" dist="27940" dir="5400000" algn="ctr">
              <a:srgbClr val="000000">
                <a:alpha val="32000"/>
              </a:srgbClr>
            </a:outerShdw>
          </a:effectLst>
        </p:spPr>
      </p:pic>
      <p:pic>
        <p:nvPicPr>
          <p:cNvPr id="5" name="Picture 4"/>
          <p:cNvPicPr>
            <a:picLocks noChangeAspect="1"/>
          </p:cNvPicPr>
          <p:nvPr/>
        </p:nvPicPr>
        <p:blipFill>
          <a:blip r:embed="rId4" cstate="print"/>
          <a:stretch>
            <a:fillRect/>
          </a:stretch>
        </p:blipFill>
        <p:spPr>
          <a:xfrm>
            <a:off x="99295" y="2018783"/>
            <a:ext cx="5924049" cy="3152619"/>
          </a:xfrm>
          <a:prstGeom prst="rect">
            <a:avLst/>
          </a:prstGeom>
          <a:solidFill>
            <a:schemeClr val="bg1"/>
          </a:solidFill>
          <a:ln>
            <a:noFill/>
          </a:ln>
          <a:effectLst/>
        </p:spPr>
      </p:pic>
      <p:sp>
        <p:nvSpPr>
          <p:cNvPr id="6" name="Rounded Rectangle 5"/>
          <p:cNvSpPr/>
          <p:nvPr/>
        </p:nvSpPr>
        <p:spPr>
          <a:xfrm>
            <a:off x="1096529" y="1787760"/>
            <a:ext cx="965489" cy="3362999"/>
          </a:xfrm>
          <a:prstGeom prst="roundRect">
            <a:avLst/>
          </a:prstGeom>
          <a:noFill/>
          <a:ln w="57150">
            <a:solidFill>
              <a:srgbClr val="C0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Rounded Rectangle 6"/>
          <p:cNvSpPr/>
          <p:nvPr/>
        </p:nvSpPr>
        <p:spPr>
          <a:xfrm>
            <a:off x="3462613" y="1827310"/>
            <a:ext cx="1318671" cy="3323450"/>
          </a:xfrm>
          <a:prstGeom prst="roundRect">
            <a:avLst/>
          </a:prstGeom>
          <a:noFill/>
          <a:ln w="57150">
            <a:solidFill>
              <a:srgbClr val="C0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Freeform 7"/>
          <p:cNvSpPr/>
          <p:nvPr/>
        </p:nvSpPr>
        <p:spPr>
          <a:xfrm rot="21424239">
            <a:off x="1869447" y="4373194"/>
            <a:ext cx="5295059" cy="1596417"/>
          </a:xfrm>
          <a:custGeom>
            <a:avLst/>
            <a:gdLst>
              <a:gd name="connsiteX0" fmla="*/ 0 w 4894730"/>
              <a:gd name="connsiteY0" fmla="*/ 681317 h 1386473"/>
              <a:gd name="connsiteX1" fmla="*/ 806824 w 4894730"/>
              <a:gd name="connsiteY1" fmla="*/ 1219200 h 1386473"/>
              <a:gd name="connsiteX2" fmla="*/ 2528047 w 4894730"/>
              <a:gd name="connsiteY2" fmla="*/ 1362635 h 1386473"/>
              <a:gd name="connsiteX3" fmla="*/ 3872753 w 4894730"/>
              <a:gd name="connsiteY3" fmla="*/ 1237129 h 1386473"/>
              <a:gd name="connsiteX4" fmla="*/ 4894730 w 4894730"/>
              <a:gd name="connsiteY4" fmla="*/ 0 h 1386473"/>
              <a:gd name="connsiteX0" fmla="*/ 0 w 4894730"/>
              <a:gd name="connsiteY0" fmla="*/ 681317 h 1483893"/>
              <a:gd name="connsiteX1" fmla="*/ 806824 w 4894730"/>
              <a:gd name="connsiteY1" fmla="*/ 1219200 h 1483893"/>
              <a:gd name="connsiteX2" fmla="*/ 2474259 w 4894730"/>
              <a:gd name="connsiteY2" fmla="*/ 1483658 h 1483893"/>
              <a:gd name="connsiteX3" fmla="*/ 3872753 w 4894730"/>
              <a:gd name="connsiteY3" fmla="*/ 1237129 h 1483893"/>
              <a:gd name="connsiteX4" fmla="*/ 4894730 w 4894730"/>
              <a:gd name="connsiteY4" fmla="*/ 0 h 1483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4730" h="1483893">
                <a:moveTo>
                  <a:pt x="0" y="681317"/>
                </a:moveTo>
                <a:cubicBezTo>
                  <a:pt x="192741" y="893482"/>
                  <a:pt x="394448" y="1085477"/>
                  <a:pt x="806824" y="1219200"/>
                </a:cubicBezTo>
                <a:cubicBezTo>
                  <a:pt x="1219200" y="1352923"/>
                  <a:pt x="1963271" y="1480670"/>
                  <a:pt x="2474259" y="1483658"/>
                </a:cubicBezTo>
                <a:cubicBezTo>
                  <a:pt x="2985247" y="1486646"/>
                  <a:pt x="3478306" y="1464235"/>
                  <a:pt x="3872753" y="1237129"/>
                </a:cubicBezTo>
                <a:cubicBezTo>
                  <a:pt x="4267200" y="1010023"/>
                  <a:pt x="4580965" y="505011"/>
                  <a:pt x="4894730" y="0"/>
                </a:cubicBezTo>
              </a:path>
            </a:pathLst>
          </a:custGeom>
          <a:noFill/>
          <a:ln w="57150">
            <a:solidFill>
              <a:srgbClr val="C00000"/>
            </a:solidFill>
            <a:headEnd type="diamond" w="med" len="med"/>
            <a:tailEnd type="triangl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Freeform 8"/>
          <p:cNvSpPr/>
          <p:nvPr/>
        </p:nvSpPr>
        <p:spPr>
          <a:xfrm rot="20873731">
            <a:off x="4194492" y="3286294"/>
            <a:ext cx="5128873" cy="2913106"/>
          </a:xfrm>
          <a:custGeom>
            <a:avLst/>
            <a:gdLst>
              <a:gd name="connsiteX0" fmla="*/ 0 w 4894730"/>
              <a:gd name="connsiteY0" fmla="*/ 681317 h 1386473"/>
              <a:gd name="connsiteX1" fmla="*/ 806824 w 4894730"/>
              <a:gd name="connsiteY1" fmla="*/ 1219200 h 1386473"/>
              <a:gd name="connsiteX2" fmla="*/ 2528047 w 4894730"/>
              <a:gd name="connsiteY2" fmla="*/ 1362635 h 1386473"/>
              <a:gd name="connsiteX3" fmla="*/ 3872753 w 4894730"/>
              <a:gd name="connsiteY3" fmla="*/ 1237129 h 1386473"/>
              <a:gd name="connsiteX4" fmla="*/ 4894730 w 4894730"/>
              <a:gd name="connsiteY4" fmla="*/ 0 h 1386473"/>
              <a:gd name="connsiteX0" fmla="*/ 0 w 4894730"/>
              <a:gd name="connsiteY0" fmla="*/ 681317 h 1432002"/>
              <a:gd name="connsiteX1" fmla="*/ 806824 w 4894730"/>
              <a:gd name="connsiteY1" fmla="*/ 1219200 h 1432002"/>
              <a:gd name="connsiteX2" fmla="*/ 2488175 w 4894730"/>
              <a:gd name="connsiteY2" fmla="*/ 1428743 h 1432002"/>
              <a:gd name="connsiteX3" fmla="*/ 3872753 w 4894730"/>
              <a:gd name="connsiteY3" fmla="*/ 1237129 h 1432002"/>
              <a:gd name="connsiteX4" fmla="*/ 4894730 w 4894730"/>
              <a:gd name="connsiteY4" fmla="*/ 0 h 1432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4730" h="1432002">
                <a:moveTo>
                  <a:pt x="0" y="681317"/>
                </a:moveTo>
                <a:cubicBezTo>
                  <a:pt x="192741" y="893482"/>
                  <a:pt x="392128" y="1094629"/>
                  <a:pt x="806824" y="1219200"/>
                </a:cubicBezTo>
                <a:cubicBezTo>
                  <a:pt x="1221520" y="1343771"/>
                  <a:pt x="1977187" y="1425755"/>
                  <a:pt x="2488175" y="1428743"/>
                </a:cubicBezTo>
                <a:cubicBezTo>
                  <a:pt x="2999163" y="1431731"/>
                  <a:pt x="3478306" y="1464235"/>
                  <a:pt x="3872753" y="1237129"/>
                </a:cubicBezTo>
                <a:cubicBezTo>
                  <a:pt x="4267200" y="1010023"/>
                  <a:pt x="4580965" y="505011"/>
                  <a:pt x="4894730" y="0"/>
                </a:cubicBezTo>
              </a:path>
            </a:pathLst>
          </a:custGeom>
          <a:noFill/>
          <a:ln w="57150">
            <a:solidFill>
              <a:srgbClr val="C00000"/>
            </a:solidFill>
            <a:headEnd type="diamond" w="med" len="med"/>
            <a:tailEnd type="triangl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Slide Number Placeholder 2"/>
          <p:cNvSpPr>
            <a:spLocks noGrp="1"/>
          </p:cNvSpPr>
          <p:nvPr>
            <p:ph type="sldNum" sz="quarter" idx="12"/>
          </p:nvPr>
        </p:nvSpPr>
        <p:spPr/>
        <p:txBody>
          <a:bodyPr/>
          <a:lstStyle/>
          <a:p>
            <a:fld id="{480AC63D-80B2-4B27-A9B6-EB5D3DA85EC2}" type="slidenum">
              <a:rPr lang="ru-RU" smtClean="0"/>
              <a:pPr/>
              <a:t>33</a:t>
            </a:fld>
            <a:endParaRPr lang="ru-RU"/>
          </a:p>
        </p:txBody>
      </p:sp>
      <p:sp>
        <p:nvSpPr>
          <p:cNvPr id="10" name="Rectangle 9"/>
          <p:cNvSpPr/>
          <p:nvPr/>
        </p:nvSpPr>
        <p:spPr>
          <a:xfrm>
            <a:off x="120912" y="6360385"/>
            <a:ext cx="11214741" cy="461665"/>
          </a:xfrm>
          <a:prstGeom prst="rect">
            <a:avLst/>
          </a:prstGeom>
        </p:spPr>
        <p:txBody>
          <a:bodyPr wrap="square">
            <a:spAutoFit/>
          </a:bodyPr>
          <a:lstStyle/>
          <a:p>
            <a:pPr algn="r"/>
            <a:r>
              <a:rPr lang="en-US" sz="1200" i="1" dirty="0">
                <a:latin typeface="Cambria" panose="02040503050406030204" pitchFamily="18" charset="0"/>
              </a:rPr>
              <a:t>Reprinted with permission of the publisher and authors from </a:t>
            </a:r>
            <a:r>
              <a:rPr lang="en-US" sz="1200" i="1" dirty="0" err="1">
                <a:latin typeface="Cambria" panose="02040503050406030204" pitchFamily="18" charset="0"/>
              </a:rPr>
              <a:t>Goehring</a:t>
            </a:r>
            <a:r>
              <a:rPr lang="en-US" sz="1200" i="1" dirty="0">
                <a:latin typeface="Cambria" panose="02040503050406030204" pitchFamily="18" charset="0"/>
              </a:rPr>
              <a:t> C, </a:t>
            </a:r>
            <a:r>
              <a:rPr lang="en-US" sz="1200" i="1" dirty="0" err="1">
                <a:latin typeface="Cambria" panose="02040503050406030204" pitchFamily="18" charset="0"/>
              </a:rPr>
              <a:t>Morabia</a:t>
            </a:r>
            <a:r>
              <a:rPr lang="en-US" sz="1200" i="1" dirty="0">
                <a:latin typeface="Cambria" panose="02040503050406030204" pitchFamily="18" charset="0"/>
              </a:rPr>
              <a:t> A. Epidemiology of </a:t>
            </a:r>
            <a:r>
              <a:rPr lang="en-US" sz="1200" i="1" dirty="0" err="1">
                <a:latin typeface="Cambria" panose="02040503050406030204" pitchFamily="18" charset="0"/>
              </a:rPr>
              <a:t>Bengin</a:t>
            </a:r>
            <a:r>
              <a:rPr lang="en-US" sz="1200" i="1" dirty="0">
                <a:latin typeface="Cambria" panose="02040503050406030204" pitchFamily="18" charset="0"/>
              </a:rPr>
              <a:t> Breast Disease, with special attention to histologic types Epidemiologic Reviews 19:310-327, 1997</a:t>
            </a:r>
            <a:endParaRPr lang="ru-RU" sz="1200" i="1" dirty="0">
              <a:latin typeface="Cambria" panose="02040503050406030204" pitchFamily="18" charset="0"/>
            </a:endParaRPr>
          </a:p>
        </p:txBody>
      </p:sp>
      <p:pic>
        <p:nvPicPr>
          <p:cNvPr id="11" name="Content Placeholder 8">
            <a:extLst>
              <a:ext uri="{FF2B5EF4-FFF2-40B4-BE49-F238E27FC236}">
                <a16:creationId xmlns:a16="http://schemas.microsoft.com/office/drawing/2014/main" xmlns="" id="{4749D862-1F88-4999-91A5-A425D65FEBA7}"/>
              </a:ext>
            </a:extLst>
          </p:cNvPr>
          <p:cNvPicPr>
            <a:picLocks noChangeAspect="1"/>
          </p:cNvPicPr>
          <p:nvPr/>
        </p:nvPicPr>
        <p:blipFill>
          <a:blip r:embed="rId5">
            <a:lum bright="-20000" contrast="20000"/>
          </a:blip>
          <a:stretch>
            <a:fillRect/>
          </a:stretch>
        </p:blipFill>
        <p:spPr>
          <a:xfrm>
            <a:off x="248087" y="1700809"/>
            <a:ext cx="5718781" cy="3667692"/>
          </a:xfrm>
          <a:prstGeom prst="rect">
            <a:avLst/>
          </a:prstGeom>
        </p:spPr>
      </p:pic>
    </p:spTree>
    <p:extLst>
      <p:ext uri="{BB962C8B-B14F-4D97-AF65-F5344CB8AC3E}">
        <p14:creationId xmlns:p14="http://schemas.microsoft.com/office/powerpoint/2010/main" val="2211512300"/>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882" name="Группа 1"/>
          <p:cNvGrpSpPr>
            <a:grpSpLocks/>
          </p:cNvGrpSpPr>
          <p:nvPr/>
        </p:nvGrpSpPr>
        <p:grpSpPr bwMode="auto">
          <a:xfrm>
            <a:off x="580729" y="815743"/>
            <a:ext cx="10749259" cy="5844074"/>
            <a:chOff x="1884358" y="1330325"/>
            <a:chExt cx="17674952" cy="4062037"/>
          </a:xfrm>
        </p:grpSpPr>
        <p:sp>
          <p:nvSpPr>
            <p:cNvPr id="12296" name="Text Box 8"/>
            <p:cNvSpPr txBox="1">
              <a:spLocks noChangeArrowheads="1"/>
            </p:cNvSpPr>
            <p:nvPr/>
          </p:nvSpPr>
          <p:spPr bwMode="auto">
            <a:xfrm>
              <a:off x="1884360" y="1330325"/>
              <a:ext cx="9045390" cy="235319"/>
            </a:xfrm>
            <a:prstGeom prst="rect">
              <a:avLst/>
            </a:prstGeom>
            <a:noFill/>
            <a:ln w="9525">
              <a:noFill/>
              <a:miter lim="800000"/>
              <a:headEnd/>
              <a:tailEnd/>
            </a:ln>
            <a:effectLst/>
          </p:spPr>
          <p:txBody>
            <a:bodyPr wrap="none" lIns="0" tIns="0" rIns="0" bIns="0">
              <a:spAutoFit/>
            </a:bodyPr>
            <a:lstStyle/>
            <a:p>
              <a:pPr defTabSz="685800" eaLnBrk="1" fontAlgn="auto" hangingPunct="1">
                <a:spcBef>
                  <a:spcPts val="0"/>
                </a:spcBef>
                <a:spcAft>
                  <a:spcPts val="0"/>
                </a:spcAft>
                <a:defRPr/>
              </a:pPr>
              <a:r>
                <a:rPr lang="ru-RU" sz="2200" b="1" kern="0" dirty="0">
                  <a:solidFill>
                    <a:sysClr val="windowText" lastClr="000000"/>
                  </a:solidFill>
                  <a:latin typeface="Cambria" panose="02040503050406030204" pitchFamily="18" charset="0"/>
                  <a:cs typeface="Times New Roman" pitchFamily="18" charset="0"/>
                </a:rPr>
                <a:t>Болезни молочной железы (N60-N64)</a:t>
              </a:r>
            </a:p>
          </p:txBody>
        </p:sp>
        <p:sp>
          <p:nvSpPr>
            <p:cNvPr id="12297" name="Text Box 9"/>
            <p:cNvSpPr txBox="1">
              <a:spLocks noChangeArrowheads="1"/>
            </p:cNvSpPr>
            <p:nvPr/>
          </p:nvSpPr>
          <p:spPr bwMode="auto">
            <a:xfrm>
              <a:off x="1884360" y="1641033"/>
              <a:ext cx="17674950" cy="235319"/>
            </a:xfrm>
            <a:prstGeom prst="rect">
              <a:avLst/>
            </a:prstGeom>
            <a:noFill/>
            <a:ln w="9525">
              <a:noFill/>
              <a:miter lim="800000"/>
              <a:headEnd/>
              <a:tailEnd/>
            </a:ln>
            <a:effectLst/>
          </p:spPr>
          <p:txBody>
            <a:bodyPr wrap="square" lIns="0" tIns="0" rIns="0" bIns="0">
              <a:spAutoFit/>
            </a:bodyPr>
            <a:lstStyle/>
            <a:p>
              <a:pPr defTabSz="685800" eaLnBrk="1" fontAlgn="auto" hangingPunct="1">
                <a:spcBef>
                  <a:spcPts val="0"/>
                </a:spcBef>
                <a:spcAft>
                  <a:spcPts val="0"/>
                </a:spcAft>
                <a:defRPr/>
              </a:pPr>
              <a:r>
                <a:rPr lang="ru-RU" sz="2200" kern="0" dirty="0">
                  <a:solidFill>
                    <a:sysClr val="windowText" lastClr="000000"/>
                  </a:solidFill>
                  <a:latin typeface="Cambria" panose="02040503050406030204" pitchFamily="18" charset="0"/>
                  <a:cs typeface="Times New Roman" pitchFamily="18" charset="0"/>
                </a:rPr>
                <a:t>Исключены: болезни молочной железы, связанные с деторождением (О91-092)</a:t>
              </a:r>
            </a:p>
          </p:txBody>
        </p:sp>
        <p:sp>
          <p:nvSpPr>
            <p:cNvPr id="12298" name="Text Box 10"/>
            <p:cNvSpPr txBox="1">
              <a:spLocks noChangeArrowheads="1"/>
            </p:cNvSpPr>
            <p:nvPr/>
          </p:nvSpPr>
          <p:spPr bwMode="auto">
            <a:xfrm>
              <a:off x="1884358" y="1887976"/>
              <a:ext cx="10419412" cy="1176593"/>
            </a:xfrm>
            <a:prstGeom prst="rect">
              <a:avLst/>
            </a:prstGeom>
            <a:noFill/>
            <a:ln w="9525">
              <a:noFill/>
              <a:miter lim="800000"/>
              <a:headEnd/>
              <a:tailEnd/>
            </a:ln>
            <a:effectLst/>
          </p:spPr>
          <p:txBody>
            <a:bodyPr lIns="0" tIns="0" rIns="0" bIns="0">
              <a:spAutoFit/>
            </a:bodyPr>
            <a:lstStyle/>
            <a:p>
              <a:pPr defTabSz="685800" eaLnBrk="1" fontAlgn="auto" hangingPunct="1">
                <a:spcBef>
                  <a:spcPts val="0"/>
                </a:spcBef>
                <a:spcAft>
                  <a:spcPts val="0"/>
                </a:spcAft>
                <a:defRPr/>
              </a:pPr>
              <a:r>
                <a:rPr lang="ru-RU" sz="2200" kern="0" dirty="0">
                  <a:solidFill>
                    <a:sysClr val="windowText" lastClr="000000"/>
                  </a:solidFill>
                  <a:latin typeface="Cambria" panose="02040503050406030204" pitchFamily="18" charset="0"/>
                  <a:cs typeface="Times New Roman" pitchFamily="18" charset="0"/>
                </a:rPr>
                <a:t>•   </a:t>
              </a:r>
              <a:r>
                <a:rPr lang="ru-RU" sz="2200" b="1" kern="0" dirty="0">
                  <a:solidFill>
                    <a:sysClr val="windowText" lastClr="000000"/>
                  </a:solidFill>
                  <a:latin typeface="Cambria" panose="02040503050406030204" pitchFamily="18" charset="0"/>
                  <a:cs typeface="Times New Roman" pitchFamily="18" charset="0"/>
                </a:rPr>
                <a:t>N60 Доброкачественная дисплазия МЖ</a:t>
              </a:r>
            </a:p>
            <a:p>
              <a:pPr defTabSz="685800" eaLnBrk="1" fontAlgn="auto" hangingPunct="1">
                <a:spcBef>
                  <a:spcPts val="0"/>
                </a:spcBef>
                <a:spcAft>
                  <a:spcPts val="0"/>
                </a:spcAft>
                <a:defRPr/>
              </a:pPr>
              <a:r>
                <a:rPr lang="ru-RU" sz="2200" kern="0" dirty="0">
                  <a:solidFill>
                    <a:sysClr val="windowText" lastClr="000000"/>
                  </a:solidFill>
                  <a:latin typeface="Cambria" panose="02040503050406030204" pitchFamily="18" charset="0"/>
                  <a:cs typeface="Times New Roman" pitchFamily="18" charset="0"/>
                </a:rPr>
                <a:t>Включена: фиброзно-кистозная мастопатия</a:t>
              </a:r>
            </a:p>
            <a:p>
              <a:pPr defTabSz="685800" eaLnBrk="1" fontAlgn="auto" hangingPunct="1">
                <a:spcBef>
                  <a:spcPts val="0"/>
                </a:spcBef>
                <a:spcAft>
                  <a:spcPts val="0"/>
                </a:spcAft>
                <a:defRPr/>
              </a:pPr>
              <a:r>
                <a:rPr lang="ru-RU" sz="2200" kern="0" dirty="0">
                  <a:solidFill>
                    <a:sysClr val="windowText" lastClr="000000"/>
                  </a:solidFill>
                  <a:latin typeface="Cambria" panose="02040503050406030204" pitchFamily="18" charset="0"/>
                  <a:cs typeface="Times New Roman" pitchFamily="18" charset="0"/>
                </a:rPr>
                <a:t>•  </a:t>
              </a:r>
              <a:r>
                <a:rPr lang="ru-RU" sz="2200" b="1" kern="0" dirty="0">
                  <a:solidFill>
                    <a:sysClr val="windowText" lastClr="000000"/>
                  </a:solidFill>
                  <a:latin typeface="Cambria" panose="02040503050406030204" pitchFamily="18" charset="0"/>
                  <a:cs typeface="Times New Roman" pitchFamily="18" charset="0"/>
                </a:rPr>
                <a:t>N60.0 </a:t>
              </a:r>
              <a:r>
                <a:rPr lang="ru-RU" sz="2200" b="1" kern="0" dirty="0" err="1">
                  <a:solidFill>
                    <a:sysClr val="windowText" lastClr="000000"/>
                  </a:solidFill>
                  <a:latin typeface="Cambria" panose="02040503050406030204" pitchFamily="18" charset="0"/>
                  <a:cs typeface="Times New Roman" pitchFamily="18" charset="0"/>
                </a:rPr>
                <a:t>Солитарная</a:t>
              </a:r>
              <a:r>
                <a:rPr lang="ru-RU" sz="2200" b="1" kern="0" dirty="0">
                  <a:solidFill>
                    <a:sysClr val="windowText" lastClr="000000"/>
                  </a:solidFill>
                  <a:latin typeface="Cambria" panose="02040503050406030204" pitchFamily="18" charset="0"/>
                  <a:cs typeface="Times New Roman" pitchFamily="18" charset="0"/>
                </a:rPr>
                <a:t> киста молочной железы</a:t>
              </a:r>
            </a:p>
            <a:p>
              <a:pPr defTabSz="685800" eaLnBrk="1" fontAlgn="auto" hangingPunct="1">
                <a:spcBef>
                  <a:spcPts val="0"/>
                </a:spcBef>
                <a:spcAft>
                  <a:spcPts val="0"/>
                </a:spcAft>
                <a:defRPr/>
              </a:pPr>
              <a:r>
                <a:rPr lang="ru-RU" sz="2200" kern="0" dirty="0">
                  <a:solidFill>
                    <a:sysClr val="windowText" lastClr="000000"/>
                  </a:solidFill>
                  <a:latin typeface="Cambria" panose="02040503050406030204" pitchFamily="18" charset="0"/>
                  <a:cs typeface="Times New Roman" pitchFamily="18" charset="0"/>
                </a:rPr>
                <a:t>•  </a:t>
              </a:r>
              <a:r>
                <a:rPr lang="ru-RU" sz="2200" b="1" kern="0" dirty="0">
                  <a:solidFill>
                    <a:sysClr val="windowText" lastClr="000000"/>
                  </a:solidFill>
                  <a:latin typeface="Cambria" panose="02040503050406030204" pitchFamily="18" charset="0"/>
                  <a:cs typeface="Times New Roman" pitchFamily="18" charset="0"/>
                </a:rPr>
                <a:t>N60.1 Диффузная кистозная мастопатия</a:t>
              </a:r>
            </a:p>
            <a:p>
              <a:pPr defTabSz="685800" eaLnBrk="1" fontAlgn="auto" hangingPunct="1">
                <a:spcBef>
                  <a:spcPts val="0"/>
                </a:spcBef>
                <a:spcAft>
                  <a:spcPts val="0"/>
                </a:spcAft>
                <a:defRPr/>
              </a:pPr>
              <a:r>
                <a:rPr lang="ru-RU" sz="2200" kern="0" dirty="0">
                  <a:solidFill>
                    <a:sysClr val="windowText" lastClr="000000"/>
                  </a:solidFill>
                  <a:latin typeface="Cambria" panose="02040503050406030204" pitchFamily="18" charset="0"/>
                  <a:cs typeface="Times New Roman" pitchFamily="18" charset="0"/>
                </a:rPr>
                <a:t>•  </a:t>
              </a:r>
              <a:r>
                <a:rPr lang="ru-RU" sz="2200" b="1" kern="0" dirty="0">
                  <a:solidFill>
                    <a:sysClr val="windowText" lastClr="000000"/>
                  </a:solidFill>
                  <a:latin typeface="Cambria" panose="02040503050406030204" pitchFamily="18" charset="0"/>
                  <a:cs typeface="Times New Roman" pitchFamily="18" charset="0"/>
                </a:rPr>
                <a:t>N60.2 </a:t>
              </a:r>
              <a:r>
                <a:rPr lang="ru-RU" sz="2200" b="1" kern="0" dirty="0" err="1">
                  <a:solidFill>
                    <a:sysClr val="windowText" lastClr="000000"/>
                  </a:solidFill>
                  <a:latin typeface="Cambria" panose="02040503050406030204" pitchFamily="18" charset="0"/>
                  <a:cs typeface="Times New Roman" pitchFamily="18" charset="0"/>
                </a:rPr>
                <a:t>Фиброаденоз</a:t>
              </a:r>
              <a:r>
                <a:rPr lang="ru-RU" sz="2200" b="1" kern="0" dirty="0">
                  <a:solidFill>
                    <a:sysClr val="windowText" lastClr="000000"/>
                  </a:solidFill>
                  <a:latin typeface="Cambria" panose="02040503050406030204" pitchFamily="18" charset="0"/>
                  <a:cs typeface="Times New Roman" pitchFamily="18" charset="0"/>
                </a:rPr>
                <a:t> молочной железы</a:t>
              </a:r>
            </a:p>
          </p:txBody>
        </p:sp>
        <p:sp>
          <p:nvSpPr>
            <p:cNvPr id="12299" name="Text Box 11"/>
            <p:cNvSpPr txBox="1">
              <a:spLocks noChangeArrowheads="1"/>
            </p:cNvSpPr>
            <p:nvPr/>
          </p:nvSpPr>
          <p:spPr bwMode="auto">
            <a:xfrm>
              <a:off x="1884358" y="3023052"/>
              <a:ext cx="7886343" cy="235319"/>
            </a:xfrm>
            <a:prstGeom prst="rect">
              <a:avLst/>
            </a:prstGeom>
            <a:noFill/>
            <a:ln w="9525">
              <a:noFill/>
              <a:miter lim="800000"/>
              <a:headEnd/>
              <a:tailEnd/>
            </a:ln>
            <a:effectLst/>
          </p:spPr>
          <p:txBody>
            <a:bodyPr wrap="none" lIns="0" tIns="0" rIns="0" bIns="0">
              <a:spAutoFit/>
            </a:bodyPr>
            <a:lstStyle/>
            <a:p>
              <a:pPr defTabSz="685800" eaLnBrk="1" fontAlgn="auto" hangingPunct="1">
                <a:spcBef>
                  <a:spcPts val="0"/>
                </a:spcBef>
                <a:spcAft>
                  <a:spcPts val="0"/>
                </a:spcAft>
                <a:defRPr/>
              </a:pPr>
              <a:r>
                <a:rPr lang="ru-RU" sz="2200" kern="0" dirty="0">
                  <a:solidFill>
                    <a:sysClr val="windowText" lastClr="000000"/>
                  </a:solidFill>
                  <a:latin typeface="Cambria" panose="02040503050406030204" pitchFamily="18" charset="0"/>
                  <a:cs typeface="Times New Roman" pitchFamily="18" charset="0"/>
                </a:rPr>
                <a:t>Исключена: фиброаденома МЖ (D24)</a:t>
              </a:r>
            </a:p>
          </p:txBody>
        </p:sp>
        <p:sp>
          <p:nvSpPr>
            <p:cNvPr id="12300" name="Text Box 12"/>
            <p:cNvSpPr txBox="1">
              <a:spLocks noChangeArrowheads="1"/>
            </p:cNvSpPr>
            <p:nvPr/>
          </p:nvSpPr>
          <p:spPr bwMode="auto">
            <a:xfrm>
              <a:off x="1884360" y="3292143"/>
              <a:ext cx="9846916" cy="235319"/>
            </a:xfrm>
            <a:prstGeom prst="rect">
              <a:avLst/>
            </a:prstGeom>
            <a:noFill/>
            <a:ln w="9525">
              <a:noFill/>
              <a:miter lim="800000"/>
              <a:headEnd/>
              <a:tailEnd/>
            </a:ln>
            <a:effectLst/>
          </p:spPr>
          <p:txBody>
            <a:bodyPr wrap="none" lIns="0" tIns="0" rIns="0" bIns="0">
              <a:spAutoFit/>
            </a:bodyPr>
            <a:lstStyle/>
            <a:p>
              <a:pPr defTabSz="685800" eaLnBrk="1" fontAlgn="auto" hangingPunct="1">
                <a:spcBef>
                  <a:spcPts val="0"/>
                </a:spcBef>
                <a:spcAft>
                  <a:spcPts val="0"/>
                </a:spcAft>
                <a:defRPr/>
              </a:pPr>
              <a:r>
                <a:rPr lang="ru-RU" sz="2200" kern="0" dirty="0">
                  <a:solidFill>
                    <a:sysClr val="windowText" lastClr="000000"/>
                  </a:solidFill>
                  <a:latin typeface="Cambria" panose="02040503050406030204" pitchFamily="18" charset="0"/>
                  <a:cs typeface="Times New Roman" pitchFamily="18" charset="0"/>
                </a:rPr>
                <a:t>•  </a:t>
              </a:r>
              <a:r>
                <a:rPr lang="ru-RU" sz="2200" b="1" kern="0" dirty="0">
                  <a:solidFill>
                    <a:sysClr val="windowText" lastClr="000000"/>
                  </a:solidFill>
                  <a:latin typeface="Cambria" panose="02040503050406030204" pitchFamily="18" charset="0"/>
                  <a:cs typeface="Times New Roman" pitchFamily="18" charset="0"/>
                </a:rPr>
                <a:t>N60.3 </a:t>
              </a:r>
              <a:r>
                <a:rPr lang="ru-RU" sz="2200" b="1" kern="0" dirty="0" err="1">
                  <a:solidFill>
                    <a:sysClr val="windowText" lastClr="000000"/>
                  </a:solidFill>
                  <a:latin typeface="Cambria" panose="02040503050406030204" pitchFamily="18" charset="0"/>
                  <a:cs typeface="Times New Roman" pitchFamily="18" charset="0"/>
                </a:rPr>
                <a:t>Фибросклероз</a:t>
              </a:r>
              <a:r>
                <a:rPr lang="ru-RU" sz="2200" b="1" kern="0" dirty="0">
                  <a:solidFill>
                    <a:sysClr val="windowText" lastClr="000000"/>
                  </a:solidFill>
                  <a:latin typeface="Cambria" panose="02040503050406030204" pitchFamily="18" charset="0"/>
                  <a:cs typeface="Times New Roman" pitchFamily="18" charset="0"/>
                </a:rPr>
                <a:t> молочной железы</a:t>
              </a:r>
            </a:p>
          </p:txBody>
        </p:sp>
        <p:sp>
          <p:nvSpPr>
            <p:cNvPr id="12301" name="Text Box 13"/>
            <p:cNvSpPr txBox="1">
              <a:spLocks noChangeArrowheads="1"/>
            </p:cNvSpPr>
            <p:nvPr/>
          </p:nvSpPr>
          <p:spPr bwMode="auto">
            <a:xfrm>
              <a:off x="1884360" y="3488538"/>
              <a:ext cx="9846916" cy="705956"/>
            </a:xfrm>
            <a:prstGeom prst="rect">
              <a:avLst/>
            </a:prstGeom>
            <a:noFill/>
            <a:ln w="9525">
              <a:noFill/>
              <a:miter lim="800000"/>
              <a:headEnd/>
              <a:tailEnd/>
            </a:ln>
            <a:effectLst/>
          </p:spPr>
          <p:txBody>
            <a:bodyPr wrap="square" lIns="0" tIns="0" rIns="0" bIns="0">
              <a:spAutoFit/>
            </a:bodyPr>
            <a:lstStyle/>
            <a:p>
              <a:pPr defTabSz="685800" eaLnBrk="1" fontAlgn="auto" hangingPunct="1">
                <a:spcBef>
                  <a:spcPts val="0"/>
                </a:spcBef>
                <a:spcAft>
                  <a:spcPts val="0"/>
                </a:spcAft>
                <a:defRPr/>
              </a:pPr>
              <a:r>
                <a:rPr lang="ru-RU" sz="2200" kern="0" dirty="0">
                  <a:solidFill>
                    <a:sysClr val="windowText" lastClr="000000"/>
                  </a:solidFill>
                  <a:latin typeface="Cambria" panose="02040503050406030204" pitchFamily="18" charset="0"/>
                  <a:cs typeface="Times New Roman" pitchFamily="18" charset="0"/>
                </a:rPr>
                <a:t>Кистозная мастопатия с пролиферацией эпителия</a:t>
              </a:r>
            </a:p>
            <a:p>
              <a:pPr defTabSz="685800" eaLnBrk="1" fontAlgn="auto" hangingPunct="1">
                <a:spcBef>
                  <a:spcPts val="0"/>
                </a:spcBef>
                <a:spcAft>
                  <a:spcPts val="0"/>
                </a:spcAft>
                <a:defRPr/>
              </a:pPr>
              <a:r>
                <a:rPr lang="ru-RU" sz="2200" kern="0" dirty="0">
                  <a:solidFill>
                    <a:sysClr val="windowText" lastClr="000000"/>
                  </a:solidFill>
                  <a:latin typeface="Cambria" panose="02040503050406030204" pitchFamily="18" charset="0"/>
                  <a:cs typeface="Times New Roman" pitchFamily="18" charset="0"/>
                </a:rPr>
                <a:t>•  </a:t>
              </a:r>
              <a:r>
                <a:rPr lang="ru-RU" sz="2200" b="1" kern="0" dirty="0">
                  <a:solidFill>
                    <a:sysClr val="windowText" lastClr="000000"/>
                  </a:solidFill>
                  <a:latin typeface="Cambria" panose="02040503050406030204" pitchFamily="18" charset="0"/>
                  <a:cs typeface="Times New Roman" pitchFamily="18" charset="0"/>
                </a:rPr>
                <a:t>N60.4 Эктазия протоков МЖ</a:t>
              </a:r>
            </a:p>
          </p:txBody>
        </p:sp>
        <p:sp>
          <p:nvSpPr>
            <p:cNvPr id="12302" name="Text Box 14"/>
            <p:cNvSpPr txBox="1">
              <a:spLocks noChangeArrowheads="1"/>
            </p:cNvSpPr>
            <p:nvPr/>
          </p:nvSpPr>
          <p:spPr bwMode="auto">
            <a:xfrm>
              <a:off x="1884358" y="4207707"/>
              <a:ext cx="9979264" cy="470637"/>
            </a:xfrm>
            <a:prstGeom prst="rect">
              <a:avLst/>
            </a:prstGeom>
            <a:noFill/>
            <a:ln w="9525">
              <a:noFill/>
              <a:miter lim="800000"/>
              <a:headEnd/>
              <a:tailEnd/>
            </a:ln>
            <a:effectLst/>
          </p:spPr>
          <p:txBody>
            <a:bodyPr wrap="square" lIns="0" tIns="0" rIns="0" bIns="0">
              <a:spAutoFit/>
            </a:bodyPr>
            <a:lstStyle/>
            <a:p>
              <a:pPr defTabSz="685800" eaLnBrk="1" fontAlgn="auto" hangingPunct="1">
                <a:spcBef>
                  <a:spcPts val="0"/>
                </a:spcBef>
                <a:spcAft>
                  <a:spcPts val="0"/>
                </a:spcAft>
                <a:defRPr/>
              </a:pPr>
              <a:r>
                <a:rPr lang="ru-RU" sz="2200" kern="0" dirty="0">
                  <a:solidFill>
                    <a:sysClr val="windowText" lastClr="000000"/>
                  </a:solidFill>
                  <a:latin typeface="Cambria" panose="02040503050406030204" pitchFamily="18" charset="0"/>
                  <a:cs typeface="Times New Roman" pitchFamily="18" charset="0"/>
                </a:rPr>
                <a:t>•  </a:t>
              </a:r>
              <a:r>
                <a:rPr lang="ru-RU" sz="2200" b="1" kern="0" dirty="0">
                  <a:solidFill>
                    <a:sysClr val="windowText" lastClr="000000"/>
                  </a:solidFill>
                  <a:latin typeface="Cambria" panose="02040503050406030204" pitchFamily="18" charset="0"/>
                  <a:cs typeface="Times New Roman" pitchFamily="18" charset="0"/>
                </a:rPr>
                <a:t>N60.8 Другие доброкачественные дисплазии МЖ</a:t>
              </a:r>
            </a:p>
          </p:txBody>
        </p:sp>
        <p:sp>
          <p:nvSpPr>
            <p:cNvPr id="12304" name="Text Box 16"/>
            <p:cNvSpPr txBox="1">
              <a:spLocks noChangeArrowheads="1"/>
            </p:cNvSpPr>
            <p:nvPr/>
          </p:nvSpPr>
          <p:spPr bwMode="auto">
            <a:xfrm>
              <a:off x="1952697" y="4686406"/>
              <a:ext cx="11381002" cy="705956"/>
            </a:xfrm>
            <a:prstGeom prst="rect">
              <a:avLst/>
            </a:prstGeom>
            <a:noFill/>
            <a:ln w="9525">
              <a:noFill/>
              <a:miter lim="800000"/>
              <a:headEnd/>
              <a:tailEnd/>
            </a:ln>
            <a:effectLst/>
          </p:spPr>
          <p:txBody>
            <a:bodyPr wrap="square" lIns="0" tIns="0" rIns="0" bIns="0">
              <a:spAutoFit/>
            </a:bodyPr>
            <a:lstStyle/>
            <a:p>
              <a:pPr defTabSz="685800" eaLnBrk="1" fontAlgn="auto" hangingPunct="1">
                <a:spcBef>
                  <a:spcPts val="0"/>
                </a:spcBef>
                <a:spcAft>
                  <a:spcPts val="0"/>
                </a:spcAft>
                <a:defRPr/>
              </a:pPr>
              <a:r>
                <a:rPr lang="ru-RU" sz="2200" kern="0" dirty="0">
                  <a:solidFill>
                    <a:sysClr val="windowText" lastClr="000000"/>
                  </a:solidFill>
                  <a:latin typeface="Cambria" panose="02040503050406030204" pitchFamily="18" charset="0"/>
                  <a:cs typeface="Times New Roman" pitchFamily="18" charset="0"/>
                </a:rPr>
                <a:t>Доброкачественная дисплазия МЖ неуточненная</a:t>
              </a:r>
            </a:p>
            <a:p>
              <a:pPr defTabSz="685800" eaLnBrk="1" fontAlgn="auto" hangingPunct="1">
                <a:spcBef>
                  <a:spcPts val="0"/>
                </a:spcBef>
                <a:spcAft>
                  <a:spcPts val="0"/>
                </a:spcAft>
                <a:defRPr/>
              </a:pPr>
              <a:r>
                <a:rPr lang="ru-RU" sz="2200" kern="0" dirty="0">
                  <a:solidFill>
                    <a:sysClr val="windowText" lastClr="000000"/>
                  </a:solidFill>
                  <a:latin typeface="Cambria" panose="02040503050406030204" pitchFamily="18" charset="0"/>
                  <a:cs typeface="Times New Roman" pitchFamily="18" charset="0"/>
                </a:rPr>
                <a:t>•   </a:t>
              </a:r>
              <a:r>
                <a:rPr lang="ru-RU" sz="2200" b="1" kern="0" dirty="0">
                  <a:solidFill>
                    <a:sysClr val="windowText" lastClr="000000"/>
                  </a:solidFill>
                  <a:latin typeface="Cambria" panose="02040503050406030204" pitchFamily="18" charset="0"/>
                  <a:cs typeface="Times New Roman" pitchFamily="18" charset="0"/>
                </a:rPr>
                <a:t>N62 Гипертрофия молочной железы</a:t>
              </a:r>
            </a:p>
            <a:p>
              <a:pPr defTabSz="685800" eaLnBrk="1" fontAlgn="auto" hangingPunct="1">
                <a:spcBef>
                  <a:spcPts val="0"/>
                </a:spcBef>
                <a:spcAft>
                  <a:spcPts val="0"/>
                </a:spcAft>
                <a:defRPr/>
              </a:pPr>
              <a:r>
                <a:rPr lang="ru-RU" sz="2200" kern="0" dirty="0">
                  <a:solidFill>
                    <a:sysClr val="windowText" lastClr="000000"/>
                  </a:solidFill>
                  <a:latin typeface="Cambria" panose="02040503050406030204" pitchFamily="18" charset="0"/>
                  <a:cs typeface="Times New Roman" pitchFamily="18" charset="0"/>
                </a:rPr>
                <a:t>•   </a:t>
              </a:r>
              <a:r>
                <a:rPr lang="ru-RU" sz="2200" b="1" kern="0" dirty="0">
                  <a:solidFill>
                    <a:sysClr val="windowText" lastClr="000000"/>
                  </a:solidFill>
                  <a:latin typeface="Cambria" panose="02040503050406030204" pitchFamily="18" charset="0"/>
                  <a:cs typeface="Times New Roman" pitchFamily="18" charset="0"/>
                </a:rPr>
                <a:t>N64.4 </a:t>
              </a:r>
              <a:r>
                <a:rPr lang="ru-RU" sz="2200" b="1" kern="0" dirty="0" err="1">
                  <a:solidFill>
                    <a:sysClr val="windowText" lastClr="000000"/>
                  </a:solidFill>
                  <a:latin typeface="Cambria" panose="02040503050406030204" pitchFamily="18" charset="0"/>
                  <a:cs typeface="Times New Roman" pitchFamily="18" charset="0"/>
                </a:rPr>
                <a:t>Мастодиния</a:t>
              </a:r>
              <a:endParaRPr lang="ru-RU" sz="2200" b="1" kern="0" dirty="0">
                <a:solidFill>
                  <a:sysClr val="windowText" lastClr="000000"/>
                </a:solidFill>
                <a:latin typeface="Cambria" panose="02040503050406030204" pitchFamily="18" charset="0"/>
                <a:cs typeface="Times New Roman" pitchFamily="18" charset="0"/>
              </a:endParaRPr>
            </a:p>
          </p:txBody>
        </p:sp>
      </p:grpSp>
      <p:sp>
        <p:nvSpPr>
          <p:cNvPr id="12305" name="Text Box 17"/>
          <p:cNvSpPr txBox="1">
            <a:spLocks noChangeArrowheads="1"/>
          </p:cNvSpPr>
          <p:nvPr/>
        </p:nvSpPr>
        <p:spPr bwMode="auto">
          <a:xfrm>
            <a:off x="580729" y="408161"/>
            <a:ext cx="7218323" cy="384721"/>
          </a:xfrm>
          <a:prstGeom prst="rect">
            <a:avLst/>
          </a:prstGeom>
          <a:noFill/>
          <a:ln w="9525">
            <a:noFill/>
            <a:miter lim="800000"/>
            <a:headEnd/>
            <a:tailEnd/>
          </a:ln>
          <a:effectLst/>
        </p:spPr>
        <p:txBody>
          <a:bodyPr wrap="none" lIns="0" tIns="0" rIns="0" bIns="0">
            <a:spAutoFit/>
          </a:bodyPr>
          <a:lstStyle/>
          <a:p>
            <a:pPr defTabSz="685800" eaLnBrk="1" fontAlgn="auto" hangingPunct="1">
              <a:lnSpc>
                <a:spcPts val="3010"/>
              </a:lnSpc>
              <a:spcBef>
                <a:spcPts val="0"/>
              </a:spcBef>
              <a:spcAft>
                <a:spcPts val="0"/>
              </a:spcAft>
              <a:defRPr/>
            </a:pPr>
            <a:r>
              <a:rPr lang="ru-RU" sz="4400" b="1" kern="0" dirty="0">
                <a:solidFill>
                  <a:sysClr val="windowText" lastClr="000000"/>
                </a:solidFill>
                <a:latin typeface="Cambria" panose="02040503050406030204" pitchFamily="18" charset="0"/>
                <a:cs typeface="Times New Roman" pitchFamily="18" charset="0"/>
              </a:rPr>
              <a:t>КЛАССИФИКАЦИЯ МКБ-10</a:t>
            </a:r>
          </a:p>
        </p:txBody>
      </p:sp>
      <p:pic>
        <p:nvPicPr>
          <p:cNvPr id="12" name="Picture 2" descr="Похожее изображение">
            <a:extLst>
              <a:ext uri="{FF2B5EF4-FFF2-40B4-BE49-F238E27FC236}">
                <a16:creationId xmlns:a16="http://schemas.microsoft.com/office/drawing/2014/main" xmlns="" id="{9E0ED6ED-2654-401C-AC0B-39E60A2DCB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7434" y="1727535"/>
            <a:ext cx="4809479" cy="393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0013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Объект 1">
            <a:extLst>
              <a:ext uri="{FF2B5EF4-FFF2-40B4-BE49-F238E27FC236}">
                <a16:creationId xmlns:a16="http://schemas.microsoft.com/office/drawing/2014/main" xmlns="" id="{149FC100-0B8E-4356-A919-EEC4FF0F12CD}"/>
              </a:ext>
            </a:extLst>
          </p:cNvPr>
          <p:cNvSpPr>
            <a:spLocks noGrp="1"/>
          </p:cNvSpPr>
          <p:nvPr>
            <p:ph idx="1"/>
          </p:nvPr>
        </p:nvSpPr>
        <p:spPr>
          <a:xfrm>
            <a:off x="461961" y="1217614"/>
            <a:ext cx="9725027" cy="2439987"/>
          </a:xfrm>
        </p:spPr>
        <p:txBody>
          <a:bodyPr>
            <a:normAutofit/>
          </a:bodyPr>
          <a:lstStyle/>
          <a:p>
            <a:pPr eaLnBrk="1" hangingPunct="1"/>
            <a:r>
              <a:rPr lang="ru-RU" altLang="ru-RU" sz="2400" dirty="0"/>
              <a:t>I степень — фиброзно-кистозная мастопатия без пролиферации; </a:t>
            </a:r>
          </a:p>
          <a:p>
            <a:pPr eaLnBrk="1" hangingPunct="1"/>
            <a:r>
              <a:rPr lang="ru-RU" altLang="ru-RU" sz="2400" dirty="0"/>
              <a:t>II степень — фиброзно-кистозная мастопатия с пролиферацией эпителия без </a:t>
            </a:r>
            <a:r>
              <a:rPr lang="ru-RU" altLang="ru-RU" sz="2400" dirty="0" err="1"/>
              <a:t>атипии</a:t>
            </a:r>
            <a:r>
              <a:rPr lang="ru-RU" altLang="ru-RU" sz="2400" dirty="0"/>
              <a:t>; </a:t>
            </a:r>
          </a:p>
          <a:p>
            <a:pPr eaLnBrk="1" hangingPunct="1"/>
            <a:r>
              <a:rPr lang="ru-RU" altLang="ru-RU" sz="2400" dirty="0"/>
              <a:t>III степень — мастопатия с атипической пролиферацией эпителия </a:t>
            </a:r>
          </a:p>
        </p:txBody>
      </p:sp>
      <p:sp>
        <p:nvSpPr>
          <p:cNvPr id="3" name="Заголовок 2">
            <a:extLst>
              <a:ext uri="{FF2B5EF4-FFF2-40B4-BE49-F238E27FC236}">
                <a16:creationId xmlns:a16="http://schemas.microsoft.com/office/drawing/2014/main" xmlns="" id="{109618DC-7FFD-4D7F-A286-C17F82838BAE}"/>
              </a:ext>
            </a:extLst>
          </p:cNvPr>
          <p:cNvSpPr>
            <a:spLocks noGrp="1"/>
          </p:cNvSpPr>
          <p:nvPr>
            <p:ph type="title"/>
          </p:nvPr>
        </p:nvSpPr>
        <p:spPr>
          <a:xfrm>
            <a:off x="461961" y="235331"/>
            <a:ext cx="11568113" cy="1236282"/>
          </a:xfrm>
        </p:spPr>
        <p:txBody>
          <a:bodyPr rtlCol="0">
            <a:normAutofit fontScale="90000"/>
          </a:bodyPr>
          <a:lstStyle/>
          <a:p>
            <a:pPr>
              <a:defRPr/>
            </a:pPr>
            <a:r>
              <a:rPr lang="ru-RU" sz="2800" b="1" dirty="0"/>
              <a:t>классификация, основанная на делении мастопатии по степени выраженности пролиферации (морфологическая</a:t>
            </a:r>
          </a:p>
        </p:txBody>
      </p:sp>
      <p:pic>
        <p:nvPicPr>
          <p:cNvPr id="4" name="Picture 2" descr="pro_04">
            <a:extLst>
              <a:ext uri="{FF2B5EF4-FFF2-40B4-BE49-F238E27FC236}">
                <a16:creationId xmlns:a16="http://schemas.microsoft.com/office/drawing/2014/main" xmlns="" id="{2C400EEF-41D9-4110-8661-9F073073E6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901" y="2809496"/>
            <a:ext cx="7345363"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скругленные углы 1">
            <a:extLst>
              <a:ext uri="{FF2B5EF4-FFF2-40B4-BE49-F238E27FC236}">
                <a16:creationId xmlns:a16="http://schemas.microsoft.com/office/drawing/2014/main" xmlns="" id="{54D77F0B-41DC-4BDA-ABD6-3491EF2CD78E}"/>
              </a:ext>
            </a:extLst>
          </p:cNvPr>
          <p:cNvSpPr/>
          <p:nvPr/>
        </p:nvSpPr>
        <p:spPr>
          <a:xfrm>
            <a:off x="461961" y="3111499"/>
            <a:ext cx="3295652" cy="2528887"/>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ru-RU" sz="2800" dirty="0"/>
              <a:t>II и III степени относят к предопухолевым состояниям </a:t>
            </a:r>
          </a:p>
        </p:txBody>
      </p:sp>
      <p:sp>
        <p:nvSpPr>
          <p:cNvPr id="6" name="Rectangle 4">
            <a:extLst>
              <a:ext uri="{FF2B5EF4-FFF2-40B4-BE49-F238E27FC236}">
                <a16:creationId xmlns:a16="http://schemas.microsoft.com/office/drawing/2014/main" xmlns="" id="{BD2F0FC0-0141-4171-9BE1-AF8936E844CA}"/>
              </a:ext>
            </a:extLst>
          </p:cNvPr>
          <p:cNvSpPr>
            <a:spLocks noChangeArrowheads="1"/>
          </p:cNvSpPr>
          <p:nvPr/>
        </p:nvSpPr>
        <p:spPr bwMode="auto">
          <a:xfrm>
            <a:off x="461961" y="5884005"/>
            <a:ext cx="3990181" cy="738664"/>
          </a:xfrm>
          <a:prstGeom prst="rect">
            <a:avLst/>
          </a:prstGeom>
          <a:solidFill>
            <a:schemeClr val="bg1"/>
          </a:solidFill>
          <a:ln w="9525">
            <a:noFill/>
            <a:miter lim="800000"/>
            <a:headEnd/>
            <a:tailEnd/>
          </a:ln>
        </p:spPr>
        <p:txBody>
          <a:bodyPr wrap="square">
            <a:spAutoFit/>
          </a:bodyPr>
          <a:lstStyle/>
          <a:p>
            <a:pPr defTabSz="685800" eaLnBrk="1" fontAlgn="auto" hangingPunct="1">
              <a:spcBef>
                <a:spcPts val="0"/>
              </a:spcBef>
              <a:spcAft>
                <a:spcPts val="0"/>
              </a:spcAft>
              <a:defRPr/>
            </a:pPr>
            <a:r>
              <a:rPr lang="ru-RU" sz="1000" i="1" kern="0" dirty="0">
                <a:solidFill>
                  <a:sysClr val="windowText" lastClr="000000"/>
                </a:solidFill>
                <a:latin typeface="Calibri" pitchFamily="34" charset="0"/>
              </a:rPr>
              <a:t> </a:t>
            </a:r>
            <a:r>
              <a:rPr lang="en-US" sz="1400" i="1" kern="0" dirty="0">
                <a:solidFill>
                  <a:sysClr val="windowText" lastClr="000000"/>
                </a:solidFill>
                <a:latin typeface="Calibri" pitchFamily="34" charset="0"/>
              </a:rPr>
              <a:t>Hartmann LC, Sellers TA, Frost MH et al. Benign breast disease and the risk of breast cancer. New </a:t>
            </a:r>
            <a:r>
              <a:rPr lang="en-US" sz="1400" i="1" kern="0" dirty="0" err="1">
                <a:solidFill>
                  <a:sysClr val="windowText" lastClr="000000"/>
                </a:solidFill>
                <a:latin typeface="Calibri" pitchFamily="34" charset="0"/>
              </a:rPr>
              <a:t>Engl</a:t>
            </a:r>
            <a:r>
              <a:rPr lang="en-US" sz="1400" i="1" kern="0" dirty="0">
                <a:solidFill>
                  <a:sysClr val="windowText" lastClr="000000"/>
                </a:solidFill>
                <a:latin typeface="Calibri" pitchFamily="34" charset="0"/>
              </a:rPr>
              <a:t> J Med 2005;353:229–37</a:t>
            </a:r>
            <a:endParaRPr lang="ru-RU" sz="1400" i="1" kern="0" dirty="0">
              <a:solidFill>
                <a:sysClr val="windowText" lastClr="000000"/>
              </a:solidFill>
              <a:latin typeface="Calibri"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624" y="377509"/>
            <a:ext cx="11372215" cy="917892"/>
          </a:xfrm>
        </p:spPr>
        <p:txBody>
          <a:bodyPr>
            <a:noAutofit/>
          </a:bodyPr>
          <a:lstStyle/>
          <a:p>
            <a:r>
              <a:rPr lang="ru-RU" sz="3200" b="1" dirty="0">
                <a:latin typeface="+mn-lt"/>
              </a:rPr>
              <a:t>Относительный риск рака МЖ при мастопатии</a:t>
            </a:r>
            <a:r>
              <a:rPr lang="en-US" sz="3200" b="1" dirty="0">
                <a:latin typeface="+mn-lt"/>
              </a:rPr>
              <a:t/>
            </a:r>
            <a:br>
              <a:rPr lang="en-US" sz="3200" b="1" dirty="0">
                <a:latin typeface="+mn-lt"/>
              </a:rPr>
            </a:br>
            <a:r>
              <a:rPr lang="ru-RU" sz="3200" cap="none" dirty="0">
                <a:latin typeface="+mn-lt"/>
              </a:rPr>
              <a:t>(Мета-анализ</a:t>
            </a:r>
            <a:r>
              <a:rPr lang="en-US" sz="3200" cap="none" dirty="0">
                <a:latin typeface="+mn-lt"/>
              </a:rPr>
              <a:t> </a:t>
            </a:r>
            <a:r>
              <a:rPr lang="en-US" sz="3200" cap="none" dirty="0" err="1">
                <a:latin typeface="Cambria" panose="02040503050406030204" pitchFamily="18" charset="0"/>
              </a:rPr>
              <a:t>Dyrstad</a:t>
            </a:r>
            <a:r>
              <a:rPr lang="ru-RU" sz="3200" cap="none" dirty="0">
                <a:latin typeface="Cambria" panose="02040503050406030204" pitchFamily="18" charset="0"/>
              </a:rPr>
              <a:t> </a:t>
            </a:r>
            <a:r>
              <a:rPr lang="en-US" sz="3200" cap="none" dirty="0">
                <a:latin typeface="Cambria" panose="02040503050406030204" pitchFamily="18" charset="0"/>
              </a:rPr>
              <a:t>S.W. Et al. Breast Cancer Res. Treat., 2015</a:t>
            </a:r>
            <a:r>
              <a:rPr lang="ru-RU" sz="3200" cap="none" dirty="0">
                <a:latin typeface="+mn-lt"/>
              </a:rPr>
              <a:t>)</a:t>
            </a:r>
            <a:endParaRPr lang="ru-RU" sz="3200" dirty="0">
              <a:latin typeface="+mn-lt"/>
            </a:endParaRPr>
          </a:p>
        </p:txBody>
      </p:sp>
      <p:sp>
        <p:nvSpPr>
          <p:cNvPr id="3" name="Содержимое 2"/>
          <p:cNvSpPr>
            <a:spLocks noGrp="1"/>
          </p:cNvSpPr>
          <p:nvPr>
            <p:ph idx="1"/>
          </p:nvPr>
        </p:nvSpPr>
        <p:spPr>
          <a:xfrm>
            <a:off x="7360920" y="1706880"/>
            <a:ext cx="4541520" cy="2415540"/>
          </a:xfrm>
        </p:spPr>
        <p:txBody>
          <a:bodyPr>
            <a:noAutofit/>
          </a:bodyPr>
          <a:lstStyle/>
          <a:p>
            <a:pPr marL="0" indent="0">
              <a:buNone/>
            </a:pPr>
            <a:r>
              <a:rPr lang="en-US" sz="2800" dirty="0"/>
              <a:t>32</a:t>
            </a:r>
            <a:r>
              <a:rPr lang="ru-RU" sz="2800" dirty="0"/>
              <a:t>/3 000</a:t>
            </a:r>
            <a:r>
              <a:rPr lang="en-US" sz="2800" dirty="0"/>
              <a:t> </a:t>
            </a:r>
            <a:r>
              <a:rPr lang="ru-RU" sz="2800" dirty="0"/>
              <a:t>ретроспективных и </a:t>
            </a:r>
            <a:r>
              <a:rPr lang="ru-RU" sz="2800" dirty="0" err="1"/>
              <a:t>проспективных</a:t>
            </a:r>
            <a:r>
              <a:rPr lang="ru-RU" sz="2800" dirty="0"/>
              <a:t> исследования</a:t>
            </a:r>
          </a:p>
          <a:p>
            <a:pPr marL="0" indent="0">
              <a:buNone/>
            </a:pPr>
            <a:r>
              <a:rPr lang="ru-RU" sz="2800" dirty="0"/>
              <a:t>Средний возраст выявления мастопатии при биопсии – 46,1 год</a:t>
            </a:r>
          </a:p>
          <a:p>
            <a:pPr marL="0" indent="0">
              <a:buNone/>
            </a:pPr>
            <a:r>
              <a:rPr lang="ru-RU" sz="2800" dirty="0"/>
              <a:t>Средний возраст диагноза РМЖ – 55,9 лет</a:t>
            </a:r>
          </a:p>
          <a:p>
            <a:pPr marL="0" indent="0">
              <a:buNone/>
            </a:pPr>
            <a:r>
              <a:rPr lang="ru-RU" sz="2800" dirty="0"/>
              <a:t>Средний срок наблюдения </a:t>
            </a:r>
            <a:r>
              <a:rPr lang="en-US" sz="2800" dirty="0"/>
              <a:t>12</a:t>
            </a:r>
            <a:r>
              <a:rPr lang="ru-RU" sz="2800" dirty="0"/>
              <a:t>,</a:t>
            </a:r>
            <a:r>
              <a:rPr lang="en-US" sz="2800" dirty="0"/>
              <a:t>8 </a:t>
            </a:r>
            <a:r>
              <a:rPr lang="ru-RU" sz="2800" dirty="0"/>
              <a:t>лет</a:t>
            </a:r>
            <a:r>
              <a:rPr lang="en-US" sz="2800" dirty="0"/>
              <a:t> (3</a:t>
            </a:r>
            <a:r>
              <a:rPr lang="ru-RU" sz="2800" dirty="0"/>
              <a:t>,</a:t>
            </a:r>
            <a:r>
              <a:rPr lang="en-US" sz="2800" dirty="0"/>
              <a:t>3–20</a:t>
            </a:r>
            <a:r>
              <a:rPr lang="ru-RU" sz="2800" dirty="0"/>
              <a:t>,</a:t>
            </a:r>
            <a:r>
              <a:rPr lang="en-US" sz="2800" dirty="0"/>
              <a:t>6)</a:t>
            </a:r>
            <a:endParaRPr lang="ru-RU" sz="2800" dirty="0"/>
          </a:p>
        </p:txBody>
      </p:sp>
      <p:graphicFrame>
        <p:nvGraphicFramePr>
          <p:cNvPr id="6" name="Диаграмма 5"/>
          <p:cNvGraphicFramePr/>
          <p:nvPr>
            <p:extLst/>
          </p:nvPr>
        </p:nvGraphicFramePr>
        <p:xfrm>
          <a:off x="426720" y="1706880"/>
          <a:ext cx="6751319" cy="48310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557969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03447" y="189616"/>
            <a:ext cx="10726554" cy="1106534"/>
          </a:xfrm>
        </p:spPr>
        <p:txBody>
          <a:bodyPr>
            <a:noAutofit/>
          </a:bodyPr>
          <a:lstStyle/>
          <a:p>
            <a:r>
              <a:rPr lang="ru-RU" sz="3200" b="1" dirty="0"/>
              <a:t>СТЕПЕНЬ РИСКА РМЖ ПРИ ДОБРОКАЧЕСТВЕННЫХ ЗАБОЛЕВАНИЯХ МЖ</a:t>
            </a:r>
          </a:p>
        </p:txBody>
      </p:sp>
      <p:graphicFrame>
        <p:nvGraphicFramePr>
          <p:cNvPr id="6" name="Содержимое 5"/>
          <p:cNvGraphicFramePr>
            <a:graphicFrameLocks noGrp="1"/>
          </p:cNvGraphicFramePr>
          <p:nvPr>
            <p:ph idx="1"/>
            <p:extLst>
              <p:ext uri="{D42A27DB-BD31-4B8C-83A1-F6EECF244321}">
                <p14:modId xmlns:p14="http://schemas.microsoft.com/office/powerpoint/2010/main" val="44617009"/>
              </p:ext>
            </p:extLst>
          </p:nvPr>
        </p:nvGraphicFramePr>
        <p:xfrm>
          <a:off x="703447" y="1296149"/>
          <a:ext cx="10469880" cy="4860758"/>
        </p:xfrm>
        <a:graphic>
          <a:graphicData uri="http://schemas.openxmlformats.org/drawingml/2006/table">
            <a:tbl>
              <a:tblPr firstRow="1" bandRow="1">
                <a:tableStyleId>{5C22544A-7EE6-4342-B048-85BDC9FD1C3A}</a:tableStyleId>
              </a:tblPr>
              <a:tblGrid>
                <a:gridCol w="1295702">
                  <a:extLst>
                    <a:ext uri="{9D8B030D-6E8A-4147-A177-3AD203B41FA5}">
                      <a16:colId xmlns:a16="http://schemas.microsoft.com/office/drawing/2014/main" xmlns="" val="20000"/>
                    </a:ext>
                  </a:extLst>
                </a:gridCol>
                <a:gridCol w="9174178">
                  <a:extLst>
                    <a:ext uri="{9D8B030D-6E8A-4147-A177-3AD203B41FA5}">
                      <a16:colId xmlns:a16="http://schemas.microsoft.com/office/drawing/2014/main" xmlns="" val="20001"/>
                    </a:ext>
                  </a:extLst>
                </a:gridCol>
              </a:tblGrid>
              <a:tr h="624229">
                <a:tc>
                  <a:txBody>
                    <a:bodyPr/>
                    <a:lstStyle/>
                    <a:p>
                      <a:pPr algn="ctr"/>
                      <a:r>
                        <a:rPr lang="ru-RU" sz="2800" dirty="0"/>
                        <a:t>Риск</a:t>
                      </a:r>
                    </a:p>
                  </a:txBody>
                  <a:tcPr/>
                </a:tc>
                <a:tc>
                  <a:txBody>
                    <a:bodyPr/>
                    <a:lstStyle/>
                    <a:p>
                      <a:pPr algn="ctr"/>
                      <a:r>
                        <a:rPr lang="ru-RU" sz="2800" dirty="0"/>
                        <a:t>Диагноз</a:t>
                      </a:r>
                    </a:p>
                  </a:txBody>
                  <a:tcPr/>
                </a:tc>
                <a:extLst>
                  <a:ext uri="{0D108BD9-81ED-4DB2-BD59-A6C34878D82A}">
                    <a16:rowId xmlns:a16="http://schemas.microsoft.com/office/drawing/2014/main" xmlns="" val="10000"/>
                  </a:ext>
                </a:extLst>
              </a:tr>
              <a:tr h="946333">
                <a:tc>
                  <a:txBody>
                    <a:bodyPr/>
                    <a:lstStyle/>
                    <a:p>
                      <a:pPr algn="ctr"/>
                      <a:r>
                        <a:rPr lang="ru-RU" sz="2400" dirty="0"/>
                        <a:t>× 1</a:t>
                      </a:r>
                    </a:p>
                  </a:txBody>
                  <a:tcPr/>
                </a:tc>
                <a:tc>
                  <a:txBody>
                    <a:bodyPr/>
                    <a:lstStyle/>
                    <a:p>
                      <a:r>
                        <a:rPr lang="ru-RU" sz="2400" dirty="0"/>
                        <a:t>Норма: фиброзно-кистозная болезнь МЖ;</a:t>
                      </a:r>
                      <a:r>
                        <a:rPr lang="ru-RU" sz="2400" baseline="0" dirty="0"/>
                        <a:t> фиброаденомы; апокриновая метаплазия; эктазия протоков; фиброз; </a:t>
                      </a:r>
                      <a:r>
                        <a:rPr lang="ru-RU" sz="2400" baseline="0" dirty="0" err="1"/>
                        <a:t>аденоз</a:t>
                      </a:r>
                      <a:endParaRPr lang="ru-RU" sz="2400" dirty="0"/>
                    </a:p>
                  </a:txBody>
                  <a:tcPr/>
                </a:tc>
                <a:extLst>
                  <a:ext uri="{0D108BD9-81ED-4DB2-BD59-A6C34878D82A}">
                    <a16:rowId xmlns:a16="http://schemas.microsoft.com/office/drawing/2014/main" xmlns="" val="10001"/>
                  </a:ext>
                </a:extLst>
              </a:tr>
              <a:tr h="133664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400" dirty="0"/>
                        <a:t>× 2</a:t>
                      </a:r>
                    </a:p>
                  </a:txBody>
                  <a:tcPr/>
                </a:tc>
                <a:tc>
                  <a:txBody>
                    <a:bodyPr/>
                    <a:lstStyle/>
                    <a:p>
                      <a:r>
                        <a:rPr lang="ru-RU" sz="2400" dirty="0"/>
                        <a:t>Гиперплазия:</a:t>
                      </a:r>
                      <a:r>
                        <a:rPr lang="ru-RU" sz="2400" baseline="0" dirty="0"/>
                        <a:t>  </a:t>
                      </a:r>
                      <a:r>
                        <a:rPr lang="ru-RU" sz="2400" dirty="0"/>
                        <a:t>фиброзно-кистозная болезнь МЖ с </a:t>
                      </a:r>
                      <a:r>
                        <a:rPr lang="ru-RU" sz="2400" dirty="0" err="1"/>
                        <a:t>гиперпролиферацией</a:t>
                      </a:r>
                      <a:r>
                        <a:rPr lang="ru-RU" sz="2400" dirty="0"/>
                        <a:t> эпителия; фиброаденомы с </a:t>
                      </a:r>
                      <a:r>
                        <a:rPr lang="ru-RU" sz="2400" dirty="0" err="1"/>
                        <a:t>гиперпролиферацией</a:t>
                      </a:r>
                      <a:r>
                        <a:rPr lang="ru-RU" sz="2400" dirty="0"/>
                        <a:t>; </a:t>
                      </a:r>
                      <a:r>
                        <a:rPr lang="ru-RU" sz="2400" dirty="0" err="1"/>
                        <a:t>склерозирующий</a:t>
                      </a:r>
                      <a:r>
                        <a:rPr lang="ru-RU" sz="2400" dirty="0"/>
                        <a:t> </a:t>
                      </a:r>
                      <a:r>
                        <a:rPr lang="ru-RU" sz="2400" dirty="0" err="1"/>
                        <a:t>аденоз</a:t>
                      </a:r>
                      <a:endParaRPr lang="ru-RU" sz="2400" dirty="0"/>
                    </a:p>
                  </a:txBody>
                  <a:tcPr/>
                </a:tc>
                <a:extLst>
                  <a:ext uri="{0D108BD9-81ED-4DB2-BD59-A6C34878D82A}">
                    <a16:rowId xmlns:a16="http://schemas.microsoft.com/office/drawing/2014/main" xmlns="" val="10002"/>
                  </a:ext>
                </a:extLst>
              </a:tr>
              <a:tr h="51409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400" dirty="0"/>
                        <a:t>× 4</a:t>
                      </a:r>
                    </a:p>
                  </a:txBody>
                  <a:tcPr/>
                </a:tc>
                <a:tc>
                  <a:txBody>
                    <a:bodyPr/>
                    <a:lstStyle/>
                    <a:p>
                      <a:r>
                        <a:rPr lang="ru-RU" sz="2400" dirty="0"/>
                        <a:t>Атипическая </a:t>
                      </a:r>
                      <a:r>
                        <a:rPr lang="ru-RU" sz="2400" dirty="0" err="1"/>
                        <a:t>протоковая</a:t>
                      </a:r>
                      <a:r>
                        <a:rPr lang="ru-RU" sz="2400" dirty="0"/>
                        <a:t> или </a:t>
                      </a:r>
                      <a:r>
                        <a:rPr lang="ru-RU" sz="2400" dirty="0" err="1"/>
                        <a:t>дольковая</a:t>
                      </a:r>
                      <a:r>
                        <a:rPr lang="ru-RU" sz="2400" dirty="0"/>
                        <a:t> гиперплазия</a:t>
                      </a:r>
                    </a:p>
                  </a:txBody>
                  <a:tcPr/>
                </a:tc>
                <a:extLst>
                  <a:ext uri="{0D108BD9-81ED-4DB2-BD59-A6C34878D82A}">
                    <a16:rowId xmlns:a16="http://schemas.microsoft.com/office/drawing/2014/main" xmlns="" val="10003"/>
                  </a:ext>
                </a:extLst>
              </a:tr>
              <a:tr h="9253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400" dirty="0"/>
                        <a:t>× 6</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400" dirty="0"/>
                        <a:t>Атипическая </a:t>
                      </a:r>
                      <a:r>
                        <a:rPr lang="ru-RU" sz="2400" dirty="0" err="1"/>
                        <a:t>протоковая</a:t>
                      </a:r>
                      <a:r>
                        <a:rPr lang="ru-RU" sz="2400" dirty="0"/>
                        <a:t> или </a:t>
                      </a:r>
                      <a:r>
                        <a:rPr lang="ru-RU" sz="2400" dirty="0" err="1"/>
                        <a:t>дольковая</a:t>
                      </a:r>
                      <a:r>
                        <a:rPr lang="ru-RU" sz="2400" dirty="0"/>
                        <a:t> гиперплазия с отягощенной наследственностью</a:t>
                      </a:r>
                    </a:p>
                  </a:txBody>
                  <a:tcPr/>
                </a:tc>
                <a:extLst>
                  <a:ext uri="{0D108BD9-81ED-4DB2-BD59-A6C34878D82A}">
                    <a16:rowId xmlns:a16="http://schemas.microsoft.com/office/drawing/2014/main" xmlns="" val="10004"/>
                  </a:ext>
                </a:extLst>
              </a:tr>
              <a:tr h="51409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400" dirty="0"/>
                        <a:t>× 12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400" dirty="0" err="1"/>
                        <a:t>Протоковая</a:t>
                      </a:r>
                      <a:r>
                        <a:rPr lang="ru-RU" sz="2400" baseline="0" dirty="0"/>
                        <a:t> или </a:t>
                      </a:r>
                      <a:r>
                        <a:rPr lang="ru-RU" sz="2400" baseline="0" dirty="0" err="1"/>
                        <a:t>дольковая</a:t>
                      </a:r>
                      <a:r>
                        <a:rPr lang="ru-RU" sz="2400" baseline="0" dirty="0"/>
                        <a:t> </a:t>
                      </a:r>
                      <a:r>
                        <a:rPr lang="en-US" sz="2400" baseline="0" dirty="0"/>
                        <a:t>carcinoma in situ</a:t>
                      </a:r>
                      <a:endParaRPr lang="ru-RU" sz="2400" dirty="0"/>
                    </a:p>
                  </a:txBody>
                  <a:tcPr/>
                </a:tc>
                <a:extLst>
                  <a:ext uri="{0D108BD9-81ED-4DB2-BD59-A6C34878D82A}">
                    <a16:rowId xmlns:a16="http://schemas.microsoft.com/office/drawing/2014/main" xmlns="" val="10005"/>
                  </a:ext>
                </a:extLst>
              </a:tr>
            </a:tbl>
          </a:graphicData>
        </a:graphic>
      </p:graphicFrame>
      <p:sp>
        <p:nvSpPr>
          <p:cNvPr id="3" name="TextBox 2">
            <a:extLst>
              <a:ext uri="{FF2B5EF4-FFF2-40B4-BE49-F238E27FC236}">
                <a16:creationId xmlns:a16="http://schemas.microsoft.com/office/drawing/2014/main" xmlns="" id="{F1EAA058-AC1C-4623-8B40-D3FC045EBFE3}"/>
              </a:ext>
            </a:extLst>
          </p:cNvPr>
          <p:cNvSpPr txBox="1"/>
          <p:nvPr/>
        </p:nvSpPr>
        <p:spPr>
          <a:xfrm>
            <a:off x="2428497" y="6267266"/>
            <a:ext cx="8020914" cy="369332"/>
          </a:xfrm>
          <a:prstGeom prst="rect">
            <a:avLst/>
          </a:prstGeom>
          <a:noFill/>
        </p:spPr>
        <p:txBody>
          <a:bodyPr wrap="none" rtlCol="0">
            <a:spAutoFit/>
          </a:bodyPr>
          <a:lstStyle/>
          <a:p>
            <a:pPr algn="r"/>
            <a:r>
              <a:rPr lang="en-US" i="1" dirty="0">
                <a:latin typeface="Cambria" panose="02040503050406030204" pitchFamily="18" charset="0"/>
              </a:rPr>
              <a:t>Santen R.J., </a:t>
            </a:r>
            <a:r>
              <a:rPr lang="en-US" i="1" dirty="0" err="1">
                <a:latin typeface="Cambria" panose="02040503050406030204" pitchFamily="18" charset="0"/>
              </a:rPr>
              <a:t>Mansel</a:t>
            </a:r>
            <a:r>
              <a:rPr lang="en-US" i="1" dirty="0">
                <a:latin typeface="Cambria" panose="02040503050406030204" pitchFamily="18" charset="0"/>
              </a:rPr>
              <a:t> R. Benign breast </a:t>
            </a:r>
            <a:r>
              <a:rPr lang="en-US" i="1" dirty="0" err="1">
                <a:latin typeface="Cambria" panose="02040503050406030204" pitchFamily="18" charset="0"/>
              </a:rPr>
              <a:t>disoders</a:t>
            </a:r>
            <a:r>
              <a:rPr lang="en-US" i="1" dirty="0">
                <a:latin typeface="Cambria" panose="02040503050406030204" pitchFamily="18" charset="0"/>
              </a:rPr>
              <a:t>. N Engel J Med 2005; 353 (3): 275-85</a:t>
            </a:r>
            <a:endParaRPr lang="ru-RU" i="1" dirty="0">
              <a:latin typeface="Cambria" panose="02040503050406030204" pitchFamily="18" charset="0"/>
            </a:endParaRPr>
          </a:p>
        </p:txBody>
      </p:sp>
    </p:spTree>
    <p:extLst>
      <p:ext uri="{BB962C8B-B14F-4D97-AF65-F5344CB8AC3E}">
        <p14:creationId xmlns:p14="http://schemas.microsoft.com/office/powerpoint/2010/main" val="10548603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493077" y="249494"/>
            <a:ext cx="11017223" cy="635000"/>
          </a:xfrm>
        </p:spPr>
        <p:txBody>
          <a:bodyPr>
            <a:normAutofit fontScale="90000"/>
          </a:bodyPr>
          <a:lstStyle/>
          <a:p>
            <a:pPr algn="l"/>
            <a:r>
              <a:rPr lang="ru-RU" altLang="ru-RU" sz="4000" b="1" dirty="0"/>
              <a:t>Классификация мастопатии клинико-рентгенологическая</a:t>
            </a:r>
          </a:p>
        </p:txBody>
      </p:sp>
      <p:sp>
        <p:nvSpPr>
          <p:cNvPr id="296963" name="Rectangle 3"/>
          <p:cNvSpPr>
            <a:spLocks noGrp="1" noChangeArrowheads="1"/>
          </p:cNvSpPr>
          <p:nvPr>
            <p:ph idx="1"/>
          </p:nvPr>
        </p:nvSpPr>
        <p:spPr>
          <a:xfrm>
            <a:off x="686515" y="1219022"/>
            <a:ext cx="12288505" cy="3389329"/>
          </a:xfrm>
          <a:extLst/>
        </p:spPr>
        <p:txBody>
          <a:bodyPr numCol="2">
            <a:noAutofit/>
          </a:bodyPr>
          <a:lstStyle/>
          <a:p>
            <a:pPr marL="0" indent="0">
              <a:buNone/>
              <a:defRPr/>
            </a:pPr>
            <a:r>
              <a:rPr lang="ru-RU" b="1" dirty="0"/>
              <a:t>Диффузная мастопатия</a:t>
            </a:r>
            <a:r>
              <a:rPr lang="ru-RU" dirty="0"/>
              <a:t>:</a:t>
            </a:r>
          </a:p>
          <a:p>
            <a:pPr>
              <a:defRPr/>
            </a:pPr>
            <a:r>
              <a:rPr lang="ru-RU" dirty="0"/>
              <a:t>1) с преобладанием железистого компонента (</a:t>
            </a:r>
            <a:r>
              <a:rPr lang="ru-RU" dirty="0" err="1"/>
              <a:t>аденоз</a:t>
            </a:r>
            <a:r>
              <a:rPr lang="ru-RU" dirty="0"/>
              <a:t>)</a:t>
            </a:r>
          </a:p>
          <a:p>
            <a:pPr>
              <a:defRPr/>
            </a:pPr>
            <a:r>
              <a:rPr lang="ru-RU" dirty="0"/>
              <a:t>2) с преобладанием фиброзного компонента</a:t>
            </a:r>
          </a:p>
          <a:p>
            <a:pPr>
              <a:defRPr/>
            </a:pPr>
            <a:r>
              <a:rPr lang="ru-RU" dirty="0"/>
              <a:t>3) с преобладанием кистозного компонента</a:t>
            </a:r>
          </a:p>
          <a:p>
            <a:pPr>
              <a:defRPr/>
            </a:pPr>
            <a:r>
              <a:rPr lang="ru-RU" dirty="0"/>
              <a:t>4) смешанная форма</a:t>
            </a:r>
          </a:p>
          <a:p>
            <a:pPr marL="0" indent="0">
              <a:buNone/>
              <a:defRPr/>
            </a:pPr>
            <a:r>
              <a:rPr lang="ru-RU" b="1" dirty="0" err="1"/>
              <a:t>Склерозирующий</a:t>
            </a:r>
            <a:r>
              <a:rPr lang="ru-RU" b="1" dirty="0"/>
              <a:t> </a:t>
            </a:r>
            <a:r>
              <a:rPr lang="ru-RU" b="1" dirty="0" err="1"/>
              <a:t>аденоз</a:t>
            </a:r>
            <a:endParaRPr lang="en-US" b="1" dirty="0"/>
          </a:p>
          <a:p>
            <a:pPr marL="0" indent="0">
              <a:buNone/>
              <a:defRPr/>
            </a:pPr>
            <a:endParaRPr lang="ru-RU" b="1" dirty="0"/>
          </a:p>
          <a:p>
            <a:pPr marL="0" indent="0">
              <a:buNone/>
              <a:defRPr/>
            </a:pPr>
            <a:r>
              <a:rPr lang="ru-RU" b="1" dirty="0"/>
              <a:t>Узловая мастопатия</a:t>
            </a:r>
            <a:endParaRPr lang="en-US" dirty="0"/>
          </a:p>
          <a:p>
            <a:pPr marL="0" indent="0">
              <a:buNone/>
              <a:defRPr/>
            </a:pPr>
            <a:r>
              <a:rPr lang="ru-RU" b="1" dirty="0"/>
              <a:t>Доброкачественные опухоли и опухолеподобные процессы</a:t>
            </a:r>
            <a:r>
              <a:rPr lang="ru-RU" dirty="0"/>
              <a:t>:</a:t>
            </a:r>
          </a:p>
          <a:p>
            <a:pPr>
              <a:defRPr/>
            </a:pPr>
            <a:r>
              <a:rPr lang="ru-RU" dirty="0"/>
              <a:t>1) аденома</a:t>
            </a:r>
          </a:p>
          <a:p>
            <a:pPr>
              <a:defRPr/>
            </a:pPr>
            <a:r>
              <a:rPr lang="ru-RU" dirty="0"/>
              <a:t>2) фиброаденома</a:t>
            </a:r>
          </a:p>
          <a:p>
            <a:pPr>
              <a:defRPr/>
            </a:pPr>
            <a:r>
              <a:rPr lang="ru-RU" dirty="0"/>
              <a:t>3) </a:t>
            </a:r>
            <a:r>
              <a:rPr lang="ru-RU" dirty="0" err="1"/>
              <a:t>внутрипротоковая</a:t>
            </a:r>
            <a:r>
              <a:rPr lang="ru-RU" dirty="0"/>
              <a:t> папиллома</a:t>
            </a:r>
          </a:p>
          <a:p>
            <a:pPr>
              <a:defRPr/>
            </a:pPr>
            <a:r>
              <a:rPr lang="ru-RU" dirty="0"/>
              <a:t>4) киста</a:t>
            </a:r>
          </a:p>
        </p:txBody>
      </p:sp>
      <p:sp>
        <p:nvSpPr>
          <p:cNvPr id="4" name="Прямоугольник 3">
            <a:extLst>
              <a:ext uri="{FF2B5EF4-FFF2-40B4-BE49-F238E27FC236}">
                <a16:creationId xmlns:a16="http://schemas.microsoft.com/office/drawing/2014/main" xmlns="" id="{FAFDCB86-F6BB-47B4-AC51-3187DA87CBCD}"/>
              </a:ext>
            </a:extLst>
          </p:cNvPr>
          <p:cNvSpPr/>
          <p:nvPr/>
        </p:nvSpPr>
        <p:spPr>
          <a:xfrm>
            <a:off x="1266955" y="6411743"/>
            <a:ext cx="10113460" cy="338554"/>
          </a:xfrm>
          <a:prstGeom prst="rect">
            <a:avLst/>
          </a:prstGeom>
        </p:spPr>
        <p:txBody>
          <a:bodyPr wrap="square">
            <a:spAutoFit/>
          </a:bodyPr>
          <a:lstStyle/>
          <a:p>
            <a:pPr algn="r"/>
            <a:r>
              <a:rPr lang="ru-RU" sz="1600" i="1" dirty="0"/>
              <a:t>Молочные железы и гинекологические болезни  ( под </a:t>
            </a:r>
            <a:r>
              <a:rPr lang="ru-RU" sz="1600" i="1" dirty="0" err="1"/>
              <a:t>ред.Радзинского</a:t>
            </a:r>
            <a:r>
              <a:rPr lang="ru-RU" sz="1600" i="1" dirty="0"/>
              <a:t>). Москва 2010</a:t>
            </a:r>
          </a:p>
        </p:txBody>
      </p:sp>
      <p:grpSp>
        <p:nvGrpSpPr>
          <p:cNvPr id="6" name="Группа 5">
            <a:extLst>
              <a:ext uri="{FF2B5EF4-FFF2-40B4-BE49-F238E27FC236}">
                <a16:creationId xmlns:a16="http://schemas.microsoft.com/office/drawing/2014/main" xmlns="" id="{09D24929-2601-4EDE-90F2-54398BDF2D2F}"/>
              </a:ext>
            </a:extLst>
          </p:cNvPr>
          <p:cNvGrpSpPr/>
          <p:nvPr/>
        </p:nvGrpSpPr>
        <p:grpSpPr>
          <a:xfrm>
            <a:off x="295971" y="1092407"/>
            <a:ext cx="11195021" cy="3700836"/>
            <a:chOff x="207073" y="1284890"/>
            <a:chExt cx="11195021" cy="3700836"/>
          </a:xfrm>
        </p:grpSpPr>
        <p:sp>
          <p:nvSpPr>
            <p:cNvPr id="2" name="Прямоугольник: скругленные углы 1">
              <a:extLst>
                <a:ext uri="{FF2B5EF4-FFF2-40B4-BE49-F238E27FC236}">
                  <a16:creationId xmlns:a16="http://schemas.microsoft.com/office/drawing/2014/main" xmlns="" id="{6F24D704-8F3D-4FAC-8394-E4FD1830DDBB}"/>
                </a:ext>
              </a:extLst>
            </p:cNvPr>
            <p:cNvSpPr/>
            <p:nvPr/>
          </p:nvSpPr>
          <p:spPr>
            <a:xfrm>
              <a:off x="207073" y="1284890"/>
              <a:ext cx="6116612" cy="3484179"/>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TextBox 2">
              <a:extLst>
                <a:ext uri="{FF2B5EF4-FFF2-40B4-BE49-F238E27FC236}">
                  <a16:creationId xmlns:a16="http://schemas.microsoft.com/office/drawing/2014/main" xmlns="" id="{F7068957-4E34-4FA3-846E-FCFBE9E460E0}"/>
                </a:ext>
              </a:extLst>
            </p:cNvPr>
            <p:cNvSpPr txBox="1"/>
            <p:nvPr/>
          </p:nvSpPr>
          <p:spPr>
            <a:xfrm flipH="1">
              <a:off x="3941379" y="4454916"/>
              <a:ext cx="2060310" cy="523220"/>
            </a:xfrm>
            <a:prstGeom prst="rect">
              <a:avLst/>
            </a:prstGeom>
            <a:solidFill>
              <a:schemeClr val="accent2">
                <a:lumMod val="75000"/>
              </a:schemeClr>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ru-RU" sz="2800" dirty="0">
                  <a:solidFill>
                    <a:schemeClr val="bg1"/>
                  </a:solidFill>
                </a:rPr>
                <a:t>гинеколог</a:t>
              </a:r>
            </a:p>
          </p:txBody>
        </p:sp>
        <p:sp>
          <p:nvSpPr>
            <p:cNvPr id="8" name="Прямоугольник: скругленные углы 7">
              <a:extLst>
                <a:ext uri="{FF2B5EF4-FFF2-40B4-BE49-F238E27FC236}">
                  <a16:creationId xmlns:a16="http://schemas.microsoft.com/office/drawing/2014/main" xmlns="" id="{6F290487-BB8C-4D68-8575-B83DF245F1D2}"/>
                </a:ext>
              </a:extLst>
            </p:cNvPr>
            <p:cNvSpPr/>
            <p:nvPr/>
          </p:nvSpPr>
          <p:spPr>
            <a:xfrm>
              <a:off x="6451722" y="1285561"/>
              <a:ext cx="4950372" cy="3484179"/>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TextBox 6">
              <a:extLst>
                <a:ext uri="{FF2B5EF4-FFF2-40B4-BE49-F238E27FC236}">
                  <a16:creationId xmlns:a16="http://schemas.microsoft.com/office/drawing/2014/main" xmlns="" id="{700573AC-C342-4F38-921E-BA609C287723}"/>
                </a:ext>
              </a:extLst>
            </p:cNvPr>
            <p:cNvSpPr txBox="1"/>
            <p:nvPr/>
          </p:nvSpPr>
          <p:spPr>
            <a:xfrm flipH="1">
              <a:off x="9651263" y="4462506"/>
              <a:ext cx="1560451" cy="523220"/>
            </a:xfrm>
            <a:prstGeom prst="rect">
              <a:avLst/>
            </a:prstGeom>
            <a:solidFill>
              <a:schemeClr val="accent2">
                <a:lumMod val="75000"/>
              </a:schemeClr>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ru-RU" sz="2800" dirty="0">
                  <a:solidFill>
                    <a:schemeClr val="bg1"/>
                  </a:solidFill>
                </a:rPr>
                <a:t>онколог</a:t>
              </a:r>
            </a:p>
          </p:txBody>
        </p:sp>
      </p:grpSp>
      <p:sp>
        <p:nvSpPr>
          <p:cNvPr id="10" name="Rectangle 2">
            <a:extLst>
              <a:ext uri="{FF2B5EF4-FFF2-40B4-BE49-F238E27FC236}">
                <a16:creationId xmlns:a16="http://schemas.microsoft.com/office/drawing/2014/main" xmlns="" id="{FEA1FE2A-4383-40EC-81ED-56C9020FBCD2}"/>
              </a:ext>
            </a:extLst>
          </p:cNvPr>
          <p:cNvSpPr txBox="1">
            <a:spLocks noChangeArrowheads="1"/>
          </p:cNvSpPr>
          <p:nvPr/>
        </p:nvSpPr>
        <p:spPr>
          <a:xfrm>
            <a:off x="384871" y="4772063"/>
            <a:ext cx="11017223" cy="6350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ru-RU" altLang="ru-RU" sz="4000" b="1" dirty="0"/>
              <a:t>МОРФОЛОГИЧЕСКАЯ Классификация</a:t>
            </a:r>
          </a:p>
        </p:txBody>
      </p:sp>
      <p:sp>
        <p:nvSpPr>
          <p:cNvPr id="5" name="TextBox 4">
            <a:extLst>
              <a:ext uri="{FF2B5EF4-FFF2-40B4-BE49-F238E27FC236}">
                <a16:creationId xmlns:a16="http://schemas.microsoft.com/office/drawing/2014/main" xmlns="" id="{EFBFC1C6-C0FB-4C54-9009-706C22D49535}"/>
              </a:ext>
            </a:extLst>
          </p:cNvPr>
          <p:cNvSpPr txBox="1"/>
          <p:nvPr/>
        </p:nvSpPr>
        <p:spPr>
          <a:xfrm>
            <a:off x="323745" y="5277346"/>
            <a:ext cx="11502329" cy="1077218"/>
          </a:xfrm>
          <a:prstGeom prst="rect">
            <a:avLst/>
          </a:prstGeom>
          <a:noFill/>
        </p:spPr>
        <p:txBody>
          <a:bodyPr wrap="square" rtlCol="0">
            <a:spAutoFit/>
          </a:bodyPr>
          <a:lstStyle/>
          <a:p>
            <a:pPr marL="285750" indent="-285750">
              <a:lnSpc>
                <a:spcPct val="100000"/>
              </a:lnSpc>
              <a:spcBef>
                <a:spcPts val="600"/>
              </a:spcBef>
              <a:buFont typeface="Arial" panose="020B0604020202020204" pitchFamily="34" charset="0"/>
              <a:buChar char="•"/>
            </a:pPr>
            <a:r>
              <a:rPr lang="ru-RU" dirty="0"/>
              <a:t>ФКБ без пролиферации (</a:t>
            </a:r>
            <a:r>
              <a:rPr lang="en-US" dirty="0"/>
              <a:t>I)</a:t>
            </a:r>
            <a:endParaRPr lang="ru-RU" dirty="0"/>
          </a:p>
          <a:p>
            <a:pPr marL="285750" indent="-285750">
              <a:lnSpc>
                <a:spcPct val="100000"/>
              </a:lnSpc>
              <a:spcBef>
                <a:spcPts val="600"/>
              </a:spcBef>
              <a:buFont typeface="Arial" panose="020B0604020202020204" pitchFamily="34" charset="0"/>
              <a:buChar char="•"/>
            </a:pPr>
            <a:r>
              <a:rPr lang="ru-RU" dirty="0"/>
              <a:t>ФКБ с пролиферацией эпителия </a:t>
            </a:r>
            <a:r>
              <a:rPr lang="en-US" dirty="0"/>
              <a:t> </a:t>
            </a:r>
            <a:r>
              <a:rPr lang="ru-RU" dirty="0"/>
              <a:t>(</a:t>
            </a:r>
            <a:r>
              <a:rPr lang="en-US" dirty="0"/>
              <a:t>II</a:t>
            </a:r>
            <a:r>
              <a:rPr lang="ru-RU" dirty="0"/>
              <a:t>) </a:t>
            </a:r>
            <a:r>
              <a:rPr lang="en-US" dirty="0"/>
              <a:t> </a:t>
            </a:r>
            <a:endParaRPr lang="ru-RU" dirty="0"/>
          </a:p>
          <a:p>
            <a:pPr marL="285750" indent="-285750">
              <a:lnSpc>
                <a:spcPct val="100000"/>
              </a:lnSpc>
              <a:spcBef>
                <a:spcPts val="600"/>
              </a:spcBef>
              <a:buFont typeface="Arial" panose="020B0604020202020204" pitchFamily="34" charset="0"/>
              <a:buChar char="•"/>
            </a:pPr>
            <a:r>
              <a:rPr lang="ru-RU" dirty="0"/>
              <a:t>ФКБ с атипической пролиферацией эпителия (</a:t>
            </a:r>
            <a:r>
              <a:rPr lang="en-US" dirty="0"/>
              <a:t>III</a:t>
            </a:r>
            <a:r>
              <a:rPr lang="ru-RU" dirty="0"/>
              <a:t>)</a:t>
            </a:r>
          </a:p>
        </p:txBody>
      </p:sp>
    </p:spTree>
    <p:extLst>
      <p:ext uri="{BB962C8B-B14F-4D97-AF65-F5344CB8AC3E}">
        <p14:creationId xmlns:p14="http://schemas.microsoft.com/office/powerpoint/2010/main" val="4994369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982" t="14752" r="9738" b="4456"/>
          <a:stretch/>
        </p:blipFill>
        <p:spPr bwMode="auto">
          <a:xfrm>
            <a:off x="700880" y="1108786"/>
            <a:ext cx="8077360" cy="5653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700880" y="189940"/>
            <a:ext cx="10058400" cy="990467"/>
          </a:xfrm>
        </p:spPr>
        <p:txBody>
          <a:bodyPr>
            <a:normAutofit fontScale="90000"/>
          </a:bodyPr>
          <a:lstStyle/>
          <a:p>
            <a:r>
              <a:rPr lang="ru-RU" dirty="0"/>
              <a:t>Боль в молочных железах снижает качество жизни</a:t>
            </a:r>
          </a:p>
        </p:txBody>
      </p:sp>
      <p:sp>
        <p:nvSpPr>
          <p:cNvPr id="4" name="TextBox 3"/>
          <p:cNvSpPr txBox="1"/>
          <p:nvPr/>
        </p:nvSpPr>
        <p:spPr>
          <a:xfrm>
            <a:off x="8778240" y="1499088"/>
            <a:ext cx="3208714" cy="1200329"/>
          </a:xfrm>
          <a:prstGeom prst="rect">
            <a:avLst/>
          </a:prstGeom>
          <a:noFill/>
        </p:spPr>
        <p:txBody>
          <a:bodyPr wrap="square" rtlCol="0">
            <a:spAutoFit/>
          </a:bodyPr>
          <a:lstStyle/>
          <a:p>
            <a:r>
              <a:rPr lang="ru-RU" sz="2400" dirty="0"/>
              <a:t>исследование </a:t>
            </a:r>
            <a:r>
              <a:rPr lang="en-US" sz="2400" dirty="0" err="1">
                <a:latin typeface="Cambria" panose="02040503050406030204" pitchFamily="18" charset="0"/>
                <a:ea typeface="Cambria" panose="02040503050406030204" pitchFamily="18" charset="0"/>
              </a:rPr>
              <a:t>Scurr</a:t>
            </a:r>
            <a:r>
              <a:rPr lang="ru-RU" sz="2400" dirty="0">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J.</a:t>
            </a:r>
            <a:r>
              <a:rPr lang="ru-RU" sz="2400" dirty="0">
                <a:latin typeface="Cambria" panose="02040503050406030204" pitchFamily="18" charset="0"/>
                <a:ea typeface="Cambria" panose="02040503050406030204" pitchFamily="18" charset="0"/>
              </a:rPr>
              <a:t> </a:t>
            </a:r>
            <a:r>
              <a:rPr lang="ru-RU" sz="2400" dirty="0"/>
              <a:t>и </a:t>
            </a:r>
            <a:r>
              <a:rPr lang="ru-RU" sz="2400" dirty="0" err="1"/>
              <a:t>соавт</a:t>
            </a:r>
            <a:r>
              <a:rPr lang="ru-RU" sz="2400" dirty="0"/>
              <a:t>. 2014, </a:t>
            </a:r>
            <a:r>
              <a:rPr lang="en-US" sz="2400" dirty="0"/>
              <a:t>n</a:t>
            </a:r>
            <a:r>
              <a:rPr lang="ru-RU" sz="2400" dirty="0"/>
              <a:t>=1659 женщин</a:t>
            </a:r>
          </a:p>
        </p:txBody>
      </p:sp>
    </p:spTree>
    <p:extLst>
      <p:ext uri="{BB962C8B-B14F-4D97-AF65-F5344CB8AC3E}">
        <p14:creationId xmlns:p14="http://schemas.microsoft.com/office/powerpoint/2010/main" val="36376016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Box 1">
            <a:extLst>
              <a:ext uri="{FF2B5EF4-FFF2-40B4-BE49-F238E27FC236}">
                <a16:creationId xmlns:a16="http://schemas.microsoft.com/office/drawing/2014/main" xmlns="" id="{6A5E9029-8C72-450E-B796-2260311F760E}"/>
              </a:ext>
            </a:extLst>
          </p:cNvPr>
          <p:cNvSpPr txBox="1">
            <a:spLocks noChangeArrowheads="1"/>
          </p:cNvSpPr>
          <p:nvPr/>
        </p:nvSpPr>
        <p:spPr bwMode="auto">
          <a:xfrm>
            <a:off x="3404840" y="0"/>
            <a:ext cx="854183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b="1" dirty="0">
                <a:latin typeface="+mj-lt"/>
                <a:cs typeface="Times New Roman" panose="02020603050405020304" pitchFamily="18" charset="0"/>
              </a:rPr>
              <a:t>Доброкачественная дисплазия молочной железы, Екатеринбург ( форма 12)</a:t>
            </a:r>
          </a:p>
        </p:txBody>
      </p:sp>
      <p:graphicFrame>
        <p:nvGraphicFramePr>
          <p:cNvPr id="4" name="Таблица 3">
            <a:extLst>
              <a:ext uri="{FF2B5EF4-FFF2-40B4-BE49-F238E27FC236}">
                <a16:creationId xmlns:a16="http://schemas.microsoft.com/office/drawing/2014/main" xmlns="" id="{EAB77A2D-8E18-4BD4-BFD0-C1950EC3CC3D}"/>
              </a:ext>
            </a:extLst>
          </p:cNvPr>
          <p:cNvGraphicFramePr>
            <a:graphicFrameLocks noGrp="1"/>
          </p:cNvGraphicFramePr>
          <p:nvPr>
            <p:extLst>
              <p:ext uri="{D42A27DB-BD31-4B8C-83A1-F6EECF244321}">
                <p14:modId xmlns:p14="http://schemas.microsoft.com/office/powerpoint/2010/main" val="1176581563"/>
              </p:ext>
            </p:extLst>
          </p:nvPr>
        </p:nvGraphicFramePr>
        <p:xfrm>
          <a:off x="135167" y="2620509"/>
          <a:ext cx="5960833" cy="3908522"/>
        </p:xfrm>
        <a:graphic>
          <a:graphicData uri="http://schemas.openxmlformats.org/drawingml/2006/table">
            <a:tbl>
              <a:tblPr firstRow="1" bandRow="1">
                <a:tableStyleId>{5C22544A-7EE6-4342-B048-85BDC9FD1C3A}</a:tableStyleId>
              </a:tblPr>
              <a:tblGrid>
                <a:gridCol w="892098">
                  <a:extLst>
                    <a:ext uri="{9D8B030D-6E8A-4147-A177-3AD203B41FA5}">
                      <a16:colId xmlns:a16="http://schemas.microsoft.com/office/drawing/2014/main" xmlns="" val="1098043345"/>
                    </a:ext>
                  </a:extLst>
                </a:gridCol>
                <a:gridCol w="1182029">
                  <a:extLst>
                    <a:ext uri="{9D8B030D-6E8A-4147-A177-3AD203B41FA5}">
                      <a16:colId xmlns:a16="http://schemas.microsoft.com/office/drawing/2014/main" xmlns="" val="284947389"/>
                    </a:ext>
                  </a:extLst>
                </a:gridCol>
                <a:gridCol w="858644">
                  <a:extLst>
                    <a:ext uri="{9D8B030D-6E8A-4147-A177-3AD203B41FA5}">
                      <a16:colId xmlns:a16="http://schemas.microsoft.com/office/drawing/2014/main" xmlns="" val="1261248282"/>
                    </a:ext>
                  </a:extLst>
                </a:gridCol>
                <a:gridCol w="1438508">
                  <a:extLst>
                    <a:ext uri="{9D8B030D-6E8A-4147-A177-3AD203B41FA5}">
                      <a16:colId xmlns:a16="http://schemas.microsoft.com/office/drawing/2014/main" xmlns="" val="2477403806"/>
                    </a:ext>
                  </a:extLst>
                </a:gridCol>
                <a:gridCol w="1589554">
                  <a:extLst>
                    <a:ext uri="{9D8B030D-6E8A-4147-A177-3AD203B41FA5}">
                      <a16:colId xmlns:a16="http://schemas.microsoft.com/office/drawing/2014/main" xmlns="" val="3155237746"/>
                    </a:ext>
                  </a:extLst>
                </a:gridCol>
              </a:tblGrid>
              <a:tr h="858645">
                <a:tc>
                  <a:txBody>
                    <a:bodyPr/>
                    <a:lstStyle/>
                    <a:p>
                      <a:pPr algn="ctr"/>
                      <a:r>
                        <a:rPr lang="ru-RU" sz="1200" b="1" dirty="0">
                          <a:solidFill>
                            <a:schemeClr val="tx1"/>
                          </a:solidFill>
                          <a:latin typeface="Times New Roman" panose="02020603050405020304" pitchFamily="18" charset="0"/>
                          <a:cs typeface="Times New Roman" panose="02020603050405020304" pitchFamily="18" charset="0"/>
                        </a:rPr>
                        <a:t>ЛПУ</a:t>
                      </a:r>
                    </a:p>
                  </a:txBody>
                  <a:tcPr marL="91442" marR="91442" marT="45723" marB="45723"/>
                </a:tc>
                <a:tc>
                  <a:txBody>
                    <a:bodyPr/>
                    <a:lstStyle/>
                    <a:p>
                      <a:pPr algn="ctr"/>
                      <a:r>
                        <a:rPr lang="ru-RU" sz="1200" b="1" dirty="0">
                          <a:solidFill>
                            <a:schemeClr val="tx1"/>
                          </a:solidFill>
                          <a:latin typeface="Times New Roman" panose="02020603050405020304" pitchFamily="18" charset="0"/>
                          <a:cs typeface="Times New Roman" panose="02020603050405020304" pitchFamily="18" charset="0"/>
                        </a:rPr>
                        <a:t>Заболевания, </a:t>
                      </a:r>
                      <a:r>
                        <a:rPr lang="ru-RU" sz="1200" b="1" dirty="0" err="1">
                          <a:solidFill>
                            <a:schemeClr val="tx1"/>
                          </a:solidFill>
                          <a:latin typeface="Times New Roman" panose="02020603050405020304" pitchFamily="18" charset="0"/>
                          <a:cs typeface="Times New Roman" panose="02020603050405020304" pitchFamily="18" charset="0"/>
                        </a:rPr>
                        <a:t>абс</a:t>
                      </a:r>
                      <a:r>
                        <a:rPr lang="ru-RU" sz="1200" b="1" dirty="0">
                          <a:solidFill>
                            <a:schemeClr val="tx1"/>
                          </a:solidFill>
                          <a:latin typeface="Times New Roman" panose="02020603050405020304" pitchFamily="18" charset="0"/>
                          <a:cs typeface="Times New Roman" panose="02020603050405020304" pitchFamily="18" charset="0"/>
                        </a:rPr>
                        <a:t>. число</a:t>
                      </a:r>
                    </a:p>
                  </a:txBody>
                  <a:tcPr marL="91442" marR="91442" marT="45723" marB="45723"/>
                </a:tc>
                <a:tc>
                  <a:txBody>
                    <a:bodyPr/>
                    <a:lstStyle/>
                    <a:p>
                      <a:pPr algn="ctr"/>
                      <a:r>
                        <a:rPr lang="ru-RU" sz="1200" b="1" dirty="0">
                          <a:solidFill>
                            <a:schemeClr val="tx1"/>
                          </a:solidFill>
                          <a:latin typeface="Times New Roman" panose="02020603050405020304" pitchFamily="18" charset="0"/>
                          <a:cs typeface="Times New Roman" panose="02020603050405020304" pitchFamily="18" charset="0"/>
                        </a:rPr>
                        <a:t>Взято на д/учет, %</a:t>
                      </a:r>
                    </a:p>
                  </a:txBody>
                  <a:tcPr marL="91442" marR="91442" marT="45723" marB="45723"/>
                </a:tc>
                <a:tc>
                  <a:txBody>
                    <a:bodyPr/>
                    <a:lstStyle/>
                    <a:p>
                      <a:pPr algn="ctr"/>
                      <a:r>
                        <a:rPr lang="ru-RU" sz="1200" b="1" dirty="0">
                          <a:solidFill>
                            <a:schemeClr val="tx1"/>
                          </a:solidFill>
                          <a:latin typeface="Times New Roman" panose="02020603050405020304" pitchFamily="18" charset="0"/>
                          <a:cs typeface="Times New Roman" panose="02020603050405020304" pitchFamily="18" charset="0"/>
                        </a:rPr>
                        <a:t>Выявлено при диспансеризации, %</a:t>
                      </a:r>
                    </a:p>
                  </a:txBody>
                  <a:tcPr marL="91442" marR="91442" marT="45723" marB="45723"/>
                </a:tc>
                <a:tc>
                  <a:txBody>
                    <a:bodyPr/>
                    <a:lstStyle/>
                    <a:p>
                      <a:pPr algn="ctr"/>
                      <a:r>
                        <a:rPr lang="ru-RU" sz="1200" b="1" dirty="0" err="1">
                          <a:solidFill>
                            <a:schemeClr val="tx1"/>
                          </a:solidFill>
                          <a:latin typeface="Times New Roman" panose="02020603050405020304" pitchFamily="18" charset="0"/>
                          <a:cs typeface="Times New Roman" panose="02020603050405020304" pitchFamily="18" charset="0"/>
                        </a:rPr>
                        <a:t>Перв</a:t>
                      </a:r>
                      <a:r>
                        <a:rPr lang="ru-RU" sz="1200" b="1" dirty="0">
                          <a:solidFill>
                            <a:schemeClr val="tx1"/>
                          </a:solidFill>
                          <a:latin typeface="Times New Roman" panose="02020603050405020304" pitchFamily="18" charset="0"/>
                          <a:cs typeface="Times New Roman" panose="02020603050405020304" pitchFamily="18" charset="0"/>
                        </a:rPr>
                        <a:t>.</a:t>
                      </a:r>
                      <a:r>
                        <a:rPr lang="ru-RU" sz="1200" b="1" baseline="0" dirty="0">
                          <a:solidFill>
                            <a:schemeClr val="tx1"/>
                          </a:solidFill>
                          <a:latin typeface="Times New Roman" panose="02020603050405020304" pitchFamily="18" charset="0"/>
                          <a:cs typeface="Times New Roman" panose="02020603050405020304" pitchFamily="18" charset="0"/>
                        </a:rPr>
                        <a:t> заболеваемость, на 100 тыс. женского населения</a:t>
                      </a:r>
                      <a:endParaRPr lang="ru-RU" sz="1200" b="1" dirty="0">
                        <a:solidFill>
                          <a:schemeClr val="tx1"/>
                        </a:solidFill>
                        <a:latin typeface="Times New Roman" panose="02020603050405020304" pitchFamily="18" charset="0"/>
                        <a:cs typeface="Times New Roman" panose="02020603050405020304" pitchFamily="18" charset="0"/>
                      </a:endParaRPr>
                    </a:p>
                  </a:txBody>
                  <a:tcPr marL="91442" marR="91442" marT="45723" marB="45723"/>
                </a:tc>
                <a:extLst>
                  <a:ext uri="{0D108BD9-81ED-4DB2-BD59-A6C34878D82A}">
                    <a16:rowId xmlns:a16="http://schemas.microsoft.com/office/drawing/2014/main" xmlns="" val="2661800827"/>
                  </a:ext>
                </a:extLst>
              </a:tr>
              <a:tr h="281032">
                <a:tc>
                  <a:txBody>
                    <a:bodyPr/>
                    <a:lstStyle/>
                    <a:p>
                      <a:r>
                        <a:rPr lang="ru-RU" sz="1400" b="0" dirty="0">
                          <a:solidFill>
                            <a:schemeClr val="tx1"/>
                          </a:solidFill>
                          <a:latin typeface="Times New Roman" panose="02020603050405020304" pitchFamily="18" charset="0"/>
                          <a:cs typeface="Times New Roman" panose="02020603050405020304" pitchFamily="18" charset="0"/>
                        </a:rPr>
                        <a:t>ЦГКБ 1</a:t>
                      </a:r>
                    </a:p>
                  </a:txBody>
                  <a:tcPr marL="91442" marR="91442" marT="45723" marB="45723"/>
                </a:tc>
                <a:tc>
                  <a:txBody>
                    <a:bodyPr/>
                    <a:lstStyle/>
                    <a:p>
                      <a:pPr algn="ctr"/>
                      <a:r>
                        <a:rPr lang="ru-RU" sz="1400" b="0" dirty="0">
                          <a:solidFill>
                            <a:schemeClr val="tx1"/>
                          </a:solidFill>
                          <a:latin typeface="Times New Roman" panose="02020603050405020304" pitchFamily="18" charset="0"/>
                          <a:cs typeface="Times New Roman" panose="02020603050405020304" pitchFamily="18" charset="0"/>
                        </a:rPr>
                        <a:t>162</a:t>
                      </a:r>
                    </a:p>
                  </a:txBody>
                  <a:tcPr marL="91442" marR="91442" marT="45723" marB="45723"/>
                </a:tc>
                <a:tc>
                  <a:txBody>
                    <a:bodyPr/>
                    <a:lstStyle/>
                    <a:p>
                      <a:pPr algn="ctr"/>
                      <a:r>
                        <a:rPr lang="ru-RU" sz="1400" b="0" dirty="0">
                          <a:solidFill>
                            <a:schemeClr val="tx1"/>
                          </a:solidFill>
                          <a:latin typeface="Times New Roman" panose="02020603050405020304" pitchFamily="18" charset="0"/>
                          <a:cs typeface="Times New Roman" panose="02020603050405020304" pitchFamily="18" charset="0"/>
                        </a:rPr>
                        <a:t>33,3</a:t>
                      </a:r>
                    </a:p>
                  </a:txBody>
                  <a:tcPr marL="91442" marR="91442" marT="45723" marB="45723"/>
                </a:tc>
                <a:tc>
                  <a:txBody>
                    <a:bodyPr/>
                    <a:lstStyle/>
                    <a:p>
                      <a:pPr algn="ctr"/>
                      <a:r>
                        <a:rPr lang="ru-RU" sz="1400" b="0" dirty="0">
                          <a:solidFill>
                            <a:schemeClr val="tx1"/>
                          </a:solidFill>
                          <a:latin typeface="Times New Roman" panose="02020603050405020304" pitchFamily="18" charset="0"/>
                          <a:cs typeface="Times New Roman" panose="02020603050405020304" pitchFamily="18" charset="0"/>
                        </a:rPr>
                        <a:t>7,4</a:t>
                      </a:r>
                    </a:p>
                  </a:txBody>
                  <a:tcPr marL="91442" marR="91442" marT="45723" marB="45723"/>
                </a:tc>
                <a:tc>
                  <a:txBody>
                    <a:bodyPr/>
                    <a:lstStyle/>
                    <a:p>
                      <a:pPr algn="ctr"/>
                      <a:r>
                        <a:rPr lang="ru-RU" sz="1400" b="0" dirty="0">
                          <a:solidFill>
                            <a:schemeClr val="tx1"/>
                          </a:solidFill>
                          <a:latin typeface="Times New Roman" panose="02020603050405020304" pitchFamily="18" charset="0"/>
                          <a:cs typeface="Times New Roman" panose="02020603050405020304" pitchFamily="18" charset="0"/>
                        </a:rPr>
                        <a:t>247,2</a:t>
                      </a:r>
                    </a:p>
                  </a:txBody>
                  <a:tcPr marL="91442" marR="91442" marT="45723" marB="45723"/>
                </a:tc>
                <a:extLst>
                  <a:ext uri="{0D108BD9-81ED-4DB2-BD59-A6C34878D82A}">
                    <a16:rowId xmlns:a16="http://schemas.microsoft.com/office/drawing/2014/main" xmlns="" val="3220530996"/>
                  </a:ext>
                </a:extLst>
              </a:tr>
              <a:tr h="281032">
                <a:tc>
                  <a:txBody>
                    <a:bodyPr/>
                    <a:lstStyle/>
                    <a:p>
                      <a:r>
                        <a:rPr lang="ru-RU" sz="1400" b="0" dirty="0">
                          <a:solidFill>
                            <a:schemeClr val="tx1"/>
                          </a:solidFill>
                          <a:latin typeface="Times New Roman" panose="02020603050405020304" pitchFamily="18" charset="0"/>
                          <a:cs typeface="Times New Roman" panose="02020603050405020304" pitchFamily="18" charset="0"/>
                        </a:rPr>
                        <a:t>ЦГБ №2</a:t>
                      </a:r>
                    </a:p>
                  </a:txBody>
                  <a:tcPr marL="91442" marR="91442" marT="45723" marB="45723"/>
                </a:tc>
                <a:tc>
                  <a:txBody>
                    <a:bodyPr/>
                    <a:lstStyle/>
                    <a:p>
                      <a:pPr algn="ctr"/>
                      <a:r>
                        <a:rPr lang="ru-RU" sz="1400" b="0" dirty="0">
                          <a:solidFill>
                            <a:schemeClr val="tx1"/>
                          </a:solidFill>
                          <a:latin typeface="Times New Roman" panose="02020603050405020304" pitchFamily="18" charset="0"/>
                          <a:cs typeface="Times New Roman" panose="02020603050405020304" pitchFamily="18" charset="0"/>
                        </a:rPr>
                        <a:t>1103</a:t>
                      </a:r>
                    </a:p>
                  </a:txBody>
                  <a:tcPr marL="91442" marR="91442" marT="45723" marB="45723"/>
                </a:tc>
                <a:tc>
                  <a:txBody>
                    <a:bodyPr/>
                    <a:lstStyle/>
                    <a:p>
                      <a:pPr algn="ctr"/>
                      <a:r>
                        <a:rPr lang="ru-RU" sz="1400" b="0" dirty="0">
                          <a:solidFill>
                            <a:schemeClr val="tx1"/>
                          </a:solidFill>
                          <a:latin typeface="Times New Roman" panose="02020603050405020304" pitchFamily="18" charset="0"/>
                          <a:cs typeface="Times New Roman" panose="02020603050405020304" pitchFamily="18" charset="0"/>
                        </a:rPr>
                        <a:t>7,1</a:t>
                      </a:r>
                    </a:p>
                  </a:txBody>
                  <a:tcPr marL="91442" marR="91442" marT="45723" marB="45723"/>
                </a:tc>
                <a:tc>
                  <a:txBody>
                    <a:bodyPr/>
                    <a:lstStyle/>
                    <a:p>
                      <a:pPr algn="ctr"/>
                      <a:r>
                        <a:rPr lang="ru-RU" sz="1400" b="0" dirty="0">
                          <a:solidFill>
                            <a:schemeClr val="tx1"/>
                          </a:solidFill>
                          <a:latin typeface="Times New Roman" panose="02020603050405020304" pitchFamily="18" charset="0"/>
                          <a:cs typeface="Times New Roman" panose="02020603050405020304" pitchFamily="18" charset="0"/>
                        </a:rPr>
                        <a:t>0,7</a:t>
                      </a:r>
                    </a:p>
                  </a:txBody>
                  <a:tcPr marL="91442" marR="91442" marT="45723" marB="45723"/>
                </a:tc>
                <a:tc>
                  <a:txBody>
                    <a:bodyPr/>
                    <a:lstStyle/>
                    <a:p>
                      <a:pPr algn="ctr"/>
                      <a:r>
                        <a:rPr lang="ru-RU" sz="1400" b="0" dirty="0">
                          <a:solidFill>
                            <a:schemeClr val="tx1"/>
                          </a:solidFill>
                          <a:latin typeface="Times New Roman" panose="02020603050405020304" pitchFamily="18" charset="0"/>
                          <a:cs typeface="Times New Roman" panose="02020603050405020304" pitchFamily="18" charset="0"/>
                        </a:rPr>
                        <a:t>549</a:t>
                      </a:r>
                    </a:p>
                  </a:txBody>
                  <a:tcPr marL="91442" marR="91442" marT="45723" marB="45723"/>
                </a:tc>
                <a:extLst>
                  <a:ext uri="{0D108BD9-81ED-4DB2-BD59-A6C34878D82A}">
                    <a16:rowId xmlns:a16="http://schemas.microsoft.com/office/drawing/2014/main" xmlns="" val="395401699"/>
                  </a:ext>
                </a:extLst>
              </a:tr>
              <a:tr h="281032">
                <a:tc>
                  <a:txBody>
                    <a:bodyPr/>
                    <a:lstStyle/>
                    <a:p>
                      <a:r>
                        <a:rPr lang="ru-RU" sz="1400" b="0" dirty="0">
                          <a:solidFill>
                            <a:schemeClr val="tx1"/>
                          </a:solidFill>
                          <a:latin typeface="Times New Roman" panose="02020603050405020304" pitchFamily="18" charset="0"/>
                          <a:cs typeface="Times New Roman" panose="02020603050405020304" pitchFamily="18" charset="0"/>
                        </a:rPr>
                        <a:t>ЦГБ №3</a:t>
                      </a:r>
                    </a:p>
                  </a:txBody>
                  <a:tcPr marL="91442" marR="91442" marT="45723" marB="45723"/>
                </a:tc>
                <a:tc>
                  <a:txBody>
                    <a:bodyPr/>
                    <a:lstStyle/>
                    <a:p>
                      <a:pPr algn="ctr"/>
                      <a:r>
                        <a:rPr lang="ru-RU" sz="1400" b="0" dirty="0">
                          <a:solidFill>
                            <a:schemeClr val="tx1"/>
                          </a:solidFill>
                          <a:latin typeface="Times New Roman" panose="02020603050405020304" pitchFamily="18" charset="0"/>
                          <a:cs typeface="Times New Roman" panose="02020603050405020304" pitchFamily="18" charset="0"/>
                        </a:rPr>
                        <a:t>3151</a:t>
                      </a:r>
                    </a:p>
                  </a:txBody>
                  <a:tcPr marL="91442" marR="91442" marT="45723" marB="45723"/>
                </a:tc>
                <a:tc>
                  <a:txBody>
                    <a:bodyPr/>
                    <a:lstStyle/>
                    <a:p>
                      <a:pPr algn="ctr"/>
                      <a:r>
                        <a:rPr lang="ru-RU" sz="1400" b="0" dirty="0">
                          <a:solidFill>
                            <a:schemeClr val="tx1"/>
                          </a:solidFill>
                          <a:latin typeface="Times New Roman" panose="02020603050405020304" pitchFamily="18" charset="0"/>
                          <a:cs typeface="Times New Roman" panose="02020603050405020304" pitchFamily="18" charset="0"/>
                        </a:rPr>
                        <a:t>25</a:t>
                      </a:r>
                    </a:p>
                  </a:txBody>
                  <a:tcPr marL="91442" marR="91442" marT="45723" marB="45723"/>
                </a:tc>
                <a:tc>
                  <a:txBody>
                    <a:bodyPr/>
                    <a:lstStyle/>
                    <a:p>
                      <a:pPr algn="ctr"/>
                      <a:r>
                        <a:rPr lang="ru-RU" sz="1400" b="0" dirty="0">
                          <a:solidFill>
                            <a:schemeClr val="tx1"/>
                          </a:solidFill>
                          <a:latin typeface="Times New Roman" panose="02020603050405020304" pitchFamily="18" charset="0"/>
                          <a:cs typeface="Times New Roman" panose="02020603050405020304" pitchFamily="18" charset="0"/>
                        </a:rPr>
                        <a:t>16,8</a:t>
                      </a:r>
                    </a:p>
                  </a:txBody>
                  <a:tcPr marL="91442" marR="91442" marT="45723" marB="45723"/>
                </a:tc>
                <a:tc>
                  <a:txBody>
                    <a:bodyPr/>
                    <a:lstStyle/>
                    <a:p>
                      <a:pPr algn="ctr"/>
                      <a:r>
                        <a:rPr lang="ru-RU" sz="1400" b="0" dirty="0">
                          <a:solidFill>
                            <a:schemeClr val="tx1"/>
                          </a:solidFill>
                          <a:latin typeface="Times New Roman" panose="02020603050405020304" pitchFamily="18" charset="0"/>
                          <a:cs typeface="Times New Roman" panose="02020603050405020304" pitchFamily="18" charset="0"/>
                        </a:rPr>
                        <a:t>2590,1</a:t>
                      </a:r>
                    </a:p>
                  </a:txBody>
                  <a:tcPr marL="91442" marR="91442" marT="45723" marB="45723"/>
                </a:tc>
                <a:extLst>
                  <a:ext uri="{0D108BD9-81ED-4DB2-BD59-A6C34878D82A}">
                    <a16:rowId xmlns:a16="http://schemas.microsoft.com/office/drawing/2014/main" xmlns="" val="1770905185"/>
                  </a:ext>
                </a:extLst>
              </a:tr>
              <a:tr h="281032">
                <a:tc>
                  <a:txBody>
                    <a:bodyPr/>
                    <a:lstStyle/>
                    <a:p>
                      <a:r>
                        <a:rPr lang="ru-RU" sz="1400" b="0" dirty="0">
                          <a:solidFill>
                            <a:schemeClr val="tx1"/>
                          </a:solidFill>
                          <a:latin typeface="Times New Roman" panose="02020603050405020304" pitchFamily="18" charset="0"/>
                          <a:cs typeface="Times New Roman" panose="02020603050405020304" pitchFamily="18" charset="0"/>
                        </a:rPr>
                        <a:t>ЦГКБ 6</a:t>
                      </a:r>
                    </a:p>
                  </a:txBody>
                  <a:tcPr marL="91442" marR="91442" marT="45723" marB="45723"/>
                </a:tc>
                <a:tc>
                  <a:txBody>
                    <a:bodyPr/>
                    <a:lstStyle/>
                    <a:p>
                      <a:pPr algn="ctr"/>
                      <a:r>
                        <a:rPr lang="ru-RU" sz="1400" b="0" dirty="0">
                          <a:solidFill>
                            <a:schemeClr val="tx1"/>
                          </a:solidFill>
                          <a:latin typeface="Times New Roman" panose="02020603050405020304" pitchFamily="18" charset="0"/>
                          <a:cs typeface="Times New Roman" panose="02020603050405020304" pitchFamily="18" charset="0"/>
                        </a:rPr>
                        <a:t>37</a:t>
                      </a:r>
                    </a:p>
                  </a:txBody>
                  <a:tcPr marL="91442" marR="91442" marT="45723" marB="45723"/>
                </a:tc>
                <a:tc>
                  <a:txBody>
                    <a:bodyPr/>
                    <a:lstStyle/>
                    <a:p>
                      <a:pPr algn="ctr"/>
                      <a:r>
                        <a:rPr lang="ru-RU" sz="1400" b="0" dirty="0">
                          <a:solidFill>
                            <a:schemeClr val="tx1"/>
                          </a:solidFill>
                          <a:latin typeface="Times New Roman" panose="02020603050405020304" pitchFamily="18" charset="0"/>
                          <a:cs typeface="Times New Roman" panose="02020603050405020304" pitchFamily="18" charset="0"/>
                        </a:rPr>
                        <a:t>100</a:t>
                      </a:r>
                    </a:p>
                  </a:txBody>
                  <a:tcPr marL="91442" marR="91442" marT="45723" marB="45723"/>
                </a:tc>
                <a:tc>
                  <a:txBody>
                    <a:bodyPr/>
                    <a:lstStyle/>
                    <a:p>
                      <a:pPr algn="ctr"/>
                      <a:r>
                        <a:rPr lang="ru-RU" sz="1400" b="0" dirty="0">
                          <a:solidFill>
                            <a:schemeClr val="tx1"/>
                          </a:solidFill>
                          <a:latin typeface="Times New Roman" panose="02020603050405020304" pitchFamily="18" charset="0"/>
                          <a:cs typeface="Times New Roman" panose="02020603050405020304" pitchFamily="18" charset="0"/>
                        </a:rPr>
                        <a:t>16,2</a:t>
                      </a:r>
                    </a:p>
                  </a:txBody>
                  <a:tcPr marL="91442" marR="91442" marT="45723" marB="45723"/>
                </a:tc>
                <a:tc>
                  <a:txBody>
                    <a:bodyPr/>
                    <a:lstStyle/>
                    <a:p>
                      <a:pPr algn="ctr"/>
                      <a:r>
                        <a:rPr lang="ru-RU" sz="1400" b="0" dirty="0">
                          <a:solidFill>
                            <a:schemeClr val="tx1"/>
                          </a:solidFill>
                          <a:latin typeface="Times New Roman" panose="02020603050405020304" pitchFamily="18" charset="0"/>
                          <a:cs typeface="Times New Roman" panose="02020603050405020304" pitchFamily="18" charset="0"/>
                        </a:rPr>
                        <a:t>40,2</a:t>
                      </a:r>
                    </a:p>
                  </a:txBody>
                  <a:tcPr marL="91442" marR="91442" marT="45723" marB="45723"/>
                </a:tc>
                <a:extLst>
                  <a:ext uri="{0D108BD9-81ED-4DB2-BD59-A6C34878D82A}">
                    <a16:rowId xmlns:a16="http://schemas.microsoft.com/office/drawing/2014/main" xmlns="" val="3256145082"/>
                  </a:ext>
                </a:extLst>
              </a:tr>
              <a:tr h="281032">
                <a:tc>
                  <a:txBody>
                    <a:bodyPr/>
                    <a:lstStyle/>
                    <a:p>
                      <a:r>
                        <a:rPr lang="ru-RU" sz="1400" b="0" dirty="0">
                          <a:solidFill>
                            <a:schemeClr val="tx1"/>
                          </a:solidFill>
                          <a:latin typeface="Times New Roman" panose="02020603050405020304" pitchFamily="18" charset="0"/>
                          <a:cs typeface="Times New Roman" panose="02020603050405020304" pitchFamily="18" charset="0"/>
                        </a:rPr>
                        <a:t>ЦГБ №7</a:t>
                      </a:r>
                    </a:p>
                  </a:txBody>
                  <a:tcPr marL="91442" marR="91442" marT="45723" marB="45723"/>
                </a:tc>
                <a:tc>
                  <a:txBody>
                    <a:bodyPr/>
                    <a:lstStyle/>
                    <a:p>
                      <a:pPr algn="ctr"/>
                      <a:r>
                        <a:rPr lang="ru-RU" sz="1400" b="0" dirty="0">
                          <a:solidFill>
                            <a:schemeClr val="tx1"/>
                          </a:solidFill>
                          <a:latin typeface="Times New Roman" panose="02020603050405020304" pitchFamily="18" charset="0"/>
                          <a:cs typeface="Times New Roman" panose="02020603050405020304" pitchFamily="18" charset="0"/>
                        </a:rPr>
                        <a:t>1590</a:t>
                      </a:r>
                    </a:p>
                  </a:txBody>
                  <a:tcPr marL="91442" marR="91442" marT="45723" marB="45723"/>
                </a:tc>
                <a:tc>
                  <a:txBody>
                    <a:bodyPr/>
                    <a:lstStyle/>
                    <a:p>
                      <a:pPr algn="ctr"/>
                      <a:r>
                        <a:rPr lang="ru-RU" sz="1400" b="0" dirty="0">
                          <a:solidFill>
                            <a:schemeClr val="tx1"/>
                          </a:solidFill>
                          <a:latin typeface="Times New Roman" panose="02020603050405020304" pitchFamily="18" charset="0"/>
                          <a:cs typeface="Times New Roman" panose="02020603050405020304" pitchFamily="18" charset="0"/>
                        </a:rPr>
                        <a:t>42,7</a:t>
                      </a:r>
                    </a:p>
                  </a:txBody>
                  <a:tcPr marL="91442" marR="91442" marT="45723" marB="45723"/>
                </a:tc>
                <a:tc>
                  <a:txBody>
                    <a:bodyPr/>
                    <a:lstStyle/>
                    <a:p>
                      <a:pPr algn="ctr"/>
                      <a:r>
                        <a:rPr lang="ru-RU" sz="1400" b="0" dirty="0">
                          <a:solidFill>
                            <a:schemeClr val="tx1"/>
                          </a:solidFill>
                          <a:latin typeface="Times New Roman" panose="02020603050405020304" pitchFamily="18" charset="0"/>
                          <a:cs typeface="Times New Roman" panose="02020603050405020304" pitchFamily="18" charset="0"/>
                        </a:rPr>
                        <a:t>42,0</a:t>
                      </a:r>
                    </a:p>
                  </a:txBody>
                  <a:tcPr marL="91442" marR="91442" marT="45723" marB="45723"/>
                </a:tc>
                <a:tc>
                  <a:txBody>
                    <a:bodyPr/>
                    <a:lstStyle/>
                    <a:p>
                      <a:pPr algn="ctr"/>
                      <a:r>
                        <a:rPr lang="ru-RU" sz="1400" b="0" dirty="0">
                          <a:solidFill>
                            <a:schemeClr val="tx1"/>
                          </a:solidFill>
                          <a:latin typeface="Times New Roman" panose="02020603050405020304" pitchFamily="18" charset="0"/>
                          <a:cs typeface="Times New Roman" panose="02020603050405020304" pitchFamily="18" charset="0"/>
                        </a:rPr>
                        <a:t>992,2</a:t>
                      </a:r>
                    </a:p>
                  </a:txBody>
                  <a:tcPr marL="91442" marR="91442" marT="45723" marB="45723"/>
                </a:tc>
                <a:extLst>
                  <a:ext uri="{0D108BD9-81ED-4DB2-BD59-A6C34878D82A}">
                    <a16:rowId xmlns:a16="http://schemas.microsoft.com/office/drawing/2014/main" xmlns="" val="699582423"/>
                  </a:ext>
                </a:extLst>
              </a:tr>
              <a:tr h="281032">
                <a:tc>
                  <a:txBody>
                    <a:bodyPr/>
                    <a:lstStyle/>
                    <a:p>
                      <a:r>
                        <a:rPr lang="ru-RU" sz="1400" b="0" dirty="0">
                          <a:solidFill>
                            <a:schemeClr val="tx1"/>
                          </a:solidFill>
                          <a:latin typeface="Times New Roman" panose="02020603050405020304" pitchFamily="18" charset="0"/>
                          <a:cs typeface="Times New Roman" panose="02020603050405020304" pitchFamily="18" charset="0"/>
                        </a:rPr>
                        <a:t>ЦГБ 20</a:t>
                      </a:r>
                    </a:p>
                  </a:txBody>
                  <a:tcPr marL="91442" marR="91442" marT="45723" marB="45723"/>
                </a:tc>
                <a:tc>
                  <a:txBody>
                    <a:bodyPr/>
                    <a:lstStyle/>
                    <a:p>
                      <a:pPr algn="ctr"/>
                      <a:r>
                        <a:rPr lang="ru-RU" sz="1400" b="0" dirty="0">
                          <a:solidFill>
                            <a:schemeClr val="tx1"/>
                          </a:solidFill>
                          <a:latin typeface="Times New Roman" panose="02020603050405020304" pitchFamily="18" charset="0"/>
                          <a:cs typeface="Times New Roman" panose="02020603050405020304" pitchFamily="18" charset="0"/>
                        </a:rPr>
                        <a:t>2276</a:t>
                      </a:r>
                    </a:p>
                  </a:txBody>
                  <a:tcPr marL="91442" marR="91442" marT="45723" marB="45723"/>
                </a:tc>
                <a:tc>
                  <a:txBody>
                    <a:bodyPr/>
                    <a:lstStyle/>
                    <a:p>
                      <a:pPr algn="ctr"/>
                      <a:r>
                        <a:rPr lang="ru-RU" sz="1400" b="0" dirty="0">
                          <a:solidFill>
                            <a:schemeClr val="tx1"/>
                          </a:solidFill>
                          <a:latin typeface="Times New Roman" panose="02020603050405020304" pitchFamily="18" charset="0"/>
                          <a:cs typeface="Times New Roman" panose="02020603050405020304" pitchFamily="18" charset="0"/>
                        </a:rPr>
                        <a:t>3,3</a:t>
                      </a:r>
                    </a:p>
                  </a:txBody>
                  <a:tcPr marL="91442" marR="91442" marT="45723" marB="45723"/>
                </a:tc>
                <a:tc>
                  <a:txBody>
                    <a:bodyPr/>
                    <a:lstStyle/>
                    <a:p>
                      <a:pPr algn="ctr"/>
                      <a:r>
                        <a:rPr lang="ru-RU" sz="1400" b="0" dirty="0">
                          <a:solidFill>
                            <a:schemeClr val="tx1"/>
                          </a:solidFill>
                          <a:latin typeface="Times New Roman" panose="02020603050405020304" pitchFamily="18" charset="0"/>
                          <a:cs typeface="Times New Roman" panose="02020603050405020304" pitchFamily="18" charset="0"/>
                        </a:rPr>
                        <a:t>0,1</a:t>
                      </a:r>
                    </a:p>
                  </a:txBody>
                  <a:tcPr marL="91442" marR="91442" marT="45723" marB="45723"/>
                </a:tc>
                <a:tc>
                  <a:txBody>
                    <a:bodyPr/>
                    <a:lstStyle/>
                    <a:p>
                      <a:pPr algn="ctr"/>
                      <a:r>
                        <a:rPr lang="ru-RU" sz="1400" b="0" dirty="0">
                          <a:solidFill>
                            <a:schemeClr val="tx1"/>
                          </a:solidFill>
                          <a:latin typeface="Times New Roman" panose="02020603050405020304" pitchFamily="18" charset="0"/>
                          <a:cs typeface="Times New Roman" panose="02020603050405020304" pitchFamily="18" charset="0"/>
                        </a:rPr>
                        <a:t>2960</a:t>
                      </a:r>
                    </a:p>
                  </a:txBody>
                  <a:tcPr marL="91442" marR="91442" marT="45723" marB="45723"/>
                </a:tc>
                <a:extLst>
                  <a:ext uri="{0D108BD9-81ED-4DB2-BD59-A6C34878D82A}">
                    <a16:rowId xmlns:a16="http://schemas.microsoft.com/office/drawing/2014/main" xmlns="" val="505724497"/>
                  </a:ext>
                </a:extLst>
              </a:tr>
              <a:tr h="281032">
                <a:tc>
                  <a:txBody>
                    <a:bodyPr/>
                    <a:lstStyle/>
                    <a:p>
                      <a:r>
                        <a:rPr lang="ru-RU" sz="1400" b="0" dirty="0">
                          <a:solidFill>
                            <a:schemeClr val="tx1"/>
                          </a:solidFill>
                          <a:latin typeface="Times New Roman" panose="02020603050405020304" pitchFamily="18" charset="0"/>
                          <a:cs typeface="Times New Roman" panose="02020603050405020304" pitchFamily="18" charset="0"/>
                        </a:rPr>
                        <a:t>ЦГБ 23</a:t>
                      </a:r>
                    </a:p>
                  </a:txBody>
                  <a:tcPr marL="91442" marR="91442" marT="45723" marB="45723"/>
                </a:tc>
                <a:tc>
                  <a:txBody>
                    <a:bodyPr/>
                    <a:lstStyle/>
                    <a:p>
                      <a:pPr algn="ctr"/>
                      <a:r>
                        <a:rPr lang="ru-RU" sz="1400" b="0" dirty="0">
                          <a:solidFill>
                            <a:schemeClr val="tx1"/>
                          </a:solidFill>
                          <a:latin typeface="Times New Roman" panose="02020603050405020304" pitchFamily="18" charset="0"/>
                          <a:cs typeface="Times New Roman" panose="02020603050405020304" pitchFamily="18" charset="0"/>
                        </a:rPr>
                        <a:t>1512</a:t>
                      </a:r>
                    </a:p>
                  </a:txBody>
                  <a:tcPr marL="91442" marR="91442" marT="45723" marB="45723"/>
                </a:tc>
                <a:tc>
                  <a:txBody>
                    <a:bodyPr/>
                    <a:lstStyle/>
                    <a:p>
                      <a:pPr algn="ctr"/>
                      <a:r>
                        <a:rPr lang="ru-RU" sz="1400" b="0" dirty="0">
                          <a:solidFill>
                            <a:schemeClr val="tx1"/>
                          </a:solidFill>
                          <a:latin typeface="Times New Roman" panose="02020603050405020304" pitchFamily="18" charset="0"/>
                          <a:cs typeface="Times New Roman" panose="02020603050405020304" pitchFamily="18" charset="0"/>
                        </a:rPr>
                        <a:t>6,4</a:t>
                      </a:r>
                    </a:p>
                  </a:txBody>
                  <a:tcPr marL="91442" marR="91442" marT="45723" marB="45723"/>
                </a:tc>
                <a:tc>
                  <a:txBody>
                    <a:bodyPr/>
                    <a:lstStyle/>
                    <a:p>
                      <a:pPr algn="ctr"/>
                      <a:r>
                        <a:rPr lang="ru-RU" sz="1400" b="0" dirty="0">
                          <a:solidFill>
                            <a:schemeClr val="tx1"/>
                          </a:solidFill>
                          <a:latin typeface="Times New Roman" panose="02020603050405020304" pitchFamily="18" charset="0"/>
                          <a:cs typeface="Times New Roman" panose="02020603050405020304" pitchFamily="18" charset="0"/>
                        </a:rPr>
                        <a:t>1,2</a:t>
                      </a:r>
                    </a:p>
                  </a:txBody>
                  <a:tcPr marL="91442" marR="91442" marT="45723" marB="45723"/>
                </a:tc>
                <a:tc>
                  <a:txBody>
                    <a:bodyPr/>
                    <a:lstStyle/>
                    <a:p>
                      <a:pPr algn="ctr"/>
                      <a:r>
                        <a:rPr lang="ru-RU" sz="1400" b="0" dirty="0">
                          <a:solidFill>
                            <a:schemeClr val="tx1"/>
                          </a:solidFill>
                          <a:latin typeface="Times New Roman" panose="02020603050405020304" pitchFamily="18" charset="0"/>
                          <a:cs typeface="Times New Roman" panose="02020603050405020304" pitchFamily="18" charset="0"/>
                        </a:rPr>
                        <a:t>1802,0</a:t>
                      </a:r>
                    </a:p>
                  </a:txBody>
                  <a:tcPr marL="91442" marR="91442" marT="45723" marB="45723"/>
                </a:tc>
                <a:extLst>
                  <a:ext uri="{0D108BD9-81ED-4DB2-BD59-A6C34878D82A}">
                    <a16:rowId xmlns:a16="http://schemas.microsoft.com/office/drawing/2014/main" xmlns="" val="1859753415"/>
                  </a:ext>
                </a:extLst>
              </a:tr>
              <a:tr h="281032">
                <a:tc>
                  <a:txBody>
                    <a:bodyPr/>
                    <a:lstStyle/>
                    <a:p>
                      <a:r>
                        <a:rPr lang="ru-RU" sz="1400" b="0" dirty="0">
                          <a:solidFill>
                            <a:schemeClr val="tx1"/>
                          </a:solidFill>
                          <a:latin typeface="Times New Roman" panose="02020603050405020304" pitchFamily="18" charset="0"/>
                          <a:cs typeface="Times New Roman" panose="02020603050405020304" pitchFamily="18" charset="0"/>
                        </a:rPr>
                        <a:t>ЦГБ 24</a:t>
                      </a:r>
                    </a:p>
                  </a:txBody>
                  <a:tcPr marL="91442" marR="91442" marT="45723" marB="45723"/>
                </a:tc>
                <a:tc>
                  <a:txBody>
                    <a:bodyPr/>
                    <a:lstStyle/>
                    <a:p>
                      <a:pPr algn="ctr"/>
                      <a:r>
                        <a:rPr lang="ru-RU" sz="1400" b="0" dirty="0">
                          <a:solidFill>
                            <a:schemeClr val="tx1"/>
                          </a:solidFill>
                          <a:latin typeface="Times New Roman" panose="02020603050405020304" pitchFamily="18" charset="0"/>
                          <a:cs typeface="Times New Roman" panose="02020603050405020304" pitchFamily="18" charset="0"/>
                        </a:rPr>
                        <a:t>881</a:t>
                      </a:r>
                    </a:p>
                  </a:txBody>
                  <a:tcPr marL="91442" marR="91442" marT="45723" marB="45723"/>
                </a:tc>
                <a:tc>
                  <a:txBody>
                    <a:bodyPr/>
                    <a:lstStyle/>
                    <a:p>
                      <a:pPr algn="ctr"/>
                      <a:r>
                        <a:rPr lang="ru-RU" sz="1400" b="0" dirty="0">
                          <a:solidFill>
                            <a:schemeClr val="tx1"/>
                          </a:solidFill>
                          <a:latin typeface="Times New Roman" panose="02020603050405020304" pitchFamily="18" charset="0"/>
                          <a:cs typeface="Times New Roman" panose="02020603050405020304" pitchFamily="18" charset="0"/>
                        </a:rPr>
                        <a:t>14,1</a:t>
                      </a:r>
                    </a:p>
                  </a:txBody>
                  <a:tcPr marL="91442" marR="91442" marT="45723" marB="45723"/>
                </a:tc>
                <a:tc>
                  <a:txBody>
                    <a:bodyPr/>
                    <a:lstStyle/>
                    <a:p>
                      <a:pPr algn="ctr"/>
                      <a:r>
                        <a:rPr lang="ru-RU" sz="1400" b="0" dirty="0">
                          <a:solidFill>
                            <a:schemeClr val="tx1"/>
                          </a:solidFill>
                          <a:latin typeface="Times New Roman" panose="02020603050405020304" pitchFamily="18" charset="0"/>
                          <a:cs typeface="Times New Roman" panose="02020603050405020304" pitchFamily="18" charset="0"/>
                        </a:rPr>
                        <a:t>3,9</a:t>
                      </a:r>
                    </a:p>
                  </a:txBody>
                  <a:tcPr marL="91442" marR="91442" marT="45723" marB="45723"/>
                </a:tc>
                <a:tc>
                  <a:txBody>
                    <a:bodyPr/>
                    <a:lstStyle/>
                    <a:p>
                      <a:pPr algn="ctr"/>
                      <a:r>
                        <a:rPr lang="ru-RU" sz="1400" b="0" dirty="0">
                          <a:solidFill>
                            <a:schemeClr val="tx1"/>
                          </a:solidFill>
                          <a:latin typeface="Times New Roman" panose="02020603050405020304" pitchFamily="18" charset="0"/>
                          <a:cs typeface="Times New Roman" panose="02020603050405020304" pitchFamily="18" charset="0"/>
                        </a:rPr>
                        <a:t>603,0</a:t>
                      </a:r>
                    </a:p>
                  </a:txBody>
                  <a:tcPr marL="91442" marR="91442" marT="45723" marB="45723"/>
                </a:tc>
                <a:extLst>
                  <a:ext uri="{0D108BD9-81ED-4DB2-BD59-A6C34878D82A}">
                    <a16:rowId xmlns:a16="http://schemas.microsoft.com/office/drawing/2014/main" xmlns="" val="2866892236"/>
                  </a:ext>
                </a:extLst>
              </a:tr>
              <a:tr h="281032">
                <a:tc>
                  <a:txBody>
                    <a:bodyPr/>
                    <a:lstStyle/>
                    <a:p>
                      <a:r>
                        <a:rPr lang="ru-RU" sz="1400" b="0" dirty="0">
                          <a:solidFill>
                            <a:schemeClr val="tx1"/>
                          </a:solidFill>
                          <a:latin typeface="Times New Roman" panose="02020603050405020304" pitchFamily="18" charset="0"/>
                          <a:cs typeface="Times New Roman" panose="02020603050405020304" pitchFamily="18" charset="0"/>
                        </a:rPr>
                        <a:t>ЕКДЦ</a:t>
                      </a:r>
                    </a:p>
                  </a:txBody>
                  <a:tcPr marL="91442" marR="91442" marT="45723" marB="45723"/>
                </a:tc>
                <a:tc>
                  <a:txBody>
                    <a:bodyPr/>
                    <a:lstStyle/>
                    <a:p>
                      <a:pPr algn="ctr"/>
                      <a:r>
                        <a:rPr lang="ru-RU" sz="1400" b="0" dirty="0">
                          <a:solidFill>
                            <a:schemeClr val="tx1"/>
                          </a:solidFill>
                          <a:latin typeface="Times New Roman" panose="02020603050405020304" pitchFamily="18" charset="0"/>
                          <a:cs typeface="Times New Roman" panose="02020603050405020304" pitchFamily="18" charset="0"/>
                        </a:rPr>
                        <a:t>4556</a:t>
                      </a:r>
                    </a:p>
                  </a:txBody>
                  <a:tcPr marL="91442" marR="91442" marT="45723" marB="45723"/>
                </a:tc>
                <a:tc>
                  <a:txBody>
                    <a:bodyPr/>
                    <a:lstStyle/>
                    <a:p>
                      <a:pPr algn="ctr"/>
                      <a:r>
                        <a:rPr lang="ru-RU" sz="1400" b="0" dirty="0">
                          <a:solidFill>
                            <a:schemeClr val="tx1"/>
                          </a:solidFill>
                          <a:latin typeface="Times New Roman" panose="02020603050405020304" pitchFamily="18" charset="0"/>
                          <a:cs typeface="Times New Roman" panose="02020603050405020304" pitchFamily="18" charset="0"/>
                        </a:rPr>
                        <a:t>100</a:t>
                      </a:r>
                    </a:p>
                  </a:txBody>
                  <a:tcPr marL="91442" marR="91442" marT="45723" marB="45723"/>
                </a:tc>
                <a:tc>
                  <a:txBody>
                    <a:bodyPr/>
                    <a:lstStyle/>
                    <a:p>
                      <a:pPr algn="ctr"/>
                      <a:r>
                        <a:rPr lang="ru-RU" sz="1400" b="0" dirty="0">
                          <a:solidFill>
                            <a:schemeClr val="tx1"/>
                          </a:solidFill>
                          <a:latin typeface="Times New Roman" panose="02020603050405020304" pitchFamily="18" charset="0"/>
                          <a:cs typeface="Times New Roman" panose="02020603050405020304" pitchFamily="18" charset="0"/>
                        </a:rPr>
                        <a:t>1,5</a:t>
                      </a:r>
                    </a:p>
                  </a:txBody>
                  <a:tcPr marL="91442" marR="91442" marT="45723" marB="45723"/>
                </a:tc>
                <a:tc>
                  <a:txBody>
                    <a:bodyPr/>
                    <a:lstStyle/>
                    <a:p>
                      <a:pPr algn="ctr"/>
                      <a:r>
                        <a:rPr lang="ru-RU" sz="1400" b="0" dirty="0">
                          <a:solidFill>
                            <a:schemeClr val="tx1"/>
                          </a:solidFill>
                          <a:latin typeface="Times New Roman" panose="02020603050405020304" pitchFamily="18" charset="0"/>
                          <a:cs typeface="Times New Roman" panose="02020603050405020304" pitchFamily="18" charset="0"/>
                        </a:rPr>
                        <a:t>26552,6</a:t>
                      </a:r>
                    </a:p>
                  </a:txBody>
                  <a:tcPr marL="91442" marR="91442" marT="45723" marB="45723"/>
                </a:tc>
                <a:extLst>
                  <a:ext uri="{0D108BD9-81ED-4DB2-BD59-A6C34878D82A}">
                    <a16:rowId xmlns:a16="http://schemas.microsoft.com/office/drawing/2014/main" xmlns="" val="419787786"/>
                  </a:ext>
                </a:extLst>
              </a:tr>
              <a:tr h="306623">
                <a:tc>
                  <a:txBody>
                    <a:bodyPr/>
                    <a:lstStyle/>
                    <a:p>
                      <a:r>
                        <a:rPr lang="ru-RU" sz="1400" b="1" dirty="0">
                          <a:solidFill>
                            <a:schemeClr val="tx1"/>
                          </a:solidFill>
                          <a:latin typeface="Times New Roman" panose="02020603050405020304" pitchFamily="18" charset="0"/>
                          <a:cs typeface="Times New Roman" panose="02020603050405020304" pitchFamily="18" charset="0"/>
                        </a:rPr>
                        <a:t>Город</a:t>
                      </a:r>
                    </a:p>
                  </a:txBody>
                  <a:tcPr marL="91442" marR="91442" marT="45723" marB="45723"/>
                </a:tc>
                <a:tc>
                  <a:txBody>
                    <a:bodyPr/>
                    <a:lstStyle/>
                    <a:p>
                      <a:pPr algn="ctr"/>
                      <a:r>
                        <a:rPr lang="ru-RU" sz="1400" b="1" dirty="0">
                          <a:solidFill>
                            <a:schemeClr val="tx1"/>
                          </a:solidFill>
                          <a:latin typeface="Times New Roman" panose="02020603050405020304" pitchFamily="18" charset="0"/>
                          <a:cs typeface="Times New Roman" panose="02020603050405020304" pitchFamily="18" charset="0"/>
                        </a:rPr>
                        <a:t>15624</a:t>
                      </a:r>
                    </a:p>
                  </a:txBody>
                  <a:tcPr marL="91442" marR="91442" marT="45723" marB="45723"/>
                </a:tc>
                <a:tc>
                  <a:txBody>
                    <a:bodyPr/>
                    <a:lstStyle/>
                    <a:p>
                      <a:pPr algn="ctr"/>
                      <a:r>
                        <a:rPr lang="ru-RU" sz="1400" b="1" dirty="0">
                          <a:solidFill>
                            <a:schemeClr val="tx1"/>
                          </a:solidFill>
                          <a:latin typeface="Times New Roman" panose="02020603050405020304" pitchFamily="18" charset="0"/>
                          <a:cs typeface="Times New Roman" panose="02020603050405020304" pitchFamily="18" charset="0"/>
                        </a:rPr>
                        <a:t>41,1</a:t>
                      </a:r>
                    </a:p>
                  </a:txBody>
                  <a:tcPr marL="91442" marR="91442" marT="45723" marB="45723"/>
                </a:tc>
                <a:tc>
                  <a:txBody>
                    <a:bodyPr/>
                    <a:lstStyle/>
                    <a:p>
                      <a:pPr algn="ctr"/>
                      <a:r>
                        <a:rPr lang="ru-RU" sz="1400" b="1" dirty="0">
                          <a:solidFill>
                            <a:schemeClr val="tx1"/>
                          </a:solidFill>
                          <a:latin typeface="Times New Roman" panose="02020603050405020304" pitchFamily="18" charset="0"/>
                          <a:cs typeface="Times New Roman" panose="02020603050405020304" pitchFamily="18" charset="0"/>
                        </a:rPr>
                        <a:t>9,1</a:t>
                      </a:r>
                    </a:p>
                  </a:txBody>
                  <a:tcPr marL="91442" marR="91442" marT="45723" marB="45723"/>
                </a:tc>
                <a:tc>
                  <a:txBody>
                    <a:bodyPr/>
                    <a:lstStyle/>
                    <a:p>
                      <a:pPr algn="ctr"/>
                      <a:r>
                        <a:rPr lang="ru-RU" sz="1400" b="1" dirty="0">
                          <a:solidFill>
                            <a:schemeClr val="tx1"/>
                          </a:solidFill>
                          <a:latin typeface="Times New Roman" panose="02020603050405020304" pitchFamily="18" charset="0"/>
                          <a:cs typeface="Times New Roman" panose="02020603050405020304" pitchFamily="18" charset="0"/>
                        </a:rPr>
                        <a:t>1903,0</a:t>
                      </a:r>
                    </a:p>
                  </a:txBody>
                  <a:tcPr marL="91442" marR="91442" marT="45723" marB="45723"/>
                </a:tc>
                <a:extLst>
                  <a:ext uri="{0D108BD9-81ED-4DB2-BD59-A6C34878D82A}">
                    <a16:rowId xmlns:a16="http://schemas.microsoft.com/office/drawing/2014/main" xmlns="" val="2655792666"/>
                  </a:ext>
                </a:extLst>
              </a:tr>
            </a:tbl>
          </a:graphicData>
        </a:graphic>
      </p:graphicFrame>
      <p:sp>
        <p:nvSpPr>
          <p:cNvPr id="72781" name="TextBox 5">
            <a:extLst>
              <a:ext uri="{FF2B5EF4-FFF2-40B4-BE49-F238E27FC236}">
                <a16:creationId xmlns:a16="http://schemas.microsoft.com/office/drawing/2014/main" xmlns="" id="{3D424DBA-3196-4325-A48D-DFE9C8AFC9AB}"/>
              </a:ext>
            </a:extLst>
          </p:cNvPr>
          <p:cNvSpPr txBox="1">
            <a:spLocks noChangeArrowheads="1"/>
          </p:cNvSpPr>
          <p:nvPr/>
        </p:nvSpPr>
        <p:spPr bwMode="auto">
          <a:xfrm>
            <a:off x="183248" y="214357"/>
            <a:ext cx="4464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1800" b="1" dirty="0">
                <a:solidFill>
                  <a:srgbClr val="FF0000"/>
                </a:solidFill>
                <a:cs typeface="Times New Roman" panose="02020603050405020304" pitchFamily="18" charset="0"/>
              </a:rPr>
              <a:t>ДДМЖ, возраст 18-55 лет</a:t>
            </a:r>
          </a:p>
        </p:txBody>
      </p:sp>
      <p:graphicFrame>
        <p:nvGraphicFramePr>
          <p:cNvPr id="8" name="Таблица 7">
            <a:extLst>
              <a:ext uri="{FF2B5EF4-FFF2-40B4-BE49-F238E27FC236}">
                <a16:creationId xmlns:a16="http://schemas.microsoft.com/office/drawing/2014/main" xmlns="" id="{D88F8ED1-D4FA-4E4F-8BDF-2AF56FF41414}"/>
              </a:ext>
            </a:extLst>
          </p:cNvPr>
          <p:cNvGraphicFramePr>
            <a:graphicFrameLocks noGrp="1"/>
          </p:cNvGraphicFramePr>
          <p:nvPr>
            <p:extLst>
              <p:ext uri="{D42A27DB-BD31-4B8C-83A1-F6EECF244321}">
                <p14:modId xmlns:p14="http://schemas.microsoft.com/office/powerpoint/2010/main" val="3944797499"/>
              </p:ext>
            </p:extLst>
          </p:nvPr>
        </p:nvGraphicFramePr>
        <p:xfrm>
          <a:off x="3424382" y="1077218"/>
          <a:ext cx="8522290" cy="1258887"/>
        </p:xfrm>
        <a:graphic>
          <a:graphicData uri="http://schemas.openxmlformats.org/drawingml/2006/table">
            <a:tbl>
              <a:tblPr firstRow="1" bandRow="1">
                <a:tableStyleId>{5C22544A-7EE6-4342-B048-85BDC9FD1C3A}</a:tableStyleId>
              </a:tblPr>
              <a:tblGrid>
                <a:gridCol w="1704458">
                  <a:extLst>
                    <a:ext uri="{9D8B030D-6E8A-4147-A177-3AD203B41FA5}">
                      <a16:colId xmlns:a16="http://schemas.microsoft.com/office/drawing/2014/main" xmlns="" val="3938177198"/>
                    </a:ext>
                  </a:extLst>
                </a:gridCol>
                <a:gridCol w="1704458">
                  <a:extLst>
                    <a:ext uri="{9D8B030D-6E8A-4147-A177-3AD203B41FA5}">
                      <a16:colId xmlns:a16="http://schemas.microsoft.com/office/drawing/2014/main" xmlns="" val="76618034"/>
                    </a:ext>
                  </a:extLst>
                </a:gridCol>
                <a:gridCol w="1704458">
                  <a:extLst>
                    <a:ext uri="{9D8B030D-6E8A-4147-A177-3AD203B41FA5}">
                      <a16:colId xmlns:a16="http://schemas.microsoft.com/office/drawing/2014/main" xmlns="" val="3084324589"/>
                    </a:ext>
                  </a:extLst>
                </a:gridCol>
                <a:gridCol w="1950249">
                  <a:extLst>
                    <a:ext uri="{9D8B030D-6E8A-4147-A177-3AD203B41FA5}">
                      <a16:colId xmlns:a16="http://schemas.microsoft.com/office/drawing/2014/main" xmlns="" val="2134725855"/>
                    </a:ext>
                  </a:extLst>
                </a:gridCol>
                <a:gridCol w="1458667">
                  <a:extLst>
                    <a:ext uri="{9D8B030D-6E8A-4147-A177-3AD203B41FA5}">
                      <a16:colId xmlns:a16="http://schemas.microsoft.com/office/drawing/2014/main" xmlns="" val="1745515405"/>
                    </a:ext>
                  </a:extLst>
                </a:gridCol>
              </a:tblGrid>
              <a:tr h="518055">
                <a:tc>
                  <a:txBody>
                    <a:bodyPr/>
                    <a:lstStyle/>
                    <a:p>
                      <a:pPr algn="l"/>
                      <a:r>
                        <a:rPr lang="ru-RU" sz="1800" b="0" dirty="0">
                          <a:solidFill>
                            <a:schemeClr val="tx1"/>
                          </a:solidFill>
                          <a:latin typeface="+mj-lt"/>
                          <a:cs typeface="Times New Roman" panose="02020603050405020304" pitchFamily="18" charset="0"/>
                        </a:rPr>
                        <a:t>ДДМЖ</a:t>
                      </a:r>
                    </a:p>
                  </a:txBody>
                  <a:tcPr marL="91456" marR="91456" marT="45668" marB="45668"/>
                </a:tc>
                <a:tc>
                  <a:txBody>
                    <a:bodyPr/>
                    <a:lstStyle/>
                    <a:p>
                      <a:pPr algn="ctr"/>
                      <a:r>
                        <a:rPr lang="ru-RU" sz="1800" b="0" dirty="0">
                          <a:solidFill>
                            <a:schemeClr val="tx1"/>
                          </a:solidFill>
                          <a:latin typeface="+mj-lt"/>
                          <a:cs typeface="Times New Roman" panose="02020603050405020304" pitchFamily="18" charset="0"/>
                        </a:rPr>
                        <a:t>15 -17 лет</a:t>
                      </a:r>
                    </a:p>
                  </a:txBody>
                  <a:tcPr marL="91456" marR="91456" marT="45668" marB="45668"/>
                </a:tc>
                <a:tc>
                  <a:txBody>
                    <a:bodyPr/>
                    <a:lstStyle/>
                    <a:p>
                      <a:pPr algn="ctr"/>
                      <a:r>
                        <a:rPr lang="ru-RU" sz="1800" b="0" dirty="0">
                          <a:solidFill>
                            <a:schemeClr val="tx1"/>
                          </a:solidFill>
                          <a:latin typeface="+mj-lt"/>
                          <a:cs typeface="Times New Roman" panose="02020603050405020304" pitchFamily="18" charset="0"/>
                        </a:rPr>
                        <a:t>18-55 лет</a:t>
                      </a:r>
                    </a:p>
                  </a:txBody>
                  <a:tcPr marL="91456" marR="91456" marT="45668" marB="45668"/>
                </a:tc>
                <a:tc>
                  <a:txBody>
                    <a:bodyPr/>
                    <a:lstStyle/>
                    <a:p>
                      <a:pPr algn="ctr"/>
                      <a:r>
                        <a:rPr lang="ru-RU" sz="1800" b="0" dirty="0">
                          <a:solidFill>
                            <a:schemeClr val="tx1"/>
                          </a:solidFill>
                          <a:latin typeface="+mj-lt"/>
                          <a:cs typeface="Times New Roman" panose="02020603050405020304" pitchFamily="18" charset="0"/>
                        </a:rPr>
                        <a:t>Старше 55 лет</a:t>
                      </a:r>
                    </a:p>
                  </a:txBody>
                  <a:tcPr marL="91456" marR="91456" marT="45668" marB="45668"/>
                </a:tc>
                <a:tc>
                  <a:txBody>
                    <a:bodyPr/>
                    <a:lstStyle/>
                    <a:p>
                      <a:pPr algn="ctr"/>
                      <a:r>
                        <a:rPr lang="ru-RU" sz="1800" b="0" dirty="0">
                          <a:solidFill>
                            <a:schemeClr val="tx1"/>
                          </a:solidFill>
                          <a:latin typeface="+mj-lt"/>
                          <a:cs typeface="Times New Roman" panose="02020603050405020304" pitchFamily="18" charset="0"/>
                        </a:rPr>
                        <a:t>Всего</a:t>
                      </a:r>
                    </a:p>
                  </a:txBody>
                  <a:tcPr marL="91456" marR="91456" marT="45668" marB="45668"/>
                </a:tc>
                <a:extLst>
                  <a:ext uri="{0D108BD9-81ED-4DB2-BD59-A6C34878D82A}">
                    <a16:rowId xmlns:a16="http://schemas.microsoft.com/office/drawing/2014/main" xmlns="" val="2929681502"/>
                  </a:ext>
                </a:extLst>
              </a:tr>
              <a:tr h="370416">
                <a:tc>
                  <a:txBody>
                    <a:bodyPr/>
                    <a:lstStyle/>
                    <a:p>
                      <a:pPr algn="l"/>
                      <a:r>
                        <a:rPr lang="ru-RU" sz="1800" b="0" dirty="0" err="1">
                          <a:solidFill>
                            <a:schemeClr val="tx1"/>
                          </a:solidFill>
                          <a:latin typeface="+mj-lt"/>
                          <a:cs typeface="Times New Roman" panose="02020603050405020304" pitchFamily="18" charset="0"/>
                        </a:rPr>
                        <a:t>Абс</a:t>
                      </a:r>
                      <a:r>
                        <a:rPr lang="ru-RU" sz="1800" b="0" dirty="0">
                          <a:solidFill>
                            <a:schemeClr val="tx1"/>
                          </a:solidFill>
                          <a:latin typeface="+mj-lt"/>
                          <a:cs typeface="Times New Roman" panose="02020603050405020304" pitchFamily="18" charset="0"/>
                        </a:rPr>
                        <a:t>. число</a:t>
                      </a:r>
                    </a:p>
                  </a:txBody>
                  <a:tcPr marL="91456" marR="91456" marT="45668" marB="45668"/>
                </a:tc>
                <a:tc>
                  <a:txBody>
                    <a:bodyPr/>
                    <a:lstStyle/>
                    <a:p>
                      <a:pPr algn="ctr"/>
                      <a:r>
                        <a:rPr lang="ru-RU" sz="1800" b="0" dirty="0">
                          <a:solidFill>
                            <a:schemeClr val="tx1"/>
                          </a:solidFill>
                          <a:latin typeface="+mj-lt"/>
                          <a:cs typeface="Times New Roman" panose="02020603050405020304" pitchFamily="18" charset="0"/>
                        </a:rPr>
                        <a:t>140</a:t>
                      </a:r>
                    </a:p>
                  </a:txBody>
                  <a:tcPr marL="91456" marR="91456" marT="45668" marB="45668"/>
                </a:tc>
                <a:tc>
                  <a:txBody>
                    <a:bodyPr/>
                    <a:lstStyle/>
                    <a:p>
                      <a:pPr algn="ctr"/>
                      <a:r>
                        <a:rPr lang="ru-RU" sz="1800" b="0" dirty="0">
                          <a:solidFill>
                            <a:schemeClr val="tx1"/>
                          </a:solidFill>
                          <a:latin typeface="+mj-lt"/>
                          <a:cs typeface="Times New Roman" panose="02020603050405020304" pitchFamily="18" charset="0"/>
                        </a:rPr>
                        <a:t>15624</a:t>
                      </a:r>
                    </a:p>
                  </a:txBody>
                  <a:tcPr marL="91456" marR="91456" marT="45668" marB="45668"/>
                </a:tc>
                <a:tc>
                  <a:txBody>
                    <a:bodyPr/>
                    <a:lstStyle/>
                    <a:p>
                      <a:pPr algn="ctr"/>
                      <a:r>
                        <a:rPr lang="ru-RU" sz="1800" b="0" dirty="0">
                          <a:solidFill>
                            <a:schemeClr val="tx1"/>
                          </a:solidFill>
                          <a:latin typeface="+mj-lt"/>
                          <a:cs typeface="Times New Roman" panose="02020603050405020304" pitchFamily="18" charset="0"/>
                        </a:rPr>
                        <a:t>4170</a:t>
                      </a:r>
                    </a:p>
                  </a:txBody>
                  <a:tcPr marL="91456" marR="91456" marT="45668" marB="45668"/>
                </a:tc>
                <a:tc>
                  <a:txBody>
                    <a:bodyPr/>
                    <a:lstStyle/>
                    <a:p>
                      <a:pPr algn="ctr"/>
                      <a:r>
                        <a:rPr lang="ru-RU" sz="1800" b="0" dirty="0">
                          <a:solidFill>
                            <a:schemeClr val="tx1"/>
                          </a:solidFill>
                          <a:latin typeface="+mj-lt"/>
                          <a:cs typeface="Times New Roman" panose="02020603050405020304" pitchFamily="18" charset="0"/>
                        </a:rPr>
                        <a:t>19794</a:t>
                      </a:r>
                    </a:p>
                  </a:txBody>
                  <a:tcPr marL="91456" marR="91456" marT="45668" marB="45668"/>
                </a:tc>
                <a:extLst>
                  <a:ext uri="{0D108BD9-81ED-4DB2-BD59-A6C34878D82A}">
                    <a16:rowId xmlns:a16="http://schemas.microsoft.com/office/drawing/2014/main" xmlns="" val="2214903329"/>
                  </a:ext>
                </a:extLst>
              </a:tr>
              <a:tr h="370416">
                <a:tc>
                  <a:txBody>
                    <a:bodyPr/>
                    <a:lstStyle/>
                    <a:p>
                      <a:pPr algn="l"/>
                      <a:r>
                        <a:rPr lang="ru-RU" sz="1800" b="0" dirty="0">
                          <a:solidFill>
                            <a:schemeClr val="tx1"/>
                          </a:solidFill>
                          <a:latin typeface="+mj-lt"/>
                          <a:cs typeface="Times New Roman" panose="02020603050405020304" pitchFamily="18" charset="0"/>
                        </a:rPr>
                        <a:t>Доля, %</a:t>
                      </a:r>
                    </a:p>
                  </a:txBody>
                  <a:tcPr marL="91456" marR="91456" marT="45668" marB="45668"/>
                </a:tc>
                <a:tc>
                  <a:txBody>
                    <a:bodyPr/>
                    <a:lstStyle/>
                    <a:p>
                      <a:pPr algn="ctr"/>
                      <a:r>
                        <a:rPr lang="ru-RU" sz="1800" b="0" dirty="0">
                          <a:solidFill>
                            <a:schemeClr val="tx1"/>
                          </a:solidFill>
                          <a:latin typeface="+mj-lt"/>
                          <a:cs typeface="Times New Roman" panose="02020603050405020304" pitchFamily="18" charset="0"/>
                        </a:rPr>
                        <a:t>0,7</a:t>
                      </a:r>
                    </a:p>
                  </a:txBody>
                  <a:tcPr marL="91456" marR="91456" marT="45668" marB="45668"/>
                </a:tc>
                <a:tc>
                  <a:txBody>
                    <a:bodyPr/>
                    <a:lstStyle/>
                    <a:p>
                      <a:pPr algn="ctr"/>
                      <a:r>
                        <a:rPr lang="ru-RU" sz="1800" b="0" dirty="0">
                          <a:solidFill>
                            <a:schemeClr val="tx1"/>
                          </a:solidFill>
                          <a:latin typeface="+mj-lt"/>
                          <a:cs typeface="Times New Roman" panose="02020603050405020304" pitchFamily="18" charset="0"/>
                        </a:rPr>
                        <a:t>78,9</a:t>
                      </a:r>
                    </a:p>
                  </a:txBody>
                  <a:tcPr marL="91456" marR="91456" marT="45668" marB="45668"/>
                </a:tc>
                <a:tc>
                  <a:txBody>
                    <a:bodyPr/>
                    <a:lstStyle/>
                    <a:p>
                      <a:pPr algn="ctr"/>
                      <a:r>
                        <a:rPr lang="ru-RU" sz="1800" b="0" dirty="0">
                          <a:solidFill>
                            <a:schemeClr val="tx1"/>
                          </a:solidFill>
                          <a:latin typeface="+mj-lt"/>
                          <a:cs typeface="Times New Roman" panose="02020603050405020304" pitchFamily="18" charset="0"/>
                        </a:rPr>
                        <a:t>21,1</a:t>
                      </a:r>
                    </a:p>
                  </a:txBody>
                  <a:tcPr marL="91456" marR="91456" marT="45668" marB="45668"/>
                </a:tc>
                <a:tc>
                  <a:txBody>
                    <a:bodyPr/>
                    <a:lstStyle/>
                    <a:p>
                      <a:pPr algn="ctr"/>
                      <a:r>
                        <a:rPr lang="ru-RU" sz="1800" b="0" dirty="0">
                          <a:solidFill>
                            <a:schemeClr val="tx1"/>
                          </a:solidFill>
                          <a:latin typeface="+mj-lt"/>
                          <a:cs typeface="Times New Roman" panose="02020603050405020304" pitchFamily="18" charset="0"/>
                        </a:rPr>
                        <a:t>100</a:t>
                      </a:r>
                    </a:p>
                  </a:txBody>
                  <a:tcPr marL="91456" marR="91456" marT="45668" marB="45668"/>
                </a:tc>
                <a:extLst>
                  <a:ext uri="{0D108BD9-81ED-4DB2-BD59-A6C34878D82A}">
                    <a16:rowId xmlns:a16="http://schemas.microsoft.com/office/drawing/2014/main" xmlns="" val="3205360319"/>
                  </a:ext>
                </a:extLst>
              </a:tr>
            </a:tbl>
          </a:graphicData>
        </a:graphic>
      </p:graphicFrame>
      <p:sp>
        <p:nvSpPr>
          <p:cNvPr id="72808" name="TextBox 8">
            <a:extLst>
              <a:ext uri="{FF2B5EF4-FFF2-40B4-BE49-F238E27FC236}">
                <a16:creationId xmlns:a16="http://schemas.microsoft.com/office/drawing/2014/main" xmlns="" id="{9CD9E3DD-D096-4221-897B-732227C7D0B0}"/>
              </a:ext>
            </a:extLst>
          </p:cNvPr>
          <p:cNvSpPr txBox="1">
            <a:spLocks noChangeArrowheads="1"/>
          </p:cNvSpPr>
          <p:nvPr/>
        </p:nvSpPr>
        <p:spPr bwMode="auto">
          <a:xfrm>
            <a:off x="6116393" y="2336105"/>
            <a:ext cx="5754028"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 typeface="Wingdings" panose="05000000000000000000" pitchFamily="2" charset="2"/>
              <a:buChar char="ü"/>
            </a:pPr>
            <a:r>
              <a:rPr lang="ru-RU" altLang="ru-RU" sz="1800" dirty="0">
                <a:latin typeface="+mj-lt"/>
                <a:cs typeface="Times New Roman" panose="02020603050405020304" pitchFamily="18" charset="0"/>
              </a:rPr>
              <a:t>диагностика ДДМЖ проводится преимущественно в женских консультациях; доля выявления ДДМЖ при диспансеризации составляет лишь 9,1%;</a:t>
            </a:r>
          </a:p>
          <a:p>
            <a:pPr>
              <a:spcBef>
                <a:spcPct val="0"/>
              </a:spcBef>
              <a:buFont typeface="Wingdings" panose="05000000000000000000" pitchFamily="2" charset="2"/>
              <a:buChar char="ü"/>
            </a:pPr>
            <a:r>
              <a:rPr lang="ru-RU" altLang="ru-RU" sz="1800" dirty="0">
                <a:latin typeface="+mj-lt"/>
                <a:cs typeface="Times New Roman" panose="02020603050405020304" pitchFamily="18" charset="0"/>
              </a:rPr>
              <a:t>значительные колебания абсолютного числа заболеваний и показателя заболеваемости в различных ЛПУ города указывают на недостаточную  работу по диагностике и диспансеризации женщин с ДДМЖ;</a:t>
            </a:r>
          </a:p>
          <a:p>
            <a:pPr>
              <a:spcBef>
                <a:spcPct val="0"/>
              </a:spcBef>
              <a:buFont typeface="Wingdings" panose="05000000000000000000" pitchFamily="2" charset="2"/>
              <a:buChar char="ü"/>
            </a:pPr>
            <a:r>
              <a:rPr lang="ru-RU" altLang="ru-RU" sz="1800" dirty="0">
                <a:latin typeface="+mj-lt"/>
                <a:cs typeface="Times New Roman" panose="02020603050405020304" pitchFamily="18" charset="0"/>
              </a:rPr>
              <a:t>только в женских консультациях 4-х ЛПУ из 9 подготовлены врачи  по доброкачественным заболеваниям МЖ; в остальных ЛПУ пациентки направляются к онкологам поликлиник или поликлиники МАУ ГКБ №40;</a:t>
            </a:r>
          </a:p>
          <a:p>
            <a:pPr>
              <a:spcBef>
                <a:spcPct val="0"/>
              </a:spcBef>
              <a:buFont typeface="Wingdings" panose="05000000000000000000" pitchFamily="2" charset="2"/>
              <a:buChar char="ü"/>
            </a:pPr>
            <a:r>
              <a:rPr lang="ru-RU" altLang="ru-RU" sz="1800" dirty="0">
                <a:latin typeface="+mj-lt"/>
                <a:cs typeface="Times New Roman" panose="02020603050405020304" pitchFamily="18" charset="0"/>
              </a:rPr>
              <a:t>в 2018 году приоритетным направлением работы врачей ЖК должна быть работа по организации и оказанию медицинской помощи женщинам с ДДМЖ </a:t>
            </a:r>
          </a:p>
        </p:txBody>
      </p:sp>
      <p:graphicFrame>
        <p:nvGraphicFramePr>
          <p:cNvPr id="72809" name="Диаграмма 5">
            <a:extLst>
              <a:ext uri="{FF2B5EF4-FFF2-40B4-BE49-F238E27FC236}">
                <a16:creationId xmlns:a16="http://schemas.microsoft.com/office/drawing/2014/main" xmlns="" id="{83DB8577-BE50-4977-8857-2F6823C8559D}"/>
              </a:ext>
            </a:extLst>
          </p:cNvPr>
          <p:cNvGraphicFramePr>
            <a:graphicFrameLocks/>
          </p:cNvGraphicFramePr>
          <p:nvPr>
            <p:extLst>
              <p:ext uri="{D42A27DB-BD31-4B8C-83A1-F6EECF244321}">
                <p14:modId xmlns:p14="http://schemas.microsoft.com/office/powerpoint/2010/main" val="912953771"/>
              </p:ext>
            </p:extLst>
          </p:nvPr>
        </p:nvGraphicFramePr>
        <p:xfrm>
          <a:off x="135167" y="354117"/>
          <a:ext cx="3063428" cy="2433244"/>
        </p:xfrm>
        <a:graphic>
          <a:graphicData uri="http://schemas.openxmlformats.org/presentationml/2006/ole">
            <mc:AlternateContent xmlns:mc="http://schemas.openxmlformats.org/markup-compatibility/2006">
              <mc:Choice xmlns:v="urn:schemas-microsoft-com:vml" Requires="v">
                <p:oleObj spid="_x0000_s77859" name="Диаграмма" r:id="rId3" imgW="2085013" imgH="1463167" progId="Excel.Chart.8">
                  <p:embed/>
                </p:oleObj>
              </mc:Choice>
              <mc:Fallback>
                <p:oleObj name="Диаграмма" r:id="rId3" imgW="2085013" imgH="1463167" progId="Excel.Chart.8">
                  <p:embed/>
                  <p:pic>
                    <p:nvPicPr>
                      <p:cNvPr id="72809" name="Диаграмма 5">
                        <a:extLst>
                          <a:ext uri="{FF2B5EF4-FFF2-40B4-BE49-F238E27FC236}">
                            <a16:creationId xmlns:a16="http://schemas.microsoft.com/office/drawing/2014/main" xmlns="" id="{83DB8577-BE50-4977-8857-2F6823C8559D}"/>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167" y="354117"/>
                        <a:ext cx="3063428" cy="2433244"/>
                      </a:xfrm>
                      <a:prstGeom prst="rect">
                        <a:avLst/>
                      </a:prstGeom>
                      <a:noFill/>
                      <a:ln>
                        <a:noFill/>
                      </a:ln>
                      <a:extLst/>
                    </p:spPr>
                  </p:pic>
                </p:oleObj>
              </mc:Fallback>
            </mc:AlternateContent>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2"/>
          <p:cNvSpPr>
            <a:spLocks noGrp="1" noChangeArrowheads="1"/>
          </p:cNvSpPr>
          <p:nvPr>
            <p:ph type="title"/>
          </p:nvPr>
        </p:nvSpPr>
        <p:spPr>
          <a:xfrm>
            <a:off x="601032" y="50182"/>
            <a:ext cx="10863186" cy="892372"/>
          </a:xfrm>
        </p:spPr>
        <p:txBody>
          <a:bodyPr>
            <a:normAutofit/>
          </a:bodyPr>
          <a:lstStyle/>
          <a:p>
            <a:pPr eaLnBrk="1" hangingPunct="1">
              <a:defRPr/>
            </a:pPr>
            <a:r>
              <a:rPr lang="ru-RU" altLang="ru-RU" b="1" dirty="0">
                <a:solidFill>
                  <a:schemeClr val="tx1"/>
                </a:solidFill>
              </a:rPr>
              <a:t>Боль и дискомфорт в МЖ</a:t>
            </a:r>
          </a:p>
        </p:txBody>
      </p:sp>
      <p:sp>
        <p:nvSpPr>
          <p:cNvPr id="23556" name="Text Box 4"/>
          <p:cNvSpPr txBox="1">
            <a:spLocks noChangeArrowheads="1"/>
          </p:cNvSpPr>
          <p:nvPr/>
        </p:nvSpPr>
        <p:spPr bwMode="auto">
          <a:xfrm>
            <a:off x="869504" y="2257828"/>
            <a:ext cx="4002360" cy="400110"/>
          </a:xfrm>
          <a:prstGeom prst="rect">
            <a:avLst/>
          </a:prstGeom>
          <a:solidFill>
            <a:schemeClr val="accent6">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ru-RU" altLang="ru-RU" sz="2000" dirty="0">
                <a:latin typeface="+mj-lt"/>
              </a:rPr>
              <a:t>Циклическая – 2/3 пациенток </a:t>
            </a:r>
          </a:p>
        </p:txBody>
      </p:sp>
      <p:sp>
        <p:nvSpPr>
          <p:cNvPr id="23557" name="Text Box 5"/>
          <p:cNvSpPr txBox="1">
            <a:spLocks noChangeArrowheads="1"/>
          </p:cNvSpPr>
          <p:nvPr/>
        </p:nvSpPr>
        <p:spPr bwMode="auto">
          <a:xfrm>
            <a:off x="7104112" y="2257828"/>
            <a:ext cx="3948068" cy="400110"/>
          </a:xfrm>
          <a:prstGeom prst="rect">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ru-RU" altLang="ru-RU" sz="2000" dirty="0">
                <a:latin typeface="+mj-lt"/>
              </a:rPr>
              <a:t>Нециклическая – 1/3 пациенток</a:t>
            </a:r>
          </a:p>
        </p:txBody>
      </p:sp>
      <p:sp>
        <p:nvSpPr>
          <p:cNvPr id="23559" name="Text Box 7"/>
          <p:cNvSpPr txBox="1">
            <a:spLocks noChangeArrowheads="1"/>
          </p:cNvSpPr>
          <p:nvPr/>
        </p:nvSpPr>
        <p:spPr bwMode="auto">
          <a:xfrm>
            <a:off x="5876883" y="3157571"/>
            <a:ext cx="5750279" cy="523220"/>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ru-RU" altLang="ru-RU" sz="2800" b="1" dirty="0">
                <a:latin typeface="+mj-lt"/>
              </a:rPr>
              <a:t>Психологический дискомфорт</a:t>
            </a:r>
          </a:p>
        </p:txBody>
      </p:sp>
      <p:sp>
        <p:nvSpPr>
          <p:cNvPr id="23560" name="Text Box 8"/>
          <p:cNvSpPr txBox="1">
            <a:spLocks noChangeArrowheads="1"/>
          </p:cNvSpPr>
          <p:nvPr/>
        </p:nvSpPr>
        <p:spPr bwMode="auto">
          <a:xfrm>
            <a:off x="5879976" y="5517232"/>
            <a:ext cx="5750279" cy="646331"/>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ru-RU" altLang="ru-RU" dirty="0">
                <a:latin typeface="+mj-lt"/>
              </a:rPr>
              <a:t>Гиперчувствительность эпителия МЖ</a:t>
            </a:r>
          </a:p>
          <a:p>
            <a:pPr algn="ctr" eaLnBrk="1" hangingPunct="1"/>
            <a:r>
              <a:rPr lang="ru-RU" altLang="ru-RU" dirty="0">
                <a:latin typeface="+mj-lt"/>
              </a:rPr>
              <a:t>к гормонам и биологическим активным веществам</a:t>
            </a:r>
          </a:p>
        </p:txBody>
      </p:sp>
      <p:sp>
        <p:nvSpPr>
          <p:cNvPr id="23567" name="Text Box 15"/>
          <p:cNvSpPr txBox="1">
            <a:spLocks noChangeArrowheads="1"/>
          </p:cNvSpPr>
          <p:nvPr/>
        </p:nvSpPr>
        <p:spPr bwMode="auto">
          <a:xfrm>
            <a:off x="5876883" y="4392439"/>
            <a:ext cx="2391176" cy="523220"/>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ru-RU" altLang="ru-RU" sz="2800" b="1" dirty="0">
                <a:latin typeface="+mj-lt"/>
              </a:rPr>
              <a:t>Отек тканей</a:t>
            </a:r>
          </a:p>
        </p:txBody>
      </p:sp>
      <p:sp>
        <p:nvSpPr>
          <p:cNvPr id="2" name="Прямоугольник: скругленные углы 1">
            <a:extLst>
              <a:ext uri="{FF2B5EF4-FFF2-40B4-BE49-F238E27FC236}">
                <a16:creationId xmlns:a16="http://schemas.microsoft.com/office/drawing/2014/main" xmlns="" id="{43BE143F-2284-4D53-9CDA-B77B0B9329B6}"/>
              </a:ext>
            </a:extLst>
          </p:cNvPr>
          <p:cNvSpPr/>
          <p:nvPr/>
        </p:nvSpPr>
        <p:spPr>
          <a:xfrm>
            <a:off x="3967064" y="1167369"/>
            <a:ext cx="4320480" cy="859595"/>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err="1"/>
              <a:t>Масталгия</a:t>
            </a:r>
            <a:endParaRPr lang="ru-RU" sz="2800" dirty="0"/>
          </a:p>
          <a:p>
            <a:pPr algn="ctr"/>
            <a:r>
              <a:rPr lang="ru-RU" sz="2800" dirty="0"/>
              <a:t>70% женской популяции</a:t>
            </a:r>
          </a:p>
        </p:txBody>
      </p:sp>
      <p:sp>
        <p:nvSpPr>
          <p:cNvPr id="3" name="Прямоугольник: скругленные углы 2">
            <a:extLst>
              <a:ext uri="{FF2B5EF4-FFF2-40B4-BE49-F238E27FC236}">
                <a16:creationId xmlns:a16="http://schemas.microsoft.com/office/drawing/2014/main" xmlns="" id="{1B06A62E-AE30-4229-87FF-93E18ADEA2B5}"/>
              </a:ext>
            </a:extLst>
          </p:cNvPr>
          <p:cNvSpPr/>
          <p:nvPr/>
        </p:nvSpPr>
        <p:spPr>
          <a:xfrm>
            <a:off x="869504" y="3550714"/>
            <a:ext cx="834008" cy="522476"/>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ym typeface="Symbol" panose="05050102010706020507" pitchFamily="18" charset="2"/>
              </a:rPr>
              <a:t></a:t>
            </a:r>
            <a:r>
              <a:rPr lang="ru-RU" dirty="0"/>
              <a:t>Е2</a:t>
            </a:r>
          </a:p>
        </p:txBody>
      </p:sp>
      <p:sp>
        <p:nvSpPr>
          <p:cNvPr id="27" name="Прямоугольник: скругленные углы 26">
            <a:extLst>
              <a:ext uri="{FF2B5EF4-FFF2-40B4-BE49-F238E27FC236}">
                <a16:creationId xmlns:a16="http://schemas.microsoft.com/office/drawing/2014/main" xmlns="" id="{454B6843-ECC0-4A15-9E35-E24F061CC543}"/>
              </a:ext>
            </a:extLst>
          </p:cNvPr>
          <p:cNvSpPr/>
          <p:nvPr/>
        </p:nvSpPr>
        <p:spPr>
          <a:xfrm>
            <a:off x="2452750" y="3550714"/>
            <a:ext cx="834008" cy="522476"/>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ym typeface="Symbol" panose="05050102010706020507" pitchFamily="18" charset="2"/>
              </a:rPr>
              <a:t></a:t>
            </a:r>
            <a:r>
              <a:rPr lang="ru-RU" dirty="0"/>
              <a:t>П</a:t>
            </a:r>
          </a:p>
        </p:txBody>
      </p:sp>
      <p:sp>
        <p:nvSpPr>
          <p:cNvPr id="28" name="Прямоугольник: скругленные углы 27">
            <a:extLst>
              <a:ext uri="{FF2B5EF4-FFF2-40B4-BE49-F238E27FC236}">
                <a16:creationId xmlns:a16="http://schemas.microsoft.com/office/drawing/2014/main" xmlns="" id="{2507B26F-11F1-4F98-906B-3E1A27E89AE8}"/>
              </a:ext>
            </a:extLst>
          </p:cNvPr>
          <p:cNvSpPr/>
          <p:nvPr/>
        </p:nvSpPr>
        <p:spPr>
          <a:xfrm>
            <a:off x="4035996" y="3550714"/>
            <a:ext cx="834008" cy="522476"/>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ym typeface="Symbol" panose="05050102010706020507" pitchFamily="18" charset="2"/>
              </a:rPr>
              <a:t></a:t>
            </a:r>
            <a:r>
              <a:rPr lang="ru-RU" dirty="0"/>
              <a:t>ПРЛ</a:t>
            </a:r>
          </a:p>
        </p:txBody>
      </p:sp>
      <p:sp>
        <p:nvSpPr>
          <p:cNvPr id="5" name="Прямоугольник: скругленные углы 4">
            <a:extLst>
              <a:ext uri="{FF2B5EF4-FFF2-40B4-BE49-F238E27FC236}">
                <a16:creationId xmlns:a16="http://schemas.microsoft.com/office/drawing/2014/main" xmlns="" id="{BA14C836-3638-4260-A686-E10A5D304379}"/>
              </a:ext>
            </a:extLst>
          </p:cNvPr>
          <p:cNvSpPr/>
          <p:nvPr/>
        </p:nvSpPr>
        <p:spPr>
          <a:xfrm>
            <a:off x="869504" y="4252562"/>
            <a:ext cx="4000500" cy="443879"/>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ym typeface="Symbol" panose="05050102010706020507" pitchFamily="18" charset="2"/>
              </a:rPr>
              <a:t> </a:t>
            </a:r>
            <a:r>
              <a:rPr lang="ru-RU" dirty="0"/>
              <a:t>простагландины</a:t>
            </a:r>
          </a:p>
        </p:txBody>
      </p:sp>
      <p:sp>
        <p:nvSpPr>
          <p:cNvPr id="31" name="Прямоугольник: скругленные углы 30">
            <a:extLst>
              <a:ext uri="{FF2B5EF4-FFF2-40B4-BE49-F238E27FC236}">
                <a16:creationId xmlns:a16="http://schemas.microsoft.com/office/drawing/2014/main" xmlns="" id="{90E0D08E-73BA-41F0-828C-C78349CF3F19}"/>
              </a:ext>
            </a:extLst>
          </p:cNvPr>
          <p:cNvSpPr/>
          <p:nvPr/>
        </p:nvSpPr>
        <p:spPr>
          <a:xfrm>
            <a:off x="853847" y="4842318"/>
            <a:ext cx="4000500" cy="601837"/>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ym typeface="Symbol" panose="05050102010706020507" pitchFamily="18" charset="2"/>
              </a:rPr>
              <a:t> </a:t>
            </a:r>
            <a:r>
              <a:rPr lang="ru-RU" altLang="ru-RU" dirty="0"/>
              <a:t>Гистамины и </a:t>
            </a:r>
            <a:r>
              <a:rPr lang="ru-RU" altLang="ru-RU" dirty="0" err="1"/>
              <a:t>гистаминоподобные</a:t>
            </a:r>
            <a:r>
              <a:rPr lang="ru-RU" altLang="ru-RU" dirty="0"/>
              <a:t> вещества</a:t>
            </a:r>
          </a:p>
        </p:txBody>
      </p:sp>
      <p:sp>
        <p:nvSpPr>
          <p:cNvPr id="33" name="Прямоугольник: скругленные углы 32">
            <a:extLst>
              <a:ext uri="{FF2B5EF4-FFF2-40B4-BE49-F238E27FC236}">
                <a16:creationId xmlns:a16="http://schemas.microsoft.com/office/drawing/2014/main" xmlns="" id="{B6F852CA-5F0D-494F-B25C-651BFAED87A9}"/>
              </a:ext>
            </a:extLst>
          </p:cNvPr>
          <p:cNvSpPr/>
          <p:nvPr/>
        </p:nvSpPr>
        <p:spPr>
          <a:xfrm>
            <a:off x="853847" y="5561726"/>
            <a:ext cx="4000500" cy="601837"/>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ym typeface="Symbol" panose="05050102010706020507" pitchFamily="18" charset="2"/>
              </a:rPr>
              <a:t> </a:t>
            </a:r>
            <a:r>
              <a:rPr lang="ru-RU" altLang="ru-RU" dirty="0"/>
              <a:t> серотонин</a:t>
            </a:r>
          </a:p>
        </p:txBody>
      </p:sp>
      <p:sp>
        <p:nvSpPr>
          <p:cNvPr id="7" name="TextBox 6">
            <a:extLst>
              <a:ext uri="{FF2B5EF4-FFF2-40B4-BE49-F238E27FC236}">
                <a16:creationId xmlns:a16="http://schemas.microsoft.com/office/drawing/2014/main" xmlns="" id="{4E5B6482-0075-4055-A3D7-D66E81C6EA98}"/>
              </a:ext>
            </a:extLst>
          </p:cNvPr>
          <p:cNvSpPr txBox="1"/>
          <p:nvPr/>
        </p:nvSpPr>
        <p:spPr>
          <a:xfrm>
            <a:off x="10322484" y="4434831"/>
            <a:ext cx="1304678" cy="523220"/>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ru-RU" sz="2800" b="1" dirty="0">
                <a:latin typeface="+mn-lt"/>
              </a:rPr>
              <a:t>Боль</a:t>
            </a:r>
          </a:p>
        </p:txBody>
      </p:sp>
      <p:pic>
        <p:nvPicPr>
          <p:cNvPr id="1026" name="Picture 2" descr="Картинки по запросу фигурная скобка">
            <a:extLst>
              <a:ext uri="{FF2B5EF4-FFF2-40B4-BE49-F238E27FC236}">
                <a16:creationId xmlns:a16="http://schemas.microsoft.com/office/drawing/2014/main" xmlns="" id="{C6FDF0F7-C405-41A1-BCCE-1C9FB4DB29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910" t="24623" r="69259" b="14452"/>
          <a:stretch/>
        </p:blipFill>
        <p:spPr bwMode="auto">
          <a:xfrm rot="10800000">
            <a:off x="4942565" y="3548909"/>
            <a:ext cx="735370" cy="2614653"/>
          </a:xfrm>
          <a:prstGeom prst="rect">
            <a:avLst/>
          </a:prstGeom>
          <a:noFill/>
          <a:extLst>
            <a:ext uri="{909E8E84-426E-40DD-AFC4-6F175D3DCCD1}">
              <a14:hiddenFill xmlns:a14="http://schemas.microsoft.com/office/drawing/2010/main">
                <a:solidFill>
                  <a:srgbClr val="FFFFFF"/>
                </a:solidFill>
              </a14:hiddenFill>
            </a:ext>
          </a:extLst>
        </p:spPr>
      </p:pic>
      <p:sp>
        <p:nvSpPr>
          <p:cNvPr id="9" name="Стрелка: вверх 8">
            <a:extLst>
              <a:ext uri="{FF2B5EF4-FFF2-40B4-BE49-F238E27FC236}">
                <a16:creationId xmlns:a16="http://schemas.microsoft.com/office/drawing/2014/main" xmlns="" id="{D35D88F6-93E9-4DEB-B38F-FE54FBDC8412}"/>
              </a:ext>
            </a:extLst>
          </p:cNvPr>
          <p:cNvSpPr/>
          <p:nvPr/>
        </p:nvSpPr>
        <p:spPr>
          <a:xfrm>
            <a:off x="7464152" y="4815694"/>
            <a:ext cx="585384" cy="655084"/>
          </a:xfrm>
          <a:prstGeom prst="up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Стрелка: вверх 37">
            <a:extLst>
              <a:ext uri="{FF2B5EF4-FFF2-40B4-BE49-F238E27FC236}">
                <a16:creationId xmlns:a16="http://schemas.microsoft.com/office/drawing/2014/main" xmlns="" id="{D04BB9DA-018B-472A-9818-88FC633FB28B}"/>
              </a:ext>
            </a:extLst>
          </p:cNvPr>
          <p:cNvSpPr/>
          <p:nvPr/>
        </p:nvSpPr>
        <p:spPr>
          <a:xfrm rot="5400000">
            <a:off x="9070452" y="4260416"/>
            <a:ext cx="523220" cy="925823"/>
          </a:xfrm>
          <a:prstGeom prst="up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Стрелка: вверх 38">
            <a:extLst>
              <a:ext uri="{FF2B5EF4-FFF2-40B4-BE49-F238E27FC236}">
                <a16:creationId xmlns:a16="http://schemas.microsoft.com/office/drawing/2014/main" xmlns="" id="{C8834DF8-AEC1-462C-8EF1-48AD0E8CFE75}"/>
              </a:ext>
            </a:extLst>
          </p:cNvPr>
          <p:cNvSpPr/>
          <p:nvPr/>
        </p:nvSpPr>
        <p:spPr>
          <a:xfrm>
            <a:off x="11171525" y="4815694"/>
            <a:ext cx="585385" cy="655084"/>
          </a:xfrm>
          <a:prstGeom prst="up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Стрелка: вверх 39">
            <a:extLst>
              <a:ext uri="{FF2B5EF4-FFF2-40B4-BE49-F238E27FC236}">
                <a16:creationId xmlns:a16="http://schemas.microsoft.com/office/drawing/2014/main" xmlns="" id="{DEBBD535-789E-49BA-A283-733232E1DEC3}"/>
              </a:ext>
            </a:extLst>
          </p:cNvPr>
          <p:cNvSpPr/>
          <p:nvPr/>
        </p:nvSpPr>
        <p:spPr>
          <a:xfrm>
            <a:off x="11127684" y="3574775"/>
            <a:ext cx="585385" cy="655084"/>
          </a:xfrm>
          <a:prstGeom prst="up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181651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335360" y="244711"/>
            <a:ext cx="11125119" cy="1144587"/>
          </a:xfrm>
        </p:spPr>
        <p:txBody>
          <a:bodyPr>
            <a:noAutofit/>
          </a:bodyPr>
          <a:lstStyle/>
          <a:p>
            <a:pPr eaLnBrk="1" hangingPunct="1">
              <a:defRPr/>
            </a:pPr>
            <a:r>
              <a:rPr lang="ru-RU" sz="3600" b="1" dirty="0"/>
              <a:t>Циклическая масталгия – клинический маркёр повышенного риска РМЖ</a:t>
            </a:r>
          </a:p>
        </p:txBody>
      </p:sp>
      <p:sp>
        <p:nvSpPr>
          <p:cNvPr id="2" name="Slide Number Placeholder 1"/>
          <p:cNvSpPr>
            <a:spLocks noGrp="1"/>
          </p:cNvSpPr>
          <p:nvPr>
            <p:ph type="sldNum" sz="quarter" idx="12"/>
          </p:nvPr>
        </p:nvSpPr>
        <p:spPr/>
        <p:txBody>
          <a:bodyPr/>
          <a:lstStyle/>
          <a:p>
            <a:fld id="{538932CA-E687-476E-A589-670FF110A613}" type="slidenum">
              <a:rPr lang="ru-RU" smtClean="0"/>
              <a:pPr/>
              <a:t>41</a:t>
            </a:fld>
            <a:endParaRPr lang="ru-RU"/>
          </a:p>
        </p:txBody>
      </p:sp>
      <p:grpSp>
        <p:nvGrpSpPr>
          <p:cNvPr id="3" name="Группа 2">
            <a:extLst>
              <a:ext uri="{FF2B5EF4-FFF2-40B4-BE49-F238E27FC236}">
                <a16:creationId xmlns:a16="http://schemas.microsoft.com/office/drawing/2014/main" xmlns="" id="{DEECE464-05D6-494A-8F61-63CC6601FBF3}"/>
              </a:ext>
            </a:extLst>
          </p:cNvPr>
          <p:cNvGrpSpPr/>
          <p:nvPr/>
        </p:nvGrpSpPr>
        <p:grpSpPr>
          <a:xfrm>
            <a:off x="272230" y="1405512"/>
            <a:ext cx="11168497" cy="5311218"/>
            <a:chOff x="2207568" y="1548785"/>
            <a:chExt cx="11168497" cy="5311218"/>
          </a:xfrm>
        </p:grpSpPr>
        <p:sp>
          <p:nvSpPr>
            <p:cNvPr id="15363" name="Text Box 6"/>
            <p:cNvSpPr txBox="1">
              <a:spLocks noChangeArrowheads="1"/>
            </p:cNvSpPr>
            <p:nvPr/>
          </p:nvSpPr>
          <p:spPr bwMode="auto">
            <a:xfrm>
              <a:off x="5927515" y="6555203"/>
              <a:ext cx="7448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rgbClr val="87888A"/>
                  </a:solidFill>
                  <a:latin typeface="Verdana" pitchFamily="34" charset="0"/>
                  <a:cs typeface="Arial" pitchFamily="34" charset="0"/>
                </a:defRPr>
              </a:lvl1pPr>
              <a:lvl2pPr marL="742950" indent="-285750">
                <a:defRPr sz="2000">
                  <a:solidFill>
                    <a:srgbClr val="87888A"/>
                  </a:solidFill>
                  <a:latin typeface="Verdana" pitchFamily="34" charset="0"/>
                  <a:cs typeface="Arial" pitchFamily="34" charset="0"/>
                </a:defRPr>
              </a:lvl2pPr>
              <a:lvl3pPr marL="1143000" indent="-228600">
                <a:defRPr sz="2400">
                  <a:solidFill>
                    <a:srgbClr val="87888A"/>
                  </a:solidFill>
                  <a:latin typeface="Verdana" pitchFamily="34" charset="0"/>
                  <a:cs typeface="Arial" pitchFamily="34" charset="0"/>
                </a:defRPr>
              </a:lvl3pPr>
              <a:lvl4pPr marL="1600200" indent="-228600">
                <a:defRPr sz="2100">
                  <a:solidFill>
                    <a:schemeClr val="tx1"/>
                  </a:solidFill>
                  <a:latin typeface="Verdana" pitchFamily="34" charset="0"/>
                  <a:cs typeface="Arial" pitchFamily="34" charset="0"/>
                </a:defRPr>
              </a:lvl4pPr>
              <a:lvl5pPr marL="2057400" indent="-228600">
                <a:defRPr sz="2100">
                  <a:solidFill>
                    <a:schemeClr val="tx1"/>
                  </a:solidFill>
                  <a:latin typeface="Verdana" pitchFamily="34" charset="0"/>
                  <a:cs typeface="Arial" pitchFamily="34" charset="0"/>
                </a:defRPr>
              </a:lvl5pPr>
              <a:lvl6pPr marL="2514600" indent="-228600" eaLnBrk="0" hangingPunct="0">
                <a:defRPr sz="2100">
                  <a:solidFill>
                    <a:schemeClr val="tx1"/>
                  </a:solidFill>
                  <a:latin typeface="Verdana" pitchFamily="34" charset="0"/>
                  <a:cs typeface="Arial" pitchFamily="34" charset="0"/>
                </a:defRPr>
              </a:lvl6pPr>
              <a:lvl7pPr marL="2971800" indent="-228600" eaLnBrk="0" hangingPunct="0">
                <a:defRPr sz="2100">
                  <a:solidFill>
                    <a:schemeClr val="tx1"/>
                  </a:solidFill>
                  <a:latin typeface="Verdana" pitchFamily="34" charset="0"/>
                  <a:cs typeface="Arial" pitchFamily="34" charset="0"/>
                </a:defRPr>
              </a:lvl7pPr>
              <a:lvl8pPr marL="3429000" indent="-228600" eaLnBrk="0" hangingPunct="0">
                <a:defRPr sz="2100">
                  <a:solidFill>
                    <a:schemeClr val="tx1"/>
                  </a:solidFill>
                  <a:latin typeface="Verdana" pitchFamily="34" charset="0"/>
                  <a:cs typeface="Arial" pitchFamily="34" charset="0"/>
                </a:defRPr>
              </a:lvl8pPr>
              <a:lvl9pPr marL="3886200" indent="-228600" eaLnBrk="0" hangingPunct="0">
                <a:defRPr sz="2100">
                  <a:solidFill>
                    <a:schemeClr val="tx1"/>
                  </a:solidFill>
                  <a:latin typeface="Verdana" pitchFamily="34" charset="0"/>
                  <a:cs typeface="Arial" pitchFamily="34" charset="0"/>
                </a:defRPr>
              </a:lvl9pPr>
            </a:lstStyle>
            <a:p>
              <a:pPr>
                <a:spcBef>
                  <a:spcPct val="50000"/>
                </a:spcBef>
              </a:pPr>
              <a:r>
                <a:rPr lang="ru-RU" altLang="ru-RU" sz="1400" b="1" dirty="0">
                  <a:solidFill>
                    <a:schemeClr val="tx1"/>
                  </a:solidFill>
                </a:rPr>
                <a:t>Plu-Bureau et al.</a:t>
              </a:r>
              <a:r>
                <a:rPr lang="ru-RU" altLang="ru-RU" sz="1400" dirty="0">
                  <a:solidFill>
                    <a:schemeClr val="tx1"/>
                  </a:solidFill>
                </a:rPr>
                <a:t> </a:t>
              </a:r>
              <a:r>
                <a:rPr lang="ru-RU" altLang="ru-RU" sz="1400" i="1" dirty="0">
                  <a:solidFill>
                    <a:schemeClr val="tx1"/>
                  </a:solidFill>
                </a:rPr>
                <a:t>Cancer Epidemiol Biomarkers Prev 2006; </a:t>
              </a:r>
              <a:r>
                <a:rPr lang="ru-RU" altLang="ru-RU" sz="1400" b="1" i="1" dirty="0">
                  <a:solidFill>
                    <a:schemeClr val="tx1"/>
                  </a:solidFill>
                </a:rPr>
                <a:t>15(6)</a:t>
              </a:r>
              <a:r>
                <a:rPr lang="ru-RU" altLang="ru-RU" sz="1400" i="1" dirty="0">
                  <a:solidFill>
                    <a:schemeClr val="tx1"/>
                  </a:solidFill>
                </a:rPr>
                <a:t>: 1229-1231</a:t>
              </a:r>
            </a:p>
          </p:txBody>
        </p:sp>
        <p:sp>
          <p:nvSpPr>
            <p:cNvPr id="9" name="TextBox 8"/>
            <p:cNvSpPr txBox="1"/>
            <p:nvPr/>
          </p:nvSpPr>
          <p:spPr>
            <a:xfrm>
              <a:off x="2337289" y="1548785"/>
              <a:ext cx="7184780" cy="2039937"/>
            </a:xfrm>
            <a:prstGeom prst="rect">
              <a:avLst/>
            </a:prstGeom>
            <a:noFill/>
          </p:spPr>
          <p:txBody>
            <a:bodyPr>
              <a:spAutoFit/>
            </a:bodyPr>
            <a:lstStyle/>
            <a:p>
              <a:pPr>
                <a:defRPr/>
              </a:pPr>
              <a:r>
                <a:rPr lang="en-US" b="1" dirty="0"/>
                <a:t>Cyclical </a:t>
              </a:r>
              <a:r>
                <a:rPr lang="en-US" b="1" dirty="0" err="1"/>
                <a:t>Mastalgia</a:t>
              </a:r>
              <a:r>
                <a:rPr lang="en-US" b="1" dirty="0"/>
                <a:t> and Breast Cancer Risk: Results of A French Cohort Study</a:t>
              </a:r>
              <a:endParaRPr lang="ru-RU" b="1" dirty="0"/>
            </a:p>
            <a:p>
              <a:pPr>
                <a:defRPr/>
              </a:pPr>
              <a:endParaRPr lang="fr-FR" sz="800" dirty="0"/>
            </a:p>
            <a:p>
              <a:pPr>
                <a:defRPr/>
              </a:pPr>
              <a:endParaRPr lang="fr-FR" sz="800" dirty="0"/>
            </a:p>
            <a:p>
              <a:pPr>
                <a:defRPr/>
              </a:pPr>
              <a:r>
                <a:rPr lang="fr-FR" sz="1200" dirty="0"/>
                <a:t>Geneviève Plu-Bureau,</a:t>
              </a:r>
              <a:r>
                <a:rPr lang="fr-FR" sz="1200" baseline="30000" dirty="0"/>
                <a:t>1-2</a:t>
              </a:r>
              <a:r>
                <a:rPr lang="fr-FR" sz="1200" dirty="0"/>
                <a:t> Monique G. Ld,</a:t>
              </a:r>
              <a:r>
                <a:rPr lang="fr-FR" sz="1200" baseline="30000" dirty="0"/>
                <a:t>3</a:t>
              </a:r>
              <a:r>
                <a:rPr lang="fr-FR" sz="1200" dirty="0"/>
                <a:t> </a:t>
              </a:r>
              <a:r>
                <a:rPr lang="de-DE" sz="1200" dirty="0"/>
                <a:t>Regine Sitruk-Ware,</a:t>
              </a:r>
              <a:r>
                <a:rPr lang="de-DE" sz="1200" baseline="30000" dirty="0"/>
                <a:t>4 </a:t>
              </a:r>
              <a:r>
                <a:rPr lang="fr-FR" sz="1200" dirty="0"/>
                <a:t>and Jean-Christophe </a:t>
              </a:r>
              <a:r>
                <a:rPr lang="en-US" sz="1200" dirty="0"/>
                <a:t>Thalabard</a:t>
              </a:r>
              <a:r>
                <a:rPr lang="en-US" sz="1200" baseline="30000" dirty="0"/>
                <a:t>1</a:t>
              </a:r>
              <a:endParaRPr lang="ru-RU" sz="1200" dirty="0"/>
            </a:p>
            <a:p>
              <a:pPr>
                <a:defRPr/>
              </a:pPr>
              <a:endParaRPr lang="en-US" sz="800" dirty="0"/>
            </a:p>
            <a:p>
              <a:pPr>
                <a:defRPr/>
              </a:pPr>
              <a:endParaRPr lang="en-US" sz="800" dirty="0"/>
            </a:p>
            <a:p>
              <a:pPr>
                <a:defRPr/>
              </a:pPr>
              <a:r>
                <a:rPr lang="en-US" sz="800" dirty="0"/>
                <a:t>Department of Reproductive Endocrinology. Hospital Necker; Unit</a:t>
              </a:r>
              <a:r>
                <a:rPr lang="en-US" sz="800" i="1" dirty="0"/>
                <a:t> </a:t>
              </a:r>
              <a:r>
                <a:rPr lang="en-US" sz="800" dirty="0"/>
                <a:t>of Gynecology Endocrinology, Hospital </a:t>
              </a:r>
              <a:r>
                <a:rPr lang="fr-FR" sz="800" dirty="0"/>
                <a:t>Hôtel-Dieu, </a:t>
              </a:r>
              <a:r>
                <a:rPr lang="en-US" sz="800" dirty="0"/>
                <a:t>Paris. France; </a:t>
              </a:r>
              <a:r>
                <a:rPr lang="fr-FR" sz="800" dirty="0"/>
                <a:t>Institut </a:t>
              </a:r>
              <a:r>
                <a:rPr lang="en-US" sz="800" dirty="0"/>
                <a:t>National </a:t>
              </a:r>
              <a:r>
                <a:rPr lang="fr-FR" sz="800" dirty="0"/>
                <a:t>de </a:t>
              </a:r>
              <a:r>
                <a:rPr lang="en-US" sz="800" dirty="0"/>
                <a:t>la </a:t>
              </a:r>
              <a:r>
                <a:rPr lang="fr-FR" sz="800" dirty="0"/>
                <a:t>Santé et de la Recherche Médicale U605, Instatut Gustave Roussy, Villejuif, France, </a:t>
              </a:r>
              <a:r>
                <a:rPr lang="en-US" sz="800" dirty="0"/>
                <a:t>and '</a:t>
              </a:r>
              <a:r>
                <a:rPr lang="en-US" sz="800" dirty="0" err="1"/>
                <a:t>Rockweller</a:t>
              </a:r>
              <a:r>
                <a:rPr lang="en-US" sz="800" dirty="0"/>
                <a:t>- University </a:t>
              </a:r>
              <a:r>
                <a:rPr lang="fr-FR" sz="800" dirty="0"/>
                <a:t>and Population </a:t>
              </a:r>
              <a:r>
                <a:rPr lang="en-US" sz="800" dirty="0"/>
                <a:t>Council. Center for Biomedical </a:t>
              </a:r>
              <a:r>
                <a:rPr lang="fr-FR" sz="800" dirty="0"/>
                <a:t>Research, Mevr York, New York</a:t>
              </a:r>
              <a:endParaRPr lang="ru-RU" sz="800" dirty="0"/>
            </a:p>
            <a:p>
              <a:pPr>
                <a:defRPr/>
              </a:pPr>
              <a:r>
                <a:rPr lang="en-US" sz="1200" dirty="0"/>
                <a:t> </a:t>
              </a:r>
              <a:endParaRPr lang="ru-RU" sz="1200" dirty="0"/>
            </a:p>
            <a:p>
              <a:pPr>
                <a:defRPr/>
              </a:pPr>
              <a:endParaRPr lang="en-US" sz="1050" b="1" dirty="0"/>
            </a:p>
          </p:txBody>
        </p:sp>
        <p:sp>
          <p:nvSpPr>
            <p:cNvPr id="10" name="Прямоугольник 9"/>
            <p:cNvSpPr/>
            <p:nvPr/>
          </p:nvSpPr>
          <p:spPr>
            <a:xfrm>
              <a:off x="2207568" y="3573017"/>
              <a:ext cx="7148146" cy="2532221"/>
            </a:xfrm>
            <a:prstGeom prst="rect">
              <a:avLst/>
            </a:prstGeom>
            <a:solidFill>
              <a:schemeClr val="bg1"/>
            </a:solidFill>
          </p:spPr>
          <p:txBody>
            <a:bodyPr numCol="2">
              <a:spAutoFit/>
            </a:bodyPr>
            <a:lstStyle/>
            <a:p>
              <a:pPr algn="just">
                <a:defRPr/>
              </a:pPr>
              <a:r>
                <a:rPr lang="en-US" sz="1000" b="1" dirty="0"/>
                <a:t>Abstract</a:t>
              </a:r>
              <a:endParaRPr lang="ru-RU" sz="1000" b="1" dirty="0"/>
            </a:p>
            <a:p>
              <a:pPr marL="180975" algn="just">
                <a:defRPr/>
              </a:pPr>
              <a:r>
                <a:rPr lang="en-US" sz="1000" dirty="0"/>
                <a:t>Cyclical </a:t>
              </a:r>
              <a:r>
                <a:rPr lang="en-US" sz="1000" dirty="0" err="1"/>
                <a:t>mastalgia</a:t>
              </a:r>
              <a:r>
                <a:rPr lang="en-US" sz="1000" dirty="0"/>
                <a:t> is a common complaint, with a poten­tially important relationship to breast cancer risk. In the last decade, case-control studies have reported that cyclical </a:t>
              </a:r>
              <a:r>
                <a:rPr lang="en-US" sz="1000" dirty="0" err="1"/>
                <a:t>mastalgia</a:t>
              </a:r>
              <a:r>
                <a:rPr lang="en-US" sz="1000" dirty="0"/>
                <a:t> could be considered as an independent risk factor for breast cancer. The subjectivity of a retrospectively collected symptom questioned the validity of this finding. We have examined the association between cyclical </a:t>
              </a:r>
              <a:r>
                <a:rPr lang="en-US" sz="1000" dirty="0" err="1"/>
                <a:t>mastal­gia</a:t>
              </a:r>
              <a:r>
                <a:rPr lang="en-US" sz="1000" dirty="0"/>
                <a:t> and breast cancer risk in the French cohort study of women with benign breast disease diagnosed in two breast clinics between 1976 and 1979 and followed-up until 1997. The present study was restricted to the women free of any hormonal treatment (n = 247). The mean follow-up was 16 ± 5 years, and a total of 22 breast cancers occurred during the follow-up. Using a Cox model with duration of cyclical </a:t>
              </a:r>
              <a:r>
                <a:rPr lang="en-US" sz="1000" dirty="0" err="1"/>
                <a:t>mastalgia</a:t>
              </a:r>
              <a:r>
                <a:rPr lang="en-US" sz="1000" dirty="0"/>
                <a:t> as a time-varying variable, the adjusted relative risk of breast cancer increased with the duration of cyclical </a:t>
              </a:r>
              <a:r>
                <a:rPr lang="en-US" sz="1000" dirty="0" err="1"/>
                <a:t>mastalgia</a:t>
              </a:r>
              <a:r>
                <a:rPr lang="en-US" sz="1000" dirty="0"/>
                <a:t> (P = 0.006). The corresponding relative risk for 37 months of cyclical </a:t>
              </a:r>
              <a:r>
                <a:rPr lang="en-US" sz="1000" dirty="0" err="1"/>
                <a:t>mastalgia</a:t>
              </a:r>
              <a:r>
                <a:rPr lang="en-US" sz="1000" dirty="0"/>
                <a:t> was 531 (95% confidence interval, 1.92-14.72). We show here that the conclusion still holds when the symptom cyclical </a:t>
              </a:r>
              <a:r>
                <a:rPr lang="en-US" sz="1000" dirty="0" err="1"/>
                <a:t>mastalgia</a:t>
              </a:r>
              <a:r>
                <a:rPr lang="en-US" sz="1000" dirty="0"/>
                <a:t> was collected prospectively in a cohort study, bringing additional evidence that cyclical </a:t>
              </a:r>
              <a:r>
                <a:rPr lang="en-US" sz="1000" dirty="0" err="1"/>
                <a:t>mastalgia</a:t>
              </a:r>
              <a:r>
                <a:rPr lang="en-US" sz="1000" dirty="0"/>
                <a:t> may represent an independent and useful clinical marker of increased breast cancer risk. It might be a confounding factor when assessing the effects of hormonal treatments on breast cancer risk such as hormonal replacement therapy or oral contraceptives. (Cancer </a:t>
              </a:r>
              <a:r>
                <a:rPr lang="en-US" sz="1000" dirty="0" err="1"/>
                <a:t>Epidemiol</a:t>
              </a:r>
              <a:r>
                <a:rPr lang="en-US" sz="1000" dirty="0"/>
                <a:t> Biomarkers </a:t>
              </a:r>
              <a:r>
                <a:rPr lang="en-US" sz="1000" dirty="0" err="1"/>
                <a:t>Prev</a:t>
              </a:r>
              <a:r>
                <a:rPr lang="en-US" sz="1000" dirty="0"/>
                <a:t> 2006; 15(6): 1229-31)</a:t>
              </a:r>
              <a:endParaRPr lang="ru-RU" sz="1000" dirty="0"/>
            </a:p>
          </p:txBody>
        </p:sp>
        <p:sp>
          <p:nvSpPr>
            <p:cNvPr id="8" name="Rectangle 7"/>
            <p:cNvSpPr/>
            <p:nvPr/>
          </p:nvSpPr>
          <p:spPr>
            <a:xfrm>
              <a:off x="2270698" y="5432630"/>
              <a:ext cx="10975768" cy="1080120"/>
            </a:xfrm>
            <a:prstGeom prst="rect">
              <a:avLst/>
            </a:prstGeom>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solidFill>
                    <a:schemeClr val="tx1"/>
                  </a:solidFill>
                </a:rPr>
                <a:t>Циклическая </a:t>
              </a:r>
              <a:r>
                <a:rPr lang="ru-RU" sz="2400" dirty="0" err="1">
                  <a:solidFill>
                    <a:schemeClr val="tx1"/>
                  </a:solidFill>
                </a:rPr>
                <a:t>масталгия</a:t>
              </a:r>
              <a:r>
                <a:rPr lang="ru-RU" sz="2400" dirty="0">
                  <a:solidFill>
                    <a:schemeClr val="tx1"/>
                  </a:solidFill>
                </a:rPr>
                <a:t> может представлять независимый и полезный клинический маркер повышенного риска РМЖ</a:t>
              </a:r>
            </a:p>
          </p:txBody>
        </p:sp>
      </p:grpSp>
      <p:grpSp>
        <p:nvGrpSpPr>
          <p:cNvPr id="11" name="Группа 10">
            <a:extLst>
              <a:ext uri="{FF2B5EF4-FFF2-40B4-BE49-F238E27FC236}">
                <a16:creationId xmlns:a16="http://schemas.microsoft.com/office/drawing/2014/main" xmlns="" id="{0B7DFC1E-F97C-47C1-B176-B462B8F42301}"/>
              </a:ext>
            </a:extLst>
          </p:cNvPr>
          <p:cNvGrpSpPr/>
          <p:nvPr/>
        </p:nvGrpSpPr>
        <p:grpSpPr>
          <a:xfrm>
            <a:off x="7586731" y="1939081"/>
            <a:ext cx="4120208" cy="3012736"/>
            <a:chOff x="1874838" y="1514475"/>
            <a:chExt cx="8393112" cy="4738688"/>
          </a:xfrm>
        </p:grpSpPr>
        <p:pic>
          <p:nvPicPr>
            <p:cNvPr id="12" name="Picture 2">
              <a:extLst>
                <a:ext uri="{FF2B5EF4-FFF2-40B4-BE49-F238E27FC236}">
                  <a16:creationId xmlns:a16="http://schemas.microsoft.com/office/drawing/2014/main" xmlns="" id="{D2C3C0FD-6C36-47D9-909C-8DB3546CDD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644" t="70709" r="18092" b="11520"/>
            <a:stretch>
              <a:fillRect/>
            </a:stretch>
          </p:blipFill>
          <p:spPr bwMode="auto">
            <a:xfrm>
              <a:off x="1874838" y="4943475"/>
              <a:ext cx="8393112"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a:extLst>
                <a:ext uri="{FF2B5EF4-FFF2-40B4-BE49-F238E27FC236}">
                  <a16:creationId xmlns:a16="http://schemas.microsoft.com/office/drawing/2014/main" xmlns="" id="{6297F16D-E6BC-47F7-9A23-B47E788DC3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516" t="16661" r="20007" b="30157"/>
            <a:stretch>
              <a:fillRect/>
            </a:stretch>
          </p:blipFill>
          <p:spPr bwMode="auto">
            <a:xfrm>
              <a:off x="1992314" y="1514475"/>
              <a:ext cx="79914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678245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Shape 447"/>
          <p:cNvSpPr>
            <a:spLocks noGrp="1"/>
          </p:cNvSpPr>
          <p:nvPr>
            <p:ph type="title"/>
          </p:nvPr>
        </p:nvSpPr>
        <p:spPr>
          <a:xfrm>
            <a:off x="631370" y="415568"/>
            <a:ext cx="10711543" cy="1025725"/>
          </a:xfrm>
          <a:prstGeom prst="rect">
            <a:avLst/>
          </a:prstGeom>
        </p:spPr>
        <p:txBody>
          <a:bodyPr>
            <a:noAutofit/>
          </a:bodyPr>
          <a:lstStyle>
            <a:lvl1pPr>
              <a:defRPr sz="2700" b="1">
                <a:solidFill>
                  <a:srgbClr val="011993"/>
                </a:solidFill>
              </a:defRPr>
            </a:lvl1pPr>
          </a:lstStyle>
          <a:p>
            <a:pPr lvl="0">
              <a:defRPr sz="1800" b="0">
                <a:solidFill>
                  <a:srgbClr val="000000"/>
                </a:solidFill>
              </a:defRPr>
            </a:pPr>
            <a:r>
              <a:rPr sz="2800" dirty="0" err="1"/>
              <a:t>Нелеченные</a:t>
            </a:r>
            <a:r>
              <a:rPr sz="2800" dirty="0"/>
              <a:t> </a:t>
            </a:r>
            <a:r>
              <a:rPr sz="2800" dirty="0" err="1"/>
              <a:t>функциональные</a:t>
            </a:r>
            <a:r>
              <a:rPr sz="2800" dirty="0"/>
              <a:t> </a:t>
            </a:r>
            <a:r>
              <a:rPr sz="2800" dirty="0" err="1"/>
              <a:t>нарушения</a:t>
            </a:r>
            <a:r>
              <a:rPr sz="2800" dirty="0"/>
              <a:t> </a:t>
            </a:r>
            <a:r>
              <a:rPr sz="2800" dirty="0" err="1"/>
              <a:t>молочной</a:t>
            </a:r>
            <a:r>
              <a:rPr sz="2800" dirty="0"/>
              <a:t> </a:t>
            </a:r>
            <a:r>
              <a:rPr sz="2800" dirty="0" err="1"/>
              <a:t>железы</a:t>
            </a:r>
            <a:r>
              <a:rPr sz="2800" dirty="0"/>
              <a:t> – </a:t>
            </a:r>
            <a:r>
              <a:rPr sz="2800" dirty="0" err="1"/>
              <a:t>риск</a:t>
            </a:r>
            <a:r>
              <a:rPr sz="2800" dirty="0"/>
              <a:t> </a:t>
            </a:r>
            <a:r>
              <a:rPr sz="2800" dirty="0" err="1"/>
              <a:t>рака</a:t>
            </a:r>
            <a:r>
              <a:rPr sz="2800" dirty="0"/>
              <a:t> </a:t>
            </a:r>
            <a:r>
              <a:rPr sz="2800" dirty="0" err="1"/>
              <a:t>молочной</a:t>
            </a:r>
            <a:r>
              <a:rPr sz="2800" dirty="0"/>
              <a:t> </a:t>
            </a:r>
            <a:r>
              <a:rPr sz="2800" dirty="0" err="1"/>
              <a:t>железы</a:t>
            </a:r>
            <a:endParaRPr sz="2800" dirty="0"/>
          </a:p>
        </p:txBody>
      </p:sp>
      <p:pic>
        <p:nvPicPr>
          <p:cNvPr id="448" name="image23.png"/>
          <p:cNvPicPr/>
          <p:nvPr/>
        </p:nvPicPr>
        <p:blipFill>
          <a:blip r:embed="rId2">
            <a:extLst/>
          </a:blip>
          <a:srcRect b="24492"/>
          <a:stretch>
            <a:fillRect/>
          </a:stretch>
        </p:blipFill>
        <p:spPr>
          <a:xfrm>
            <a:off x="517098" y="1339349"/>
            <a:ext cx="9715473" cy="5276715"/>
          </a:xfrm>
          <a:prstGeom prst="rect">
            <a:avLst/>
          </a:prstGeom>
          <a:ln w="12700">
            <a:miter lim="400000"/>
          </a:ln>
        </p:spPr>
      </p:pic>
      <p:sp>
        <p:nvSpPr>
          <p:cNvPr id="449" name="Shape 449"/>
          <p:cNvSpPr/>
          <p:nvPr/>
        </p:nvSpPr>
        <p:spPr>
          <a:xfrm>
            <a:off x="10134600" y="4856931"/>
            <a:ext cx="1905000" cy="132343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r" defTabSz="914400">
              <a:defRPr/>
            </a:pPr>
            <a:r>
              <a:rPr sz="1000" i="1" kern="0" dirty="0">
                <a:solidFill>
                  <a:sysClr val="windowText" lastClr="000000"/>
                </a:solidFill>
                <a:latin typeface="MyriadPro-It"/>
                <a:ea typeface="MyriadPro-It"/>
                <a:cs typeface="MyriadPro-It"/>
                <a:sym typeface="MyriadPro-It"/>
              </a:rPr>
              <a:t>1. </a:t>
            </a:r>
            <a:r>
              <a:rPr sz="1000" i="1" kern="0" dirty="0" err="1">
                <a:solidFill>
                  <a:sysClr val="windowText" lastClr="000000"/>
                </a:solidFill>
                <a:latin typeface="MyriadPro-It"/>
                <a:ea typeface="MyriadPro-It"/>
                <a:cs typeface="MyriadPro-It"/>
                <a:sym typeface="MyriadPro-It"/>
              </a:rPr>
              <a:t>Goldacre</a:t>
            </a:r>
            <a:r>
              <a:rPr sz="1000" i="1" kern="0" dirty="0">
                <a:solidFill>
                  <a:sysClr val="windowText" lastClr="000000"/>
                </a:solidFill>
                <a:latin typeface="MyriadPro-It"/>
                <a:ea typeface="MyriadPro-It"/>
                <a:cs typeface="MyriadPro-It"/>
                <a:sym typeface="MyriadPro-It"/>
              </a:rPr>
              <a:t> M. J. et. al. J Public Health (</a:t>
            </a:r>
            <a:r>
              <a:rPr sz="1000" i="1" kern="0" dirty="0" err="1">
                <a:solidFill>
                  <a:sysClr val="windowText" lastClr="000000"/>
                </a:solidFill>
                <a:latin typeface="MyriadPro-It"/>
                <a:ea typeface="MyriadPro-It"/>
                <a:cs typeface="MyriadPro-It"/>
                <a:sym typeface="MyriadPro-It"/>
              </a:rPr>
              <a:t>Oxf</a:t>
            </a:r>
            <a:r>
              <a:rPr sz="1000" i="1" kern="0" dirty="0">
                <a:solidFill>
                  <a:sysClr val="windowText" lastClr="000000"/>
                </a:solidFill>
                <a:latin typeface="MyriadPro-It"/>
                <a:ea typeface="MyriadPro-It"/>
                <a:cs typeface="MyriadPro-It"/>
                <a:sym typeface="MyriadPro-It"/>
              </a:rPr>
              <a:t>) 2010; 32 (4): 565–71.</a:t>
            </a:r>
          </a:p>
          <a:p>
            <a:pPr algn="r" defTabSz="914400">
              <a:defRPr/>
            </a:pPr>
            <a:r>
              <a:rPr sz="1000" i="1" kern="0" dirty="0">
                <a:solidFill>
                  <a:sysClr val="windowText" lastClr="000000"/>
                </a:solidFill>
                <a:latin typeface="MyriadPro-It"/>
                <a:ea typeface="MyriadPro-It"/>
                <a:cs typeface="MyriadPro-It"/>
                <a:sym typeface="MyriadPro-It"/>
              </a:rPr>
              <a:t>2. </a:t>
            </a:r>
            <a:r>
              <a:rPr sz="1000" i="1" kern="0" dirty="0" err="1">
                <a:solidFill>
                  <a:sysClr val="windowText" lastClr="000000"/>
                </a:solidFill>
                <a:latin typeface="MyriadPro-It"/>
                <a:ea typeface="MyriadPro-It"/>
                <a:cs typeface="MyriadPro-It"/>
                <a:sym typeface="MyriadPro-It"/>
              </a:rPr>
              <a:t>Plu</a:t>
            </a:r>
            <a:r>
              <a:rPr sz="1000" i="1" kern="0" dirty="0">
                <a:solidFill>
                  <a:sysClr val="windowText" lastClr="000000"/>
                </a:solidFill>
                <a:latin typeface="MyriadPro-It"/>
                <a:ea typeface="MyriadPro-It"/>
                <a:cs typeface="MyriadPro-It"/>
                <a:sym typeface="MyriadPro-It"/>
              </a:rPr>
              <a:t>-Bureau G. et. al. Cancer Epidemiol Biomarkers </a:t>
            </a:r>
            <a:r>
              <a:rPr sz="1000" i="1" kern="0" dirty="0" err="1">
                <a:solidFill>
                  <a:sysClr val="windowText" lastClr="000000"/>
                </a:solidFill>
                <a:latin typeface="MyriadPro-It"/>
                <a:ea typeface="MyriadPro-It"/>
                <a:cs typeface="MyriadPro-It"/>
                <a:sym typeface="MyriadPro-It"/>
              </a:rPr>
              <a:t>Prev</a:t>
            </a:r>
            <a:r>
              <a:rPr sz="1000" i="1" kern="0" dirty="0">
                <a:solidFill>
                  <a:sysClr val="windowText" lastClr="000000"/>
                </a:solidFill>
                <a:latin typeface="MyriadPro-It"/>
                <a:ea typeface="MyriadPro-It"/>
                <a:cs typeface="MyriadPro-It"/>
                <a:sym typeface="MyriadPro-It"/>
              </a:rPr>
              <a:t> 2006; 15 (6): 1229–31.</a:t>
            </a:r>
          </a:p>
          <a:p>
            <a:pPr algn="r" defTabSz="914400">
              <a:defRPr/>
            </a:pPr>
            <a:r>
              <a:rPr sz="1000" i="1" kern="0" dirty="0">
                <a:solidFill>
                  <a:sysClr val="windowText" lastClr="000000"/>
                </a:solidFill>
                <a:latin typeface="MyriadPro-It"/>
                <a:ea typeface="MyriadPro-It"/>
                <a:cs typeface="MyriadPro-It"/>
                <a:sym typeface="MyriadPro-It"/>
              </a:rPr>
              <a:t>3. </a:t>
            </a:r>
            <a:r>
              <a:rPr sz="1000" i="1" kern="0" dirty="0" err="1">
                <a:solidFill>
                  <a:sysClr val="windowText" lastClr="000000"/>
                </a:solidFill>
                <a:latin typeface="MyriadPro-It"/>
                <a:ea typeface="MyriadPro-It"/>
                <a:cs typeface="MyriadPro-It"/>
                <a:sym typeface="MyriadPro-It"/>
              </a:rPr>
              <a:t>Ashbeck</a:t>
            </a:r>
            <a:r>
              <a:rPr sz="1000" i="1" kern="0" dirty="0">
                <a:solidFill>
                  <a:sysClr val="windowText" lastClr="000000"/>
                </a:solidFill>
                <a:latin typeface="MyriadPro-It"/>
                <a:ea typeface="MyriadPro-It"/>
                <a:cs typeface="MyriadPro-It"/>
                <a:sym typeface="MyriadPro-It"/>
              </a:rPr>
              <a:t> E. L. et. al. Cancer Epidemiol Biomarkers </a:t>
            </a:r>
            <a:r>
              <a:rPr sz="1000" i="1" kern="0" dirty="0" err="1">
                <a:solidFill>
                  <a:sysClr val="windowText" lastClr="000000"/>
                </a:solidFill>
                <a:latin typeface="MyriadPro-It"/>
                <a:ea typeface="MyriadPro-It"/>
                <a:cs typeface="MyriadPro-It"/>
                <a:sym typeface="MyriadPro-It"/>
              </a:rPr>
              <a:t>Prev</a:t>
            </a:r>
            <a:r>
              <a:rPr sz="1000" i="1" kern="0" dirty="0">
                <a:solidFill>
                  <a:sysClr val="windowText" lastClr="000000"/>
                </a:solidFill>
                <a:latin typeface="MyriadPro-It"/>
                <a:ea typeface="MyriadPro-It"/>
                <a:cs typeface="MyriadPro-It"/>
                <a:sym typeface="MyriadPro-It"/>
              </a:rPr>
              <a:t> 2007; 16 (3): 467–72.</a:t>
            </a:r>
          </a:p>
        </p:txBody>
      </p:sp>
    </p:spTree>
    <p:extLst>
      <p:ext uri="{BB962C8B-B14F-4D97-AF65-F5344CB8AC3E}">
        <p14:creationId xmlns:p14="http://schemas.microsoft.com/office/powerpoint/2010/main" val="15528618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573994" y="1236796"/>
            <a:ext cx="6229576" cy="5090624"/>
          </a:xfrm>
          <a:prstGeom prst="rect">
            <a:avLst/>
          </a:prstGeom>
          <a:noFill/>
          <a:ln w="9525" algn="ctr">
            <a:noFill/>
            <a:miter lim="800000"/>
            <a:headEnd/>
            <a:tailEnd/>
          </a:ln>
          <a:effectLst/>
        </p:spPr>
        <p:txBody>
          <a:bodyPr wrap="square" anchor="ctr">
            <a:spAutoFit/>
          </a:bodyPr>
          <a:lstStyle/>
          <a:p>
            <a:pPr marL="542925" indent="-542925" defTabSz="685800" eaLnBrk="1" fontAlgn="auto" hangingPunct="1">
              <a:spcBef>
                <a:spcPct val="20000"/>
              </a:spcBef>
              <a:spcAft>
                <a:spcPts val="0"/>
              </a:spcAft>
              <a:defRPr/>
            </a:pPr>
            <a:r>
              <a:rPr lang="ru-RU" sz="2800" kern="0" dirty="0">
                <a:solidFill>
                  <a:sysClr val="windowText" lastClr="000000"/>
                </a:solidFill>
                <a:latin typeface="+mn-lt"/>
                <a:cs typeface="Times New Roman" pitchFamily="18" charset="0"/>
              </a:rPr>
              <a:t>1.  Жалобы.</a:t>
            </a:r>
          </a:p>
          <a:p>
            <a:pPr marL="542925" indent="-542925" defTabSz="685800" eaLnBrk="1" fontAlgn="auto" hangingPunct="1">
              <a:spcBef>
                <a:spcPct val="20000"/>
              </a:spcBef>
              <a:spcAft>
                <a:spcPts val="0"/>
              </a:spcAft>
              <a:defRPr/>
            </a:pPr>
            <a:r>
              <a:rPr lang="ru-RU" sz="2800" kern="0" dirty="0">
                <a:solidFill>
                  <a:sysClr val="windowText" lastClr="000000"/>
                </a:solidFill>
                <a:latin typeface="+mn-lt"/>
                <a:cs typeface="Times New Roman" pitchFamily="18" charset="0"/>
              </a:rPr>
              <a:t>2.  Анамнез.</a:t>
            </a:r>
          </a:p>
          <a:p>
            <a:pPr marL="542925" indent="-542925" defTabSz="685800" eaLnBrk="1" fontAlgn="auto" hangingPunct="1">
              <a:spcBef>
                <a:spcPct val="20000"/>
              </a:spcBef>
              <a:spcAft>
                <a:spcPts val="0"/>
              </a:spcAft>
              <a:defRPr/>
            </a:pPr>
            <a:r>
              <a:rPr lang="ru-RU" sz="2800" kern="0" dirty="0">
                <a:solidFill>
                  <a:sysClr val="windowText" lastClr="000000"/>
                </a:solidFill>
                <a:latin typeface="+mn-lt"/>
                <a:cs typeface="Times New Roman" pitchFamily="18" charset="0"/>
              </a:rPr>
              <a:t>3.  Клиническое обследование МЖ: — осмотр, пальпация (в положении стоя, лежа) ткани желез, соска, региональных лимфатических узлов, определение отделяемого из сосков.</a:t>
            </a:r>
          </a:p>
          <a:p>
            <a:pPr marL="542925" indent="-542925" defTabSz="685800" eaLnBrk="1" fontAlgn="auto" hangingPunct="1">
              <a:spcBef>
                <a:spcPct val="20000"/>
              </a:spcBef>
              <a:spcAft>
                <a:spcPts val="0"/>
              </a:spcAft>
              <a:defRPr/>
            </a:pPr>
            <a:r>
              <a:rPr lang="ru-RU" sz="2800" kern="0" dirty="0">
                <a:solidFill>
                  <a:sysClr val="windowText" lastClr="000000"/>
                </a:solidFill>
                <a:latin typeface="+mn-lt"/>
                <a:cs typeface="Times New Roman" pitchFamily="18" charset="0"/>
              </a:rPr>
              <a:t>4. Дополнительные методы исследования.</a:t>
            </a:r>
          </a:p>
        </p:txBody>
      </p:sp>
      <p:sp>
        <p:nvSpPr>
          <p:cNvPr id="128003" name="Заголовок 1"/>
          <p:cNvSpPr>
            <a:spLocks noGrp="1"/>
          </p:cNvSpPr>
          <p:nvPr>
            <p:ph type="title"/>
          </p:nvPr>
        </p:nvSpPr>
        <p:spPr>
          <a:xfrm>
            <a:off x="397328" y="202292"/>
            <a:ext cx="11397343" cy="1206500"/>
          </a:xfrm>
        </p:spPr>
        <p:txBody>
          <a:bodyPr>
            <a:noAutofit/>
          </a:bodyPr>
          <a:lstStyle/>
          <a:p>
            <a:pPr algn="l"/>
            <a:r>
              <a:rPr lang="ru-RU" altLang="ru-RU" sz="4400" b="1" dirty="0">
                <a:cs typeface="Times New Roman" panose="02020603050405020304" pitchFamily="18" charset="0"/>
              </a:rPr>
              <a:t>Методы диагностики мастопатии</a:t>
            </a:r>
            <a:endParaRPr lang="ru-RU" altLang="ru-RU" sz="4400" dirty="0"/>
          </a:p>
        </p:txBody>
      </p:sp>
      <p:pic>
        <p:nvPicPr>
          <p:cNvPr id="81922" name="Picture 2" descr="ÐÐ°ÑÑÐ¸Ð½ÐºÐ¸ Ð¿Ð¾ Ð·Ð°Ð¿ÑÐ¾ÑÑ Ð±Ð¾Ð»Ñ Ð² Ð¼Ð¾Ð»Ð¾ÑÐ½Ð¾Ð¹ Ð¶ÐµÐ»ÐµÐ·Ðµ">
            <a:extLst>
              <a:ext uri="{FF2B5EF4-FFF2-40B4-BE49-F238E27FC236}">
                <a16:creationId xmlns:a16="http://schemas.microsoft.com/office/drawing/2014/main" xmlns="" id="{4DD77BCC-5654-4D3D-B476-1CEEF76F9C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65" r="18022"/>
          <a:stretch/>
        </p:blipFill>
        <p:spPr bwMode="auto">
          <a:xfrm>
            <a:off x="6248478" y="2878725"/>
            <a:ext cx="5706985" cy="35574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8066"/>
                                        </p:tgtEl>
                                        <p:attrNameLst>
                                          <p:attrName>style.visibility</p:attrName>
                                        </p:attrNameLst>
                                      </p:cBhvr>
                                      <p:to>
                                        <p:strVal val="visible"/>
                                      </p:to>
                                    </p:set>
                                    <p:animEffect transition="in" filter="wipe(up)">
                                      <p:cBhvr>
                                        <p:cTn id="7" dur="2000"/>
                                        <p:tgtEl>
                                          <p:spTgt spid="88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ChangeArrowheads="1"/>
          </p:cNvSpPr>
          <p:nvPr/>
        </p:nvSpPr>
        <p:spPr bwMode="auto">
          <a:xfrm>
            <a:off x="478972" y="1378522"/>
            <a:ext cx="6705600" cy="5262979"/>
          </a:xfrm>
          <a:prstGeom prst="rect">
            <a:avLst/>
          </a:prstGeom>
          <a:noFill/>
          <a:ln w="9525">
            <a:noFill/>
            <a:miter lim="800000"/>
            <a:headEnd/>
            <a:tailEnd/>
          </a:ln>
        </p:spPr>
        <p:txBody>
          <a:bodyPr wrap="square">
            <a:spAutoFit/>
          </a:bodyPr>
          <a:lstStyle/>
          <a:p>
            <a:pPr defTabSz="685800" eaLnBrk="1" fontAlgn="auto" hangingPunct="1">
              <a:spcBef>
                <a:spcPts val="0"/>
              </a:spcBef>
              <a:spcAft>
                <a:spcPts val="0"/>
              </a:spcAft>
              <a:defRPr/>
            </a:pPr>
            <a:r>
              <a:rPr lang="ru-RU" sz="2400" b="1" kern="0" dirty="0">
                <a:solidFill>
                  <a:sysClr val="windowText" lastClr="000000"/>
                </a:solidFill>
                <a:latin typeface="Calibri" pitchFamily="34" charset="0"/>
              </a:rPr>
              <a:t>Жалобы</a:t>
            </a:r>
            <a:r>
              <a:rPr lang="ru-RU" sz="2400" kern="0" dirty="0">
                <a:solidFill>
                  <a:sysClr val="windowText" lastClr="000000"/>
                </a:solidFill>
                <a:latin typeface="Calibri" pitchFamily="34" charset="0"/>
              </a:rPr>
              <a:t> на боли в молочных железах </a:t>
            </a:r>
          </a:p>
          <a:p>
            <a:pPr marL="557213" lvl="1" indent="-214313" defTabSz="685800" eaLnBrk="1" fontAlgn="auto" hangingPunct="1">
              <a:spcBef>
                <a:spcPts val="0"/>
              </a:spcBef>
              <a:spcAft>
                <a:spcPts val="0"/>
              </a:spcAft>
              <a:buFont typeface="Arial" charset="0"/>
              <a:buChar char="•"/>
              <a:defRPr/>
            </a:pPr>
            <a:r>
              <a:rPr lang="ru-RU" sz="2400" kern="0" dirty="0">
                <a:solidFill>
                  <a:sysClr val="windowText" lastClr="000000"/>
                </a:solidFill>
                <a:latin typeface="Calibri" pitchFamily="34" charset="0"/>
              </a:rPr>
              <a:t>появляются в середине менструального цикла и перед менструацией</a:t>
            </a:r>
          </a:p>
          <a:p>
            <a:pPr marL="557213" lvl="1" indent="-214313" defTabSz="685800" eaLnBrk="1" fontAlgn="auto" hangingPunct="1">
              <a:spcBef>
                <a:spcPts val="0"/>
              </a:spcBef>
              <a:spcAft>
                <a:spcPts val="0"/>
              </a:spcAft>
              <a:buFont typeface="Arial" charset="0"/>
              <a:buChar char="•"/>
              <a:defRPr/>
            </a:pPr>
            <a:r>
              <a:rPr lang="ru-RU" sz="2400" kern="0" dirty="0">
                <a:solidFill>
                  <a:sysClr val="windowText" lastClr="000000"/>
                </a:solidFill>
                <a:latin typeface="Calibri" pitchFamily="34" charset="0"/>
              </a:rPr>
              <a:t>сопровождаются уплотнением молочных желез</a:t>
            </a:r>
          </a:p>
          <a:p>
            <a:pPr marL="557213" lvl="1" indent="-214313" defTabSz="685800" eaLnBrk="1" fontAlgn="auto" hangingPunct="1">
              <a:spcBef>
                <a:spcPts val="0"/>
              </a:spcBef>
              <a:spcAft>
                <a:spcPts val="0"/>
              </a:spcAft>
              <a:buFont typeface="Arial" charset="0"/>
              <a:buChar char="•"/>
              <a:defRPr/>
            </a:pPr>
            <a:r>
              <a:rPr lang="ru-RU" sz="2400" kern="0" dirty="0">
                <a:solidFill>
                  <a:sysClr val="windowText" lastClr="000000"/>
                </a:solidFill>
                <a:latin typeface="Calibri" pitchFamily="34" charset="0"/>
              </a:rPr>
              <a:t>иногда выделениями из сосков</a:t>
            </a:r>
          </a:p>
          <a:p>
            <a:pPr marL="557213" lvl="1" indent="-214313" defTabSz="685800" eaLnBrk="1" fontAlgn="auto" hangingPunct="1">
              <a:spcBef>
                <a:spcPts val="0"/>
              </a:spcBef>
              <a:spcAft>
                <a:spcPts val="0"/>
              </a:spcAft>
              <a:buFont typeface="Arial" charset="0"/>
              <a:buChar char="•"/>
              <a:defRPr/>
            </a:pPr>
            <a:r>
              <a:rPr lang="ru-RU" sz="2400" kern="0" dirty="0">
                <a:solidFill>
                  <a:sysClr val="windowText" lastClr="000000"/>
                </a:solidFill>
                <a:latin typeface="Calibri" pitchFamily="34" charset="0"/>
              </a:rPr>
              <a:t>колющие, стреляющие, острые, с иррадиацией в спину, шею</a:t>
            </a:r>
          </a:p>
          <a:p>
            <a:pPr marL="557213" lvl="1" indent="-214313" defTabSz="685800" eaLnBrk="1" fontAlgn="auto" hangingPunct="1">
              <a:spcBef>
                <a:spcPts val="0"/>
              </a:spcBef>
              <a:spcAft>
                <a:spcPts val="0"/>
              </a:spcAft>
              <a:buFont typeface="Arial" charset="0"/>
              <a:buChar char="•"/>
              <a:defRPr/>
            </a:pPr>
            <a:r>
              <a:rPr lang="ru-RU" sz="2400" kern="0" dirty="0">
                <a:solidFill>
                  <a:srgbClr val="262626"/>
                </a:solidFill>
                <a:latin typeface="Calibri" pitchFamily="34" charset="0"/>
              </a:rPr>
              <a:t>боли проходят или уменьшаются после окончания менструации</a:t>
            </a:r>
          </a:p>
          <a:p>
            <a:pPr marL="557213" lvl="1" indent="-214313" defTabSz="685800" eaLnBrk="1" fontAlgn="auto" hangingPunct="1">
              <a:spcBef>
                <a:spcPts val="0"/>
              </a:spcBef>
              <a:spcAft>
                <a:spcPts val="0"/>
              </a:spcAft>
              <a:defRPr/>
            </a:pPr>
            <a:endParaRPr lang="ru-RU" sz="2400" kern="0" dirty="0">
              <a:solidFill>
                <a:srgbClr val="262626"/>
              </a:solidFill>
              <a:latin typeface="Calibri" pitchFamily="34" charset="0"/>
            </a:endParaRPr>
          </a:p>
          <a:p>
            <a:pPr algn="ctr" defTabSz="685800" eaLnBrk="1" fontAlgn="auto" hangingPunct="1">
              <a:spcBef>
                <a:spcPts val="0"/>
              </a:spcBef>
              <a:spcAft>
                <a:spcPts val="0"/>
              </a:spcAft>
              <a:defRPr/>
            </a:pPr>
            <a:r>
              <a:rPr lang="ru-RU" sz="2400" kern="0" dirty="0">
                <a:solidFill>
                  <a:srgbClr val="262626"/>
                </a:solidFill>
                <a:latin typeface="Calibri" pitchFamily="34" charset="0"/>
              </a:rPr>
              <a:t>Иногда больные теряют сон, появляется </a:t>
            </a:r>
            <a:r>
              <a:rPr lang="ru-RU" sz="2400" kern="0" dirty="0" err="1">
                <a:solidFill>
                  <a:srgbClr val="262626"/>
                </a:solidFill>
                <a:latin typeface="Calibri" pitchFamily="34" charset="0"/>
              </a:rPr>
              <a:t>канцерофобия</a:t>
            </a:r>
            <a:r>
              <a:rPr lang="ru-RU" sz="2400" kern="0" dirty="0">
                <a:solidFill>
                  <a:srgbClr val="262626"/>
                </a:solidFill>
                <a:latin typeface="Calibri" pitchFamily="34" charset="0"/>
              </a:rPr>
              <a:t>, депрессивные нарушения  </a:t>
            </a:r>
          </a:p>
          <a:p>
            <a:pPr marL="557213" lvl="1" indent="-214313" defTabSz="685800" eaLnBrk="1" fontAlgn="auto" hangingPunct="1">
              <a:spcBef>
                <a:spcPts val="0"/>
              </a:spcBef>
              <a:spcAft>
                <a:spcPts val="0"/>
              </a:spcAft>
              <a:buFont typeface="Arial" charset="0"/>
              <a:buChar char="•"/>
              <a:defRPr/>
            </a:pPr>
            <a:endParaRPr lang="ru-RU" sz="2400" kern="0" dirty="0">
              <a:solidFill>
                <a:sysClr val="windowText" lastClr="000000"/>
              </a:solidFill>
              <a:latin typeface="Calibri" pitchFamily="34" charset="0"/>
            </a:endParaRPr>
          </a:p>
        </p:txBody>
      </p:sp>
      <p:sp>
        <p:nvSpPr>
          <p:cNvPr id="49154" name="Title 1"/>
          <p:cNvSpPr txBox="1">
            <a:spLocks/>
          </p:cNvSpPr>
          <p:nvPr/>
        </p:nvSpPr>
        <p:spPr bwMode="auto">
          <a:xfrm>
            <a:off x="478971" y="238125"/>
            <a:ext cx="9514114" cy="857250"/>
          </a:xfrm>
          <a:prstGeom prst="rect">
            <a:avLst/>
          </a:prstGeom>
          <a:noFill/>
          <a:ln w="9525">
            <a:noFill/>
            <a:miter lim="800000"/>
            <a:headEnd/>
            <a:tailEnd/>
          </a:ln>
        </p:spPr>
        <p:txBody>
          <a:bodyPr/>
          <a:lstStyle/>
          <a:p>
            <a:pPr defTabSz="717947" fontAlgn="auto">
              <a:spcBef>
                <a:spcPts val="0"/>
              </a:spcBef>
              <a:spcAft>
                <a:spcPts val="0"/>
              </a:spcAft>
              <a:defRPr/>
            </a:pPr>
            <a:r>
              <a:rPr lang="ru-RU" sz="6000" b="1" kern="0" dirty="0">
                <a:solidFill>
                  <a:sysClr val="windowText" lastClr="000000"/>
                </a:solidFill>
                <a:latin typeface="Calibri" pitchFamily="34" charset="0"/>
              </a:rPr>
              <a:t>Клиника мастопатии</a:t>
            </a:r>
          </a:p>
        </p:txBody>
      </p:sp>
      <p:sp>
        <p:nvSpPr>
          <p:cNvPr id="49155" name="Slide Number Placeholder 3"/>
          <p:cNvSpPr>
            <a:spLocks noGrp="1"/>
          </p:cNvSpPr>
          <p:nvPr>
            <p:ph type="sldNum" sz="quarter" idx="12"/>
          </p:nvPr>
        </p:nvSpPr>
        <p:spPr bwMode="auto">
          <a:ln>
            <a:miter lim="800000"/>
            <a:headEnd/>
            <a:tailEnd/>
          </a:ln>
        </p:spPr>
        <p:txBody>
          <a:bodyPr/>
          <a:lstStyle/>
          <a:p>
            <a:pPr defTabSz="685800">
              <a:defRPr/>
            </a:pPr>
            <a:fld id="{DC1A15F5-3869-4080-A1CA-6C2CE2C1750F}" type="slidenum">
              <a:rPr lang="ru-RU" sz="1350" kern="0">
                <a:solidFill>
                  <a:srgbClr val="000000"/>
                </a:solidFill>
              </a:rPr>
              <a:pPr defTabSz="685800">
                <a:defRPr/>
              </a:pPr>
              <a:t>44</a:t>
            </a:fld>
            <a:endParaRPr lang="ru-RU" sz="1350" kern="0">
              <a:solidFill>
                <a:srgbClr val="000000"/>
              </a:solidFill>
            </a:endParaRPr>
          </a:p>
        </p:txBody>
      </p:sp>
      <p:pic>
        <p:nvPicPr>
          <p:cNvPr id="82946" name="Picture 2" descr="ÐÐ°ÑÑÐ¸Ð½ÐºÐ¸ Ð¿Ð¾ Ð·Ð°Ð¿ÑÐ¾ÑÑ ÐºÐ°Ð½ÑÐµÑÐ¾ÑÐ¾Ð±Ð¸Ñ">
            <a:extLst>
              <a:ext uri="{FF2B5EF4-FFF2-40B4-BE49-F238E27FC236}">
                <a16:creationId xmlns:a16="http://schemas.microsoft.com/office/drawing/2014/main" xmlns="" id="{C08B8B21-A600-421E-8145-A477F9E2C9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807" r="13728"/>
          <a:stretch/>
        </p:blipFill>
        <p:spPr bwMode="auto">
          <a:xfrm>
            <a:off x="7272525" y="1378522"/>
            <a:ext cx="4678683" cy="4493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435429" y="404813"/>
            <a:ext cx="9292771" cy="1206500"/>
          </a:xfrm>
        </p:spPr>
        <p:txBody>
          <a:bodyPr>
            <a:normAutofit fontScale="90000"/>
          </a:bodyPr>
          <a:lstStyle/>
          <a:p>
            <a:pPr algn="l"/>
            <a:r>
              <a:rPr lang="ru-RU" altLang="ru-RU" b="1" dirty="0"/>
              <a:t>Осмотр и пальпация МЖ</a:t>
            </a:r>
          </a:p>
        </p:txBody>
      </p:sp>
      <p:sp>
        <p:nvSpPr>
          <p:cNvPr id="131075" name="Rectangle 3"/>
          <p:cNvSpPr>
            <a:spLocks noGrp="1" noChangeArrowheads="1"/>
          </p:cNvSpPr>
          <p:nvPr>
            <p:ph idx="1"/>
          </p:nvPr>
        </p:nvSpPr>
        <p:spPr>
          <a:xfrm>
            <a:off x="533400" y="1611313"/>
            <a:ext cx="6096000" cy="4669744"/>
          </a:xfrm>
        </p:spPr>
        <p:txBody>
          <a:bodyPr>
            <a:normAutofit/>
          </a:bodyPr>
          <a:lstStyle/>
          <a:p>
            <a:r>
              <a:rPr lang="ru-RU" altLang="ru-RU" sz="3200" dirty="0"/>
              <a:t>Пальпация (с уточнением, что и где беспокоит пациентку):</a:t>
            </a:r>
          </a:p>
          <a:p>
            <a:pPr lvl="1"/>
            <a:r>
              <a:rPr lang="ru-RU" altLang="ru-RU" sz="2800" dirty="0"/>
              <a:t>поверхностная обеих МЖ,</a:t>
            </a:r>
          </a:p>
          <a:p>
            <a:pPr lvl="1"/>
            <a:r>
              <a:rPr lang="ru-RU" altLang="ru-RU" sz="2800" dirty="0"/>
              <a:t>затем глубокая</a:t>
            </a:r>
          </a:p>
          <a:p>
            <a:r>
              <a:rPr lang="ru-RU" altLang="ru-RU" sz="3200" dirty="0"/>
              <a:t>Цель пальпации: зафиксировать внимание на подозрительных зонах и особенно тщательно исследовать эти участки.</a:t>
            </a:r>
          </a:p>
        </p:txBody>
      </p:sp>
      <p:pic>
        <p:nvPicPr>
          <p:cNvPr id="2" name="Рисунок 1">
            <a:extLst>
              <a:ext uri="{FF2B5EF4-FFF2-40B4-BE49-F238E27FC236}">
                <a16:creationId xmlns:a16="http://schemas.microsoft.com/office/drawing/2014/main" xmlns="" id="{0A59E0E2-9E3D-4322-B38A-20D7D9A3545A}"/>
              </a:ext>
            </a:extLst>
          </p:cNvPr>
          <p:cNvPicPr>
            <a:picLocks noChangeAspect="1"/>
          </p:cNvPicPr>
          <p:nvPr/>
        </p:nvPicPr>
        <p:blipFill>
          <a:blip r:embed="rId2"/>
          <a:stretch>
            <a:fillRect/>
          </a:stretch>
        </p:blipFill>
        <p:spPr>
          <a:xfrm>
            <a:off x="6520542" y="1410835"/>
            <a:ext cx="4940754" cy="468738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ChangeArrowheads="1"/>
          </p:cNvSpPr>
          <p:nvPr/>
        </p:nvSpPr>
        <p:spPr bwMode="auto">
          <a:xfrm>
            <a:off x="515256" y="1748469"/>
            <a:ext cx="10392229" cy="4524315"/>
          </a:xfrm>
          <a:prstGeom prst="rect">
            <a:avLst/>
          </a:prstGeom>
          <a:noFill/>
          <a:ln w="9525">
            <a:noFill/>
            <a:miter lim="800000"/>
            <a:headEnd/>
            <a:tailEnd/>
          </a:ln>
        </p:spPr>
        <p:txBody>
          <a:bodyPr wrap="square">
            <a:spAutoFit/>
          </a:bodyPr>
          <a:lstStyle/>
          <a:p>
            <a:pPr defTabSz="685800" eaLnBrk="1" fontAlgn="auto" hangingPunct="1">
              <a:spcBef>
                <a:spcPts val="0"/>
              </a:spcBef>
              <a:spcAft>
                <a:spcPts val="0"/>
              </a:spcAft>
              <a:defRPr/>
            </a:pPr>
            <a:r>
              <a:rPr lang="ru-RU" sz="3200" b="1" kern="0" dirty="0">
                <a:solidFill>
                  <a:sysClr val="windowText" lastClr="000000"/>
                </a:solidFill>
                <a:latin typeface="Calibri" pitchFamily="34" charset="0"/>
              </a:rPr>
              <a:t>При пальпации </a:t>
            </a:r>
            <a:r>
              <a:rPr lang="ru-RU" sz="3200" kern="0" dirty="0">
                <a:solidFill>
                  <a:sysClr val="windowText" lastClr="000000"/>
                </a:solidFill>
                <a:latin typeface="Calibri" pitchFamily="34" charset="0"/>
              </a:rPr>
              <a:t>молочных желез </a:t>
            </a:r>
          </a:p>
          <a:p>
            <a:pPr marL="557213" lvl="1" indent="-214313" defTabSz="685800" eaLnBrk="1" fontAlgn="auto" hangingPunct="1">
              <a:spcBef>
                <a:spcPts val="0"/>
              </a:spcBef>
              <a:spcAft>
                <a:spcPts val="0"/>
              </a:spcAft>
              <a:buFont typeface="Arial" charset="0"/>
              <a:buChar char="•"/>
              <a:defRPr/>
            </a:pPr>
            <a:r>
              <a:rPr lang="ru-RU" sz="3200" kern="0" dirty="0">
                <a:solidFill>
                  <a:sysClr val="windowText" lastClr="000000"/>
                </a:solidFill>
                <a:latin typeface="Calibri" pitchFamily="34" charset="0"/>
              </a:rPr>
              <a:t>уплотнения дольчатого характера с неровной поверхностью, </a:t>
            </a:r>
            <a:r>
              <a:rPr lang="ru-RU" sz="3200" kern="0" dirty="0" err="1">
                <a:solidFill>
                  <a:sysClr val="windowText" lastClr="000000"/>
                </a:solidFill>
                <a:latin typeface="Calibri" pitchFamily="34" charset="0"/>
              </a:rPr>
              <a:t>тяжистость</a:t>
            </a:r>
            <a:r>
              <a:rPr lang="ru-RU" sz="3200" kern="0" dirty="0">
                <a:solidFill>
                  <a:sysClr val="windowText" lastClr="000000"/>
                </a:solidFill>
                <a:latin typeface="Calibri" pitchFamily="34" charset="0"/>
              </a:rPr>
              <a:t> ткани, ее болезненность </a:t>
            </a:r>
          </a:p>
          <a:p>
            <a:pPr marL="557213" lvl="1" indent="-214313" defTabSz="685800" eaLnBrk="1" fontAlgn="auto" hangingPunct="1">
              <a:spcBef>
                <a:spcPts val="0"/>
              </a:spcBef>
              <a:spcAft>
                <a:spcPts val="0"/>
              </a:spcAft>
              <a:buFont typeface="Arial" charset="0"/>
              <a:buChar char="•"/>
              <a:defRPr/>
            </a:pPr>
            <a:r>
              <a:rPr lang="ru-RU" sz="3200" kern="0" dirty="0">
                <a:solidFill>
                  <a:sysClr val="windowText" lastClr="000000"/>
                </a:solidFill>
                <a:latin typeface="Calibri" pitchFamily="34" charset="0"/>
              </a:rPr>
              <a:t>при узловой мастопатии - одиночные или множественные очаги, малоболезненные, не связаны с кожей и с соском, подвижны, в положении лежа не пальпируются</a:t>
            </a:r>
          </a:p>
          <a:p>
            <a:pPr marL="557213" lvl="1" indent="-214313" defTabSz="685800" eaLnBrk="1" fontAlgn="auto" hangingPunct="1">
              <a:spcBef>
                <a:spcPts val="0"/>
              </a:spcBef>
              <a:spcAft>
                <a:spcPts val="0"/>
              </a:spcAft>
              <a:buFont typeface="Arial" charset="0"/>
              <a:buChar char="•"/>
              <a:defRPr/>
            </a:pPr>
            <a:r>
              <a:rPr lang="ru-RU" sz="3200" kern="0" dirty="0">
                <a:solidFill>
                  <a:sysClr val="windowText" lastClr="000000"/>
                </a:solidFill>
                <a:latin typeface="Calibri" pitchFamily="34" charset="0"/>
              </a:rPr>
              <a:t>возможно увеличение подмышечных лимфоузлов, чувствительных при пальпации</a:t>
            </a:r>
          </a:p>
        </p:txBody>
      </p:sp>
      <p:sp>
        <p:nvSpPr>
          <p:cNvPr id="50178" name="Title 1"/>
          <p:cNvSpPr txBox="1">
            <a:spLocks/>
          </p:cNvSpPr>
          <p:nvPr/>
        </p:nvSpPr>
        <p:spPr bwMode="auto">
          <a:xfrm>
            <a:off x="515256" y="490764"/>
            <a:ext cx="8247744" cy="997857"/>
          </a:xfrm>
          <a:prstGeom prst="rect">
            <a:avLst/>
          </a:prstGeom>
          <a:noFill/>
          <a:ln w="9525">
            <a:noFill/>
            <a:miter lim="800000"/>
            <a:headEnd/>
            <a:tailEnd/>
          </a:ln>
        </p:spPr>
        <p:txBody>
          <a:bodyPr/>
          <a:lstStyle/>
          <a:p>
            <a:pPr defTabSz="717947" fontAlgn="auto">
              <a:spcBef>
                <a:spcPts val="0"/>
              </a:spcBef>
              <a:spcAft>
                <a:spcPts val="0"/>
              </a:spcAft>
              <a:defRPr/>
            </a:pPr>
            <a:r>
              <a:rPr lang="ru-RU" sz="6000" b="1" kern="0" dirty="0">
                <a:solidFill>
                  <a:sysClr val="windowText" lastClr="000000"/>
                </a:solidFill>
                <a:latin typeface="Calibri" pitchFamily="34" charset="0"/>
              </a:rPr>
              <a:t>Клиника мастопатии</a:t>
            </a:r>
          </a:p>
        </p:txBody>
      </p:sp>
      <p:sp>
        <p:nvSpPr>
          <p:cNvPr id="50179" name="Slide Number Placeholder 3"/>
          <p:cNvSpPr>
            <a:spLocks noGrp="1"/>
          </p:cNvSpPr>
          <p:nvPr>
            <p:ph type="sldNum" sz="quarter" idx="12"/>
          </p:nvPr>
        </p:nvSpPr>
        <p:spPr bwMode="auto">
          <a:ln>
            <a:miter lim="800000"/>
            <a:headEnd/>
            <a:tailEnd/>
          </a:ln>
        </p:spPr>
        <p:txBody>
          <a:bodyPr/>
          <a:lstStyle/>
          <a:p>
            <a:pPr defTabSz="685800">
              <a:defRPr/>
            </a:pPr>
            <a:fld id="{461E0FBF-FE57-49C0-9655-6068C1D18B84}" type="slidenum">
              <a:rPr lang="ru-RU" sz="1350" kern="0">
                <a:solidFill>
                  <a:srgbClr val="000000"/>
                </a:solidFill>
              </a:rPr>
              <a:pPr defTabSz="685800">
                <a:defRPr/>
              </a:pPr>
              <a:t>46</a:t>
            </a:fld>
            <a:endParaRPr lang="ru-RU" sz="1350" kern="0">
              <a:solidFill>
                <a:srgbClr val="00000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54"/>
          <p:cNvSpPr txBox="1">
            <a:spLocks noChangeArrowheads="1"/>
          </p:cNvSpPr>
          <p:nvPr/>
        </p:nvSpPr>
        <p:spPr bwMode="auto">
          <a:xfrm>
            <a:off x="677917" y="1449784"/>
            <a:ext cx="8207375" cy="4887876"/>
          </a:xfrm>
          <a:prstGeom prst="rect">
            <a:avLst/>
          </a:prstGeom>
          <a:noFill/>
          <a:ln w="9525">
            <a:noFill/>
            <a:miter lim="800000"/>
            <a:headEnd/>
            <a:tailEnd/>
          </a:ln>
        </p:spPr>
        <p:txBody>
          <a:bodyPr lIns="85725" tIns="42862" rIns="85725" bIns="42862">
            <a:spAutoFit/>
          </a:bodyPr>
          <a:lstStyle/>
          <a:p>
            <a:pPr eaLnBrk="0" hangingPunct="0">
              <a:spcBef>
                <a:spcPct val="50000"/>
              </a:spcBef>
              <a:buClr>
                <a:srgbClr val="009999"/>
              </a:buClr>
              <a:buFont typeface="Wingdings" pitchFamily="2" charset="2"/>
              <a:buChar char="§"/>
            </a:pPr>
            <a:r>
              <a:rPr lang="ru-RU" sz="2400" dirty="0"/>
              <a:t>  при пальпации определяется опухоль; </a:t>
            </a:r>
          </a:p>
          <a:p>
            <a:pPr eaLnBrk="0" hangingPunct="0">
              <a:spcBef>
                <a:spcPct val="50000"/>
              </a:spcBef>
              <a:buClr>
                <a:srgbClr val="009999"/>
              </a:buClr>
              <a:buFont typeface="Wingdings" pitchFamily="2" charset="2"/>
              <a:buChar char="§"/>
            </a:pPr>
            <a:r>
              <a:rPr lang="ru-RU" sz="2400" dirty="0"/>
              <a:t>  втянутость соска или кожи соска;</a:t>
            </a:r>
          </a:p>
          <a:p>
            <a:pPr eaLnBrk="0" hangingPunct="0">
              <a:spcBef>
                <a:spcPct val="50000"/>
              </a:spcBef>
              <a:buClr>
                <a:srgbClr val="009999"/>
              </a:buClr>
              <a:buFont typeface="Wingdings" pitchFamily="2" charset="2"/>
              <a:buChar char="§"/>
            </a:pPr>
            <a:r>
              <a:rPr lang="ru-RU" sz="2400" dirty="0"/>
              <a:t>  асимметрия соска;</a:t>
            </a:r>
          </a:p>
          <a:p>
            <a:pPr eaLnBrk="0" hangingPunct="0">
              <a:spcBef>
                <a:spcPct val="50000"/>
              </a:spcBef>
              <a:buClr>
                <a:srgbClr val="009999"/>
              </a:buClr>
              <a:buFont typeface="Wingdings" pitchFamily="2" charset="2"/>
              <a:buChar char="§"/>
            </a:pPr>
            <a:r>
              <a:rPr lang="ru-RU" sz="2400" dirty="0"/>
              <a:t>  эрозия соска;</a:t>
            </a:r>
          </a:p>
          <a:p>
            <a:pPr eaLnBrk="0" hangingPunct="0">
              <a:spcBef>
                <a:spcPct val="50000"/>
              </a:spcBef>
              <a:buClr>
                <a:srgbClr val="009999"/>
              </a:buClr>
              <a:buFont typeface="Wingdings" pitchFamily="2" charset="2"/>
              <a:buChar char="§"/>
            </a:pPr>
            <a:r>
              <a:rPr lang="ru-RU" sz="2400" dirty="0"/>
              <a:t>  боль в МЖ;</a:t>
            </a:r>
          </a:p>
          <a:p>
            <a:pPr eaLnBrk="0" hangingPunct="0">
              <a:spcBef>
                <a:spcPct val="50000"/>
              </a:spcBef>
              <a:buClr>
                <a:srgbClr val="009999"/>
              </a:buClr>
              <a:buFont typeface="Wingdings" pitchFamily="2" charset="2"/>
              <a:buChar char="§"/>
            </a:pPr>
            <a:r>
              <a:rPr lang="ru-RU" sz="2400" dirty="0"/>
              <a:t>  </a:t>
            </a:r>
            <a:r>
              <a:rPr lang="ru-RU" sz="2400" dirty="0" err="1"/>
              <a:t>аксилярная</a:t>
            </a:r>
            <a:r>
              <a:rPr lang="ru-RU" sz="2400" dirty="0"/>
              <a:t> лимфаденопатия;</a:t>
            </a:r>
          </a:p>
          <a:p>
            <a:pPr eaLnBrk="0" hangingPunct="0">
              <a:spcBef>
                <a:spcPct val="50000"/>
              </a:spcBef>
              <a:buClr>
                <a:srgbClr val="009999"/>
              </a:buClr>
              <a:buFont typeface="Wingdings" pitchFamily="2" charset="2"/>
              <a:buChar char="§"/>
            </a:pPr>
            <a:r>
              <a:rPr lang="ru-RU" sz="2400" dirty="0"/>
              <a:t>  отек верхней конечности;</a:t>
            </a:r>
          </a:p>
          <a:p>
            <a:pPr eaLnBrk="0" hangingPunct="0">
              <a:spcBef>
                <a:spcPct val="50000"/>
              </a:spcBef>
              <a:buClr>
                <a:srgbClr val="009999"/>
              </a:buClr>
              <a:buFont typeface="Wingdings" pitchFamily="2" charset="2"/>
              <a:buChar char="§"/>
            </a:pPr>
            <a:r>
              <a:rPr lang="ru-RU" sz="2400" dirty="0"/>
              <a:t>  отек кожи МЖ («лимонная корка»)</a:t>
            </a:r>
          </a:p>
          <a:p>
            <a:pPr eaLnBrk="0" hangingPunct="0">
              <a:spcBef>
                <a:spcPct val="50000"/>
              </a:spcBef>
              <a:buClr>
                <a:srgbClr val="009999"/>
              </a:buClr>
              <a:buFont typeface="Wingdings" pitchFamily="2" charset="2"/>
              <a:buChar char="§"/>
            </a:pPr>
            <a:r>
              <a:rPr lang="ru-RU" sz="2400" dirty="0"/>
              <a:t>  боль в </a:t>
            </a:r>
            <a:r>
              <a:rPr lang="ru-RU" sz="2400" dirty="0" err="1"/>
              <a:t>аксилярной</a:t>
            </a:r>
            <a:r>
              <a:rPr lang="ru-RU" sz="2400" dirty="0"/>
              <a:t> области               </a:t>
            </a:r>
            <a:r>
              <a:rPr lang="en-US" sz="2400" dirty="0"/>
              <a:t>	</a:t>
            </a:r>
            <a:endParaRPr lang="en-GB" sz="1000" i="1" dirty="0"/>
          </a:p>
        </p:txBody>
      </p:sp>
      <p:sp>
        <p:nvSpPr>
          <p:cNvPr id="1408056" name="Rectangle 56"/>
          <p:cNvSpPr>
            <a:spLocks noChangeArrowheads="1"/>
          </p:cNvSpPr>
          <p:nvPr/>
        </p:nvSpPr>
        <p:spPr bwMode="auto">
          <a:xfrm>
            <a:off x="677917" y="203200"/>
            <a:ext cx="11161985" cy="1194557"/>
          </a:xfrm>
          <a:prstGeom prst="rect">
            <a:avLst/>
          </a:prstGeom>
          <a:noFill/>
          <a:ln>
            <a:noFill/>
          </a:ln>
          <a:effectLst/>
          <a:extLst/>
        </p:spPr>
        <p:txBody>
          <a:bodyPr wrap="square" lIns="85725" tIns="42862" rIns="85725" bIns="42862">
            <a:spAutoFit/>
          </a:bodyPr>
          <a:lstStyle/>
          <a:p>
            <a:pPr eaLnBrk="0" hangingPunct="0">
              <a:spcBef>
                <a:spcPct val="50000"/>
              </a:spcBef>
              <a:defRPr/>
            </a:pPr>
            <a:r>
              <a:rPr lang="ru-RU" sz="2400" b="1" dirty="0">
                <a:latin typeface="Cambria" panose="02040503050406030204" pitchFamily="18" charset="0"/>
              </a:rPr>
              <a:t>ПРИ КЛИНИЧЕСКОМ ИССЛЕДОВАНИИ МЖ ГЛАВНЫМ ЯВЛЯЕТСЯ ПРИНЦИП ОНКОНАСТОРОЖЕННОСТИ</a:t>
            </a:r>
            <a:r>
              <a:rPr lang="en-US" sz="2400" b="1" dirty="0">
                <a:latin typeface="Cambria" panose="02040503050406030204" pitchFamily="18" charset="0"/>
              </a:rPr>
              <a:t>,</a:t>
            </a:r>
            <a:r>
              <a:rPr lang="ru-RU" sz="2400" b="1" dirty="0">
                <a:latin typeface="Cambria" panose="02040503050406030204" pitchFamily="18" charset="0"/>
              </a:rPr>
              <a:t> ПРИ ЭТОМ  ОСОБОЕ ВНИМАНИЕ СЛЕДУЕТ УДЕЛЯТЬ СЛЕДУЮЩИМ</a:t>
            </a:r>
            <a:r>
              <a:rPr lang="en-US" sz="2400" b="1" dirty="0">
                <a:latin typeface="Cambria" panose="02040503050406030204" pitchFamily="18" charset="0"/>
              </a:rPr>
              <a:t> </a:t>
            </a:r>
            <a:r>
              <a:rPr lang="ru-RU" sz="2400" b="1" dirty="0">
                <a:latin typeface="Cambria" panose="02040503050406030204" pitchFamily="18" charset="0"/>
              </a:rPr>
              <a:t>КЛИНИЧЕСКИМ ПРИЗНАКАМ МАЛИГНИЗАЦИИ</a:t>
            </a:r>
          </a:p>
        </p:txBody>
      </p:sp>
      <p:sp>
        <p:nvSpPr>
          <p:cNvPr id="33795" name="Rectangle 58"/>
          <p:cNvSpPr>
            <a:spLocks noChangeArrowheads="1"/>
          </p:cNvSpPr>
          <p:nvPr/>
        </p:nvSpPr>
        <p:spPr bwMode="auto">
          <a:xfrm>
            <a:off x="8547009" y="6342313"/>
            <a:ext cx="2581348" cy="332782"/>
          </a:xfrm>
          <a:prstGeom prst="rect">
            <a:avLst/>
          </a:prstGeom>
          <a:noFill/>
          <a:ln w="9525">
            <a:noFill/>
            <a:miter lim="800000"/>
            <a:headEnd/>
            <a:tailEnd/>
          </a:ln>
        </p:spPr>
        <p:txBody>
          <a:bodyPr wrap="none" lIns="85725" tIns="42862" rIns="85725" bIns="42862">
            <a:spAutoFit/>
          </a:bodyPr>
          <a:lstStyle/>
          <a:p>
            <a:pPr algn="ctr" eaLnBrk="0" hangingPunct="0">
              <a:spcBef>
                <a:spcPct val="50000"/>
              </a:spcBef>
              <a:buClr>
                <a:schemeClr val="hlink"/>
              </a:buClr>
              <a:buFont typeface="Wingdings" pitchFamily="2" charset="2"/>
              <a:buNone/>
            </a:pPr>
            <a:r>
              <a:rPr lang="en-US" sz="1600" i="1" dirty="0">
                <a:latin typeface="Cambria" panose="02040503050406030204" pitchFamily="18" charset="0"/>
              </a:rPr>
              <a:t>Dupont W.P., Page D.L., 1997</a:t>
            </a:r>
            <a:endParaRPr lang="en-GB" sz="1600" i="1" dirty="0">
              <a:latin typeface="Cambria" panose="02040503050406030204" pitchFamily="18" charset="0"/>
            </a:endParaRPr>
          </a:p>
        </p:txBody>
      </p:sp>
      <p:pic>
        <p:nvPicPr>
          <p:cNvPr id="33796" name="Picture 62" descr="rak_mol_jelezi"/>
          <p:cNvPicPr>
            <a:picLocks noChangeAspect="1" noChangeArrowheads="1"/>
          </p:cNvPicPr>
          <p:nvPr/>
        </p:nvPicPr>
        <p:blipFill>
          <a:blip r:embed="rId2"/>
          <a:srcRect/>
          <a:stretch>
            <a:fillRect/>
          </a:stretch>
        </p:blipFill>
        <p:spPr bwMode="auto">
          <a:xfrm>
            <a:off x="6877597" y="1562543"/>
            <a:ext cx="4606575" cy="4662358"/>
          </a:xfrm>
          <a:prstGeom prst="rect">
            <a:avLst/>
          </a:prstGeom>
          <a:noFill/>
          <a:ln w="9525">
            <a:noFill/>
            <a:miter lim="800000"/>
            <a:headEnd/>
            <a:tailEnd/>
          </a:ln>
        </p:spPr>
      </p:pic>
    </p:spTree>
    <p:extLst>
      <p:ext uri="{BB962C8B-B14F-4D97-AF65-F5344CB8AC3E}">
        <p14:creationId xmlns:p14="http://schemas.microsoft.com/office/powerpoint/2010/main" val="137390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8673">
                                            <p:txEl>
                                              <p:pRg st="0" end="0"/>
                                            </p:txEl>
                                          </p:spTgt>
                                        </p:tgtEl>
                                        <p:attrNameLst>
                                          <p:attrName>style.visibility</p:attrName>
                                        </p:attrNameLst>
                                      </p:cBhvr>
                                      <p:to>
                                        <p:strVal val="visible"/>
                                      </p:to>
                                    </p:set>
                                    <p:animEffect transition="in" filter="fade">
                                      <p:cBhvr>
                                        <p:cTn id="7" dur="1000"/>
                                        <p:tgtEl>
                                          <p:spTgt spid="28673">
                                            <p:txEl>
                                              <p:pRg st="0" end="0"/>
                                            </p:txEl>
                                          </p:spTgt>
                                        </p:tgtEl>
                                      </p:cBhvr>
                                    </p:animEffect>
                                    <p:anim calcmode="lin" valueType="num">
                                      <p:cBhvr>
                                        <p:cTn id="8" dur="1000" fill="hold"/>
                                        <p:tgtEl>
                                          <p:spTgt spid="2867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867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8673">
                                            <p:txEl>
                                              <p:pRg st="1" end="1"/>
                                            </p:txEl>
                                          </p:spTgt>
                                        </p:tgtEl>
                                        <p:attrNameLst>
                                          <p:attrName>style.visibility</p:attrName>
                                        </p:attrNameLst>
                                      </p:cBhvr>
                                      <p:to>
                                        <p:strVal val="visible"/>
                                      </p:to>
                                    </p:set>
                                    <p:animEffect transition="in" filter="fade">
                                      <p:cBhvr>
                                        <p:cTn id="13" dur="1000"/>
                                        <p:tgtEl>
                                          <p:spTgt spid="28673">
                                            <p:txEl>
                                              <p:pRg st="1" end="1"/>
                                            </p:txEl>
                                          </p:spTgt>
                                        </p:tgtEl>
                                      </p:cBhvr>
                                    </p:animEffect>
                                    <p:anim calcmode="lin" valueType="num">
                                      <p:cBhvr>
                                        <p:cTn id="14" dur="1000" fill="hold"/>
                                        <p:tgtEl>
                                          <p:spTgt spid="2867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867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8673">
                                            <p:txEl>
                                              <p:pRg st="2" end="2"/>
                                            </p:txEl>
                                          </p:spTgt>
                                        </p:tgtEl>
                                        <p:attrNameLst>
                                          <p:attrName>style.visibility</p:attrName>
                                        </p:attrNameLst>
                                      </p:cBhvr>
                                      <p:to>
                                        <p:strVal val="visible"/>
                                      </p:to>
                                    </p:set>
                                    <p:animEffect transition="in" filter="fade">
                                      <p:cBhvr>
                                        <p:cTn id="19" dur="1000"/>
                                        <p:tgtEl>
                                          <p:spTgt spid="28673">
                                            <p:txEl>
                                              <p:pRg st="2" end="2"/>
                                            </p:txEl>
                                          </p:spTgt>
                                        </p:tgtEl>
                                      </p:cBhvr>
                                    </p:animEffect>
                                    <p:anim calcmode="lin" valueType="num">
                                      <p:cBhvr>
                                        <p:cTn id="20" dur="1000" fill="hold"/>
                                        <p:tgtEl>
                                          <p:spTgt spid="2867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867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28673">
                                            <p:txEl>
                                              <p:pRg st="3" end="3"/>
                                            </p:txEl>
                                          </p:spTgt>
                                        </p:tgtEl>
                                        <p:attrNameLst>
                                          <p:attrName>style.visibility</p:attrName>
                                        </p:attrNameLst>
                                      </p:cBhvr>
                                      <p:to>
                                        <p:strVal val="visible"/>
                                      </p:to>
                                    </p:set>
                                    <p:animEffect transition="in" filter="fade">
                                      <p:cBhvr>
                                        <p:cTn id="25" dur="1000"/>
                                        <p:tgtEl>
                                          <p:spTgt spid="28673">
                                            <p:txEl>
                                              <p:pRg st="3" end="3"/>
                                            </p:txEl>
                                          </p:spTgt>
                                        </p:tgtEl>
                                      </p:cBhvr>
                                    </p:animEffect>
                                    <p:anim calcmode="lin" valueType="num">
                                      <p:cBhvr>
                                        <p:cTn id="26" dur="1000" fill="hold"/>
                                        <p:tgtEl>
                                          <p:spTgt spid="2867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2867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28673">
                                            <p:txEl>
                                              <p:pRg st="4" end="4"/>
                                            </p:txEl>
                                          </p:spTgt>
                                        </p:tgtEl>
                                        <p:attrNameLst>
                                          <p:attrName>style.visibility</p:attrName>
                                        </p:attrNameLst>
                                      </p:cBhvr>
                                      <p:to>
                                        <p:strVal val="visible"/>
                                      </p:to>
                                    </p:set>
                                    <p:animEffect transition="in" filter="fade">
                                      <p:cBhvr>
                                        <p:cTn id="31" dur="1000"/>
                                        <p:tgtEl>
                                          <p:spTgt spid="28673">
                                            <p:txEl>
                                              <p:pRg st="4" end="4"/>
                                            </p:txEl>
                                          </p:spTgt>
                                        </p:tgtEl>
                                      </p:cBhvr>
                                    </p:animEffect>
                                    <p:anim calcmode="lin" valueType="num">
                                      <p:cBhvr>
                                        <p:cTn id="32" dur="1000" fill="hold"/>
                                        <p:tgtEl>
                                          <p:spTgt spid="2867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2867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28673">
                                            <p:txEl>
                                              <p:pRg st="5" end="5"/>
                                            </p:txEl>
                                          </p:spTgt>
                                        </p:tgtEl>
                                        <p:attrNameLst>
                                          <p:attrName>style.visibility</p:attrName>
                                        </p:attrNameLst>
                                      </p:cBhvr>
                                      <p:to>
                                        <p:strVal val="visible"/>
                                      </p:to>
                                    </p:set>
                                    <p:animEffect transition="in" filter="fade">
                                      <p:cBhvr>
                                        <p:cTn id="37" dur="1000"/>
                                        <p:tgtEl>
                                          <p:spTgt spid="28673">
                                            <p:txEl>
                                              <p:pRg st="5" end="5"/>
                                            </p:txEl>
                                          </p:spTgt>
                                        </p:tgtEl>
                                      </p:cBhvr>
                                    </p:animEffect>
                                    <p:anim calcmode="lin" valueType="num">
                                      <p:cBhvr>
                                        <p:cTn id="38" dur="1000" fill="hold"/>
                                        <p:tgtEl>
                                          <p:spTgt spid="2867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2867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28673">
                                            <p:txEl>
                                              <p:pRg st="6" end="6"/>
                                            </p:txEl>
                                          </p:spTgt>
                                        </p:tgtEl>
                                        <p:attrNameLst>
                                          <p:attrName>style.visibility</p:attrName>
                                        </p:attrNameLst>
                                      </p:cBhvr>
                                      <p:to>
                                        <p:strVal val="visible"/>
                                      </p:to>
                                    </p:set>
                                    <p:animEffect transition="in" filter="fade">
                                      <p:cBhvr>
                                        <p:cTn id="43" dur="1000"/>
                                        <p:tgtEl>
                                          <p:spTgt spid="28673">
                                            <p:txEl>
                                              <p:pRg st="6" end="6"/>
                                            </p:txEl>
                                          </p:spTgt>
                                        </p:tgtEl>
                                      </p:cBhvr>
                                    </p:animEffect>
                                    <p:anim calcmode="lin" valueType="num">
                                      <p:cBhvr>
                                        <p:cTn id="44" dur="1000" fill="hold"/>
                                        <p:tgtEl>
                                          <p:spTgt spid="2867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28673">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28673">
                                            <p:txEl>
                                              <p:pRg st="7" end="7"/>
                                            </p:txEl>
                                          </p:spTgt>
                                        </p:tgtEl>
                                        <p:attrNameLst>
                                          <p:attrName>style.visibility</p:attrName>
                                        </p:attrNameLst>
                                      </p:cBhvr>
                                      <p:to>
                                        <p:strVal val="visible"/>
                                      </p:to>
                                    </p:set>
                                    <p:animEffect transition="in" filter="fade">
                                      <p:cBhvr>
                                        <p:cTn id="49" dur="1000"/>
                                        <p:tgtEl>
                                          <p:spTgt spid="28673">
                                            <p:txEl>
                                              <p:pRg st="7" end="7"/>
                                            </p:txEl>
                                          </p:spTgt>
                                        </p:tgtEl>
                                      </p:cBhvr>
                                    </p:animEffect>
                                    <p:anim calcmode="lin" valueType="num">
                                      <p:cBhvr>
                                        <p:cTn id="50" dur="1000" fill="hold"/>
                                        <p:tgtEl>
                                          <p:spTgt spid="2867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28673">
                                            <p:txEl>
                                              <p:pRg st="7" end="7"/>
                                            </p:txEl>
                                          </p:spTgt>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grpId="0" nodeType="afterEffect">
                                  <p:stCondLst>
                                    <p:cond delay="0"/>
                                  </p:stCondLst>
                                  <p:childTnLst>
                                    <p:set>
                                      <p:cBhvr>
                                        <p:cTn id="54" dur="1" fill="hold">
                                          <p:stCondLst>
                                            <p:cond delay="0"/>
                                          </p:stCondLst>
                                        </p:cTn>
                                        <p:tgtEl>
                                          <p:spTgt spid="28673">
                                            <p:txEl>
                                              <p:pRg st="8" end="8"/>
                                            </p:txEl>
                                          </p:spTgt>
                                        </p:tgtEl>
                                        <p:attrNameLst>
                                          <p:attrName>style.visibility</p:attrName>
                                        </p:attrNameLst>
                                      </p:cBhvr>
                                      <p:to>
                                        <p:strVal val="visible"/>
                                      </p:to>
                                    </p:set>
                                    <p:animEffect transition="in" filter="fade">
                                      <p:cBhvr>
                                        <p:cTn id="55" dur="1000"/>
                                        <p:tgtEl>
                                          <p:spTgt spid="28673">
                                            <p:txEl>
                                              <p:pRg st="8" end="8"/>
                                            </p:txEl>
                                          </p:spTgt>
                                        </p:tgtEl>
                                      </p:cBhvr>
                                    </p:animEffect>
                                    <p:anim calcmode="lin" valueType="num">
                                      <p:cBhvr>
                                        <p:cTn id="56" dur="1000" fill="hold"/>
                                        <p:tgtEl>
                                          <p:spTgt spid="28673">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2867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3FAC35C6-56D8-4EE4-A909-32C83E381C37}"/>
              </a:ext>
            </a:extLst>
          </p:cNvPr>
          <p:cNvSpPr txBox="1">
            <a:spLocks noGrp="1"/>
          </p:cNvSpPr>
          <p:nvPr>
            <p:ph type="title"/>
          </p:nvPr>
        </p:nvSpPr>
        <p:spPr>
          <a:xfrm>
            <a:off x="819807" y="260347"/>
            <a:ext cx="10862441" cy="1473860"/>
          </a:xfrm>
        </p:spPr>
        <p:txBody>
          <a:bodyPr>
            <a:normAutofit/>
          </a:bodyPr>
          <a:lstStyle/>
          <a:p>
            <a:pPr lvl="0"/>
            <a:r>
              <a:rPr lang="ru-RU" sz="4000" b="1" dirty="0">
                <a:solidFill>
                  <a:schemeClr val="tx1"/>
                </a:solidFill>
              </a:rPr>
              <a:t>МЕТОДЫ ЛУЧЕВОЙ ДИАГНОСТИКИ</a:t>
            </a:r>
            <a:br>
              <a:rPr lang="ru-RU" sz="4000" b="1" dirty="0">
                <a:solidFill>
                  <a:schemeClr val="tx1"/>
                </a:solidFill>
              </a:rPr>
            </a:br>
            <a:r>
              <a:rPr lang="ru-RU" sz="4000" b="1" dirty="0">
                <a:solidFill>
                  <a:schemeClr val="tx1"/>
                </a:solidFill>
              </a:rPr>
              <a:t>(на 7-12 день цикла)</a:t>
            </a:r>
          </a:p>
        </p:txBody>
      </p:sp>
      <p:sp>
        <p:nvSpPr>
          <p:cNvPr id="3" name="Rectangle 3">
            <a:extLst>
              <a:ext uri="{FF2B5EF4-FFF2-40B4-BE49-F238E27FC236}">
                <a16:creationId xmlns:a16="http://schemas.microsoft.com/office/drawing/2014/main" xmlns="" id="{A7F599F8-354F-4DCD-884A-84D68A41E966}"/>
              </a:ext>
            </a:extLst>
          </p:cNvPr>
          <p:cNvSpPr txBox="1">
            <a:spLocks noGrp="1"/>
          </p:cNvSpPr>
          <p:nvPr>
            <p:ph idx="1"/>
          </p:nvPr>
        </p:nvSpPr>
        <p:spPr>
          <a:xfrm>
            <a:off x="819806" y="1734207"/>
            <a:ext cx="10421007" cy="4471992"/>
          </a:xfrm>
        </p:spPr>
        <p:txBody>
          <a:bodyPr/>
          <a:lstStyle/>
          <a:p>
            <a:pPr marL="609603" indent="-609603">
              <a:spcBef>
                <a:spcPts val="800"/>
              </a:spcBef>
              <a:buNone/>
            </a:pPr>
            <a:r>
              <a:rPr lang="ru-RU" sz="2400" dirty="0"/>
              <a:t>1.</a:t>
            </a:r>
            <a:r>
              <a:rPr lang="ru-RU" sz="3300" b="1" dirty="0"/>
              <a:t> </a:t>
            </a:r>
            <a:r>
              <a:rPr lang="ru-RU" sz="2400" b="1" dirty="0"/>
              <a:t>Ультразвуковое </a:t>
            </a:r>
            <a:r>
              <a:rPr lang="ru-RU" sz="2400" b="1" dirty="0" err="1"/>
              <a:t>допплерографическое</a:t>
            </a:r>
            <a:endParaRPr lang="ru-RU" sz="2400" b="1" dirty="0"/>
          </a:p>
          <a:p>
            <a:pPr marL="609603" indent="-609603">
              <a:spcBef>
                <a:spcPts val="600"/>
              </a:spcBef>
              <a:buNone/>
            </a:pPr>
            <a:r>
              <a:rPr lang="ru-RU" sz="2400" b="1" dirty="0"/>
              <a:t>    сканирование</a:t>
            </a:r>
          </a:p>
          <a:p>
            <a:pPr>
              <a:spcBef>
                <a:spcPts val="600"/>
              </a:spcBef>
            </a:pPr>
            <a:r>
              <a:rPr lang="ru-RU" sz="2400" i="1" dirty="0"/>
              <a:t>безопасность</a:t>
            </a:r>
          </a:p>
          <a:p>
            <a:pPr>
              <a:spcBef>
                <a:spcPts val="600"/>
              </a:spcBef>
            </a:pPr>
            <a:r>
              <a:rPr lang="ru-RU" sz="2400" i="1" dirty="0"/>
              <a:t>доступность</a:t>
            </a:r>
          </a:p>
          <a:p>
            <a:pPr>
              <a:spcBef>
                <a:spcPts val="600"/>
              </a:spcBef>
            </a:pPr>
            <a:r>
              <a:rPr lang="ru-RU" sz="2400" i="1" dirty="0"/>
              <a:t>нет возрастных ограничений</a:t>
            </a:r>
          </a:p>
          <a:p>
            <a:pPr marL="609603" indent="-609603">
              <a:spcBef>
                <a:spcPts val="600"/>
              </a:spcBef>
              <a:buNone/>
            </a:pPr>
            <a:r>
              <a:rPr lang="ru-RU" sz="2400" dirty="0"/>
              <a:t>2.   </a:t>
            </a:r>
            <a:r>
              <a:rPr lang="ru-RU" sz="2400" b="1" dirty="0"/>
              <a:t>Билатеральная маммография</a:t>
            </a:r>
          </a:p>
          <a:p>
            <a:pPr>
              <a:spcBef>
                <a:spcPts val="600"/>
              </a:spcBef>
            </a:pPr>
            <a:r>
              <a:rPr lang="ru-RU" sz="2400" i="1" dirty="0"/>
              <a:t>чувствительность 95%</a:t>
            </a:r>
          </a:p>
          <a:p>
            <a:pPr>
              <a:spcBef>
                <a:spcPts val="600"/>
              </a:spcBef>
            </a:pPr>
            <a:r>
              <a:rPr lang="ru-RU" sz="2400" i="1" dirty="0"/>
              <a:t>специфичность 97%</a:t>
            </a:r>
          </a:p>
          <a:p>
            <a:pPr>
              <a:spcBef>
                <a:spcPts val="600"/>
              </a:spcBef>
            </a:pPr>
            <a:r>
              <a:rPr lang="ru-RU" sz="2400" i="1" dirty="0"/>
              <a:t>нельзя при беременности и лактации!</a:t>
            </a:r>
          </a:p>
          <a:p>
            <a:pPr marL="609603" indent="-609603">
              <a:spcBef>
                <a:spcPts val="600"/>
              </a:spcBef>
              <a:buNone/>
            </a:pPr>
            <a:r>
              <a:rPr lang="ru-RU" sz="2400" dirty="0"/>
              <a:t>3.    </a:t>
            </a:r>
            <a:r>
              <a:rPr lang="ru-RU" sz="2400" b="1" dirty="0"/>
              <a:t>МРТ с динамическим контрастированием</a:t>
            </a:r>
          </a:p>
        </p:txBody>
      </p:sp>
      <p:sp>
        <p:nvSpPr>
          <p:cNvPr id="4" name="TextBox 3">
            <a:extLst>
              <a:ext uri="{FF2B5EF4-FFF2-40B4-BE49-F238E27FC236}">
                <a16:creationId xmlns:a16="http://schemas.microsoft.com/office/drawing/2014/main" xmlns="" id="{8B11ACFA-DE60-42E0-9B4C-A5631F836ECF}"/>
              </a:ext>
            </a:extLst>
          </p:cNvPr>
          <p:cNvSpPr txBox="1"/>
          <p:nvPr/>
        </p:nvSpPr>
        <p:spPr>
          <a:xfrm>
            <a:off x="101600" y="6107361"/>
            <a:ext cx="11196893" cy="646331"/>
          </a:xfrm>
          <a:prstGeom prst="rect">
            <a:avLst/>
          </a:prstGeom>
          <a:noFill/>
        </p:spPr>
        <p:txBody>
          <a:bodyPr wrap="square" rtlCol="0">
            <a:spAutoFit/>
          </a:bodyPr>
          <a:lstStyle/>
          <a:p>
            <a:pPr algn="r"/>
            <a:r>
              <a:rPr lang="ru-RU" i="1" dirty="0"/>
              <a:t>Медицина молочной железы и гинекологические болезни.-2-е изд., </a:t>
            </a:r>
            <a:r>
              <a:rPr lang="ru-RU" i="1" dirty="0" err="1"/>
              <a:t>перераб</a:t>
            </a:r>
            <a:r>
              <a:rPr lang="ru-RU" i="1" dirty="0"/>
              <a:t>. и доп./Под ред. </a:t>
            </a:r>
            <a:r>
              <a:rPr lang="ru-RU" i="1" dirty="0" err="1"/>
              <a:t>В.Е.Радзинского</a:t>
            </a:r>
            <a:r>
              <a:rPr lang="ru-RU" i="1" dirty="0"/>
              <a:t>.-М.: Редакция журнала </a:t>
            </a:r>
            <a:r>
              <a:rPr lang="en-US" i="1" dirty="0" err="1"/>
              <a:t>StatusPraesens</a:t>
            </a:r>
            <a:r>
              <a:rPr lang="ru-RU" i="1" dirty="0"/>
              <a:t>, 2017.-352с.</a:t>
            </a:r>
          </a:p>
        </p:txBody>
      </p:sp>
      <p:sp>
        <p:nvSpPr>
          <p:cNvPr id="5" name="Прямоугольник: скругленные противолежащие углы 4">
            <a:extLst>
              <a:ext uri="{FF2B5EF4-FFF2-40B4-BE49-F238E27FC236}">
                <a16:creationId xmlns:a16="http://schemas.microsoft.com/office/drawing/2014/main" xmlns="" id="{7AE29243-D38C-441E-87C4-046CA6AC6F0D}"/>
              </a:ext>
            </a:extLst>
          </p:cNvPr>
          <p:cNvSpPr/>
          <p:nvPr/>
        </p:nvSpPr>
        <p:spPr>
          <a:xfrm>
            <a:off x="7832082" y="2173924"/>
            <a:ext cx="3850165" cy="1034143"/>
          </a:xfrm>
          <a:prstGeom prst="round2Diag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44600">
              <a:spcBef>
                <a:spcPct val="0"/>
              </a:spcBef>
            </a:pPr>
            <a:r>
              <a:rPr lang="ru-RU" sz="2800" dirty="0"/>
              <a:t>1 раз в год, затем </a:t>
            </a:r>
            <a:r>
              <a:rPr lang="ru-RU" sz="3200" dirty="0"/>
              <a:t>– </a:t>
            </a:r>
            <a:r>
              <a:rPr lang="ru-RU" sz="2800" i="1" dirty="0"/>
              <a:t>по    </a:t>
            </a:r>
          </a:p>
          <a:p>
            <a:pPr lvl="0" algn="ctr" defTabSz="1244600">
              <a:spcBef>
                <a:spcPct val="0"/>
              </a:spcBef>
            </a:pPr>
            <a:r>
              <a:rPr lang="ru-RU" sz="2800" i="1" dirty="0"/>
              <a:t>    показаниям</a:t>
            </a:r>
            <a:endParaRPr lang="ru-RU" sz="3200" i="1" dirty="0"/>
          </a:p>
        </p:txBody>
      </p:sp>
      <p:sp>
        <p:nvSpPr>
          <p:cNvPr id="7" name="Прямоугольник: скругленные противолежащие углы 6">
            <a:extLst>
              <a:ext uri="{FF2B5EF4-FFF2-40B4-BE49-F238E27FC236}">
                <a16:creationId xmlns:a16="http://schemas.microsoft.com/office/drawing/2014/main" xmlns="" id="{C365160B-FA9A-4410-855F-9D8027DBA8BB}"/>
              </a:ext>
            </a:extLst>
          </p:cNvPr>
          <p:cNvSpPr/>
          <p:nvPr/>
        </p:nvSpPr>
        <p:spPr>
          <a:xfrm>
            <a:off x="7832083" y="3892712"/>
            <a:ext cx="3850165" cy="1778745"/>
          </a:xfrm>
          <a:prstGeom prst="round2Diag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44600">
              <a:spcBef>
                <a:spcPct val="0"/>
              </a:spcBef>
            </a:pPr>
            <a:r>
              <a:rPr lang="ru-RU" sz="2800" dirty="0"/>
              <a:t>в 35-36 лет – первично, 40 - 50 лет 1 раз в 2 года, с 50 лет  -1 раз в год</a:t>
            </a:r>
            <a:endParaRPr lang="ru-RU" sz="3200" i="1" dirty="0"/>
          </a:p>
        </p:txBody>
      </p:sp>
    </p:spTree>
    <p:extLst>
      <p:ext uri="{BB962C8B-B14F-4D97-AF65-F5344CB8AC3E}">
        <p14:creationId xmlns:p14="http://schemas.microsoft.com/office/powerpoint/2010/main" val="166994161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11">
            <a:extLst>
              <a:ext uri="{FF2B5EF4-FFF2-40B4-BE49-F238E27FC236}">
                <a16:creationId xmlns:a16="http://schemas.microsoft.com/office/drawing/2014/main" xmlns="" id="{86A51F00-D043-409A-9DEB-3833B6807C8E}"/>
              </a:ext>
            </a:extLst>
          </p:cNvPr>
          <p:cNvSpPr>
            <a:spLocks noChangeArrowheads="1"/>
          </p:cNvSpPr>
          <p:nvPr/>
        </p:nvSpPr>
        <p:spPr bwMode="auto">
          <a:xfrm>
            <a:off x="1774825" y="1700214"/>
            <a:ext cx="8642350" cy="4897437"/>
          </a:xfrm>
          <a:prstGeom prst="rect">
            <a:avLst/>
          </a:prstGeom>
          <a:noFill/>
          <a:ln w="9525">
            <a:noFill/>
            <a:miter lim="800000"/>
            <a:headEnd/>
            <a:tailEnd/>
          </a:ln>
          <a:effectLst/>
          <a:extLst/>
        </p:spPr>
        <p:txBody>
          <a:bodyPr wrap="none" anchor="ctr"/>
          <a:lstStyle/>
          <a:p>
            <a:pPr>
              <a:defRPr/>
            </a:pPr>
            <a:endParaRPr lang="ru-RU" sz="2000">
              <a:ea typeface="Arial" charset="0"/>
              <a:cs typeface="Arial" charset="0"/>
            </a:endParaRPr>
          </a:p>
        </p:txBody>
      </p:sp>
      <p:graphicFrame>
        <p:nvGraphicFramePr>
          <p:cNvPr id="83971" name="Object 4">
            <a:extLst>
              <a:ext uri="{FF2B5EF4-FFF2-40B4-BE49-F238E27FC236}">
                <a16:creationId xmlns:a16="http://schemas.microsoft.com/office/drawing/2014/main" xmlns="" id="{C5AB854A-FB50-43E9-8F80-25D3D9B2F832}"/>
              </a:ext>
            </a:extLst>
          </p:cNvPr>
          <p:cNvGraphicFramePr>
            <a:graphicFrameLocks noChangeAspect="1"/>
          </p:cNvGraphicFramePr>
          <p:nvPr/>
        </p:nvGraphicFramePr>
        <p:xfrm>
          <a:off x="1825625" y="2060576"/>
          <a:ext cx="8591550" cy="4302125"/>
        </p:xfrm>
        <a:graphic>
          <a:graphicData uri="http://schemas.openxmlformats.org/presentationml/2006/ole">
            <mc:AlternateContent xmlns:mc="http://schemas.openxmlformats.org/markup-compatibility/2006">
              <mc:Choice xmlns:v="urn:schemas-microsoft-com:vml" Requires="v">
                <p:oleObj spid="_x0000_s67696" name="Диаграмма" r:id="rId3" imgW="7972346" imgH="4086385" progId="MSGraph.Chart.8">
                  <p:embed followColorScheme="full"/>
                </p:oleObj>
              </mc:Choice>
              <mc:Fallback>
                <p:oleObj name="Диаграмма" r:id="rId3" imgW="7972346" imgH="4086385" progId="MSGraph.Chart.8">
                  <p:embed followColorScheme="full"/>
                  <p:pic>
                    <p:nvPicPr>
                      <p:cNvPr id="83971" name="Object 4">
                        <a:extLst>
                          <a:ext uri="{FF2B5EF4-FFF2-40B4-BE49-F238E27FC236}">
                            <a16:creationId xmlns:a16="http://schemas.microsoft.com/office/drawing/2014/main" xmlns="" id="{C5AB854A-FB50-43E9-8F80-25D3D9B2F832}"/>
                          </a:ext>
                        </a:extLst>
                      </p:cNvPr>
                      <p:cNvPicPr>
                        <a:picLocks noChangeAspect="1" noChangeArrowheads="1"/>
                      </p:cNvPicPr>
                      <p:nvPr/>
                    </p:nvPicPr>
                    <p:blipFill>
                      <a:blip r:embed="rId4"/>
                      <a:srcRect/>
                      <a:stretch>
                        <a:fillRect/>
                      </a:stretch>
                    </p:blipFill>
                    <p:spPr bwMode="auto">
                      <a:xfrm>
                        <a:off x="1825625" y="2060576"/>
                        <a:ext cx="8591550" cy="430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09572" name="Rectangle 5">
            <a:extLst>
              <a:ext uri="{FF2B5EF4-FFF2-40B4-BE49-F238E27FC236}">
                <a16:creationId xmlns:a16="http://schemas.microsoft.com/office/drawing/2014/main" xmlns="" id="{DF6592FF-D572-438B-977F-C99BCF9E22F0}"/>
              </a:ext>
            </a:extLst>
          </p:cNvPr>
          <p:cNvSpPr>
            <a:spLocks noChangeArrowheads="1"/>
          </p:cNvSpPr>
          <p:nvPr/>
        </p:nvSpPr>
        <p:spPr bwMode="auto">
          <a:xfrm>
            <a:off x="2424113" y="4652964"/>
            <a:ext cx="7669212" cy="504825"/>
          </a:xfrm>
          <a:prstGeom prst="rect">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txBody>
          <a:bodyPr wrap="none" anchor="ctr"/>
          <a:lstStyle/>
          <a:p>
            <a:pPr algn="r">
              <a:defRPr/>
            </a:pPr>
            <a:r>
              <a:rPr lang="ru-RU" sz="2000" dirty="0">
                <a:solidFill>
                  <a:schemeClr val="bg1"/>
                </a:solidFill>
                <a:latin typeface="+mj-lt"/>
              </a:rPr>
              <a:t>УЗИ</a:t>
            </a:r>
          </a:p>
        </p:txBody>
      </p:sp>
      <p:sp>
        <p:nvSpPr>
          <p:cNvPr id="109573" name="Rectangle 6">
            <a:extLst>
              <a:ext uri="{FF2B5EF4-FFF2-40B4-BE49-F238E27FC236}">
                <a16:creationId xmlns:a16="http://schemas.microsoft.com/office/drawing/2014/main" xmlns="" id="{153015A3-7504-4AFB-966B-E757786D0D63}"/>
              </a:ext>
            </a:extLst>
          </p:cNvPr>
          <p:cNvSpPr>
            <a:spLocks noChangeArrowheads="1"/>
          </p:cNvSpPr>
          <p:nvPr/>
        </p:nvSpPr>
        <p:spPr bwMode="auto">
          <a:xfrm>
            <a:off x="2711451" y="4076701"/>
            <a:ext cx="7381875" cy="504825"/>
          </a:xfrm>
          <a:prstGeom prst="rect">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txBody>
          <a:bodyPr wrap="none" anchor="ctr"/>
          <a:lstStyle/>
          <a:p>
            <a:pPr algn="r">
              <a:defRPr/>
            </a:pPr>
            <a:r>
              <a:rPr lang="ru-RU" sz="2000" dirty="0">
                <a:solidFill>
                  <a:schemeClr val="bg1"/>
                </a:solidFill>
                <a:latin typeface="+mj-lt"/>
              </a:rPr>
              <a:t>Рентгенография</a:t>
            </a:r>
          </a:p>
        </p:txBody>
      </p:sp>
      <p:sp>
        <p:nvSpPr>
          <p:cNvPr id="109574" name="Rectangle 7">
            <a:extLst>
              <a:ext uri="{FF2B5EF4-FFF2-40B4-BE49-F238E27FC236}">
                <a16:creationId xmlns:a16="http://schemas.microsoft.com/office/drawing/2014/main" xmlns="" id="{C9BB252B-CFEC-45EA-880E-704FF14CFDF5}"/>
              </a:ext>
            </a:extLst>
          </p:cNvPr>
          <p:cNvSpPr>
            <a:spLocks noChangeArrowheads="1"/>
          </p:cNvSpPr>
          <p:nvPr/>
        </p:nvSpPr>
        <p:spPr bwMode="auto">
          <a:xfrm>
            <a:off x="7467601" y="3500439"/>
            <a:ext cx="2625725" cy="504825"/>
          </a:xfrm>
          <a:prstGeom prst="rect">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txBody>
          <a:bodyPr wrap="none" anchor="ctr"/>
          <a:lstStyle/>
          <a:p>
            <a:pPr algn="r">
              <a:defRPr/>
            </a:pPr>
            <a:r>
              <a:rPr lang="ru-RU" sz="2000">
                <a:solidFill>
                  <a:schemeClr val="bg1"/>
                </a:solidFill>
                <a:latin typeface="+mj-lt"/>
              </a:rPr>
              <a:t>Врач</a:t>
            </a:r>
          </a:p>
        </p:txBody>
      </p:sp>
      <p:sp>
        <p:nvSpPr>
          <p:cNvPr id="109575" name="Rectangle 8">
            <a:extLst>
              <a:ext uri="{FF2B5EF4-FFF2-40B4-BE49-F238E27FC236}">
                <a16:creationId xmlns:a16="http://schemas.microsoft.com/office/drawing/2014/main" xmlns="" id="{21C47059-84CB-4B1B-80AD-6C52657BB736}"/>
              </a:ext>
            </a:extLst>
          </p:cNvPr>
          <p:cNvSpPr>
            <a:spLocks noChangeArrowheads="1"/>
          </p:cNvSpPr>
          <p:nvPr/>
        </p:nvSpPr>
        <p:spPr bwMode="auto">
          <a:xfrm>
            <a:off x="7467601" y="2924176"/>
            <a:ext cx="2625725" cy="504825"/>
          </a:xfrm>
          <a:prstGeom prst="rect">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txBody>
          <a:bodyPr wrap="none" anchor="ctr"/>
          <a:lstStyle/>
          <a:p>
            <a:pPr algn="r">
              <a:defRPr/>
            </a:pPr>
            <a:r>
              <a:rPr lang="ru-RU" sz="2000">
                <a:solidFill>
                  <a:schemeClr val="bg1"/>
                </a:solidFill>
                <a:latin typeface="+mj-lt"/>
              </a:rPr>
              <a:t>Клиника</a:t>
            </a:r>
          </a:p>
        </p:txBody>
      </p:sp>
      <p:sp>
        <p:nvSpPr>
          <p:cNvPr id="109576" name="Rectangle 9">
            <a:extLst>
              <a:ext uri="{FF2B5EF4-FFF2-40B4-BE49-F238E27FC236}">
                <a16:creationId xmlns:a16="http://schemas.microsoft.com/office/drawing/2014/main" xmlns="" id="{0C8B3596-B9CE-455F-A0D9-B5CE20B230FF}"/>
              </a:ext>
            </a:extLst>
          </p:cNvPr>
          <p:cNvSpPr>
            <a:spLocks noChangeArrowheads="1"/>
          </p:cNvSpPr>
          <p:nvPr/>
        </p:nvSpPr>
        <p:spPr bwMode="auto">
          <a:xfrm>
            <a:off x="8509001" y="2349501"/>
            <a:ext cx="1584325" cy="504825"/>
          </a:xfrm>
          <a:prstGeom prst="rect">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txBody>
          <a:bodyPr wrap="none" anchor="ctr"/>
          <a:lstStyle/>
          <a:p>
            <a:pPr algn="r">
              <a:defRPr/>
            </a:pPr>
            <a:r>
              <a:rPr lang="ru-RU" sz="1600" dirty="0" err="1">
                <a:solidFill>
                  <a:schemeClr val="bg1"/>
                </a:solidFill>
                <a:latin typeface="+mj-lt"/>
              </a:rPr>
              <a:t>Самопальпация</a:t>
            </a:r>
            <a:endParaRPr lang="ru-RU" sz="1600" dirty="0">
              <a:solidFill>
                <a:schemeClr val="bg1"/>
              </a:solidFill>
              <a:latin typeface="+mj-lt"/>
            </a:endParaRPr>
          </a:p>
        </p:txBody>
      </p:sp>
      <p:sp>
        <p:nvSpPr>
          <p:cNvPr id="83977" name="Rectangle 10">
            <a:extLst>
              <a:ext uri="{FF2B5EF4-FFF2-40B4-BE49-F238E27FC236}">
                <a16:creationId xmlns:a16="http://schemas.microsoft.com/office/drawing/2014/main" xmlns="" id="{8DBEE876-75C2-4989-A327-4514F17603CE}"/>
              </a:ext>
            </a:extLst>
          </p:cNvPr>
          <p:cNvSpPr>
            <a:spLocks noChangeArrowheads="1"/>
          </p:cNvSpPr>
          <p:nvPr/>
        </p:nvSpPr>
        <p:spPr bwMode="auto">
          <a:xfrm>
            <a:off x="670846" y="549276"/>
            <a:ext cx="10058399" cy="1187450"/>
          </a:xfrm>
          <a:prstGeom prst="rect">
            <a:avLst/>
          </a:prstGeom>
          <a:noFill/>
          <a:ln>
            <a:noFill/>
          </a:ln>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4400" b="1" dirty="0">
                <a:latin typeface="Calibri" panose="020F0502020204030204" pitchFamily="34" charset="0"/>
              </a:rPr>
              <a:t>Возможности диагностических методов</a:t>
            </a:r>
            <a:br>
              <a:rPr lang="ru-RU" altLang="ru-RU" sz="4400" b="1" dirty="0">
                <a:latin typeface="Calibri" panose="020F0502020204030204" pitchFamily="34" charset="0"/>
              </a:rPr>
            </a:br>
            <a:r>
              <a:rPr lang="ru-RU" altLang="ru-RU" sz="4400" b="1" dirty="0">
                <a:latin typeface="Calibri" panose="020F0502020204030204" pitchFamily="34" charset="0"/>
              </a:rPr>
              <a:t>(</a:t>
            </a:r>
            <a:r>
              <a:rPr lang="ru-RU" altLang="ru-RU" sz="4400" b="1" dirty="0" err="1">
                <a:latin typeface="Calibri" panose="020F0502020204030204" pitchFamily="34" charset="0"/>
              </a:rPr>
              <a:t>маммографическое</a:t>
            </a:r>
            <a:r>
              <a:rPr lang="ru-RU" altLang="ru-RU" sz="4400" b="1" dirty="0">
                <a:latin typeface="Calibri" panose="020F0502020204030204" pitchFamily="34" charset="0"/>
              </a:rPr>
              <a:t> «окно») </a:t>
            </a:r>
          </a:p>
        </p:txBody>
      </p:sp>
      <p:sp>
        <p:nvSpPr>
          <p:cNvPr id="10" name="TextBox 9">
            <a:extLst>
              <a:ext uri="{FF2B5EF4-FFF2-40B4-BE49-F238E27FC236}">
                <a16:creationId xmlns:a16="http://schemas.microsoft.com/office/drawing/2014/main" xmlns="" id="{A2575FE5-9321-4492-8E4C-2393DDAEDC26}"/>
              </a:ext>
            </a:extLst>
          </p:cNvPr>
          <p:cNvSpPr txBox="1"/>
          <p:nvPr/>
        </p:nvSpPr>
        <p:spPr>
          <a:xfrm>
            <a:off x="101600" y="6107361"/>
            <a:ext cx="11196893" cy="646331"/>
          </a:xfrm>
          <a:prstGeom prst="rect">
            <a:avLst/>
          </a:prstGeom>
          <a:noFill/>
        </p:spPr>
        <p:txBody>
          <a:bodyPr wrap="square" rtlCol="0">
            <a:spAutoFit/>
          </a:bodyPr>
          <a:lstStyle/>
          <a:p>
            <a:pPr algn="r"/>
            <a:r>
              <a:rPr lang="ru-RU" i="1" dirty="0"/>
              <a:t>Медицина молочной железы и гинекологические болезни.-2-е изд., </a:t>
            </a:r>
            <a:r>
              <a:rPr lang="ru-RU" i="1" dirty="0" err="1"/>
              <a:t>перераб</a:t>
            </a:r>
            <a:r>
              <a:rPr lang="ru-RU" i="1" dirty="0"/>
              <a:t>. и доп./Под ред. </a:t>
            </a:r>
            <a:r>
              <a:rPr lang="ru-RU" i="1" dirty="0" err="1"/>
              <a:t>В.Е.Радзинского</a:t>
            </a:r>
            <a:r>
              <a:rPr lang="ru-RU" i="1" dirty="0"/>
              <a:t>.-М.: Редакция журнала </a:t>
            </a:r>
            <a:r>
              <a:rPr lang="en-US" i="1" dirty="0" err="1"/>
              <a:t>StatusPraesens</a:t>
            </a:r>
            <a:r>
              <a:rPr lang="ru-RU" i="1" dirty="0"/>
              <a:t>, 2017.-352с.</a:t>
            </a:r>
          </a:p>
        </p:txBody>
      </p:sp>
    </p:spTree>
    <p:extLst>
      <p:ext uri="{BB962C8B-B14F-4D97-AF65-F5344CB8AC3E}">
        <p14:creationId xmlns:p14="http://schemas.microsoft.com/office/powerpoint/2010/main" val="3125659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42" name="Object 2">
            <a:extLst>
              <a:ext uri="{FF2B5EF4-FFF2-40B4-BE49-F238E27FC236}">
                <a16:creationId xmlns:a16="http://schemas.microsoft.com/office/drawing/2014/main" xmlns="" id="{D0FED5FD-0713-42BD-B07F-6486323AAC34}"/>
              </a:ext>
            </a:extLst>
          </p:cNvPr>
          <p:cNvGraphicFramePr>
            <a:graphicFrameLocks noChangeAspect="1"/>
          </p:cNvGraphicFramePr>
          <p:nvPr>
            <p:extLst/>
          </p:nvPr>
        </p:nvGraphicFramePr>
        <p:xfrm>
          <a:off x="1051051" y="958467"/>
          <a:ext cx="9604511" cy="5449342"/>
        </p:xfrm>
        <a:graphic>
          <a:graphicData uri="http://schemas.openxmlformats.org/presentationml/2006/ole">
            <mc:AlternateContent xmlns:mc="http://schemas.openxmlformats.org/markup-compatibility/2006">
              <mc:Choice xmlns:v="urn:schemas-microsoft-com:vml" Requires="v">
                <p:oleObj spid="_x0000_s78882" name="Диаграмма" r:id="rId3" imgW="8388823" imgH="4755292" progId="Excel.Chart.8">
                  <p:embed/>
                </p:oleObj>
              </mc:Choice>
              <mc:Fallback>
                <p:oleObj name="Диаграмма" r:id="rId3" imgW="8388823" imgH="4755292" progId="Excel.Chart.8">
                  <p:embed/>
                  <p:pic>
                    <p:nvPicPr>
                      <p:cNvPr id="61442" name="Object 2">
                        <a:extLst>
                          <a:ext uri="{FF2B5EF4-FFF2-40B4-BE49-F238E27FC236}">
                            <a16:creationId xmlns:a16="http://schemas.microsoft.com/office/drawing/2014/main" xmlns="" id="{D0FED5FD-0713-42BD-B07F-6486323AAC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1051" y="958467"/>
                        <a:ext cx="9604511" cy="5449342"/>
                      </a:xfrm>
                      <a:prstGeom prst="rect">
                        <a:avLst/>
                      </a:prstGeom>
                      <a:noFill/>
                      <a:ln>
                        <a:noFill/>
                      </a:ln>
                      <a:extLst/>
                    </p:spPr>
                  </p:pic>
                </p:oleObj>
              </mc:Fallback>
            </mc:AlternateContent>
          </a:graphicData>
        </a:graphic>
      </p:graphicFrame>
      <p:sp>
        <p:nvSpPr>
          <p:cNvPr id="61443" name="Rectangle 3">
            <a:extLst>
              <a:ext uri="{FF2B5EF4-FFF2-40B4-BE49-F238E27FC236}">
                <a16:creationId xmlns:a16="http://schemas.microsoft.com/office/drawing/2014/main" xmlns="" id="{01648841-9757-467A-B61D-FA16EDF06F9E}"/>
              </a:ext>
            </a:extLst>
          </p:cNvPr>
          <p:cNvSpPr>
            <a:spLocks noGrp="1"/>
          </p:cNvSpPr>
          <p:nvPr>
            <p:ph type="title"/>
          </p:nvPr>
        </p:nvSpPr>
        <p:spPr>
          <a:xfrm>
            <a:off x="773112" y="359981"/>
            <a:ext cx="10514997" cy="885496"/>
          </a:xfrm>
          <a:noFill/>
        </p:spPr>
        <p:txBody>
          <a:bodyPr/>
          <a:lstStyle/>
          <a:p>
            <a:pPr eaLnBrk="1" hangingPunct="1"/>
            <a:r>
              <a:rPr lang="ru-RU" altLang="ru-RU" sz="3200" b="1" dirty="0">
                <a:solidFill>
                  <a:schemeClr val="tx1"/>
                </a:solidFill>
                <a:cs typeface="Arial" panose="020B0604020202020204" pitchFamily="34" charset="0"/>
              </a:rPr>
              <a:t>СТРУКТУРА  ЗАБОЛЕВАНИЙ  МОЛОЧНЫХ ЖЕЛЕЗ </a:t>
            </a:r>
          </a:p>
        </p:txBody>
      </p:sp>
      <p:sp>
        <p:nvSpPr>
          <p:cNvPr id="27651" name="Rectangle 3">
            <a:extLst>
              <a:ext uri="{FF2B5EF4-FFF2-40B4-BE49-F238E27FC236}">
                <a16:creationId xmlns:a16="http://schemas.microsoft.com/office/drawing/2014/main" xmlns="" id="{73CEAEE0-A364-4E8D-9776-341225F6E5BE}"/>
              </a:ext>
            </a:extLst>
          </p:cNvPr>
          <p:cNvSpPr>
            <a:spLocks noChangeArrowheads="1"/>
          </p:cNvSpPr>
          <p:nvPr/>
        </p:nvSpPr>
        <p:spPr bwMode="auto">
          <a:xfrm>
            <a:off x="1120053" y="4321969"/>
            <a:ext cx="9461871" cy="1052159"/>
          </a:xfrm>
          <a:prstGeom prst="rect">
            <a:avLst/>
          </a:prstGeom>
          <a:noFill/>
          <a:ln w="9525">
            <a:noFill/>
            <a:miter lim="800000"/>
            <a:headEnd/>
            <a:tailEnd/>
          </a:ln>
        </p:spPr>
        <p:txBody>
          <a:bodyPr/>
          <a:lstStyle/>
          <a:p>
            <a:pPr marL="273050" indent="-273050" algn="ctr">
              <a:spcBef>
                <a:spcPts val="600"/>
              </a:spcBef>
              <a:buClr>
                <a:schemeClr val="accent2"/>
              </a:buClr>
              <a:buSzPct val="85000"/>
              <a:defRPr/>
            </a:pPr>
            <a:r>
              <a:rPr lang="ru-RU" sz="2800" dirty="0">
                <a:solidFill>
                  <a:srgbClr val="002060"/>
                </a:solidFill>
              </a:rPr>
              <a:t>64,6% оперированы на молочной железе</a:t>
            </a:r>
            <a:r>
              <a:rPr lang="en-US" sz="2800" dirty="0">
                <a:solidFill>
                  <a:srgbClr val="002060"/>
                </a:solidFill>
              </a:rPr>
              <a:t> </a:t>
            </a:r>
            <a:r>
              <a:rPr lang="ru-RU" sz="2800" dirty="0">
                <a:solidFill>
                  <a:srgbClr val="002060"/>
                </a:solidFill>
              </a:rPr>
              <a:t>по поводу узловых форм ДДМЖ; </a:t>
            </a:r>
            <a:r>
              <a:rPr lang="ru-RU" sz="2800" b="1" dirty="0">
                <a:solidFill>
                  <a:srgbClr val="C00000"/>
                </a:solidFill>
              </a:rPr>
              <a:t>27% - оперированы повторно</a:t>
            </a:r>
            <a:endParaRPr lang="ru-RU" sz="4800" b="1" dirty="0">
              <a:solidFill>
                <a:srgbClr val="C00000"/>
              </a:solidFill>
              <a:effectLst>
                <a:outerShdw blurRad="38100" dist="38100" dir="2700000" algn="tl">
                  <a:srgbClr val="C0C0C0"/>
                </a:outerShdw>
              </a:effectLst>
            </a:endParaRPr>
          </a:p>
        </p:txBody>
      </p:sp>
      <p:sp>
        <p:nvSpPr>
          <p:cNvPr id="8" name="Text Box 2">
            <a:extLst>
              <a:ext uri="{FF2B5EF4-FFF2-40B4-BE49-F238E27FC236}">
                <a16:creationId xmlns:a16="http://schemas.microsoft.com/office/drawing/2014/main" xmlns="" id="{CFA98D4A-987E-41FD-8838-F3BA04AF8C92}"/>
              </a:ext>
            </a:extLst>
          </p:cNvPr>
          <p:cNvSpPr txBox="1">
            <a:spLocks noChangeArrowheads="1"/>
          </p:cNvSpPr>
          <p:nvPr/>
        </p:nvSpPr>
        <p:spPr bwMode="auto">
          <a:xfrm>
            <a:off x="1056989" y="4116770"/>
            <a:ext cx="5651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8800" b="1" dirty="0">
                <a:solidFill>
                  <a:srgbClr val="FF0000"/>
                </a:solidFill>
                <a:latin typeface="Tahoma" panose="020B0604030504040204" pitchFamily="34" charset="0"/>
                <a:sym typeface="Symbol" panose="05050102010706020507" pitchFamily="18" charset="2"/>
              </a:rPr>
              <a:t></a:t>
            </a:r>
          </a:p>
        </p:txBody>
      </p:sp>
      <p:sp>
        <p:nvSpPr>
          <p:cNvPr id="6" name="TextBox 5">
            <a:extLst>
              <a:ext uri="{FF2B5EF4-FFF2-40B4-BE49-F238E27FC236}">
                <a16:creationId xmlns:a16="http://schemas.microsoft.com/office/drawing/2014/main" xmlns="" id="{D330985E-B3DE-4FDD-B1BF-70EEC9548D12}"/>
              </a:ext>
            </a:extLst>
          </p:cNvPr>
          <p:cNvSpPr txBox="1"/>
          <p:nvPr/>
        </p:nvSpPr>
        <p:spPr>
          <a:xfrm>
            <a:off x="663042" y="5807869"/>
            <a:ext cx="10625067" cy="646331"/>
          </a:xfrm>
          <a:prstGeom prst="rect">
            <a:avLst/>
          </a:prstGeom>
          <a:noFill/>
        </p:spPr>
        <p:txBody>
          <a:bodyPr wrap="square" rtlCol="0">
            <a:spAutoFit/>
          </a:bodyPr>
          <a:lstStyle/>
          <a:p>
            <a:pPr algn="r"/>
            <a:r>
              <a:rPr lang="ru-RU" i="1" dirty="0">
                <a:latin typeface="Cambria" panose="02040503050406030204" pitchFamily="18" charset="0"/>
              </a:rPr>
              <a:t>Из презентации </a:t>
            </a:r>
            <a:r>
              <a:rPr lang="ru-RU" i="1" dirty="0" err="1">
                <a:latin typeface="Cambria" panose="02040503050406030204" pitchFamily="18" charset="0"/>
              </a:rPr>
              <a:t>М.Б.Хамошиной</a:t>
            </a:r>
            <a:r>
              <a:rPr lang="ru-RU" i="1" dirty="0">
                <a:latin typeface="Cambria" panose="02040503050406030204" pitchFamily="18" charset="0"/>
              </a:rPr>
              <a:t> «Д</a:t>
            </a:r>
            <a:r>
              <a:rPr lang="ru-RU" altLang="ru-RU" i="1" dirty="0">
                <a:latin typeface="Cambria" panose="02040503050406030204" pitchFamily="18" charset="0"/>
              </a:rPr>
              <a:t>оброкачественные заболевания молочных желез. Классификация, клиника различных форм, диагностика, лечение»</a:t>
            </a:r>
            <a:endParaRPr lang="ru-RU" i="1" dirty="0">
              <a:latin typeface="Cambria" panose="02040503050406030204" pitchFamily="18" charset="0"/>
            </a:endParaRPr>
          </a:p>
        </p:txBody>
      </p:sp>
    </p:spTree>
    <p:extLst>
      <p:ext uri="{BB962C8B-B14F-4D97-AF65-F5344CB8AC3E}">
        <p14:creationId xmlns:p14="http://schemas.microsoft.com/office/powerpoint/2010/main" val="6860175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wipe(left)">
                                      <p:cBhvr>
                                        <p:cTn id="7" dur="500"/>
                                        <p:tgtEl>
                                          <p:spTgt spid="27651">
                                            <p:txEl>
                                              <p:pRg st="0" end="0"/>
                                            </p:txEl>
                                          </p:spTgt>
                                        </p:tgtEl>
                                      </p:cBhvr>
                                    </p:animEffect>
                                  </p:childTnLst>
                                </p:cTn>
                              </p:par>
                            </p:childTnLst>
                          </p:cTn>
                        </p:par>
                        <p:par>
                          <p:cTn id="8" fill="hold" nodeType="afterGroup">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autoUpdateAnimBg="0" advAuto="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Картинки по запросу оценочные категории BI-Ra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297" y="481263"/>
            <a:ext cx="11399529" cy="606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05264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Объект 2"/>
          <p:cNvSpPr>
            <a:spLocks noGrp="1"/>
          </p:cNvSpPr>
          <p:nvPr>
            <p:ph idx="1"/>
          </p:nvPr>
        </p:nvSpPr>
        <p:spPr>
          <a:xfrm>
            <a:off x="1487488" y="4149080"/>
            <a:ext cx="9937104" cy="1977084"/>
          </a:xfrm>
        </p:spPr>
        <p:txBody>
          <a:bodyPr>
            <a:noAutofit/>
          </a:bodyPr>
          <a:lstStyle/>
          <a:p>
            <a:pPr marL="0" indent="0" algn="r">
              <a:buNone/>
            </a:pPr>
            <a:r>
              <a:rPr lang="en-US" sz="6000" dirty="0"/>
              <a:t> </a:t>
            </a:r>
            <a:r>
              <a:rPr lang="ru-RU" sz="4400" i="1" dirty="0"/>
              <a:t>«Сильнодействующее лекарство в руке неопытного, как меч в руке безумного…»</a:t>
            </a:r>
          </a:p>
        </p:txBody>
      </p:sp>
      <p:sp>
        <p:nvSpPr>
          <p:cNvPr id="4" name="TextBox 3"/>
          <p:cNvSpPr txBox="1"/>
          <p:nvPr/>
        </p:nvSpPr>
        <p:spPr>
          <a:xfrm>
            <a:off x="767408" y="2145230"/>
            <a:ext cx="10941372"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Brush Script MT" pitchFamily="66" charset="0"/>
                <a:ea typeface="+mn-ea"/>
                <a:cs typeface="Arial" panose="020B0604020202020204" pitchFamily="34" charset="0"/>
              </a:rPr>
              <a:t>Medicamenta</a:t>
            </a:r>
            <a:r>
              <a:rPr kumimoji="0" lang="en-US" sz="5400" b="0" i="0" u="none" strike="noStrike" kern="1200" cap="none" spc="0" normalizeH="0" baseline="0" noProof="0" dirty="0">
                <a:ln>
                  <a:noFill/>
                </a:ln>
                <a:solidFill>
                  <a:srgbClr val="FF0000"/>
                </a:solidFill>
                <a:effectLst/>
                <a:uLnTx/>
                <a:uFillTx/>
                <a:latin typeface="Brush Script MT" pitchFamily="66" charset="0"/>
                <a:ea typeface="+mn-ea"/>
                <a:cs typeface="Arial" panose="020B0604020202020204" pitchFamily="34" charset="0"/>
              </a:rPr>
              <a:t> </a:t>
            </a:r>
            <a:r>
              <a:rPr kumimoji="0" lang="en-US" sz="5400" b="0" i="0" u="none" strike="noStrike" kern="1200" cap="none" spc="0" normalizeH="0" baseline="0" noProof="0" dirty="0" err="1">
                <a:ln>
                  <a:noFill/>
                </a:ln>
                <a:solidFill>
                  <a:srgbClr val="FF0000"/>
                </a:solidFill>
                <a:effectLst/>
                <a:uLnTx/>
                <a:uFillTx/>
                <a:latin typeface="Brush Script MT" pitchFamily="66" charset="0"/>
                <a:ea typeface="+mn-ea"/>
                <a:cs typeface="Arial" panose="020B0604020202020204" pitchFamily="34" charset="0"/>
              </a:rPr>
              <a:t>heroica</a:t>
            </a:r>
            <a:r>
              <a:rPr kumimoji="0" lang="en-US" sz="5400" b="0" i="0" u="none" strike="noStrike" kern="1200" cap="none" spc="0" normalizeH="0" baseline="0" noProof="0" dirty="0">
                <a:ln>
                  <a:noFill/>
                </a:ln>
                <a:solidFill>
                  <a:srgbClr val="FF0000"/>
                </a:solidFill>
                <a:effectLst/>
                <a:uLnTx/>
                <a:uFillTx/>
                <a:latin typeface="Brush Script MT" pitchFamily="66" charset="0"/>
                <a:ea typeface="+mn-ea"/>
                <a:cs typeface="Arial" panose="020B0604020202020204" pitchFamily="34" charset="0"/>
              </a:rPr>
              <a:t> in </a:t>
            </a:r>
            <a:r>
              <a:rPr kumimoji="0" lang="en-US" sz="5400" b="0" i="0" u="none" strike="noStrike" kern="1200" cap="none" spc="0" normalizeH="0" baseline="0" noProof="0" dirty="0" err="1">
                <a:ln>
                  <a:noFill/>
                </a:ln>
                <a:solidFill>
                  <a:srgbClr val="FF0000"/>
                </a:solidFill>
                <a:effectLst/>
                <a:uLnTx/>
                <a:uFillTx/>
                <a:latin typeface="Brush Script MT" pitchFamily="66" charset="0"/>
                <a:ea typeface="+mn-ea"/>
                <a:cs typeface="Arial" panose="020B0604020202020204" pitchFamily="34" charset="0"/>
              </a:rPr>
              <a:t>manu</a:t>
            </a:r>
            <a:r>
              <a:rPr kumimoji="0" lang="en-US" sz="5400" b="0" i="0" u="none" strike="noStrike" kern="1200" cap="none" spc="0" normalizeH="0" baseline="0" noProof="0" dirty="0">
                <a:ln>
                  <a:noFill/>
                </a:ln>
                <a:solidFill>
                  <a:srgbClr val="FF0000"/>
                </a:solidFill>
                <a:effectLst/>
                <a:uLnTx/>
                <a:uFillTx/>
                <a:latin typeface="Brush Script MT" pitchFamily="66" charset="0"/>
                <a:ea typeface="+mn-ea"/>
                <a:cs typeface="Arial" panose="020B0604020202020204" pitchFamily="34" charset="0"/>
              </a:rPr>
              <a:t> </a:t>
            </a:r>
            <a:r>
              <a:rPr kumimoji="0" lang="en-US" sz="5400" b="0" i="0" u="none" strike="noStrike" kern="1200" cap="none" spc="0" normalizeH="0" baseline="0" noProof="0" dirty="0" err="1">
                <a:ln>
                  <a:noFill/>
                </a:ln>
                <a:solidFill>
                  <a:srgbClr val="FF0000"/>
                </a:solidFill>
                <a:effectLst/>
                <a:uLnTx/>
                <a:uFillTx/>
                <a:latin typeface="Brush Script MT" pitchFamily="66" charset="0"/>
                <a:ea typeface="+mn-ea"/>
                <a:cs typeface="Arial" panose="020B0604020202020204" pitchFamily="34" charset="0"/>
              </a:rPr>
              <a:t>imperiti</a:t>
            </a:r>
            <a:r>
              <a:rPr kumimoji="0" lang="en-US" sz="5400" b="0" i="0" u="none" strike="noStrike" kern="1200" cap="none" spc="0" normalizeH="0" baseline="0" noProof="0" dirty="0">
                <a:ln>
                  <a:noFill/>
                </a:ln>
                <a:solidFill>
                  <a:srgbClr val="FF0000"/>
                </a:solidFill>
                <a:effectLst/>
                <a:uLnTx/>
                <a:uFillTx/>
                <a:latin typeface="Brush Script MT" pitchFamily="66" charset="0"/>
                <a:ea typeface="+mn-ea"/>
                <a:cs typeface="Arial" panose="020B0604020202020204" pitchFamily="34" charset="0"/>
              </a:rPr>
              <a:t> </a:t>
            </a:r>
            <a:r>
              <a:rPr kumimoji="0" lang="en-US" sz="5400" b="0" i="0" u="none" strike="noStrike" kern="1200" cap="none" spc="0" normalizeH="0" baseline="0" noProof="0" dirty="0" err="1">
                <a:ln>
                  <a:noFill/>
                </a:ln>
                <a:solidFill>
                  <a:srgbClr val="FF0000"/>
                </a:solidFill>
                <a:effectLst/>
                <a:uLnTx/>
                <a:uFillTx/>
                <a:latin typeface="Brush Script MT" pitchFamily="66" charset="0"/>
                <a:ea typeface="+mn-ea"/>
                <a:cs typeface="Arial" panose="020B0604020202020204" pitchFamily="34" charset="0"/>
              </a:rPr>
              <a:t>sunt</a:t>
            </a:r>
            <a:r>
              <a:rPr kumimoji="0" lang="en-US" sz="5400" b="0" i="0" u="none" strike="noStrike" kern="1200" cap="none" spc="0" normalizeH="0" baseline="0" noProof="0" dirty="0">
                <a:ln>
                  <a:noFill/>
                </a:ln>
                <a:solidFill>
                  <a:srgbClr val="FF0000"/>
                </a:solidFill>
                <a:effectLst/>
                <a:uLnTx/>
                <a:uFillTx/>
                <a:latin typeface="Brush Script MT" pitchFamily="66" charset="0"/>
                <a:ea typeface="+mn-ea"/>
                <a:cs typeface="Arial" panose="020B0604020202020204" pitchFamily="34" charset="0"/>
              </a:rPr>
              <a:t>, </a:t>
            </a:r>
            <a:r>
              <a:rPr kumimoji="0" lang="en-US" sz="5400" b="0" i="0" u="none" strike="noStrike" kern="1200" cap="none" spc="0" normalizeH="0" baseline="0" noProof="0" dirty="0" err="1">
                <a:ln>
                  <a:noFill/>
                </a:ln>
                <a:solidFill>
                  <a:srgbClr val="FF0000"/>
                </a:solidFill>
                <a:effectLst/>
                <a:uLnTx/>
                <a:uFillTx/>
                <a:latin typeface="Brush Script MT" pitchFamily="66" charset="0"/>
                <a:ea typeface="+mn-ea"/>
                <a:cs typeface="Arial" panose="020B0604020202020204" pitchFamily="34" charset="0"/>
              </a:rPr>
              <a:t>ut</a:t>
            </a:r>
            <a:r>
              <a:rPr kumimoji="0" lang="en-US" sz="5400" b="0" i="0" u="none" strike="noStrike" kern="1200" cap="none" spc="0" normalizeH="0" baseline="0" noProof="0" dirty="0">
                <a:ln>
                  <a:noFill/>
                </a:ln>
                <a:solidFill>
                  <a:srgbClr val="FF0000"/>
                </a:solidFill>
                <a:effectLst/>
                <a:uLnTx/>
                <a:uFillTx/>
                <a:latin typeface="Brush Script MT" pitchFamily="66" charset="0"/>
                <a:ea typeface="+mn-ea"/>
                <a:cs typeface="Arial" panose="020B0604020202020204" pitchFamily="34" charset="0"/>
              </a:rPr>
              <a:t> gladius in </a:t>
            </a:r>
            <a:r>
              <a:rPr kumimoji="0" lang="en-US" sz="5400" b="0" i="0" u="none" strike="noStrike" kern="1200" cap="none" spc="0" normalizeH="0" baseline="0" noProof="0" dirty="0" err="1">
                <a:ln>
                  <a:noFill/>
                </a:ln>
                <a:solidFill>
                  <a:srgbClr val="FF0000"/>
                </a:solidFill>
                <a:effectLst/>
                <a:uLnTx/>
                <a:uFillTx/>
                <a:latin typeface="Brush Script MT" pitchFamily="66" charset="0"/>
                <a:ea typeface="+mn-ea"/>
                <a:cs typeface="Arial" panose="020B0604020202020204" pitchFamily="34" charset="0"/>
              </a:rPr>
              <a:t>dextra</a:t>
            </a:r>
            <a:r>
              <a:rPr kumimoji="0" lang="en-US" sz="5400" b="0" i="0" u="none" strike="noStrike" kern="1200" cap="none" spc="0" normalizeH="0" baseline="0" noProof="0" dirty="0">
                <a:ln>
                  <a:noFill/>
                </a:ln>
                <a:solidFill>
                  <a:srgbClr val="FF0000"/>
                </a:solidFill>
                <a:effectLst/>
                <a:uLnTx/>
                <a:uFillTx/>
                <a:latin typeface="Brush Script MT" pitchFamily="66" charset="0"/>
                <a:ea typeface="+mn-ea"/>
                <a:cs typeface="Arial" panose="020B0604020202020204" pitchFamily="34" charset="0"/>
              </a:rPr>
              <a:t> </a:t>
            </a:r>
            <a:r>
              <a:rPr kumimoji="0" lang="en-US" sz="5400" b="0" i="0" u="none" strike="noStrike" kern="1200" cap="none" spc="0" normalizeH="0" baseline="0" noProof="0" dirty="0" err="1">
                <a:ln>
                  <a:noFill/>
                </a:ln>
                <a:solidFill>
                  <a:srgbClr val="FF0000"/>
                </a:solidFill>
                <a:effectLst/>
                <a:uLnTx/>
                <a:uFillTx/>
                <a:latin typeface="Brush Script MT" pitchFamily="66" charset="0"/>
                <a:ea typeface="+mn-ea"/>
                <a:cs typeface="Arial" panose="020B0604020202020204" pitchFamily="34" charset="0"/>
              </a:rPr>
              <a:t>furiosi</a:t>
            </a:r>
            <a:r>
              <a:rPr kumimoji="0" lang="en-US" sz="5400" b="0" i="0" u="none" strike="noStrike" kern="1200" cap="none" spc="0" normalizeH="0" baseline="0" noProof="0" dirty="0">
                <a:ln>
                  <a:noFill/>
                </a:ln>
                <a:solidFill>
                  <a:srgbClr val="FF0000"/>
                </a:solidFill>
                <a:effectLst/>
                <a:uLnTx/>
                <a:uFillTx/>
                <a:latin typeface="Brush Script MT" pitchFamily="66" charset="0"/>
                <a:ea typeface="+mn-ea"/>
                <a:cs typeface="Arial" panose="020B0604020202020204" pitchFamily="34" charset="0"/>
              </a:rPr>
              <a:t> (in </a:t>
            </a:r>
            <a:r>
              <a:rPr kumimoji="0" lang="en-US" sz="5400" b="0" i="0" u="none" strike="noStrike" kern="1200" cap="none" spc="0" normalizeH="0" baseline="0" noProof="0" dirty="0" err="1">
                <a:ln>
                  <a:noFill/>
                </a:ln>
                <a:solidFill>
                  <a:srgbClr val="FF0000"/>
                </a:solidFill>
                <a:effectLst/>
                <a:uLnTx/>
                <a:uFillTx/>
                <a:latin typeface="Brush Script MT" pitchFamily="66" charset="0"/>
                <a:ea typeface="+mn-ea"/>
                <a:cs typeface="Arial" panose="020B0604020202020204" pitchFamily="34" charset="0"/>
              </a:rPr>
              <a:t>dextra</a:t>
            </a:r>
            <a:r>
              <a:rPr kumimoji="0" lang="en-US" sz="5400" b="0" i="0" u="none" strike="noStrike" kern="1200" cap="none" spc="0" normalizeH="0" baseline="0" noProof="0" dirty="0">
                <a:ln>
                  <a:noFill/>
                </a:ln>
                <a:solidFill>
                  <a:srgbClr val="FF0000"/>
                </a:solidFill>
                <a:effectLst/>
                <a:uLnTx/>
                <a:uFillTx/>
                <a:latin typeface="Brush Script MT" pitchFamily="66" charset="0"/>
                <a:ea typeface="+mn-ea"/>
                <a:cs typeface="Arial" panose="020B0604020202020204" pitchFamily="34" charset="0"/>
              </a:rPr>
              <a:t> </a:t>
            </a:r>
            <a:r>
              <a:rPr kumimoji="0" lang="en-US" sz="5400" b="0" i="0" u="none" strike="noStrike" kern="1200" cap="none" spc="0" normalizeH="0" baseline="0" noProof="0" dirty="0" err="1">
                <a:ln>
                  <a:noFill/>
                </a:ln>
                <a:solidFill>
                  <a:srgbClr val="FF0000"/>
                </a:solidFill>
                <a:effectLst/>
                <a:uLnTx/>
                <a:uFillTx/>
                <a:latin typeface="Brush Script MT" pitchFamily="66" charset="0"/>
                <a:ea typeface="+mn-ea"/>
                <a:cs typeface="Arial" panose="020B0604020202020204" pitchFamily="34" charset="0"/>
              </a:rPr>
              <a:t>manu</a:t>
            </a:r>
            <a:r>
              <a:rPr kumimoji="0" lang="en-US" sz="5400" b="0" i="0" u="none" strike="noStrike" kern="1200" cap="none" spc="0" normalizeH="0" baseline="0" noProof="0" dirty="0">
                <a:ln>
                  <a:noFill/>
                </a:ln>
                <a:solidFill>
                  <a:srgbClr val="FF0000"/>
                </a:solidFill>
                <a:effectLst/>
                <a:uLnTx/>
                <a:uFillTx/>
                <a:latin typeface="Brush Script MT" pitchFamily="66" charset="0"/>
                <a:ea typeface="+mn-ea"/>
                <a:cs typeface="Arial" panose="020B0604020202020204" pitchFamily="34" charset="0"/>
              </a:rPr>
              <a:t>)</a:t>
            </a:r>
            <a:endParaRPr kumimoji="0" lang="ru-RU" sz="5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 name="Прямоугольник: скругленные углы 1">
            <a:extLst>
              <a:ext uri="{FF2B5EF4-FFF2-40B4-BE49-F238E27FC236}">
                <a16:creationId xmlns:a16="http://schemas.microsoft.com/office/drawing/2014/main" xmlns="" id="{B8B6206A-DF3D-49B0-8629-7289FDE6B549}"/>
              </a:ext>
            </a:extLst>
          </p:cNvPr>
          <p:cNvSpPr/>
          <p:nvPr/>
        </p:nvSpPr>
        <p:spPr>
          <a:xfrm>
            <a:off x="5163015" y="312234"/>
            <a:ext cx="6345044" cy="122663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dirty="0"/>
              <a:t>Проблема 4 ДДМЖ</a:t>
            </a:r>
          </a:p>
        </p:txBody>
      </p:sp>
    </p:spTree>
    <p:extLst>
      <p:ext uri="{BB962C8B-B14F-4D97-AF65-F5344CB8AC3E}">
        <p14:creationId xmlns:p14="http://schemas.microsoft.com/office/powerpoint/2010/main" val="1129692661"/>
      </p:ext>
    </p:extLst>
  </p:cSld>
  <p:clrMapOvr>
    <a:masterClrMapping/>
  </p:clrMapOvr>
  <p:transition spd="slow">
    <p:dissolv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a:extLst>
              <a:ext uri="{FF2B5EF4-FFF2-40B4-BE49-F238E27FC236}">
                <a16:creationId xmlns:a16="http://schemas.microsoft.com/office/drawing/2014/main" xmlns="" id="{A96EA8BE-2C13-4778-A5CE-B42FA05DECAF}"/>
              </a:ext>
            </a:extLst>
          </p:cNvPr>
          <p:cNvGraphicFramePr/>
          <p:nvPr>
            <p:extLst/>
          </p:nvPr>
        </p:nvGraphicFramePr>
        <p:xfrm>
          <a:off x="3756177" y="760053"/>
          <a:ext cx="7848872"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Заголовок 4">
            <a:extLst>
              <a:ext uri="{FF2B5EF4-FFF2-40B4-BE49-F238E27FC236}">
                <a16:creationId xmlns:a16="http://schemas.microsoft.com/office/drawing/2014/main" xmlns="" id="{A1976C69-5BC5-41BD-BF72-7DC2E1FDC63F}"/>
              </a:ext>
            </a:extLst>
          </p:cNvPr>
          <p:cNvSpPr txBox="1">
            <a:spLocks noGrp="1" noChangeArrowheads="1"/>
          </p:cNvSpPr>
          <p:nvPr>
            <p:ph type="title"/>
          </p:nvPr>
        </p:nvSpPr>
        <p:spPr bwMode="auto">
          <a:xfrm>
            <a:off x="345208" y="1014685"/>
            <a:ext cx="4679279" cy="2308324"/>
          </a:xfrm>
          <a:prstGeom prst="rect">
            <a:avLst/>
          </a:prstGeom>
          <a:noFill/>
          <a:ln w="9525">
            <a:noFill/>
            <a:miter lim="800000"/>
            <a:headEnd/>
            <a:tailEnd/>
          </a:ln>
        </p:spPr>
        <p:txBody>
          <a:bodyPr wrap="square">
            <a:spAutoFit/>
          </a:bodyPr>
          <a:lstStyle/>
          <a:p>
            <a:pPr>
              <a:defRPr/>
            </a:pPr>
            <a:r>
              <a:rPr lang="ru-RU" sz="4000" b="1" dirty="0">
                <a:solidFill>
                  <a:schemeClr val="tx1"/>
                </a:solidFill>
                <a:latin typeface="+mj-lt"/>
              </a:rPr>
              <a:t>Алгоритм назначения </a:t>
            </a:r>
            <a:r>
              <a:rPr lang="ru-RU" sz="4000" b="1" dirty="0" err="1">
                <a:solidFill>
                  <a:schemeClr val="tx1"/>
                </a:solidFill>
                <a:latin typeface="+mj-lt"/>
              </a:rPr>
              <a:t>этиотропной</a:t>
            </a:r>
            <a:r>
              <a:rPr lang="ru-RU" sz="4000" b="1" dirty="0">
                <a:solidFill>
                  <a:schemeClr val="tx1"/>
                </a:solidFill>
                <a:latin typeface="+mj-lt"/>
              </a:rPr>
              <a:t> терапии </a:t>
            </a:r>
            <a:endParaRPr lang="en-US" sz="4000" b="1" dirty="0">
              <a:solidFill>
                <a:schemeClr val="tx1"/>
              </a:solidFill>
              <a:latin typeface="+mj-lt"/>
            </a:endParaRPr>
          </a:p>
        </p:txBody>
      </p:sp>
    </p:spTree>
    <p:extLst>
      <p:ext uri="{BB962C8B-B14F-4D97-AF65-F5344CB8AC3E}">
        <p14:creationId xmlns:p14="http://schemas.microsoft.com/office/powerpoint/2010/main" val="29592931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txBox="1">
            <a:spLocks noGrp="1"/>
          </p:cNvSpPr>
          <p:nvPr>
            <p:ph type="title"/>
          </p:nvPr>
        </p:nvSpPr>
        <p:spPr>
          <a:xfrm>
            <a:off x="822647" y="548680"/>
            <a:ext cx="7848601" cy="425450"/>
          </a:xfrm>
        </p:spPr>
        <p:txBody>
          <a:bodyPr>
            <a:noAutofit/>
          </a:bodyPr>
          <a:lstStyle/>
          <a:p>
            <a:pPr eaLnBrk="1">
              <a:defRPr/>
            </a:pPr>
            <a:r>
              <a:rPr altLang="ru-RU" sz="7200" b="1" dirty="0">
                <a:solidFill>
                  <a:schemeClr val="tx1"/>
                </a:solidFill>
                <a:latin typeface="+mn-lt"/>
              </a:rPr>
              <a:t>ЛЕЧЕНИЕ </a:t>
            </a:r>
            <a:r>
              <a:rPr lang="ru-RU" altLang="ru-RU" sz="7200" b="1" dirty="0">
                <a:solidFill>
                  <a:schemeClr val="tx1"/>
                </a:solidFill>
                <a:latin typeface="+mn-lt"/>
              </a:rPr>
              <a:t>ДДМЖ</a:t>
            </a:r>
            <a:endParaRPr altLang="ru-RU" sz="7200" b="1" dirty="0">
              <a:solidFill>
                <a:schemeClr val="tx1"/>
              </a:solidFill>
              <a:latin typeface="+mn-lt"/>
            </a:endParaRPr>
          </a:p>
        </p:txBody>
      </p:sp>
      <p:sp>
        <p:nvSpPr>
          <p:cNvPr id="161795" name="Rectangle 3"/>
          <p:cNvSpPr>
            <a:spLocks noGrp="1"/>
          </p:cNvSpPr>
          <p:nvPr>
            <p:ph idx="1"/>
          </p:nvPr>
        </p:nvSpPr>
        <p:spPr>
          <a:xfrm>
            <a:off x="822647" y="1363362"/>
            <a:ext cx="10920173" cy="3086100"/>
          </a:xfrm>
        </p:spPr>
        <p:txBody>
          <a:bodyPr>
            <a:noAutofit/>
          </a:bodyPr>
          <a:lstStyle/>
          <a:p>
            <a:pPr eaLnBrk="1">
              <a:spcBef>
                <a:spcPts val="450"/>
              </a:spcBef>
              <a:buNone/>
            </a:pPr>
            <a:r>
              <a:rPr lang="ru-RU" altLang="ru-RU" sz="3600" b="1" dirty="0"/>
              <a:t>Хирургическое – при узловых образованиях</a:t>
            </a:r>
            <a:endParaRPr lang="ru-RU" altLang="ru-RU" sz="3600" dirty="0"/>
          </a:p>
          <a:p>
            <a:pPr eaLnBrk="1">
              <a:spcBef>
                <a:spcPts val="450"/>
              </a:spcBef>
              <a:buNone/>
            </a:pPr>
            <a:r>
              <a:rPr lang="ru-RU" altLang="ru-RU" sz="3600" b="1" dirty="0"/>
              <a:t>и кистах</a:t>
            </a:r>
            <a:r>
              <a:rPr lang="ru-RU" altLang="ru-RU" sz="3600" dirty="0"/>
              <a:t> </a:t>
            </a:r>
            <a:r>
              <a:rPr lang="ru-RU" altLang="ru-RU" sz="3600" b="1" dirty="0"/>
              <a:t>более 15 мм</a:t>
            </a:r>
          </a:p>
          <a:p>
            <a:pPr eaLnBrk="1">
              <a:spcBef>
                <a:spcPts val="450"/>
              </a:spcBef>
              <a:buNone/>
            </a:pPr>
            <a:r>
              <a:rPr lang="ru-RU" altLang="ru-RU" sz="3600" i="1" dirty="0"/>
              <a:t>(показания определяет </a:t>
            </a:r>
            <a:r>
              <a:rPr lang="ru-RU" altLang="ru-RU" sz="3600" i="1" u="sng" dirty="0"/>
              <a:t>онколог-</a:t>
            </a:r>
            <a:r>
              <a:rPr lang="ru-RU" altLang="ru-RU" sz="3600" i="1" u="sng" dirty="0" err="1"/>
              <a:t>маммолог</a:t>
            </a:r>
            <a:r>
              <a:rPr lang="ru-RU" altLang="ru-RU" sz="3600" i="1" u="sng" dirty="0"/>
              <a:t>!)</a:t>
            </a:r>
          </a:p>
          <a:p>
            <a:pPr eaLnBrk="1">
              <a:spcBef>
                <a:spcPts val="450"/>
              </a:spcBef>
              <a:buNone/>
            </a:pPr>
            <a:endParaRPr lang="ru-RU" altLang="ru-RU" sz="3600" i="1" u="sng" dirty="0"/>
          </a:p>
          <a:p>
            <a:pPr eaLnBrk="1">
              <a:spcBef>
                <a:spcPts val="450"/>
              </a:spcBef>
              <a:buNone/>
            </a:pPr>
            <a:r>
              <a:rPr lang="ru-RU" altLang="ru-RU" sz="3600" b="1" dirty="0"/>
              <a:t>Консервативное – при диффузной мастопатии</a:t>
            </a:r>
          </a:p>
          <a:p>
            <a:pPr eaLnBrk="1">
              <a:spcBef>
                <a:spcPts val="450"/>
              </a:spcBef>
            </a:pPr>
            <a:r>
              <a:rPr lang="ru-RU" altLang="ru-RU" sz="3600" dirty="0"/>
              <a:t>фитотерапевтическое лечение</a:t>
            </a:r>
          </a:p>
          <a:p>
            <a:pPr eaLnBrk="1">
              <a:spcBef>
                <a:spcPts val="450"/>
              </a:spcBef>
            </a:pPr>
            <a:r>
              <a:rPr lang="ru-RU" altLang="ru-RU" sz="3600" dirty="0"/>
              <a:t>медикаментозное лечение</a:t>
            </a:r>
          </a:p>
          <a:p>
            <a:pPr eaLnBrk="1">
              <a:spcBef>
                <a:spcPts val="450"/>
              </a:spcBef>
            </a:pPr>
            <a:r>
              <a:rPr lang="ru-RU" altLang="ru-RU" sz="3600" dirty="0"/>
              <a:t>использование гормональных препаратов</a:t>
            </a:r>
          </a:p>
          <a:p>
            <a:pPr eaLnBrk="1">
              <a:spcBef>
                <a:spcPts val="450"/>
              </a:spcBef>
            </a:pPr>
            <a:endParaRPr lang="ru-RU" altLang="ru-RU" sz="3600" dirty="0"/>
          </a:p>
          <a:p>
            <a:pPr eaLnBrk="1">
              <a:spcBef>
                <a:spcPts val="450"/>
              </a:spcBef>
            </a:pPr>
            <a:endParaRPr lang="ru-RU" altLang="ru-RU" sz="3600" dirty="0">
              <a:solidFill>
                <a:srgbClr val="FFFFFF"/>
              </a:solidFill>
            </a:endParaRPr>
          </a:p>
        </p:txBody>
      </p:sp>
      <p:sp>
        <p:nvSpPr>
          <p:cNvPr id="4" name="TextBox 3">
            <a:extLst>
              <a:ext uri="{FF2B5EF4-FFF2-40B4-BE49-F238E27FC236}">
                <a16:creationId xmlns:a16="http://schemas.microsoft.com/office/drawing/2014/main" xmlns="" id="{66431C56-9438-4790-9240-EBBF6768F2CF}"/>
              </a:ext>
            </a:extLst>
          </p:cNvPr>
          <p:cNvSpPr txBox="1"/>
          <p:nvPr/>
        </p:nvSpPr>
        <p:spPr>
          <a:xfrm>
            <a:off x="101600" y="6107361"/>
            <a:ext cx="11196893" cy="646331"/>
          </a:xfrm>
          <a:prstGeom prst="rect">
            <a:avLst/>
          </a:prstGeom>
          <a:noFill/>
        </p:spPr>
        <p:txBody>
          <a:bodyPr wrap="square" rtlCol="0">
            <a:spAutoFit/>
          </a:bodyPr>
          <a:lstStyle/>
          <a:p>
            <a:pPr algn="r"/>
            <a:r>
              <a:rPr lang="ru-RU" i="1" dirty="0"/>
              <a:t>Медицина молочной железы и гинекологические болезни.-2-е изд., </a:t>
            </a:r>
            <a:r>
              <a:rPr lang="ru-RU" i="1" dirty="0" err="1"/>
              <a:t>перераб</a:t>
            </a:r>
            <a:r>
              <a:rPr lang="ru-RU" i="1" dirty="0"/>
              <a:t>. и доп./Под ред. </a:t>
            </a:r>
            <a:r>
              <a:rPr lang="ru-RU" i="1" dirty="0" err="1"/>
              <a:t>В.Е.Радзинского</a:t>
            </a:r>
            <a:r>
              <a:rPr lang="ru-RU" i="1" dirty="0"/>
              <a:t>.-М.: Редакция журнала </a:t>
            </a:r>
            <a:r>
              <a:rPr lang="en-US" i="1" dirty="0" err="1"/>
              <a:t>StatusPraesens</a:t>
            </a:r>
            <a:r>
              <a:rPr lang="ru-RU" i="1" dirty="0"/>
              <a:t>, 2017.-352с.</a:t>
            </a:r>
          </a:p>
        </p:txBody>
      </p:sp>
    </p:spTree>
    <p:extLst>
      <p:ext uri="{BB962C8B-B14F-4D97-AF65-F5344CB8AC3E}">
        <p14:creationId xmlns:p14="http://schemas.microsoft.com/office/powerpoint/2010/main" val="3044351794"/>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fileservice_ru\SH_RU_HOME$\mokhovaj\My Documents\МЮ\Маркетинг\Материалы\Listovka-B5_Kanefron-v11-ob-View.jpg"/>
          <p:cNvPicPr>
            <a:picLocks noChangeAspect="1" noChangeArrowheads="1"/>
          </p:cNvPicPr>
          <p:nvPr/>
        </p:nvPicPr>
        <p:blipFill rotWithShape="1">
          <a:blip r:embed="rId2">
            <a:extLst>
              <a:ext uri="{28A0092B-C50C-407E-A947-70E740481C1C}">
                <a14:useLocalDpi xmlns:a14="http://schemas.microsoft.com/office/drawing/2010/main" val="0"/>
              </a:ext>
            </a:extLst>
          </a:blip>
          <a:srcRect l="1449" t="14411" r="1449" b="8237"/>
          <a:stretch/>
        </p:blipFill>
        <p:spPr bwMode="auto">
          <a:xfrm>
            <a:off x="893236" y="1124744"/>
            <a:ext cx="9649072" cy="54108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Заголовок 1"/>
          <p:cNvSpPr>
            <a:spLocks noGrp="1"/>
          </p:cNvSpPr>
          <p:nvPr>
            <p:ph type="title"/>
          </p:nvPr>
        </p:nvSpPr>
        <p:spPr>
          <a:xfrm>
            <a:off x="911424" y="484632"/>
            <a:ext cx="10058400" cy="496096"/>
          </a:xfrm>
        </p:spPr>
        <p:txBody>
          <a:bodyPr>
            <a:noAutofit/>
          </a:bodyPr>
          <a:lstStyle/>
          <a:p>
            <a:r>
              <a:rPr lang="ru-RU" sz="3200" b="1" dirty="0"/>
              <a:t>Для лечения заболеваний применяются только лекарственные средства</a:t>
            </a:r>
          </a:p>
        </p:txBody>
      </p:sp>
    </p:spTree>
    <p:extLst>
      <p:ext uri="{BB962C8B-B14F-4D97-AF65-F5344CB8AC3E}">
        <p14:creationId xmlns:p14="http://schemas.microsoft.com/office/powerpoint/2010/main" val="37588525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9848" y="484632"/>
            <a:ext cx="10058400" cy="1060704"/>
          </a:xfrm>
        </p:spPr>
        <p:txBody>
          <a:bodyPr>
            <a:normAutofit fontScale="90000"/>
          </a:bodyPr>
          <a:lstStyle/>
          <a:p>
            <a:r>
              <a:rPr lang="ru-RU" dirty="0" err="1"/>
              <a:t>Нормопролактинемическая</a:t>
            </a:r>
            <a:r>
              <a:rPr lang="ru-RU" dirty="0"/>
              <a:t> </a:t>
            </a:r>
            <a:r>
              <a:rPr lang="ru-RU" dirty="0" err="1"/>
              <a:t>галакторея</a:t>
            </a:r>
            <a:endParaRPr lang="ru-RU" dirty="0"/>
          </a:p>
        </p:txBody>
      </p:sp>
      <p:sp>
        <p:nvSpPr>
          <p:cNvPr id="3" name="Объект 2"/>
          <p:cNvSpPr>
            <a:spLocks noGrp="1"/>
          </p:cNvSpPr>
          <p:nvPr>
            <p:ph idx="1"/>
          </p:nvPr>
        </p:nvSpPr>
        <p:spPr>
          <a:xfrm>
            <a:off x="1069848" y="1751076"/>
            <a:ext cx="10625328" cy="4187952"/>
          </a:xfrm>
        </p:spPr>
        <p:txBody>
          <a:bodyPr>
            <a:normAutofit/>
          </a:bodyPr>
          <a:lstStyle/>
          <a:p>
            <a:r>
              <a:rPr lang="ru-RU" sz="2400" dirty="0"/>
              <a:t>маркер недостаточности лютеиновой фазы, а иногда и бесплодия</a:t>
            </a:r>
          </a:p>
          <a:p>
            <a:r>
              <a:rPr lang="ru-RU" sz="2400" dirty="0" err="1"/>
              <a:t>маммологи</a:t>
            </a:r>
            <a:r>
              <a:rPr lang="ru-RU" sz="2400" dirty="0"/>
              <a:t> – «секреторная болезнь»</a:t>
            </a:r>
          </a:p>
          <a:p>
            <a:r>
              <a:rPr lang="ru-RU" sz="2400" dirty="0"/>
              <a:t>у здоровых женщин с чрезмерно продолжительной послеродовой лактацией (чаще на фоне постоянной </a:t>
            </a:r>
            <a:r>
              <a:rPr lang="ru-RU" sz="2400" dirty="0" err="1"/>
              <a:t>самопальпации</a:t>
            </a:r>
            <a:r>
              <a:rPr lang="ru-RU" sz="2400" dirty="0"/>
              <a:t> молочных желез), а также у больных со стертыми формами эндокринопатий, соматических и психических заболеваний</a:t>
            </a:r>
          </a:p>
          <a:p>
            <a:r>
              <a:rPr lang="ru-RU" sz="2400" dirty="0"/>
              <a:t>у 36% больных имеет место нарушение ритма секреции ПРЛ</a:t>
            </a:r>
          </a:p>
          <a:p>
            <a:r>
              <a:rPr lang="ru-RU" sz="2400" dirty="0"/>
              <a:t>эффективна терапии агонистами дофамина - </a:t>
            </a:r>
            <a:r>
              <a:rPr lang="ru-RU" sz="2400" dirty="0" err="1"/>
              <a:t>каберголин</a:t>
            </a:r>
            <a:r>
              <a:rPr lang="ru-RU" sz="2400" dirty="0"/>
              <a:t> по 1/2 таблетки 0,5 мг 2 раза в неделю до устранения клинической симптоматики</a:t>
            </a:r>
          </a:p>
        </p:txBody>
      </p:sp>
      <p:sp>
        <p:nvSpPr>
          <p:cNvPr id="4" name="TextBox 3"/>
          <p:cNvSpPr txBox="1"/>
          <p:nvPr/>
        </p:nvSpPr>
        <p:spPr>
          <a:xfrm>
            <a:off x="201168" y="6144768"/>
            <a:ext cx="11192256" cy="646331"/>
          </a:xfrm>
          <a:prstGeom prst="rect">
            <a:avLst/>
          </a:prstGeom>
          <a:noFill/>
        </p:spPr>
        <p:txBody>
          <a:bodyPr wrap="square" rtlCol="0">
            <a:spAutoFit/>
          </a:bodyPr>
          <a:lstStyle/>
          <a:p>
            <a:pPr algn="r"/>
            <a:r>
              <a:rPr lang="ru-RU" sz="1200" i="1" dirty="0" err="1"/>
              <a:t>Е.Н.Андреева</a:t>
            </a:r>
            <a:r>
              <a:rPr lang="ru-RU" sz="1200" i="1" dirty="0"/>
              <a:t>, </a:t>
            </a:r>
            <a:r>
              <a:rPr lang="ru-RU" sz="1200" i="1" dirty="0" err="1"/>
              <a:t>М.Б.Хамошина</a:t>
            </a:r>
            <a:r>
              <a:rPr lang="ru-RU" sz="1200" i="1" dirty="0"/>
              <a:t>, </a:t>
            </a:r>
            <a:r>
              <a:rPr lang="ru-RU" sz="1200" i="1" dirty="0" err="1"/>
              <a:t>О.Д.Руднева</a:t>
            </a:r>
            <a:r>
              <a:rPr lang="ru-RU" sz="1200" i="1" dirty="0"/>
              <a:t>. Пролактин и молочные железы: норма и патология. Гинекология. 2012; 1: 12-16 (http://con-med.ru/magazines/gynecology/gynecology-01-2012/prolaktin_i_molochnye_zhelezy_norma_i_patologiya/http://con-med.ru/magazines/gynecology/gynecology-01-2012/prolaktin_i_molochnye_zhelezy_norma_i_patologiya/)</a:t>
            </a:r>
          </a:p>
        </p:txBody>
      </p:sp>
    </p:spTree>
    <p:extLst>
      <p:ext uri="{BB962C8B-B14F-4D97-AF65-F5344CB8AC3E}">
        <p14:creationId xmlns:p14="http://schemas.microsoft.com/office/powerpoint/2010/main" val="27419255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2D31AB3-AACA-44DD-8A7B-D9E85152FA88}"/>
              </a:ext>
            </a:extLst>
          </p:cNvPr>
          <p:cNvSpPr>
            <a:spLocks noGrp="1"/>
          </p:cNvSpPr>
          <p:nvPr>
            <p:ph type="title"/>
          </p:nvPr>
        </p:nvSpPr>
        <p:spPr>
          <a:xfrm>
            <a:off x="567560" y="484632"/>
            <a:ext cx="10560688" cy="760844"/>
          </a:xfrm>
        </p:spPr>
        <p:txBody>
          <a:bodyPr>
            <a:normAutofit fontScale="90000"/>
          </a:bodyPr>
          <a:lstStyle/>
          <a:p>
            <a:r>
              <a:rPr lang="ru-RU" dirty="0"/>
              <a:t>Тактика при очаговых образованиях</a:t>
            </a:r>
          </a:p>
        </p:txBody>
      </p:sp>
      <p:sp>
        <p:nvSpPr>
          <p:cNvPr id="3" name="Объект 2">
            <a:extLst>
              <a:ext uri="{FF2B5EF4-FFF2-40B4-BE49-F238E27FC236}">
                <a16:creationId xmlns:a16="http://schemas.microsoft.com/office/drawing/2014/main" xmlns="" id="{7960786E-214D-419E-B675-8C5E84DDFBFF}"/>
              </a:ext>
            </a:extLst>
          </p:cNvPr>
          <p:cNvSpPr>
            <a:spLocks noGrp="1"/>
          </p:cNvSpPr>
          <p:nvPr>
            <p:ph idx="1"/>
          </p:nvPr>
        </p:nvSpPr>
        <p:spPr>
          <a:xfrm>
            <a:off x="567560" y="1655379"/>
            <a:ext cx="5265682" cy="4516821"/>
          </a:xfrm>
        </p:spPr>
        <p:txBody>
          <a:bodyPr>
            <a:normAutofit fontScale="92500"/>
          </a:bodyPr>
          <a:lstStyle/>
          <a:p>
            <a:r>
              <a:rPr lang="ru-RU" sz="2800" b="1" dirty="0"/>
              <a:t>Фиброаденома</a:t>
            </a:r>
            <a:r>
              <a:rPr lang="ru-RU" sz="2800" dirty="0"/>
              <a:t> (УЗИ МЖ, ММГ, биопсия – тонкоигольная и </a:t>
            </a:r>
            <a:r>
              <a:rPr lang="en-US" sz="2800" dirty="0"/>
              <a:t>core</a:t>
            </a:r>
            <a:r>
              <a:rPr lang="ru-RU" sz="2800" dirty="0"/>
              <a:t>-биопсия)</a:t>
            </a:r>
          </a:p>
          <a:p>
            <a:pPr lvl="1"/>
            <a:r>
              <a:rPr lang="ru-RU" sz="2400" dirty="0"/>
              <a:t>Более 1 см – оперативное лечение со срочным гистологическим исследованием (малигнизация в 10%, </a:t>
            </a:r>
            <a:r>
              <a:rPr lang="ru-RU" sz="2400" dirty="0" err="1"/>
              <a:t>множственные</a:t>
            </a:r>
            <a:r>
              <a:rPr lang="ru-RU" sz="2400" dirty="0"/>
              <a:t> – 15%) с последующим консервативным лечением (снизить риск рецидива)</a:t>
            </a:r>
          </a:p>
          <a:p>
            <a:pPr lvl="1"/>
            <a:r>
              <a:rPr lang="ru-RU" sz="2400" dirty="0"/>
              <a:t>Менее 1 см – динамическое наблюдение, консервативное лечение (?)</a:t>
            </a:r>
          </a:p>
        </p:txBody>
      </p:sp>
      <p:sp>
        <p:nvSpPr>
          <p:cNvPr id="4" name="TextBox 3">
            <a:extLst>
              <a:ext uri="{FF2B5EF4-FFF2-40B4-BE49-F238E27FC236}">
                <a16:creationId xmlns:a16="http://schemas.microsoft.com/office/drawing/2014/main" xmlns="" id="{7C06C4AF-A641-4B4C-8938-093AF31A9A10}"/>
              </a:ext>
            </a:extLst>
          </p:cNvPr>
          <p:cNvSpPr txBox="1"/>
          <p:nvPr/>
        </p:nvSpPr>
        <p:spPr>
          <a:xfrm>
            <a:off x="101600" y="6107361"/>
            <a:ext cx="11196893" cy="646331"/>
          </a:xfrm>
          <a:prstGeom prst="rect">
            <a:avLst/>
          </a:prstGeom>
          <a:noFill/>
        </p:spPr>
        <p:txBody>
          <a:bodyPr wrap="square" rtlCol="0">
            <a:spAutoFit/>
          </a:bodyPr>
          <a:lstStyle/>
          <a:p>
            <a:pPr algn="r"/>
            <a:r>
              <a:rPr lang="ru-RU" i="1" dirty="0"/>
              <a:t>Медицина молочной железы и гинекологические болезни.-2-е изд., </a:t>
            </a:r>
            <a:r>
              <a:rPr lang="ru-RU" i="1" dirty="0" err="1"/>
              <a:t>перераб</a:t>
            </a:r>
            <a:r>
              <a:rPr lang="ru-RU" i="1" dirty="0"/>
              <a:t>. и доп./Под ред. </a:t>
            </a:r>
            <a:r>
              <a:rPr lang="ru-RU" i="1" dirty="0" err="1"/>
              <a:t>В.Е.Радзинского</a:t>
            </a:r>
            <a:r>
              <a:rPr lang="ru-RU" i="1" dirty="0"/>
              <a:t>.-М.: Редакция журнала </a:t>
            </a:r>
            <a:r>
              <a:rPr lang="en-US" i="1" dirty="0" err="1"/>
              <a:t>StatusPraesens</a:t>
            </a:r>
            <a:r>
              <a:rPr lang="ru-RU" i="1" dirty="0"/>
              <a:t>, 2017.-352с.</a:t>
            </a:r>
          </a:p>
        </p:txBody>
      </p:sp>
      <p:pic>
        <p:nvPicPr>
          <p:cNvPr id="71682" name="Picture 2" descr="Картинки по запросу фиброаденома молочной железы">
            <a:extLst>
              <a:ext uri="{FF2B5EF4-FFF2-40B4-BE49-F238E27FC236}">
                <a16:creationId xmlns:a16="http://schemas.microsoft.com/office/drawing/2014/main" xmlns="" id="{1D2F8A64-EBAB-42B7-8048-3ADD4DA387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50" t="12652" r="5416" b="4899"/>
          <a:stretch/>
        </p:blipFill>
        <p:spPr bwMode="auto">
          <a:xfrm>
            <a:off x="5764380" y="1481960"/>
            <a:ext cx="6131582" cy="4473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47666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2D31AB3-AACA-44DD-8A7B-D9E85152FA88}"/>
              </a:ext>
            </a:extLst>
          </p:cNvPr>
          <p:cNvSpPr>
            <a:spLocks noGrp="1"/>
          </p:cNvSpPr>
          <p:nvPr>
            <p:ph type="title"/>
          </p:nvPr>
        </p:nvSpPr>
        <p:spPr>
          <a:xfrm>
            <a:off x="268014" y="484632"/>
            <a:ext cx="8324193" cy="760844"/>
          </a:xfrm>
        </p:spPr>
        <p:txBody>
          <a:bodyPr>
            <a:normAutofit fontScale="90000"/>
          </a:bodyPr>
          <a:lstStyle/>
          <a:p>
            <a:r>
              <a:rPr lang="ru-RU" dirty="0"/>
              <a:t>Тактика при очаговых образованиях</a:t>
            </a:r>
          </a:p>
        </p:txBody>
      </p:sp>
      <p:sp>
        <p:nvSpPr>
          <p:cNvPr id="3" name="Объект 2">
            <a:extLst>
              <a:ext uri="{FF2B5EF4-FFF2-40B4-BE49-F238E27FC236}">
                <a16:creationId xmlns:a16="http://schemas.microsoft.com/office/drawing/2014/main" xmlns="" id="{7960786E-214D-419E-B675-8C5E84DDFBFF}"/>
              </a:ext>
            </a:extLst>
          </p:cNvPr>
          <p:cNvSpPr>
            <a:spLocks noGrp="1"/>
          </p:cNvSpPr>
          <p:nvPr>
            <p:ph idx="1"/>
          </p:nvPr>
        </p:nvSpPr>
        <p:spPr>
          <a:xfrm>
            <a:off x="378208" y="1590540"/>
            <a:ext cx="7362496" cy="4516821"/>
          </a:xfrm>
        </p:spPr>
        <p:txBody>
          <a:bodyPr>
            <a:normAutofit fontScale="92500"/>
          </a:bodyPr>
          <a:lstStyle/>
          <a:p>
            <a:r>
              <a:rPr lang="ru-RU" sz="2800" dirty="0"/>
              <a:t>Кисты (УЗИ МЖ, ММГ, пункция под контролем УЗИ с опорожнением, </a:t>
            </a:r>
            <a:r>
              <a:rPr lang="ru-RU" sz="2800" dirty="0" err="1"/>
              <a:t>пневмокистография</a:t>
            </a:r>
            <a:r>
              <a:rPr lang="ru-RU" sz="2800" dirty="0"/>
              <a:t>)</a:t>
            </a:r>
          </a:p>
          <a:p>
            <a:pPr lvl="1"/>
            <a:r>
              <a:rPr lang="ru-RU" sz="2400" dirty="0"/>
              <a:t>Более 1,5 см – опорожнение, </a:t>
            </a:r>
            <a:r>
              <a:rPr lang="ru-RU" sz="2400" dirty="0" err="1"/>
              <a:t>склерозирование</a:t>
            </a:r>
            <a:r>
              <a:rPr lang="ru-RU" sz="2400" dirty="0"/>
              <a:t>; динамика, консервативная терапия, контроль через 3-6 </a:t>
            </a:r>
            <a:r>
              <a:rPr lang="ru-RU" sz="2400" dirty="0" err="1"/>
              <a:t>мес</a:t>
            </a:r>
            <a:endParaRPr lang="ru-RU" sz="2400" dirty="0"/>
          </a:p>
          <a:p>
            <a:pPr lvl="1"/>
            <a:r>
              <a:rPr lang="ru-RU" sz="2400" dirty="0"/>
              <a:t>Менее 1,5 см – динамика, консервативная терапия</a:t>
            </a:r>
          </a:p>
          <a:p>
            <a:pPr lvl="1"/>
            <a:r>
              <a:rPr lang="ru-RU" sz="2400" dirty="0"/>
              <a:t>Оперативное лечение: относительные показания – повторное накопление жидкости через 3 </a:t>
            </a:r>
            <a:r>
              <a:rPr lang="ru-RU" sz="2400" dirty="0" err="1"/>
              <a:t>мес</a:t>
            </a:r>
            <a:r>
              <a:rPr lang="ru-RU" sz="2400" dirty="0"/>
              <a:t>, конгломераты кист, толстые стенки у крупных кист (более 2 см); абсолютные показания – </a:t>
            </a:r>
            <a:r>
              <a:rPr lang="ru-RU" sz="2400" dirty="0" err="1"/>
              <a:t>внутрикистозные</a:t>
            </a:r>
            <a:r>
              <a:rPr lang="ru-RU" sz="2400" dirty="0"/>
              <a:t> образования и разрастания, </a:t>
            </a:r>
            <a:r>
              <a:rPr lang="ru-RU" sz="2400" dirty="0" err="1"/>
              <a:t>геморрагичесское</a:t>
            </a:r>
            <a:r>
              <a:rPr lang="ru-RU" sz="2400" dirty="0"/>
              <a:t> содержимое, дисплазия эпителия</a:t>
            </a:r>
          </a:p>
        </p:txBody>
      </p:sp>
      <p:sp>
        <p:nvSpPr>
          <p:cNvPr id="4" name="TextBox 3">
            <a:extLst>
              <a:ext uri="{FF2B5EF4-FFF2-40B4-BE49-F238E27FC236}">
                <a16:creationId xmlns:a16="http://schemas.microsoft.com/office/drawing/2014/main" xmlns="" id="{7C06C4AF-A641-4B4C-8938-093AF31A9A10}"/>
              </a:ext>
            </a:extLst>
          </p:cNvPr>
          <p:cNvSpPr txBox="1"/>
          <p:nvPr/>
        </p:nvSpPr>
        <p:spPr>
          <a:xfrm>
            <a:off x="101600" y="6107361"/>
            <a:ext cx="11196893" cy="646331"/>
          </a:xfrm>
          <a:prstGeom prst="rect">
            <a:avLst/>
          </a:prstGeom>
          <a:noFill/>
        </p:spPr>
        <p:txBody>
          <a:bodyPr wrap="square" rtlCol="0">
            <a:spAutoFit/>
          </a:bodyPr>
          <a:lstStyle/>
          <a:p>
            <a:pPr algn="r"/>
            <a:r>
              <a:rPr lang="ru-RU" i="1" dirty="0"/>
              <a:t>Медицина молочной железы и гинекологические болезни.-2-е изд., </a:t>
            </a:r>
            <a:r>
              <a:rPr lang="ru-RU" i="1" dirty="0" err="1"/>
              <a:t>перераб</a:t>
            </a:r>
            <a:r>
              <a:rPr lang="ru-RU" i="1" dirty="0"/>
              <a:t>. и доп./Под ред. </a:t>
            </a:r>
            <a:r>
              <a:rPr lang="ru-RU" i="1" dirty="0" err="1"/>
              <a:t>В.Е.Радзинского</a:t>
            </a:r>
            <a:r>
              <a:rPr lang="ru-RU" i="1" dirty="0"/>
              <a:t>.-М.: Редакция журнала </a:t>
            </a:r>
            <a:r>
              <a:rPr lang="en-US" i="1" dirty="0" err="1"/>
              <a:t>StatusPraesens</a:t>
            </a:r>
            <a:r>
              <a:rPr lang="ru-RU" i="1" dirty="0"/>
              <a:t>, 2017.-352с.</a:t>
            </a:r>
          </a:p>
        </p:txBody>
      </p:sp>
      <p:pic>
        <p:nvPicPr>
          <p:cNvPr id="73730" name="Picture 2" descr="Картинки по запросу киста молочной железы узи">
            <a:extLst>
              <a:ext uri="{FF2B5EF4-FFF2-40B4-BE49-F238E27FC236}">
                <a16:creationId xmlns:a16="http://schemas.microsoft.com/office/drawing/2014/main" xmlns="" id="{B97F6408-28F4-4BC7-809F-4821AC1974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89" t="11054" r="10033" b="9068"/>
          <a:stretch/>
        </p:blipFill>
        <p:spPr bwMode="auto">
          <a:xfrm>
            <a:off x="7898524" y="223769"/>
            <a:ext cx="3794108" cy="3452649"/>
          </a:xfrm>
          <a:prstGeom prst="rect">
            <a:avLst/>
          </a:prstGeom>
          <a:noFill/>
          <a:extLst>
            <a:ext uri="{909E8E84-426E-40DD-AFC4-6F175D3DCCD1}">
              <a14:hiddenFill xmlns:a14="http://schemas.microsoft.com/office/drawing/2010/main">
                <a:solidFill>
                  <a:srgbClr val="FFFFFF"/>
                </a:solidFill>
              </a14:hiddenFill>
            </a:ext>
          </a:extLst>
        </p:spPr>
      </p:pic>
      <p:pic>
        <p:nvPicPr>
          <p:cNvPr id="73732" name="Picture 4" descr="http://www.kievoncology.com/images/rentgeno-sonarnaya-diagnostika/rentgeno-sonarnaya-diagnostika-96.jpg">
            <a:extLst>
              <a:ext uri="{FF2B5EF4-FFF2-40B4-BE49-F238E27FC236}">
                <a16:creationId xmlns:a16="http://schemas.microsoft.com/office/drawing/2014/main" xmlns="" id="{CC419D86-9760-4538-880F-8FA3CC401B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528" t="5042" r="15068" b="10119"/>
          <a:stretch/>
        </p:blipFill>
        <p:spPr bwMode="auto">
          <a:xfrm>
            <a:off x="7898524" y="2567120"/>
            <a:ext cx="3794108" cy="3540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97954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2D31AB3-AACA-44DD-8A7B-D9E85152FA88}"/>
              </a:ext>
            </a:extLst>
          </p:cNvPr>
          <p:cNvSpPr>
            <a:spLocks noGrp="1"/>
          </p:cNvSpPr>
          <p:nvPr>
            <p:ph type="title"/>
          </p:nvPr>
        </p:nvSpPr>
        <p:spPr>
          <a:xfrm>
            <a:off x="1069848" y="484632"/>
            <a:ext cx="10058400" cy="760844"/>
          </a:xfrm>
        </p:spPr>
        <p:txBody>
          <a:bodyPr>
            <a:normAutofit fontScale="90000"/>
          </a:bodyPr>
          <a:lstStyle/>
          <a:p>
            <a:r>
              <a:rPr lang="ru-RU" dirty="0"/>
              <a:t>Тактика при очаговых образованиях</a:t>
            </a:r>
          </a:p>
        </p:txBody>
      </p:sp>
      <p:sp>
        <p:nvSpPr>
          <p:cNvPr id="3" name="Объект 2">
            <a:extLst>
              <a:ext uri="{FF2B5EF4-FFF2-40B4-BE49-F238E27FC236}">
                <a16:creationId xmlns:a16="http://schemas.microsoft.com/office/drawing/2014/main" xmlns="" id="{7960786E-214D-419E-B675-8C5E84DDFBFF}"/>
              </a:ext>
            </a:extLst>
          </p:cNvPr>
          <p:cNvSpPr>
            <a:spLocks noGrp="1"/>
          </p:cNvSpPr>
          <p:nvPr>
            <p:ph idx="1"/>
          </p:nvPr>
        </p:nvSpPr>
        <p:spPr>
          <a:xfrm>
            <a:off x="1069848" y="1655379"/>
            <a:ext cx="10058400" cy="4516821"/>
          </a:xfrm>
        </p:spPr>
        <p:txBody>
          <a:bodyPr>
            <a:normAutofit/>
          </a:bodyPr>
          <a:lstStyle/>
          <a:p>
            <a:r>
              <a:rPr lang="ru-RU" sz="2800" b="1" dirty="0"/>
              <a:t>ВПП</a:t>
            </a:r>
            <a:r>
              <a:rPr lang="ru-RU" sz="2800" dirty="0"/>
              <a:t> (цитологическое исследование отделяемого из соска, </a:t>
            </a:r>
            <a:r>
              <a:rPr lang="ru-RU" sz="2800" dirty="0" err="1"/>
              <a:t>дуктография</a:t>
            </a:r>
            <a:r>
              <a:rPr lang="ru-RU" sz="2800" dirty="0"/>
              <a:t>) – секторальная резекция</a:t>
            </a:r>
          </a:p>
          <a:p>
            <a:r>
              <a:rPr lang="ru-RU" sz="2800" b="1" dirty="0"/>
              <a:t>Липома</a:t>
            </a:r>
            <a:r>
              <a:rPr lang="ru-RU" sz="2800" dirty="0"/>
              <a:t> (УЗИ МЖ, ММГ)- наблюдение</a:t>
            </a:r>
          </a:p>
        </p:txBody>
      </p:sp>
      <p:sp>
        <p:nvSpPr>
          <p:cNvPr id="4" name="TextBox 3">
            <a:extLst>
              <a:ext uri="{FF2B5EF4-FFF2-40B4-BE49-F238E27FC236}">
                <a16:creationId xmlns:a16="http://schemas.microsoft.com/office/drawing/2014/main" xmlns="" id="{7C06C4AF-A641-4B4C-8938-093AF31A9A10}"/>
              </a:ext>
            </a:extLst>
          </p:cNvPr>
          <p:cNvSpPr txBox="1"/>
          <p:nvPr/>
        </p:nvSpPr>
        <p:spPr>
          <a:xfrm>
            <a:off x="101600" y="6107361"/>
            <a:ext cx="11196893" cy="646331"/>
          </a:xfrm>
          <a:prstGeom prst="rect">
            <a:avLst/>
          </a:prstGeom>
          <a:noFill/>
        </p:spPr>
        <p:txBody>
          <a:bodyPr wrap="square" rtlCol="0">
            <a:spAutoFit/>
          </a:bodyPr>
          <a:lstStyle/>
          <a:p>
            <a:pPr algn="r"/>
            <a:r>
              <a:rPr lang="ru-RU" i="1" dirty="0"/>
              <a:t>Медицина молочной железы и гинекологические болезни.-2-е изд., </a:t>
            </a:r>
            <a:r>
              <a:rPr lang="ru-RU" i="1" dirty="0" err="1"/>
              <a:t>перераб</a:t>
            </a:r>
            <a:r>
              <a:rPr lang="ru-RU" i="1" dirty="0"/>
              <a:t>. и доп./Под ред. </a:t>
            </a:r>
            <a:r>
              <a:rPr lang="ru-RU" i="1" dirty="0" err="1"/>
              <a:t>В.Е.Радзинского</a:t>
            </a:r>
            <a:r>
              <a:rPr lang="ru-RU" i="1" dirty="0"/>
              <a:t>.-М.: Редакция журнала </a:t>
            </a:r>
            <a:r>
              <a:rPr lang="en-US" i="1" dirty="0" err="1"/>
              <a:t>StatusPraesens</a:t>
            </a:r>
            <a:r>
              <a:rPr lang="ru-RU" i="1" dirty="0"/>
              <a:t>, 2017.-352с.</a:t>
            </a:r>
          </a:p>
        </p:txBody>
      </p:sp>
      <p:pic>
        <p:nvPicPr>
          <p:cNvPr id="72706" name="Picture 2" descr="Картинки по запросу ВПП молочных желез дуктография">
            <a:extLst>
              <a:ext uri="{FF2B5EF4-FFF2-40B4-BE49-F238E27FC236}">
                <a16:creationId xmlns:a16="http://schemas.microsoft.com/office/drawing/2014/main" xmlns="" id="{95BCAF7D-6E43-4BBA-B842-C6BA1CBC2B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664" b="19126"/>
          <a:stretch/>
        </p:blipFill>
        <p:spPr bwMode="auto">
          <a:xfrm>
            <a:off x="2630214" y="3379927"/>
            <a:ext cx="5638800" cy="2727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80615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B6CC01E-BA34-4A1A-8C61-7315E9C93A8A}"/>
              </a:ext>
            </a:extLst>
          </p:cNvPr>
          <p:cNvSpPr>
            <a:spLocks noGrp="1"/>
          </p:cNvSpPr>
          <p:nvPr>
            <p:ph type="title"/>
          </p:nvPr>
        </p:nvSpPr>
        <p:spPr>
          <a:xfrm>
            <a:off x="587829" y="229637"/>
            <a:ext cx="10058400" cy="768435"/>
          </a:xfrm>
        </p:spPr>
        <p:txBody>
          <a:bodyPr>
            <a:noAutofit/>
          </a:bodyPr>
          <a:lstStyle/>
          <a:p>
            <a:r>
              <a:rPr lang="ru-RU" b="1" dirty="0" err="1"/>
              <a:t>Кальцинаты</a:t>
            </a:r>
            <a:r>
              <a:rPr lang="ru-RU" b="1" dirty="0"/>
              <a:t> МЖ</a:t>
            </a:r>
          </a:p>
        </p:txBody>
      </p:sp>
      <p:sp>
        <p:nvSpPr>
          <p:cNvPr id="4" name="TextBox 3">
            <a:extLst>
              <a:ext uri="{FF2B5EF4-FFF2-40B4-BE49-F238E27FC236}">
                <a16:creationId xmlns:a16="http://schemas.microsoft.com/office/drawing/2014/main" xmlns="" id="{1FC5D3F3-CC64-4D65-91C3-BE9EF3AA5974}"/>
              </a:ext>
            </a:extLst>
          </p:cNvPr>
          <p:cNvSpPr txBox="1"/>
          <p:nvPr/>
        </p:nvSpPr>
        <p:spPr>
          <a:xfrm>
            <a:off x="587829" y="6107361"/>
            <a:ext cx="10710664" cy="646331"/>
          </a:xfrm>
          <a:prstGeom prst="rect">
            <a:avLst/>
          </a:prstGeom>
          <a:noFill/>
        </p:spPr>
        <p:txBody>
          <a:bodyPr wrap="square" rtlCol="0">
            <a:spAutoFit/>
          </a:bodyPr>
          <a:lstStyle/>
          <a:p>
            <a:pPr algn="r"/>
            <a:r>
              <a:rPr lang="ru-RU" i="1" dirty="0"/>
              <a:t>Медицина молочной железы и гинекологические болезни.-2-е изд., </a:t>
            </a:r>
            <a:r>
              <a:rPr lang="ru-RU" i="1" dirty="0" err="1"/>
              <a:t>перераб</a:t>
            </a:r>
            <a:r>
              <a:rPr lang="ru-RU" i="1" dirty="0"/>
              <a:t>. и доп./Под ред. </a:t>
            </a:r>
            <a:r>
              <a:rPr lang="ru-RU" i="1" dirty="0" err="1"/>
              <a:t>В.Е.Радзинского</a:t>
            </a:r>
            <a:r>
              <a:rPr lang="ru-RU" i="1" dirty="0"/>
              <a:t>.-М.: Редакция журнала </a:t>
            </a:r>
            <a:r>
              <a:rPr lang="en-US" i="1" dirty="0" err="1">
                <a:latin typeface="Cambria" panose="02040503050406030204" pitchFamily="18" charset="0"/>
                <a:ea typeface="Cambria" panose="02040503050406030204" pitchFamily="18" charset="0"/>
              </a:rPr>
              <a:t>StatusPraesens</a:t>
            </a:r>
            <a:r>
              <a:rPr lang="ru-RU" i="1" dirty="0"/>
              <a:t>, 2017.-352с.</a:t>
            </a:r>
          </a:p>
        </p:txBody>
      </p:sp>
      <p:pic>
        <p:nvPicPr>
          <p:cNvPr id="6" name="Рисунок 5">
            <a:extLst>
              <a:ext uri="{FF2B5EF4-FFF2-40B4-BE49-F238E27FC236}">
                <a16:creationId xmlns:a16="http://schemas.microsoft.com/office/drawing/2014/main" xmlns="" id="{77A23A95-C215-4368-B375-E272FF9970F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17256" t="14737" r="9710" b="5432"/>
          <a:stretch/>
        </p:blipFill>
        <p:spPr>
          <a:xfrm>
            <a:off x="665629" y="1075499"/>
            <a:ext cx="5988404" cy="4909375"/>
          </a:xfrm>
          <a:prstGeom prst="rect">
            <a:avLst/>
          </a:prstGeom>
          <a:ln>
            <a:noFill/>
          </a:ln>
          <a:effectLst>
            <a:softEdge rad="112500"/>
          </a:effectLst>
        </p:spPr>
      </p:pic>
      <p:sp>
        <p:nvSpPr>
          <p:cNvPr id="7" name="TextBox 6">
            <a:extLst>
              <a:ext uri="{FF2B5EF4-FFF2-40B4-BE49-F238E27FC236}">
                <a16:creationId xmlns:a16="http://schemas.microsoft.com/office/drawing/2014/main" xmlns="" id="{C3A59325-7A07-43EE-97B6-FAAFF4D357FC}"/>
              </a:ext>
            </a:extLst>
          </p:cNvPr>
          <p:cNvSpPr txBox="1"/>
          <p:nvPr/>
        </p:nvSpPr>
        <p:spPr>
          <a:xfrm>
            <a:off x="6768627" y="1249739"/>
            <a:ext cx="5314515" cy="1938992"/>
          </a:xfrm>
          <a:prstGeom prst="rect">
            <a:avLst/>
          </a:prstGeom>
          <a:noFill/>
        </p:spPr>
        <p:txBody>
          <a:bodyPr wrap="square" rtlCol="0">
            <a:spAutoFit/>
          </a:bodyPr>
          <a:lstStyle/>
          <a:p>
            <a:r>
              <a:rPr lang="ru-RU" sz="2400" dirty="0"/>
              <a:t>Все </a:t>
            </a:r>
            <a:r>
              <a:rPr lang="ru-RU" sz="2400" dirty="0" err="1"/>
              <a:t>обызествления</a:t>
            </a:r>
            <a:r>
              <a:rPr lang="ru-RU" sz="2400" dirty="0"/>
              <a:t> на </a:t>
            </a:r>
            <a:r>
              <a:rPr lang="ru-RU" sz="2400" dirty="0" err="1"/>
              <a:t>маммограммах</a:t>
            </a:r>
            <a:r>
              <a:rPr lang="ru-RU" sz="2400" dirty="0"/>
              <a:t> классифицируются:</a:t>
            </a:r>
          </a:p>
          <a:p>
            <a:pPr marL="285750" indent="-285750">
              <a:buFont typeface="Arial" panose="020B0604020202020204" pitchFamily="34" charset="0"/>
              <a:buChar char="•"/>
            </a:pPr>
            <a:r>
              <a:rPr lang="ru-RU" sz="2400" dirty="0"/>
              <a:t>0,5 см и более (чаще сопутствуют доброкачественным процессам) </a:t>
            </a:r>
          </a:p>
          <a:p>
            <a:pPr marL="285750" indent="-285750">
              <a:buFont typeface="Arial" panose="020B0604020202020204" pitchFamily="34" charset="0"/>
              <a:buChar char="•"/>
            </a:pPr>
            <a:r>
              <a:rPr lang="ru-RU" sz="2400" dirty="0"/>
              <a:t>Менее 0,5 см </a:t>
            </a:r>
          </a:p>
        </p:txBody>
      </p:sp>
      <p:pic>
        <p:nvPicPr>
          <p:cNvPr id="74754" name="Picture 2" descr="Картинки по запросу кальцинаты молочных желез маммография">
            <a:extLst>
              <a:ext uri="{FF2B5EF4-FFF2-40B4-BE49-F238E27FC236}">
                <a16:creationId xmlns:a16="http://schemas.microsoft.com/office/drawing/2014/main" xmlns="" id="{9B4F37D5-8582-483C-927D-72A96EEA77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8627" y="3449912"/>
            <a:ext cx="5053497" cy="24380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75559BA4-9DB9-44BE-AE15-D31F6444E858}"/>
              </a:ext>
            </a:extLst>
          </p:cNvPr>
          <p:cNvSpPr txBox="1"/>
          <p:nvPr/>
        </p:nvSpPr>
        <p:spPr>
          <a:xfrm>
            <a:off x="876003" y="1474602"/>
            <a:ext cx="2815514" cy="369332"/>
          </a:xfrm>
          <a:prstGeom prst="rect">
            <a:avLst/>
          </a:prstGeom>
          <a:noFill/>
        </p:spPr>
        <p:txBody>
          <a:bodyPr wrap="none" rtlCol="0">
            <a:spAutoFit/>
          </a:bodyPr>
          <a:lstStyle/>
          <a:p>
            <a:r>
              <a:rPr lang="ru-RU" dirty="0"/>
              <a:t>Вероятность рака МЖ, %</a:t>
            </a:r>
          </a:p>
        </p:txBody>
      </p:sp>
      <p:sp>
        <p:nvSpPr>
          <p:cNvPr id="5" name="TextBox 4">
            <a:extLst>
              <a:ext uri="{FF2B5EF4-FFF2-40B4-BE49-F238E27FC236}">
                <a16:creationId xmlns:a16="http://schemas.microsoft.com/office/drawing/2014/main" xmlns="" id="{15BE128D-F87A-44FB-B271-09E688B65F92}"/>
              </a:ext>
            </a:extLst>
          </p:cNvPr>
          <p:cNvSpPr txBox="1"/>
          <p:nvPr/>
        </p:nvSpPr>
        <p:spPr>
          <a:xfrm>
            <a:off x="5772834" y="1728086"/>
            <a:ext cx="646331" cy="369332"/>
          </a:xfrm>
          <a:prstGeom prst="rect">
            <a:avLst/>
          </a:prstGeom>
          <a:noFill/>
        </p:spPr>
        <p:txBody>
          <a:bodyPr wrap="none" rtlCol="0">
            <a:spAutoFit/>
          </a:bodyPr>
          <a:lstStyle/>
          <a:p>
            <a:r>
              <a:rPr lang="ru-RU" dirty="0">
                <a:solidFill>
                  <a:schemeClr val="bg1"/>
                </a:solidFill>
              </a:rPr>
              <a:t>96%</a:t>
            </a:r>
          </a:p>
        </p:txBody>
      </p:sp>
      <p:sp>
        <p:nvSpPr>
          <p:cNvPr id="8" name="TextBox 7">
            <a:extLst>
              <a:ext uri="{FF2B5EF4-FFF2-40B4-BE49-F238E27FC236}">
                <a16:creationId xmlns:a16="http://schemas.microsoft.com/office/drawing/2014/main" xmlns="" id="{332748D3-9B9B-4AB0-AB3B-C3B2FCE29754}"/>
              </a:ext>
            </a:extLst>
          </p:cNvPr>
          <p:cNvSpPr txBox="1"/>
          <p:nvPr/>
        </p:nvSpPr>
        <p:spPr>
          <a:xfrm>
            <a:off x="1132114" y="3907971"/>
            <a:ext cx="518091" cy="369332"/>
          </a:xfrm>
          <a:prstGeom prst="rect">
            <a:avLst/>
          </a:prstGeom>
          <a:noFill/>
        </p:spPr>
        <p:txBody>
          <a:bodyPr wrap="none" rtlCol="0">
            <a:spAutoFit/>
          </a:bodyPr>
          <a:lstStyle/>
          <a:p>
            <a:r>
              <a:rPr lang="ru-RU" dirty="0"/>
              <a:t>1%</a:t>
            </a:r>
          </a:p>
        </p:txBody>
      </p:sp>
      <p:sp>
        <p:nvSpPr>
          <p:cNvPr id="11" name="TextBox 10">
            <a:extLst>
              <a:ext uri="{FF2B5EF4-FFF2-40B4-BE49-F238E27FC236}">
                <a16:creationId xmlns:a16="http://schemas.microsoft.com/office/drawing/2014/main" xmlns="" id="{128A3C7D-65F2-4622-B16A-CA3E32D1D19D}"/>
              </a:ext>
            </a:extLst>
          </p:cNvPr>
          <p:cNvSpPr txBox="1"/>
          <p:nvPr/>
        </p:nvSpPr>
        <p:spPr>
          <a:xfrm>
            <a:off x="4615542" y="2819399"/>
            <a:ext cx="646331" cy="369332"/>
          </a:xfrm>
          <a:prstGeom prst="rect">
            <a:avLst/>
          </a:prstGeom>
          <a:noFill/>
        </p:spPr>
        <p:txBody>
          <a:bodyPr wrap="none" rtlCol="0">
            <a:spAutoFit/>
          </a:bodyPr>
          <a:lstStyle/>
          <a:p>
            <a:r>
              <a:rPr lang="ru-RU" dirty="0">
                <a:solidFill>
                  <a:schemeClr val="bg1"/>
                </a:solidFill>
              </a:rPr>
              <a:t>50%</a:t>
            </a:r>
          </a:p>
        </p:txBody>
      </p:sp>
      <p:sp>
        <p:nvSpPr>
          <p:cNvPr id="12" name="TextBox 11">
            <a:extLst>
              <a:ext uri="{FF2B5EF4-FFF2-40B4-BE49-F238E27FC236}">
                <a16:creationId xmlns:a16="http://schemas.microsoft.com/office/drawing/2014/main" xmlns="" id="{AFF9BB29-477F-4FCF-9B8B-B85FBC238047}"/>
              </a:ext>
            </a:extLst>
          </p:cNvPr>
          <p:cNvSpPr txBox="1"/>
          <p:nvPr/>
        </p:nvSpPr>
        <p:spPr>
          <a:xfrm>
            <a:off x="3448391" y="3429000"/>
            <a:ext cx="646331" cy="369332"/>
          </a:xfrm>
          <a:prstGeom prst="rect">
            <a:avLst/>
          </a:prstGeom>
          <a:noFill/>
        </p:spPr>
        <p:txBody>
          <a:bodyPr wrap="none" rtlCol="0">
            <a:spAutoFit/>
          </a:bodyPr>
          <a:lstStyle/>
          <a:p>
            <a:r>
              <a:rPr lang="ru-RU" dirty="0">
                <a:solidFill>
                  <a:schemeClr val="bg1"/>
                </a:solidFill>
              </a:rPr>
              <a:t>30%</a:t>
            </a:r>
          </a:p>
        </p:txBody>
      </p:sp>
      <p:sp>
        <p:nvSpPr>
          <p:cNvPr id="13" name="TextBox 12">
            <a:extLst>
              <a:ext uri="{FF2B5EF4-FFF2-40B4-BE49-F238E27FC236}">
                <a16:creationId xmlns:a16="http://schemas.microsoft.com/office/drawing/2014/main" xmlns="" id="{6AA12A45-4555-49CF-A609-088E898AF8BF}"/>
              </a:ext>
            </a:extLst>
          </p:cNvPr>
          <p:cNvSpPr txBox="1"/>
          <p:nvPr/>
        </p:nvSpPr>
        <p:spPr>
          <a:xfrm>
            <a:off x="2254437" y="3682588"/>
            <a:ext cx="646331" cy="369332"/>
          </a:xfrm>
          <a:prstGeom prst="rect">
            <a:avLst/>
          </a:prstGeom>
          <a:noFill/>
        </p:spPr>
        <p:txBody>
          <a:bodyPr wrap="none" rtlCol="0">
            <a:spAutoFit/>
          </a:bodyPr>
          <a:lstStyle/>
          <a:p>
            <a:r>
              <a:rPr lang="ru-RU" dirty="0"/>
              <a:t>10%</a:t>
            </a:r>
          </a:p>
        </p:txBody>
      </p:sp>
    </p:spTree>
    <p:extLst>
      <p:ext uri="{BB962C8B-B14F-4D97-AF65-F5344CB8AC3E}">
        <p14:creationId xmlns:p14="http://schemas.microsoft.com/office/powerpoint/2010/main" val="27242323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Прямоугольник: скругленные углы 3">
            <a:extLst>
              <a:ext uri="{FF2B5EF4-FFF2-40B4-BE49-F238E27FC236}">
                <a16:creationId xmlns:a16="http://schemas.microsoft.com/office/drawing/2014/main" xmlns="" id="{04F1FB94-EB71-4A96-B654-5B4BC546F2DC}"/>
              </a:ext>
            </a:extLst>
          </p:cNvPr>
          <p:cNvSpPr/>
          <p:nvPr/>
        </p:nvSpPr>
        <p:spPr>
          <a:xfrm>
            <a:off x="5386039" y="312234"/>
            <a:ext cx="6345044" cy="122663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dirty="0"/>
              <a:t>Проблема 1 ДДМЖ</a:t>
            </a:r>
          </a:p>
        </p:txBody>
      </p:sp>
      <p:pic>
        <p:nvPicPr>
          <p:cNvPr id="70658" name="Picture 2" descr="ÐÐ°ÑÑÐ¸Ð½ÐºÐ¸ Ð¿Ð¾ Ð·Ð°Ð¿ÑÐ¾ÑÑ ÑÐ°Ð¾Ñ Ð² Ð³Ð¾Ð»Ð¾Ð²Ðµ">
            <a:extLst>
              <a:ext uri="{FF2B5EF4-FFF2-40B4-BE49-F238E27FC236}">
                <a16:creationId xmlns:a16="http://schemas.microsoft.com/office/drawing/2014/main" xmlns="" id="{76D87EE7-6B8D-4E98-B2CF-842BC32731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 y="1723328"/>
            <a:ext cx="7081493" cy="482243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46E1C6E8-7199-4614-8B34-DA2C5E26D2F7}"/>
              </a:ext>
            </a:extLst>
          </p:cNvPr>
          <p:cNvSpPr txBox="1"/>
          <p:nvPr/>
        </p:nvSpPr>
        <p:spPr>
          <a:xfrm>
            <a:off x="7799581" y="3300761"/>
            <a:ext cx="4059044" cy="2862322"/>
          </a:xfrm>
          <a:prstGeom prst="rect">
            <a:avLst/>
          </a:prstGeom>
          <a:noFill/>
        </p:spPr>
        <p:txBody>
          <a:bodyPr wrap="square" rtlCol="0">
            <a:spAutoFit/>
          </a:bodyPr>
          <a:lstStyle/>
          <a:p>
            <a:pPr algn="r"/>
            <a:r>
              <a:rPr lang="ru-RU" sz="3600" dirty="0"/>
              <a:t>Информации много, препаратов много, а что делать пока не известно</a:t>
            </a:r>
          </a:p>
        </p:txBody>
      </p:sp>
    </p:spTree>
    <p:extLst>
      <p:ext uri="{BB962C8B-B14F-4D97-AF65-F5344CB8AC3E}">
        <p14:creationId xmlns:p14="http://schemas.microsoft.com/office/powerpoint/2010/main" val="32075842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xmlns="" id="{102E5E30-982A-4B60-A3DB-EC86941FA132}"/>
              </a:ext>
            </a:extLst>
          </p:cNvPr>
          <p:cNvSpPr>
            <a:spLocks noGrp="1"/>
          </p:cNvSpPr>
          <p:nvPr>
            <p:ph type="title"/>
          </p:nvPr>
        </p:nvSpPr>
        <p:spPr/>
        <p:txBody>
          <a:bodyPr/>
          <a:lstStyle/>
          <a:p>
            <a:r>
              <a:rPr lang="ru-RU" dirty="0"/>
              <a:t>Тактика при ДДМЖ</a:t>
            </a:r>
          </a:p>
        </p:txBody>
      </p:sp>
      <p:sp>
        <p:nvSpPr>
          <p:cNvPr id="4" name="Объект 3">
            <a:extLst>
              <a:ext uri="{FF2B5EF4-FFF2-40B4-BE49-F238E27FC236}">
                <a16:creationId xmlns:a16="http://schemas.microsoft.com/office/drawing/2014/main" xmlns="" id="{2A4D6713-B33C-4F60-B448-0F626E59F4A9}"/>
              </a:ext>
            </a:extLst>
          </p:cNvPr>
          <p:cNvSpPr>
            <a:spLocks noGrp="1"/>
          </p:cNvSpPr>
          <p:nvPr>
            <p:ph idx="1"/>
          </p:nvPr>
        </p:nvSpPr>
        <p:spPr/>
        <p:txBody>
          <a:bodyPr>
            <a:normAutofit/>
          </a:bodyPr>
          <a:lstStyle/>
          <a:p>
            <a:r>
              <a:rPr lang="ru-RU" sz="3200" dirty="0"/>
              <a:t>Уточнить вариант ДДМЖ (очаговый или диффузный)</a:t>
            </a:r>
          </a:p>
          <a:p>
            <a:r>
              <a:rPr lang="ru-RU" sz="3200" dirty="0"/>
              <a:t>Уточнить наличие сопутствующей гинекологической или соматической патологии, </a:t>
            </a:r>
            <a:r>
              <a:rPr lang="ru-RU" sz="3200"/>
              <a:t>необходимость лечения</a:t>
            </a:r>
            <a:endParaRPr lang="ru-RU" sz="3200" dirty="0"/>
          </a:p>
          <a:p>
            <a:r>
              <a:rPr lang="ru-RU" sz="3200" dirty="0"/>
              <a:t>Необходимость контрацепции</a:t>
            </a:r>
          </a:p>
        </p:txBody>
      </p:sp>
    </p:spTree>
    <p:extLst>
      <p:ext uri="{BB962C8B-B14F-4D97-AF65-F5344CB8AC3E}">
        <p14:creationId xmlns:p14="http://schemas.microsoft.com/office/powerpoint/2010/main" val="150368265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Скругленный прямоугольник 19"/>
          <p:cNvSpPr/>
          <p:nvPr/>
        </p:nvSpPr>
        <p:spPr>
          <a:xfrm>
            <a:off x="5087888" y="990600"/>
            <a:ext cx="2118360" cy="5654040"/>
          </a:xfrm>
          <a:prstGeom prst="round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Скругленный прямоугольник 18"/>
          <p:cNvSpPr/>
          <p:nvPr/>
        </p:nvSpPr>
        <p:spPr>
          <a:xfrm>
            <a:off x="7303770" y="990600"/>
            <a:ext cx="4516755" cy="5654040"/>
          </a:xfrm>
          <a:prstGeom prst="round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Скругленный прямоугольник 14"/>
          <p:cNvSpPr/>
          <p:nvPr/>
        </p:nvSpPr>
        <p:spPr>
          <a:xfrm>
            <a:off x="175260" y="990600"/>
            <a:ext cx="4846320" cy="5654040"/>
          </a:xfrm>
          <a:prstGeom prst="round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9" name="Группа 8"/>
          <p:cNvGrpSpPr/>
          <p:nvPr/>
        </p:nvGrpSpPr>
        <p:grpSpPr>
          <a:xfrm>
            <a:off x="6173356" y="1236910"/>
            <a:ext cx="5484337" cy="4522857"/>
            <a:chOff x="5952758" y="180201"/>
            <a:chExt cx="5484337" cy="4522857"/>
          </a:xfrm>
        </p:grpSpPr>
        <p:sp>
          <p:nvSpPr>
            <p:cNvPr id="5" name="Прямоугольник 4"/>
            <p:cNvSpPr/>
            <p:nvPr/>
          </p:nvSpPr>
          <p:spPr>
            <a:xfrm>
              <a:off x="7216140" y="2974271"/>
              <a:ext cx="4191093" cy="73533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Подавление циклических изменений</a:t>
              </a:r>
            </a:p>
          </p:txBody>
        </p:sp>
        <p:sp>
          <p:nvSpPr>
            <p:cNvPr id="8" name="Скругленный прямоугольник 7"/>
            <p:cNvSpPr/>
            <p:nvPr/>
          </p:nvSpPr>
          <p:spPr>
            <a:xfrm>
              <a:off x="5952758" y="1458046"/>
              <a:ext cx="2057400" cy="1261110"/>
            </a:xfrm>
            <a:prstGeom prst="round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1"/>
                  </a:solidFill>
                </a:rPr>
                <a:t>Циклическая </a:t>
              </a:r>
              <a:r>
                <a:rPr lang="ru-RU" b="1" dirty="0" err="1">
                  <a:solidFill>
                    <a:schemeClr val="tx1"/>
                  </a:solidFill>
                </a:rPr>
                <a:t>масталгия</a:t>
              </a:r>
              <a:endParaRPr lang="ru-RU" b="1" dirty="0">
                <a:solidFill>
                  <a:schemeClr val="tx1"/>
                </a:solidFill>
              </a:endParaRPr>
            </a:p>
          </p:txBody>
        </p:sp>
        <p:sp>
          <p:nvSpPr>
            <p:cNvPr id="11" name="Скругленный прямоугольник 10"/>
            <p:cNvSpPr/>
            <p:nvPr/>
          </p:nvSpPr>
          <p:spPr>
            <a:xfrm>
              <a:off x="8587740" y="180201"/>
              <a:ext cx="2026920" cy="1234440"/>
            </a:xfrm>
            <a:prstGeom prst="round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Необходимость контрацепции</a:t>
              </a:r>
            </a:p>
          </p:txBody>
        </p:sp>
        <p:sp>
          <p:nvSpPr>
            <p:cNvPr id="13" name="Скругленный прямоугольник 12"/>
            <p:cNvSpPr/>
            <p:nvPr/>
          </p:nvSpPr>
          <p:spPr>
            <a:xfrm>
              <a:off x="8587740" y="1548432"/>
              <a:ext cx="2026920" cy="1170724"/>
            </a:xfrm>
            <a:prstGeom prst="round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a:solidFill>
                    <a:schemeClr val="tx1"/>
                  </a:solidFill>
                </a:rPr>
                <a:t>Эндометриоз</a:t>
              </a:r>
              <a:r>
                <a:rPr lang="ru-RU" dirty="0">
                  <a:solidFill>
                    <a:schemeClr val="tx1"/>
                  </a:solidFill>
                </a:rPr>
                <a:t>, миома,  ГЭ</a:t>
              </a:r>
            </a:p>
          </p:txBody>
        </p:sp>
        <p:sp>
          <p:nvSpPr>
            <p:cNvPr id="14" name="Скругленный прямоугольник 13"/>
            <p:cNvSpPr/>
            <p:nvPr/>
          </p:nvSpPr>
          <p:spPr>
            <a:xfrm>
              <a:off x="7246002" y="4076313"/>
              <a:ext cx="4191093" cy="626745"/>
            </a:xfrm>
            <a:prstGeom prst="roundRect">
              <a:avLst/>
            </a:prstGeom>
            <a:solidFill>
              <a:schemeClr val="bg1">
                <a:lumMod val="8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КГК (для контрацепции)</a:t>
              </a:r>
            </a:p>
          </p:txBody>
        </p:sp>
      </p:grpSp>
      <p:grpSp>
        <p:nvGrpSpPr>
          <p:cNvPr id="2" name="Группа 1"/>
          <p:cNvGrpSpPr/>
          <p:nvPr/>
        </p:nvGrpSpPr>
        <p:grpSpPr>
          <a:xfrm>
            <a:off x="371475" y="1258252"/>
            <a:ext cx="4453890" cy="5118735"/>
            <a:chOff x="815340" y="358140"/>
            <a:chExt cx="4453890" cy="5118735"/>
          </a:xfrm>
        </p:grpSpPr>
        <p:sp>
          <p:nvSpPr>
            <p:cNvPr id="4" name="Прямоугольник 3"/>
            <p:cNvSpPr/>
            <p:nvPr/>
          </p:nvSpPr>
          <p:spPr>
            <a:xfrm>
              <a:off x="815340" y="3130868"/>
              <a:ext cx="4442460" cy="73533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Снижение эстрогенных влияний</a:t>
              </a:r>
            </a:p>
          </p:txBody>
        </p:sp>
        <p:sp>
          <p:nvSpPr>
            <p:cNvPr id="6" name="Скругленный прямоугольник 5"/>
            <p:cNvSpPr/>
            <p:nvPr/>
          </p:nvSpPr>
          <p:spPr>
            <a:xfrm>
              <a:off x="3230880" y="1867853"/>
              <a:ext cx="2026920" cy="1049655"/>
            </a:xfrm>
            <a:prstGeom prst="round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Гиперплазия СТ</a:t>
              </a:r>
            </a:p>
          </p:txBody>
        </p:sp>
        <p:sp>
          <p:nvSpPr>
            <p:cNvPr id="7" name="Скругленный прямоугольник 6"/>
            <p:cNvSpPr/>
            <p:nvPr/>
          </p:nvSpPr>
          <p:spPr>
            <a:xfrm>
              <a:off x="845820" y="358140"/>
              <a:ext cx="2026920" cy="1234440"/>
            </a:xfrm>
            <a:prstGeom prst="round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1"/>
                  </a:solidFill>
                </a:rPr>
                <a:t>Гиперплазия железистой ткани диффузная</a:t>
              </a:r>
            </a:p>
          </p:txBody>
        </p:sp>
        <p:sp>
          <p:nvSpPr>
            <p:cNvPr id="10" name="Скругленный прямоугольник 9"/>
            <p:cNvSpPr/>
            <p:nvPr/>
          </p:nvSpPr>
          <p:spPr>
            <a:xfrm>
              <a:off x="3230880" y="386715"/>
              <a:ext cx="2026920" cy="1205865"/>
            </a:xfrm>
            <a:prstGeom prst="round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Гиперплазия железистой ткани очаговая</a:t>
              </a:r>
            </a:p>
          </p:txBody>
        </p:sp>
        <p:sp>
          <p:nvSpPr>
            <p:cNvPr id="16" name="Скругленный прямоугольник 15"/>
            <p:cNvSpPr/>
            <p:nvPr/>
          </p:nvSpPr>
          <p:spPr>
            <a:xfrm>
              <a:off x="876300" y="4215765"/>
              <a:ext cx="2026920" cy="1234440"/>
            </a:xfrm>
            <a:prstGeom prst="roundRect">
              <a:avLst/>
            </a:prstGeom>
            <a:solidFill>
              <a:schemeClr val="bg1">
                <a:lumMod val="8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Локально прогестерон</a:t>
              </a:r>
            </a:p>
          </p:txBody>
        </p:sp>
        <p:sp>
          <p:nvSpPr>
            <p:cNvPr id="17" name="Скругленный прямоугольник 16"/>
            <p:cNvSpPr/>
            <p:nvPr/>
          </p:nvSpPr>
          <p:spPr>
            <a:xfrm>
              <a:off x="3242310" y="4242435"/>
              <a:ext cx="2026920" cy="1234440"/>
            </a:xfrm>
            <a:prstGeom prst="roundRect">
              <a:avLst/>
            </a:prstGeom>
            <a:solidFill>
              <a:schemeClr val="bg1">
                <a:lumMod val="8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Системно</a:t>
              </a:r>
            </a:p>
            <a:p>
              <a:pPr algn="ctr"/>
              <a:r>
                <a:rPr lang="ru-RU" dirty="0" err="1">
                  <a:solidFill>
                    <a:schemeClr val="tx1"/>
                  </a:solidFill>
                </a:rPr>
                <a:t>индинол</a:t>
              </a:r>
              <a:endParaRPr lang="ru-RU" dirty="0">
                <a:solidFill>
                  <a:schemeClr val="tx1"/>
                </a:solidFill>
              </a:endParaRPr>
            </a:p>
          </p:txBody>
        </p:sp>
      </p:grpSp>
      <p:grpSp>
        <p:nvGrpSpPr>
          <p:cNvPr id="3" name="Группа 2"/>
          <p:cNvGrpSpPr/>
          <p:nvPr/>
        </p:nvGrpSpPr>
        <p:grpSpPr>
          <a:xfrm>
            <a:off x="5149200" y="4030980"/>
            <a:ext cx="2037616" cy="2319337"/>
            <a:chOff x="5316840" y="5918835"/>
            <a:chExt cx="2037616" cy="2319337"/>
          </a:xfrm>
        </p:grpSpPr>
        <p:sp>
          <p:nvSpPr>
            <p:cNvPr id="12" name="Прямоугольник 11"/>
            <p:cNvSpPr/>
            <p:nvPr/>
          </p:nvSpPr>
          <p:spPr>
            <a:xfrm>
              <a:off x="5327536" y="5918835"/>
              <a:ext cx="2026920" cy="73533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Снижение пролактина</a:t>
              </a:r>
            </a:p>
          </p:txBody>
        </p:sp>
        <p:sp>
          <p:nvSpPr>
            <p:cNvPr id="18" name="Скругленный прямоугольник 17"/>
            <p:cNvSpPr/>
            <p:nvPr/>
          </p:nvSpPr>
          <p:spPr>
            <a:xfrm>
              <a:off x="5316840" y="7003732"/>
              <a:ext cx="2026920" cy="1234440"/>
            </a:xfrm>
            <a:prstGeom prst="roundRect">
              <a:avLst/>
            </a:prstGeom>
            <a:solidFill>
              <a:schemeClr val="bg1">
                <a:lumMod val="8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err="1">
                  <a:solidFill>
                    <a:schemeClr val="tx1"/>
                  </a:solidFill>
                </a:rPr>
                <a:t>Карбеголин</a:t>
              </a:r>
              <a:endParaRPr lang="ru-RU" b="1" dirty="0">
                <a:solidFill>
                  <a:schemeClr val="tx1"/>
                </a:solidFill>
              </a:endParaRPr>
            </a:p>
            <a:p>
              <a:pPr algn="ctr"/>
              <a:r>
                <a:rPr lang="ru-RU" b="1" dirty="0">
                  <a:solidFill>
                    <a:schemeClr val="tx1"/>
                  </a:solidFill>
                </a:rPr>
                <a:t>Прутняк</a:t>
              </a:r>
            </a:p>
          </p:txBody>
        </p:sp>
      </p:grpSp>
      <p:sp>
        <p:nvSpPr>
          <p:cNvPr id="22" name="TextBox 21"/>
          <p:cNvSpPr txBox="1"/>
          <p:nvPr/>
        </p:nvSpPr>
        <p:spPr>
          <a:xfrm>
            <a:off x="251628" y="-14466"/>
            <a:ext cx="9124614" cy="923330"/>
          </a:xfrm>
          <a:prstGeom prst="rect">
            <a:avLst/>
          </a:prstGeom>
          <a:noFill/>
        </p:spPr>
        <p:txBody>
          <a:bodyPr wrap="none" rtlCol="0">
            <a:spAutoFit/>
          </a:bodyPr>
          <a:lstStyle/>
          <a:p>
            <a:r>
              <a:rPr lang="ru-RU" sz="5400" b="1" dirty="0">
                <a:latin typeface="+mj-lt"/>
              </a:rPr>
              <a:t>Выбор лечения при ДДМЖ</a:t>
            </a:r>
          </a:p>
        </p:txBody>
      </p:sp>
      <p:sp>
        <p:nvSpPr>
          <p:cNvPr id="23" name="Скругленный прямоугольник 22"/>
          <p:cNvSpPr/>
          <p:nvPr/>
        </p:nvSpPr>
        <p:spPr>
          <a:xfrm>
            <a:off x="401955" y="2771494"/>
            <a:ext cx="2026920" cy="1057275"/>
          </a:xfrm>
          <a:prstGeom prst="round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Мелкие кисты</a:t>
            </a:r>
          </a:p>
        </p:txBody>
      </p:sp>
    </p:spTree>
    <p:extLst>
      <p:ext uri="{BB962C8B-B14F-4D97-AF65-F5344CB8AC3E}">
        <p14:creationId xmlns:p14="http://schemas.microsoft.com/office/powerpoint/2010/main" val="32847568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269C011F-258C-4672-B41A-AE666A383641}"/>
              </a:ext>
            </a:extLst>
          </p:cNvPr>
          <p:cNvPicPr>
            <a:picLocks noChangeAspect="1"/>
          </p:cNvPicPr>
          <p:nvPr/>
        </p:nvPicPr>
        <p:blipFill rotWithShape="1">
          <a:blip r:embed="rId2"/>
          <a:srcRect b="49253"/>
          <a:stretch/>
        </p:blipFill>
        <p:spPr>
          <a:xfrm>
            <a:off x="609212" y="1827093"/>
            <a:ext cx="10973576" cy="2475573"/>
          </a:xfrm>
          <a:prstGeom prst="rect">
            <a:avLst/>
          </a:prstGeom>
        </p:spPr>
      </p:pic>
      <p:sp>
        <p:nvSpPr>
          <p:cNvPr id="2" name="Заголовок 1">
            <a:extLst>
              <a:ext uri="{FF2B5EF4-FFF2-40B4-BE49-F238E27FC236}">
                <a16:creationId xmlns:a16="http://schemas.microsoft.com/office/drawing/2014/main" xmlns="" id="{3400F3C7-2345-47FB-8DEA-B05BFB89FB35}"/>
              </a:ext>
            </a:extLst>
          </p:cNvPr>
          <p:cNvSpPr>
            <a:spLocks noGrp="1"/>
          </p:cNvSpPr>
          <p:nvPr>
            <p:ph type="title"/>
          </p:nvPr>
        </p:nvSpPr>
        <p:spPr>
          <a:xfrm>
            <a:off x="2634143" y="217749"/>
            <a:ext cx="9110444" cy="1609344"/>
          </a:xfrm>
        </p:spPr>
        <p:txBody>
          <a:bodyPr>
            <a:noAutofit/>
          </a:bodyPr>
          <a:lstStyle/>
          <a:p>
            <a:r>
              <a:rPr lang="ru-RU" sz="3600" b="1" dirty="0"/>
              <a:t>Критерии приемлемости некоторых видов контрацепции при заболеваниях МЖ</a:t>
            </a:r>
          </a:p>
        </p:txBody>
      </p:sp>
      <p:pic>
        <p:nvPicPr>
          <p:cNvPr id="7" name="Рисунок 6">
            <a:extLst>
              <a:ext uri="{FF2B5EF4-FFF2-40B4-BE49-F238E27FC236}">
                <a16:creationId xmlns:a16="http://schemas.microsoft.com/office/drawing/2014/main" xmlns="" id="{EB02D728-B92B-4C3E-A9BF-8A9816F2BE0C}"/>
              </a:ext>
            </a:extLst>
          </p:cNvPr>
          <p:cNvPicPr>
            <a:picLocks noChangeAspect="1"/>
          </p:cNvPicPr>
          <p:nvPr/>
        </p:nvPicPr>
        <p:blipFill>
          <a:blip r:embed="rId3"/>
          <a:stretch>
            <a:fillRect/>
          </a:stretch>
        </p:blipFill>
        <p:spPr>
          <a:xfrm>
            <a:off x="447413" y="81673"/>
            <a:ext cx="1916646" cy="273978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8" name="TextBox 7">
            <a:extLst>
              <a:ext uri="{FF2B5EF4-FFF2-40B4-BE49-F238E27FC236}">
                <a16:creationId xmlns:a16="http://schemas.microsoft.com/office/drawing/2014/main" xmlns="" id="{1EF04799-6CCD-43CF-A7F5-A60726CC4FF6}"/>
              </a:ext>
            </a:extLst>
          </p:cNvPr>
          <p:cNvSpPr txBox="1"/>
          <p:nvPr/>
        </p:nvSpPr>
        <p:spPr>
          <a:xfrm>
            <a:off x="2517724" y="6270919"/>
            <a:ext cx="8861528" cy="369332"/>
          </a:xfrm>
          <a:prstGeom prst="rect">
            <a:avLst/>
          </a:prstGeom>
          <a:noFill/>
        </p:spPr>
        <p:txBody>
          <a:bodyPr wrap="none" rtlCol="0">
            <a:spAutoFit/>
          </a:bodyPr>
          <a:lstStyle/>
          <a:p>
            <a:pPr algn="r"/>
            <a:r>
              <a:rPr lang="en-US" i="1" dirty="0">
                <a:latin typeface="Cambria" panose="02040503050406030204" pitchFamily="18" charset="0"/>
                <a:ea typeface="Cambria" panose="02040503050406030204" pitchFamily="18" charset="0"/>
              </a:rPr>
              <a:t>http://www.euro.who.int/__data/assets/pdf_file/0005/348116/MEC-merged.pdf?ua=1</a:t>
            </a:r>
            <a:endParaRPr lang="ru-RU" i="1" dirty="0">
              <a:latin typeface="Cambria" panose="02040503050406030204" pitchFamily="18" charset="0"/>
              <a:ea typeface="Cambria" panose="02040503050406030204" pitchFamily="18" charset="0"/>
            </a:endParaRPr>
          </a:p>
        </p:txBody>
      </p:sp>
      <p:pic>
        <p:nvPicPr>
          <p:cNvPr id="9" name="Рисунок 8">
            <a:extLst>
              <a:ext uri="{FF2B5EF4-FFF2-40B4-BE49-F238E27FC236}">
                <a16:creationId xmlns:a16="http://schemas.microsoft.com/office/drawing/2014/main" xmlns="" id="{FA3ECB6F-6F13-452C-87F0-195185BC04FF}"/>
              </a:ext>
            </a:extLst>
          </p:cNvPr>
          <p:cNvPicPr>
            <a:picLocks noChangeAspect="1"/>
          </p:cNvPicPr>
          <p:nvPr/>
        </p:nvPicPr>
        <p:blipFill rotWithShape="1">
          <a:blip r:embed="rId2"/>
          <a:srcRect t="63100"/>
          <a:stretch/>
        </p:blipFill>
        <p:spPr>
          <a:xfrm>
            <a:off x="609212" y="4302666"/>
            <a:ext cx="10973573" cy="1800063"/>
          </a:xfrm>
          <a:prstGeom prst="rect">
            <a:avLst/>
          </a:prstGeom>
        </p:spPr>
      </p:pic>
    </p:spTree>
    <p:extLst>
      <p:ext uri="{BB962C8B-B14F-4D97-AF65-F5344CB8AC3E}">
        <p14:creationId xmlns:p14="http://schemas.microsoft.com/office/powerpoint/2010/main" val="27021794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23" name="Text Box 3"/>
          <p:cNvSpPr txBox="1">
            <a:spLocks noChangeArrowheads="1"/>
          </p:cNvSpPr>
          <p:nvPr/>
        </p:nvSpPr>
        <p:spPr bwMode="auto">
          <a:xfrm>
            <a:off x="3411538" y="1936751"/>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ru-RU" altLang="ru-RU">
              <a:effectLst>
                <a:outerShdw blurRad="38100" dist="38100" dir="2700000" algn="tl">
                  <a:srgbClr val="C0C0C0"/>
                </a:outerShdw>
              </a:effectLst>
            </a:endParaRPr>
          </a:p>
        </p:txBody>
      </p:sp>
      <p:sp>
        <p:nvSpPr>
          <p:cNvPr id="1822724" name="Text Box 4"/>
          <p:cNvSpPr txBox="1">
            <a:spLocks noChangeArrowheads="1"/>
          </p:cNvSpPr>
          <p:nvPr/>
        </p:nvSpPr>
        <p:spPr bwMode="auto">
          <a:xfrm>
            <a:off x="695399" y="283816"/>
            <a:ext cx="1104665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ru-RU" altLang="ru-RU" sz="3200" b="1" dirty="0"/>
              <a:t>ПОКАЗАНИЯ ДЛЯ ПРИМЕНЕНИЯ ВИТЕКСА СВЯЩЕННОГО (</a:t>
            </a:r>
            <a:r>
              <a:rPr lang="en-US" altLang="ru-RU" sz="3200" b="1" dirty="0">
                <a:latin typeface="Cambria" panose="02040503050406030204" pitchFamily="18" charset="0"/>
                <a:ea typeface="Cambria" panose="02040503050406030204" pitchFamily="18" charset="0"/>
              </a:rPr>
              <a:t>VITEX</a:t>
            </a:r>
            <a:r>
              <a:rPr lang="ru-RU" altLang="ru-RU" sz="3200" b="1" dirty="0">
                <a:latin typeface="Cambria" panose="02040503050406030204" pitchFamily="18" charset="0"/>
                <a:ea typeface="Cambria" panose="02040503050406030204" pitchFamily="18" charset="0"/>
              </a:rPr>
              <a:t> </a:t>
            </a:r>
            <a:r>
              <a:rPr lang="en-US" altLang="ru-RU" sz="3200" b="1" dirty="0">
                <a:latin typeface="Cambria" panose="02040503050406030204" pitchFamily="18" charset="0"/>
                <a:ea typeface="Cambria" panose="02040503050406030204" pitchFamily="18" charset="0"/>
              </a:rPr>
              <a:t>AGNUS CASTUS</a:t>
            </a:r>
            <a:r>
              <a:rPr lang="ru-RU" altLang="ru-RU" sz="3200" b="1" dirty="0"/>
              <a:t>)</a:t>
            </a:r>
          </a:p>
        </p:txBody>
      </p:sp>
      <p:sp>
        <p:nvSpPr>
          <p:cNvPr id="1822736" name="Rectangle 16"/>
          <p:cNvSpPr>
            <a:spLocks noChangeArrowheads="1"/>
          </p:cNvSpPr>
          <p:nvPr/>
        </p:nvSpPr>
        <p:spPr bwMode="auto">
          <a:xfrm>
            <a:off x="839416" y="2137083"/>
            <a:ext cx="10513168"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19100" indent="-419100" algn="l" eaLnBrk="0" hangingPunct="0">
              <a:spcBef>
                <a:spcPct val="20000"/>
              </a:spcBef>
              <a:buClr>
                <a:srgbClr val="97BF0D"/>
              </a:buClr>
              <a:buChar char="•"/>
              <a:defRPr sz="2200">
                <a:solidFill>
                  <a:schemeClr val="tx1"/>
                </a:solidFill>
                <a:latin typeface="Verdana" pitchFamily="34" charset="0"/>
              </a:defRPr>
            </a:lvl1pPr>
            <a:lvl2pPr marL="876300" indent="-419100" algn="l" eaLnBrk="0" hangingPunct="0">
              <a:spcBef>
                <a:spcPct val="20000"/>
              </a:spcBef>
              <a:buClr>
                <a:srgbClr val="97BF0D"/>
              </a:buClr>
              <a:buChar char="•"/>
              <a:defRPr sz="2200">
                <a:solidFill>
                  <a:schemeClr val="tx1"/>
                </a:solidFill>
                <a:latin typeface="Verdana" pitchFamily="34" charset="0"/>
              </a:defRPr>
            </a:lvl2pPr>
            <a:lvl3pPr marL="1333500" indent="-419100" algn="l" eaLnBrk="0" hangingPunct="0">
              <a:spcBef>
                <a:spcPct val="20000"/>
              </a:spcBef>
              <a:buClr>
                <a:srgbClr val="97BF0D"/>
              </a:buClr>
              <a:buChar char="•"/>
              <a:defRPr sz="2200">
                <a:solidFill>
                  <a:schemeClr val="tx1"/>
                </a:solidFill>
                <a:latin typeface="Verdana" pitchFamily="34" charset="0"/>
              </a:defRPr>
            </a:lvl3pPr>
            <a:lvl4pPr marL="1790700" indent="-419100" algn="l" eaLnBrk="0" hangingPunct="0">
              <a:spcBef>
                <a:spcPct val="20000"/>
              </a:spcBef>
              <a:buClr>
                <a:srgbClr val="97BF0D"/>
              </a:buClr>
              <a:buChar char="•"/>
              <a:defRPr sz="2200">
                <a:solidFill>
                  <a:schemeClr val="tx1"/>
                </a:solidFill>
                <a:latin typeface="Verdana" pitchFamily="34" charset="0"/>
              </a:defRPr>
            </a:lvl4pPr>
            <a:lvl5pPr marL="2247900" indent="-419100" algn="l" eaLnBrk="0" hangingPunct="0">
              <a:spcBef>
                <a:spcPct val="20000"/>
              </a:spcBef>
              <a:buClr>
                <a:srgbClr val="97BF0D"/>
              </a:buClr>
              <a:buChar char="•"/>
              <a:defRPr sz="2200">
                <a:solidFill>
                  <a:schemeClr val="tx1"/>
                </a:solidFill>
                <a:latin typeface="Verdana" pitchFamily="34" charset="0"/>
              </a:defRPr>
            </a:lvl5pPr>
            <a:lvl6pPr marL="2705100" indent="-419100" eaLnBrk="0" fontAlgn="base" hangingPunct="0">
              <a:spcBef>
                <a:spcPct val="20000"/>
              </a:spcBef>
              <a:spcAft>
                <a:spcPct val="0"/>
              </a:spcAft>
              <a:buClr>
                <a:srgbClr val="97BF0D"/>
              </a:buClr>
              <a:buChar char="•"/>
              <a:defRPr sz="2200">
                <a:solidFill>
                  <a:schemeClr val="tx1"/>
                </a:solidFill>
                <a:latin typeface="Verdana" pitchFamily="34" charset="0"/>
              </a:defRPr>
            </a:lvl6pPr>
            <a:lvl7pPr marL="3162300" indent="-419100" eaLnBrk="0" fontAlgn="base" hangingPunct="0">
              <a:spcBef>
                <a:spcPct val="20000"/>
              </a:spcBef>
              <a:spcAft>
                <a:spcPct val="0"/>
              </a:spcAft>
              <a:buClr>
                <a:srgbClr val="97BF0D"/>
              </a:buClr>
              <a:buChar char="•"/>
              <a:defRPr sz="2200">
                <a:solidFill>
                  <a:schemeClr val="tx1"/>
                </a:solidFill>
                <a:latin typeface="Verdana" pitchFamily="34" charset="0"/>
              </a:defRPr>
            </a:lvl7pPr>
            <a:lvl8pPr marL="3619500" indent="-419100" eaLnBrk="0" fontAlgn="base" hangingPunct="0">
              <a:spcBef>
                <a:spcPct val="20000"/>
              </a:spcBef>
              <a:spcAft>
                <a:spcPct val="0"/>
              </a:spcAft>
              <a:buClr>
                <a:srgbClr val="97BF0D"/>
              </a:buClr>
              <a:buChar char="•"/>
              <a:defRPr sz="2200">
                <a:solidFill>
                  <a:schemeClr val="tx1"/>
                </a:solidFill>
                <a:latin typeface="Verdana" pitchFamily="34" charset="0"/>
              </a:defRPr>
            </a:lvl8pPr>
            <a:lvl9pPr marL="4076700" indent="-419100" eaLnBrk="0" fontAlgn="base" hangingPunct="0">
              <a:spcBef>
                <a:spcPct val="20000"/>
              </a:spcBef>
              <a:spcAft>
                <a:spcPct val="0"/>
              </a:spcAft>
              <a:buClr>
                <a:srgbClr val="97BF0D"/>
              </a:buClr>
              <a:buChar char="•"/>
              <a:defRPr sz="2200">
                <a:solidFill>
                  <a:schemeClr val="tx1"/>
                </a:solidFill>
                <a:latin typeface="Verdana" pitchFamily="34" charset="0"/>
              </a:defRPr>
            </a:lvl9pPr>
          </a:lstStyle>
          <a:p>
            <a:r>
              <a:rPr lang="ru-RU" altLang="ru-RU" sz="3200" dirty="0">
                <a:latin typeface="+mn-lt"/>
              </a:rPr>
              <a:t>Эффективен при нарушениях менструального цикла, связанных с </a:t>
            </a:r>
            <a:r>
              <a:rPr lang="ru-RU" altLang="ru-RU" sz="3200" dirty="0" err="1">
                <a:latin typeface="+mn-lt"/>
              </a:rPr>
              <a:t>гиперпролактинемией</a:t>
            </a:r>
            <a:r>
              <a:rPr lang="ru-RU" altLang="ru-RU" sz="3200" dirty="0">
                <a:latin typeface="+mn-lt"/>
              </a:rPr>
              <a:t> и недостаточностью лютеиновой фазы</a:t>
            </a:r>
          </a:p>
          <a:p>
            <a:r>
              <a:rPr lang="ru-RU" altLang="ru-RU" sz="3200" dirty="0">
                <a:latin typeface="+mn-lt"/>
              </a:rPr>
              <a:t>Применяется при </a:t>
            </a:r>
            <a:r>
              <a:rPr lang="ru-RU" altLang="ru-RU" sz="3200" dirty="0" err="1">
                <a:latin typeface="+mn-lt"/>
              </a:rPr>
              <a:t>масталгии</a:t>
            </a:r>
            <a:r>
              <a:rPr lang="ru-RU" altLang="ru-RU" sz="3200" dirty="0">
                <a:latin typeface="+mn-lt"/>
              </a:rPr>
              <a:t> и ПМС</a:t>
            </a:r>
          </a:p>
        </p:txBody>
      </p:sp>
      <p:sp>
        <p:nvSpPr>
          <p:cNvPr id="11" name="Rectangle 2"/>
          <p:cNvSpPr txBox="1">
            <a:spLocks noChangeArrowheads="1"/>
          </p:cNvSpPr>
          <p:nvPr/>
        </p:nvSpPr>
        <p:spPr>
          <a:xfrm>
            <a:off x="863518" y="4389177"/>
            <a:ext cx="10878537" cy="1692645"/>
          </a:xfrm>
          <a:prstGeom prst="rect">
            <a:avLst/>
          </a:prstGeom>
          <a:solidFill>
            <a:schemeClr val="accent5">
              <a:lumMod val="60000"/>
              <a:lumOff val="40000"/>
            </a:schemeClr>
          </a:solidFill>
          <a:ln>
            <a:noFill/>
          </a:ln>
          <a:effectLst/>
          <a:scene3d>
            <a:camera prst="orthographicFront">
              <a:rot lat="0" lon="0" rev="0"/>
            </a:camera>
            <a:lightRig rig="glow" dir="t">
              <a:rot lat="0" lon="0" rev="14100000"/>
            </a:lightRig>
          </a:scene3d>
          <a:sp3d prstMaterial="softEdge">
            <a:bevelT w="127000" prst="artDeco"/>
          </a:sp3d>
          <a:extLst/>
        </p:spPr>
        <p:txBody>
          <a:bodyPr vert="horz" lIns="91440" tIns="45720" rIns="91440" bIns="4572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lnSpc>
                <a:spcPct val="90000"/>
              </a:lnSpc>
              <a:buNone/>
            </a:pPr>
            <a:r>
              <a:rPr lang="ru-RU" altLang="ru-RU" sz="1800" dirty="0">
                <a:latin typeface="+mj-lt"/>
              </a:rPr>
              <a:t>40 капель 1 раз в день с небольшим количеством жидкости </a:t>
            </a:r>
            <a:endParaRPr lang="de-DE" altLang="ru-RU" sz="1800" dirty="0">
              <a:latin typeface="+mj-lt"/>
            </a:endParaRPr>
          </a:p>
          <a:p>
            <a:pPr marL="0" indent="0" algn="ctr">
              <a:lnSpc>
                <a:spcPct val="90000"/>
              </a:lnSpc>
              <a:buNone/>
            </a:pPr>
            <a:r>
              <a:rPr lang="ru-RU" altLang="ru-RU" sz="1800" dirty="0">
                <a:latin typeface="+mj-lt"/>
              </a:rPr>
              <a:t>1 таблетка 1 раз в день с небольшим количеством жидкости</a:t>
            </a:r>
          </a:p>
          <a:p>
            <a:pPr marL="0" indent="0" algn="ctr">
              <a:lnSpc>
                <a:spcPct val="90000"/>
              </a:lnSpc>
              <a:buNone/>
            </a:pPr>
            <a:r>
              <a:rPr lang="ru-RU" altLang="ru-RU" sz="1800" b="1" dirty="0">
                <a:latin typeface="+mj-lt"/>
              </a:rPr>
              <a:t>Курс лечения не менее 3 месяцев, без перерыва во время менструации </a:t>
            </a:r>
            <a:r>
              <a:rPr lang="ru-RU" altLang="ru-RU" sz="2000" dirty="0">
                <a:latin typeface="+mj-lt"/>
              </a:rPr>
              <a:t>  </a:t>
            </a:r>
            <a:endParaRPr lang="de-DE" altLang="ru-RU" sz="2000" dirty="0">
              <a:latin typeface="+mj-lt"/>
            </a:endParaRPr>
          </a:p>
        </p:txBody>
      </p:sp>
      <p:sp>
        <p:nvSpPr>
          <p:cNvPr id="2" name="TextBox 1"/>
          <p:cNvSpPr txBox="1"/>
          <p:nvPr/>
        </p:nvSpPr>
        <p:spPr>
          <a:xfrm>
            <a:off x="2015199" y="6237312"/>
            <a:ext cx="8833330" cy="369332"/>
          </a:xfrm>
          <a:prstGeom prst="rect">
            <a:avLst/>
          </a:prstGeom>
          <a:noFill/>
        </p:spPr>
        <p:txBody>
          <a:bodyPr wrap="square" rtlCol="0">
            <a:spAutoFit/>
          </a:bodyPr>
          <a:lstStyle/>
          <a:p>
            <a:pPr algn="r"/>
            <a:r>
              <a:rPr lang="ru-RU" i="1" dirty="0">
                <a:latin typeface="+mj-lt"/>
              </a:rPr>
              <a:t>Инструкция к препарату </a:t>
            </a:r>
            <a:r>
              <a:rPr lang="ru-RU" i="1" dirty="0" err="1">
                <a:latin typeface="+mj-lt"/>
              </a:rPr>
              <a:t>Циклодинон</a:t>
            </a:r>
            <a:r>
              <a:rPr lang="ru-RU" i="1" dirty="0">
                <a:latin typeface="+mj-lt"/>
              </a:rPr>
              <a:t>, </a:t>
            </a:r>
            <a:r>
              <a:rPr lang="en-US" i="1" dirty="0">
                <a:latin typeface="Cambria" panose="02040503050406030204" pitchFamily="18" charset="0"/>
              </a:rPr>
              <a:t>www.grls.rosminzdrav.ru</a:t>
            </a:r>
            <a:endParaRPr lang="ru-RU" i="1" dirty="0">
              <a:latin typeface="Cambria" panose="02040503050406030204" pitchFamily="18" charset="0"/>
            </a:endParaRPr>
          </a:p>
        </p:txBody>
      </p:sp>
      <p:sp>
        <p:nvSpPr>
          <p:cNvPr id="3" name="Прямоугольник: скругленные противолежащие углы 2">
            <a:extLst>
              <a:ext uri="{FF2B5EF4-FFF2-40B4-BE49-F238E27FC236}">
                <a16:creationId xmlns:a16="http://schemas.microsoft.com/office/drawing/2014/main" xmlns="" id="{1C5B59EA-93CD-42DE-9678-7B42F7332714}"/>
              </a:ext>
            </a:extLst>
          </p:cNvPr>
          <p:cNvSpPr/>
          <p:nvPr/>
        </p:nvSpPr>
        <p:spPr>
          <a:xfrm>
            <a:off x="8596314" y="1088571"/>
            <a:ext cx="2735715" cy="848180"/>
          </a:xfrm>
          <a:prstGeom prst="round2DiagRect">
            <a:avLst/>
          </a:prstGeom>
          <a:solidFill>
            <a:schemeClr val="accent5">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err="1">
                <a:solidFill>
                  <a:schemeClr val="tx1"/>
                </a:solidFill>
              </a:rPr>
              <a:t>циклодинон</a:t>
            </a:r>
            <a:endParaRPr lang="ru-RU" sz="2800" b="1" dirty="0">
              <a:solidFill>
                <a:schemeClr val="tx1"/>
              </a:solidFill>
            </a:endParaRPr>
          </a:p>
        </p:txBody>
      </p:sp>
    </p:spTree>
    <p:extLst>
      <p:ext uri="{BB962C8B-B14F-4D97-AF65-F5344CB8AC3E}">
        <p14:creationId xmlns:p14="http://schemas.microsoft.com/office/powerpoint/2010/main" val="2648542693"/>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23" name="Text Box 3"/>
          <p:cNvSpPr txBox="1">
            <a:spLocks noChangeArrowheads="1"/>
          </p:cNvSpPr>
          <p:nvPr/>
        </p:nvSpPr>
        <p:spPr bwMode="auto">
          <a:xfrm>
            <a:off x="3411538" y="1936751"/>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ru-RU" altLang="ru-RU">
              <a:effectLst>
                <a:outerShdw blurRad="38100" dist="38100" dir="2700000" algn="tl">
                  <a:srgbClr val="C0C0C0"/>
                </a:outerShdw>
              </a:effectLst>
            </a:endParaRPr>
          </a:p>
        </p:txBody>
      </p:sp>
      <p:sp>
        <p:nvSpPr>
          <p:cNvPr id="1822724" name="Text Box 4"/>
          <p:cNvSpPr txBox="1">
            <a:spLocks noChangeArrowheads="1"/>
          </p:cNvSpPr>
          <p:nvPr/>
        </p:nvSpPr>
        <p:spPr bwMode="auto">
          <a:xfrm>
            <a:off x="908535" y="441470"/>
            <a:ext cx="1104665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ru-RU" altLang="ru-RU" sz="3200" b="1" dirty="0"/>
              <a:t>ПОКАЗАНИЯ ДЛЯ ПРИМЕНЕНИЯ ВИТЕКСА СВЯЩЕННОГО (</a:t>
            </a:r>
            <a:r>
              <a:rPr lang="en-US" altLang="ru-RU" sz="3200" b="1" dirty="0">
                <a:latin typeface="Cambria" panose="02040503050406030204" pitchFamily="18" charset="0"/>
                <a:ea typeface="Cambria" panose="02040503050406030204" pitchFamily="18" charset="0"/>
              </a:rPr>
              <a:t>VITEX</a:t>
            </a:r>
            <a:r>
              <a:rPr lang="ru-RU" altLang="ru-RU" sz="3200" b="1" dirty="0">
                <a:latin typeface="Cambria" panose="02040503050406030204" pitchFamily="18" charset="0"/>
                <a:ea typeface="Cambria" panose="02040503050406030204" pitchFamily="18" charset="0"/>
              </a:rPr>
              <a:t> </a:t>
            </a:r>
            <a:r>
              <a:rPr lang="en-US" altLang="ru-RU" sz="3200" b="1" dirty="0">
                <a:latin typeface="Cambria" panose="02040503050406030204" pitchFamily="18" charset="0"/>
                <a:ea typeface="Cambria" panose="02040503050406030204" pitchFamily="18" charset="0"/>
              </a:rPr>
              <a:t>AGNUS CASTUS</a:t>
            </a:r>
            <a:r>
              <a:rPr lang="ru-RU" altLang="ru-RU" sz="3200" b="1" dirty="0"/>
              <a:t>)</a:t>
            </a:r>
          </a:p>
        </p:txBody>
      </p:sp>
      <p:sp>
        <p:nvSpPr>
          <p:cNvPr id="1822736" name="Rectangle 16"/>
          <p:cNvSpPr>
            <a:spLocks noChangeArrowheads="1"/>
          </p:cNvSpPr>
          <p:nvPr/>
        </p:nvSpPr>
        <p:spPr bwMode="auto">
          <a:xfrm>
            <a:off x="863518" y="2302021"/>
            <a:ext cx="10513168"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19100" indent="-419100" algn="l" eaLnBrk="0" hangingPunct="0">
              <a:spcBef>
                <a:spcPct val="20000"/>
              </a:spcBef>
              <a:buClr>
                <a:srgbClr val="97BF0D"/>
              </a:buClr>
              <a:buChar char="•"/>
              <a:defRPr sz="2200">
                <a:solidFill>
                  <a:schemeClr val="tx1"/>
                </a:solidFill>
                <a:latin typeface="Verdana" pitchFamily="34" charset="0"/>
              </a:defRPr>
            </a:lvl1pPr>
            <a:lvl2pPr marL="876300" indent="-419100" algn="l" eaLnBrk="0" hangingPunct="0">
              <a:spcBef>
                <a:spcPct val="20000"/>
              </a:spcBef>
              <a:buClr>
                <a:srgbClr val="97BF0D"/>
              </a:buClr>
              <a:buChar char="•"/>
              <a:defRPr sz="2200">
                <a:solidFill>
                  <a:schemeClr val="tx1"/>
                </a:solidFill>
                <a:latin typeface="Verdana" pitchFamily="34" charset="0"/>
              </a:defRPr>
            </a:lvl2pPr>
            <a:lvl3pPr marL="1333500" indent="-419100" algn="l" eaLnBrk="0" hangingPunct="0">
              <a:spcBef>
                <a:spcPct val="20000"/>
              </a:spcBef>
              <a:buClr>
                <a:srgbClr val="97BF0D"/>
              </a:buClr>
              <a:buChar char="•"/>
              <a:defRPr sz="2200">
                <a:solidFill>
                  <a:schemeClr val="tx1"/>
                </a:solidFill>
                <a:latin typeface="Verdana" pitchFamily="34" charset="0"/>
              </a:defRPr>
            </a:lvl3pPr>
            <a:lvl4pPr marL="1790700" indent="-419100" algn="l" eaLnBrk="0" hangingPunct="0">
              <a:spcBef>
                <a:spcPct val="20000"/>
              </a:spcBef>
              <a:buClr>
                <a:srgbClr val="97BF0D"/>
              </a:buClr>
              <a:buChar char="•"/>
              <a:defRPr sz="2200">
                <a:solidFill>
                  <a:schemeClr val="tx1"/>
                </a:solidFill>
                <a:latin typeface="Verdana" pitchFamily="34" charset="0"/>
              </a:defRPr>
            </a:lvl4pPr>
            <a:lvl5pPr marL="2247900" indent="-419100" algn="l" eaLnBrk="0" hangingPunct="0">
              <a:spcBef>
                <a:spcPct val="20000"/>
              </a:spcBef>
              <a:buClr>
                <a:srgbClr val="97BF0D"/>
              </a:buClr>
              <a:buChar char="•"/>
              <a:defRPr sz="2200">
                <a:solidFill>
                  <a:schemeClr val="tx1"/>
                </a:solidFill>
                <a:latin typeface="Verdana" pitchFamily="34" charset="0"/>
              </a:defRPr>
            </a:lvl5pPr>
            <a:lvl6pPr marL="2705100" indent="-419100" eaLnBrk="0" fontAlgn="base" hangingPunct="0">
              <a:spcBef>
                <a:spcPct val="20000"/>
              </a:spcBef>
              <a:spcAft>
                <a:spcPct val="0"/>
              </a:spcAft>
              <a:buClr>
                <a:srgbClr val="97BF0D"/>
              </a:buClr>
              <a:buChar char="•"/>
              <a:defRPr sz="2200">
                <a:solidFill>
                  <a:schemeClr val="tx1"/>
                </a:solidFill>
                <a:latin typeface="Verdana" pitchFamily="34" charset="0"/>
              </a:defRPr>
            </a:lvl6pPr>
            <a:lvl7pPr marL="3162300" indent="-419100" eaLnBrk="0" fontAlgn="base" hangingPunct="0">
              <a:spcBef>
                <a:spcPct val="20000"/>
              </a:spcBef>
              <a:spcAft>
                <a:spcPct val="0"/>
              </a:spcAft>
              <a:buClr>
                <a:srgbClr val="97BF0D"/>
              </a:buClr>
              <a:buChar char="•"/>
              <a:defRPr sz="2200">
                <a:solidFill>
                  <a:schemeClr val="tx1"/>
                </a:solidFill>
                <a:latin typeface="Verdana" pitchFamily="34" charset="0"/>
              </a:defRPr>
            </a:lvl7pPr>
            <a:lvl8pPr marL="3619500" indent="-419100" eaLnBrk="0" fontAlgn="base" hangingPunct="0">
              <a:spcBef>
                <a:spcPct val="20000"/>
              </a:spcBef>
              <a:spcAft>
                <a:spcPct val="0"/>
              </a:spcAft>
              <a:buClr>
                <a:srgbClr val="97BF0D"/>
              </a:buClr>
              <a:buChar char="•"/>
              <a:defRPr sz="2200">
                <a:solidFill>
                  <a:schemeClr val="tx1"/>
                </a:solidFill>
                <a:latin typeface="Verdana" pitchFamily="34" charset="0"/>
              </a:defRPr>
            </a:lvl8pPr>
            <a:lvl9pPr marL="4076700" indent="-419100" eaLnBrk="0" fontAlgn="base" hangingPunct="0">
              <a:spcBef>
                <a:spcPct val="20000"/>
              </a:spcBef>
              <a:spcAft>
                <a:spcPct val="0"/>
              </a:spcAft>
              <a:buClr>
                <a:srgbClr val="97BF0D"/>
              </a:buClr>
              <a:buChar char="•"/>
              <a:defRPr sz="2200">
                <a:solidFill>
                  <a:schemeClr val="tx1"/>
                </a:solidFill>
                <a:latin typeface="Verdana" pitchFamily="34" charset="0"/>
              </a:defRPr>
            </a:lvl9pPr>
          </a:lstStyle>
          <a:p>
            <a:r>
              <a:rPr lang="ru-RU" altLang="ru-RU" sz="3200" dirty="0">
                <a:latin typeface="+mn-lt"/>
              </a:rPr>
              <a:t>Применяется при </a:t>
            </a:r>
            <a:r>
              <a:rPr lang="ru-RU" altLang="ru-RU" sz="3200" dirty="0" err="1">
                <a:latin typeface="+mn-lt"/>
              </a:rPr>
              <a:t>масталгии</a:t>
            </a:r>
            <a:r>
              <a:rPr lang="ru-RU" altLang="ru-RU" sz="3200" dirty="0">
                <a:latin typeface="+mn-lt"/>
              </a:rPr>
              <a:t> и ПМС (в т.ч. мигрень)</a:t>
            </a:r>
          </a:p>
          <a:p>
            <a:r>
              <a:rPr lang="ru-RU" altLang="ru-RU" sz="3200" dirty="0">
                <a:latin typeface="+mn-lt"/>
              </a:rPr>
              <a:t>ФКМ</a:t>
            </a:r>
          </a:p>
          <a:p>
            <a:r>
              <a:rPr lang="ru-RU" altLang="ru-RU" sz="3200" dirty="0">
                <a:latin typeface="+mn-lt"/>
              </a:rPr>
              <a:t>НМЦ и/или бесплодие, вызванное НЛФ</a:t>
            </a:r>
          </a:p>
          <a:p>
            <a:endParaRPr lang="ru-RU" altLang="ru-RU" sz="3200" dirty="0">
              <a:latin typeface="+mn-lt"/>
            </a:endParaRPr>
          </a:p>
        </p:txBody>
      </p:sp>
      <p:sp>
        <p:nvSpPr>
          <p:cNvPr id="11" name="Rectangle 2"/>
          <p:cNvSpPr txBox="1">
            <a:spLocks noChangeArrowheads="1"/>
          </p:cNvSpPr>
          <p:nvPr/>
        </p:nvSpPr>
        <p:spPr>
          <a:xfrm>
            <a:off x="863518" y="4389177"/>
            <a:ext cx="10878537" cy="1692645"/>
          </a:xfrm>
          <a:prstGeom prst="rect">
            <a:avLst/>
          </a:prstGeom>
          <a:solidFill>
            <a:schemeClr val="accent1">
              <a:lumMod val="60000"/>
              <a:lumOff val="40000"/>
            </a:schemeClr>
          </a:solidFill>
          <a:ln>
            <a:noFill/>
          </a:ln>
          <a:effectLst/>
          <a:scene3d>
            <a:camera prst="orthographicFront">
              <a:rot lat="0" lon="0" rev="0"/>
            </a:camera>
            <a:lightRig rig="glow" dir="t">
              <a:rot lat="0" lon="0" rev="14100000"/>
            </a:lightRig>
          </a:scene3d>
          <a:sp3d prstMaterial="softEdge">
            <a:bevelT w="127000" prst="artDeco"/>
          </a:sp3d>
          <a:extLst/>
        </p:spPr>
        <p:txBody>
          <a:bodyPr vert="horz" lIns="91440" tIns="45720" rIns="91440" bIns="45720" rtlCol="0" anchor="ctr" anchorCtr="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lnSpc>
                <a:spcPct val="90000"/>
              </a:lnSpc>
              <a:buNone/>
            </a:pPr>
            <a:r>
              <a:rPr lang="ru-RU" altLang="ru-RU" sz="1800" dirty="0">
                <a:latin typeface="+mj-lt"/>
              </a:rPr>
              <a:t>30 капель 2 раза в день с небольшим количеством жидкости </a:t>
            </a:r>
            <a:endParaRPr lang="de-DE" altLang="ru-RU" sz="1800" dirty="0">
              <a:latin typeface="+mj-lt"/>
            </a:endParaRPr>
          </a:p>
          <a:p>
            <a:pPr marL="0" indent="0" algn="ctr">
              <a:lnSpc>
                <a:spcPct val="90000"/>
              </a:lnSpc>
              <a:buNone/>
            </a:pPr>
            <a:r>
              <a:rPr lang="ru-RU" altLang="ru-RU" sz="1800" dirty="0">
                <a:latin typeface="+mj-lt"/>
              </a:rPr>
              <a:t>1 таблетка 2 раза в день с небольшим количеством жидкости</a:t>
            </a:r>
          </a:p>
          <a:p>
            <a:pPr marL="0" indent="0" algn="ctr">
              <a:lnSpc>
                <a:spcPct val="90000"/>
              </a:lnSpc>
              <a:buNone/>
            </a:pPr>
            <a:r>
              <a:rPr lang="ru-RU" altLang="ru-RU" sz="1800" b="1" dirty="0">
                <a:latin typeface="+mj-lt"/>
              </a:rPr>
              <a:t>Курс лечения не менее 3 месяцев, без перерыва во время менструации </a:t>
            </a:r>
            <a:r>
              <a:rPr lang="ru-RU" altLang="ru-RU" sz="2000" dirty="0">
                <a:latin typeface="+mj-lt"/>
              </a:rPr>
              <a:t>  </a:t>
            </a:r>
            <a:endParaRPr lang="de-DE" altLang="ru-RU" sz="2000" dirty="0">
              <a:latin typeface="+mj-lt"/>
            </a:endParaRPr>
          </a:p>
        </p:txBody>
      </p:sp>
      <p:sp>
        <p:nvSpPr>
          <p:cNvPr id="2" name="TextBox 1"/>
          <p:cNvSpPr txBox="1"/>
          <p:nvPr/>
        </p:nvSpPr>
        <p:spPr>
          <a:xfrm>
            <a:off x="2015199" y="6237312"/>
            <a:ext cx="8833330" cy="369332"/>
          </a:xfrm>
          <a:prstGeom prst="rect">
            <a:avLst/>
          </a:prstGeom>
          <a:noFill/>
        </p:spPr>
        <p:txBody>
          <a:bodyPr wrap="square" rtlCol="0">
            <a:spAutoFit/>
          </a:bodyPr>
          <a:lstStyle/>
          <a:p>
            <a:pPr algn="r"/>
            <a:r>
              <a:rPr lang="ru-RU" i="1" dirty="0">
                <a:latin typeface="+mj-lt"/>
              </a:rPr>
              <a:t>Инструкция к препарату </a:t>
            </a:r>
            <a:r>
              <a:rPr lang="ru-RU" i="1" dirty="0" err="1">
                <a:latin typeface="+mj-lt"/>
              </a:rPr>
              <a:t>Мастодинон</a:t>
            </a:r>
            <a:r>
              <a:rPr lang="ru-RU" i="1" dirty="0">
                <a:latin typeface="+mj-lt"/>
              </a:rPr>
              <a:t>, </a:t>
            </a:r>
            <a:r>
              <a:rPr lang="en-US" i="1" dirty="0">
                <a:latin typeface="Cambria" panose="02040503050406030204" pitchFamily="18" charset="0"/>
              </a:rPr>
              <a:t>www.grls.rosminzdrav.ru</a:t>
            </a:r>
            <a:endParaRPr lang="ru-RU" i="1" dirty="0">
              <a:latin typeface="Cambria" panose="02040503050406030204" pitchFamily="18" charset="0"/>
            </a:endParaRPr>
          </a:p>
        </p:txBody>
      </p:sp>
      <p:sp>
        <p:nvSpPr>
          <p:cNvPr id="3" name="Прямоугольник: скругленные противолежащие углы 2">
            <a:extLst>
              <a:ext uri="{FF2B5EF4-FFF2-40B4-BE49-F238E27FC236}">
                <a16:creationId xmlns:a16="http://schemas.microsoft.com/office/drawing/2014/main" xmlns="" id="{1C5B59EA-93CD-42DE-9678-7B42F7332714}"/>
              </a:ext>
            </a:extLst>
          </p:cNvPr>
          <p:cNvSpPr/>
          <p:nvPr/>
        </p:nvSpPr>
        <p:spPr>
          <a:xfrm>
            <a:off x="9006340" y="1344566"/>
            <a:ext cx="2735715" cy="848180"/>
          </a:xfrm>
          <a:prstGeom prst="round2DiagRect">
            <a:avLst/>
          </a:pr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err="1">
                <a:solidFill>
                  <a:schemeClr val="tx1"/>
                </a:solidFill>
              </a:rPr>
              <a:t>мастодинон</a:t>
            </a:r>
            <a:endParaRPr lang="ru-RU" sz="2800" b="1" dirty="0">
              <a:solidFill>
                <a:schemeClr val="tx1"/>
              </a:solidFill>
            </a:endParaRPr>
          </a:p>
        </p:txBody>
      </p:sp>
    </p:spTree>
    <p:extLst>
      <p:ext uri="{BB962C8B-B14F-4D97-AF65-F5344CB8AC3E}">
        <p14:creationId xmlns:p14="http://schemas.microsoft.com/office/powerpoint/2010/main" val="3000018556"/>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48950" y="449622"/>
            <a:ext cx="8448172" cy="725488"/>
          </a:xfrm>
        </p:spPr>
        <p:txBody>
          <a:bodyPr>
            <a:noAutofit/>
          </a:bodyPr>
          <a:lstStyle/>
          <a:p>
            <a:pPr>
              <a:defRPr/>
            </a:pPr>
            <a:r>
              <a:rPr lang="ru-RU" altLang="ru-RU" sz="3600" b="1" dirty="0">
                <a:solidFill>
                  <a:schemeClr val="tx1"/>
                </a:solidFill>
              </a:rPr>
              <a:t>Подтвержденные механизмы действия </a:t>
            </a:r>
            <a:r>
              <a:rPr lang="ru-RU" altLang="ru-RU" sz="3600" b="1" dirty="0" err="1">
                <a:solidFill>
                  <a:schemeClr val="tx1"/>
                </a:solidFill>
              </a:rPr>
              <a:t>Витекса</a:t>
            </a:r>
            <a:r>
              <a:rPr lang="ru-RU" altLang="ru-RU" sz="3600" b="1" dirty="0">
                <a:solidFill>
                  <a:schemeClr val="tx1"/>
                </a:solidFill>
              </a:rPr>
              <a:t> священного (</a:t>
            </a:r>
            <a:r>
              <a:rPr lang="en-US" altLang="ru-RU" sz="3600" b="1" dirty="0" err="1">
                <a:solidFill>
                  <a:schemeClr val="tx1"/>
                </a:solidFill>
                <a:latin typeface="Cambria" panose="02040503050406030204" pitchFamily="18" charset="0"/>
                <a:ea typeface="Cambria" panose="02040503050406030204" pitchFamily="18" charset="0"/>
              </a:rPr>
              <a:t>Vitex</a:t>
            </a:r>
            <a:r>
              <a:rPr lang="ru-RU" altLang="ru-RU" sz="3600" b="1" dirty="0">
                <a:solidFill>
                  <a:schemeClr val="tx1"/>
                </a:solidFill>
                <a:latin typeface="Cambria" panose="02040503050406030204" pitchFamily="18" charset="0"/>
                <a:ea typeface="Cambria" panose="02040503050406030204" pitchFamily="18" charset="0"/>
              </a:rPr>
              <a:t> </a:t>
            </a:r>
            <a:r>
              <a:rPr lang="en-US" altLang="ru-RU" sz="3600" b="1" dirty="0" err="1">
                <a:solidFill>
                  <a:schemeClr val="tx1"/>
                </a:solidFill>
                <a:latin typeface="Cambria" panose="02040503050406030204" pitchFamily="18" charset="0"/>
                <a:ea typeface="Cambria" panose="02040503050406030204" pitchFamily="18" charset="0"/>
              </a:rPr>
              <a:t>Agnus</a:t>
            </a:r>
            <a:r>
              <a:rPr lang="en-US" altLang="ru-RU" sz="3600" b="1" dirty="0">
                <a:solidFill>
                  <a:schemeClr val="tx1"/>
                </a:solidFill>
                <a:latin typeface="Cambria" panose="02040503050406030204" pitchFamily="18" charset="0"/>
                <a:ea typeface="Cambria" panose="02040503050406030204" pitchFamily="18" charset="0"/>
              </a:rPr>
              <a:t> </a:t>
            </a:r>
            <a:r>
              <a:rPr lang="en-US" altLang="ru-RU" sz="3600" b="1" dirty="0" err="1">
                <a:solidFill>
                  <a:schemeClr val="tx1"/>
                </a:solidFill>
                <a:latin typeface="Cambria" panose="02040503050406030204" pitchFamily="18" charset="0"/>
                <a:ea typeface="Cambria" panose="02040503050406030204" pitchFamily="18" charset="0"/>
              </a:rPr>
              <a:t>Castus</a:t>
            </a:r>
            <a:r>
              <a:rPr lang="ru-RU" altLang="ru-RU" sz="3600" b="1" dirty="0">
                <a:solidFill>
                  <a:schemeClr val="tx1"/>
                </a:solidFill>
              </a:rPr>
              <a:t>)</a:t>
            </a:r>
          </a:p>
        </p:txBody>
      </p:sp>
      <p:sp>
        <p:nvSpPr>
          <p:cNvPr id="40963" name="Rectangle 4"/>
          <p:cNvSpPr>
            <a:spLocks noChangeArrowheads="1"/>
          </p:cNvSpPr>
          <p:nvPr/>
        </p:nvSpPr>
        <p:spPr bwMode="auto">
          <a:xfrm>
            <a:off x="361864" y="1817915"/>
            <a:ext cx="11149420" cy="3988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Clr>
                <a:schemeClr val="tx1"/>
              </a:buClr>
            </a:pPr>
            <a:r>
              <a:rPr lang="ru-RU" altLang="ru-RU" sz="2400" dirty="0" err="1">
                <a:latin typeface="+mj-lt"/>
              </a:rPr>
              <a:t>Дофаминергический</a:t>
            </a:r>
            <a:r>
              <a:rPr lang="ru-RU" altLang="ru-RU" sz="2400" dirty="0">
                <a:latin typeface="+mj-lt"/>
              </a:rPr>
              <a:t> эффект (</a:t>
            </a:r>
            <a:r>
              <a:rPr lang="en-US" altLang="ru-RU" sz="2400" dirty="0">
                <a:latin typeface="Cambria" panose="02040503050406030204" pitchFamily="18" charset="0"/>
                <a:ea typeface="Cambria" panose="02040503050406030204" pitchFamily="18" charset="0"/>
              </a:rPr>
              <a:t>D2</a:t>
            </a:r>
            <a:r>
              <a:rPr lang="ru-RU" altLang="ru-RU" sz="2400" dirty="0">
                <a:latin typeface="+mj-lt"/>
              </a:rPr>
              <a:t>-</a:t>
            </a:r>
            <a:r>
              <a:rPr lang="ru-RU" altLang="ru-RU" sz="2400" dirty="0" err="1">
                <a:latin typeface="+mj-lt"/>
              </a:rPr>
              <a:t>рецетторы</a:t>
            </a:r>
            <a:r>
              <a:rPr lang="ru-RU" altLang="ru-RU" sz="2400" dirty="0">
                <a:latin typeface="+mj-lt"/>
              </a:rPr>
              <a:t>)</a:t>
            </a:r>
            <a:endParaRPr lang="de-DE" altLang="ru-RU" sz="2400" dirty="0">
              <a:latin typeface="+mj-lt"/>
            </a:endParaRPr>
          </a:p>
          <a:p>
            <a:pPr>
              <a:buClr>
                <a:schemeClr val="tx1"/>
              </a:buClr>
            </a:pPr>
            <a:r>
              <a:rPr lang="ru-RU" altLang="ru-RU" sz="2400" dirty="0">
                <a:latin typeface="+mj-lt"/>
              </a:rPr>
              <a:t>Уменьшает активность пролиферативных процессов в железистом эпителии МЖ</a:t>
            </a:r>
          </a:p>
          <a:p>
            <a:pPr>
              <a:buClr>
                <a:schemeClr val="tx1"/>
              </a:buClr>
            </a:pPr>
            <a:r>
              <a:rPr lang="ru-RU" altLang="ru-RU" sz="2400" dirty="0">
                <a:latin typeface="+mj-lt"/>
                <a:ea typeface="Verdana" panose="020B0604030504040204" pitchFamily="34" charset="0"/>
                <a:cs typeface="Verdana" panose="020B0604030504040204" pitchFamily="34" charset="0"/>
              </a:rPr>
              <a:t>Нормализует соотношение </a:t>
            </a:r>
            <a:r>
              <a:rPr lang="ru-RU" altLang="ru-RU" sz="2400" dirty="0" err="1">
                <a:latin typeface="+mj-lt"/>
                <a:ea typeface="Verdana" panose="020B0604030504040204" pitchFamily="34" charset="0"/>
                <a:cs typeface="Verdana" panose="020B0604030504040204" pitchFamily="34" charset="0"/>
              </a:rPr>
              <a:t>эстрогеновых</a:t>
            </a:r>
            <a:r>
              <a:rPr lang="ru-RU" altLang="ru-RU" sz="2400" dirty="0">
                <a:latin typeface="+mj-lt"/>
                <a:ea typeface="Verdana" panose="020B0604030504040204" pitchFamily="34" charset="0"/>
                <a:cs typeface="Verdana" panose="020B0604030504040204" pitchFamily="34" charset="0"/>
              </a:rPr>
              <a:t> метаболитов </a:t>
            </a:r>
            <a:r>
              <a:rPr lang="en-US" altLang="ru-RU" sz="2400" dirty="0">
                <a:latin typeface="Cambria" panose="02040503050406030204" pitchFamily="18" charset="0"/>
                <a:ea typeface="Verdana" panose="020B0604030504040204" pitchFamily="34" charset="0"/>
                <a:cs typeface="Verdana" panose="020B0604030504040204" pitchFamily="34" charset="0"/>
              </a:rPr>
              <a:t>2OHE1/16</a:t>
            </a:r>
            <a:r>
              <a:rPr lang="el-GR" altLang="ru-RU" sz="2400" dirty="0">
                <a:latin typeface="Cambria" panose="02040503050406030204" pitchFamily="18" charset="0"/>
                <a:ea typeface="Verdana" panose="020B0604030504040204" pitchFamily="34" charset="0"/>
                <a:cs typeface="Verdana" panose="020B0604030504040204" pitchFamily="34" charset="0"/>
              </a:rPr>
              <a:t>α</a:t>
            </a:r>
            <a:r>
              <a:rPr lang="en-US" altLang="ru-RU" sz="2400" dirty="0">
                <a:latin typeface="Cambria" panose="02040503050406030204" pitchFamily="18" charset="0"/>
                <a:ea typeface="Verdana" panose="020B0604030504040204" pitchFamily="34" charset="0"/>
                <a:cs typeface="Verdana" panose="020B0604030504040204" pitchFamily="34" charset="0"/>
              </a:rPr>
              <a:t>OHE1</a:t>
            </a:r>
            <a:endParaRPr lang="ru-RU" altLang="ru-RU" sz="2400" dirty="0">
              <a:latin typeface="Cambria" panose="02040503050406030204" pitchFamily="18" charset="0"/>
              <a:ea typeface="Verdana" panose="020B0604030504040204" pitchFamily="34" charset="0"/>
              <a:cs typeface="Verdana" panose="020B0604030504040204" pitchFamily="34" charset="0"/>
            </a:endParaRPr>
          </a:p>
          <a:p>
            <a:pPr>
              <a:buClr>
                <a:schemeClr val="tx1"/>
              </a:buClr>
            </a:pPr>
            <a:r>
              <a:rPr lang="ru-RU" altLang="ru-RU" sz="2400" dirty="0">
                <a:latin typeface="+mj-lt"/>
              </a:rPr>
              <a:t>Обладает </a:t>
            </a:r>
            <a:r>
              <a:rPr lang="ru-RU" altLang="ru-RU" sz="2400" dirty="0" err="1">
                <a:latin typeface="+mj-lt"/>
              </a:rPr>
              <a:t>опиоидергическим</a:t>
            </a:r>
            <a:r>
              <a:rPr lang="ru-RU" altLang="ru-RU" sz="2400" dirty="0">
                <a:latin typeface="+mj-lt"/>
              </a:rPr>
              <a:t> действием,  связывая  опиоидные мю- и каппа- рецепторы</a:t>
            </a:r>
            <a:endParaRPr lang="en-US" altLang="ru-RU" sz="2400" dirty="0">
              <a:latin typeface="+mj-lt"/>
            </a:endParaRPr>
          </a:p>
          <a:p>
            <a:pPr>
              <a:buClr>
                <a:schemeClr val="tx1"/>
              </a:buClr>
            </a:pPr>
            <a:r>
              <a:rPr lang="ru-RU" altLang="ru-RU" sz="2400" dirty="0">
                <a:latin typeface="+mj-lt"/>
              </a:rPr>
              <a:t>Оказывает антиоксидантный эффект</a:t>
            </a:r>
          </a:p>
          <a:p>
            <a:pPr>
              <a:spcBef>
                <a:spcPts val="1200"/>
              </a:spcBef>
              <a:buClr>
                <a:schemeClr val="tx1"/>
              </a:buClr>
              <a:buSzPct val="85000"/>
            </a:pPr>
            <a:r>
              <a:rPr lang="ru-RU" altLang="ru-RU" sz="2400" dirty="0">
                <a:latin typeface="+mj-lt"/>
              </a:rPr>
              <a:t>Позитивно влияет на психоэмоциональную сферу, обладает </a:t>
            </a:r>
            <a:r>
              <a:rPr lang="ru-RU" altLang="ru-RU" sz="2400" dirty="0" err="1">
                <a:latin typeface="+mj-lt"/>
              </a:rPr>
              <a:t>вегетостабилизирующим</a:t>
            </a:r>
            <a:r>
              <a:rPr lang="ru-RU" altLang="ru-RU" sz="2400" dirty="0">
                <a:latin typeface="+mj-lt"/>
              </a:rPr>
              <a:t> действием</a:t>
            </a:r>
            <a:endParaRPr lang="de-DE" altLang="ru-RU" sz="2800" dirty="0">
              <a:latin typeface="+mj-lt"/>
            </a:endParaRPr>
          </a:p>
        </p:txBody>
      </p:sp>
      <p:pic>
        <p:nvPicPr>
          <p:cNvPr id="40964" name="Picture 5" descr="Vitex agnus-cast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0800" y="80934"/>
            <a:ext cx="1833883" cy="25788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40965" name="Rectangle 6"/>
          <p:cNvSpPr>
            <a:spLocks noChangeArrowheads="1"/>
          </p:cNvSpPr>
          <p:nvPr/>
        </p:nvSpPr>
        <p:spPr bwMode="auto">
          <a:xfrm>
            <a:off x="101600" y="5992185"/>
            <a:ext cx="11268408" cy="900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indent="0" algn="r">
              <a:buNone/>
            </a:pPr>
            <a:r>
              <a:rPr lang="ru-RU" altLang="ru-RU" sz="1050" i="1" dirty="0">
                <a:latin typeface="+mj-lt"/>
                <a:ea typeface="Segoe UI Historic" panose="020B0502040204020203" pitchFamily="34" charset="0"/>
                <a:cs typeface="Segoe UI Historic" panose="020B0502040204020203" pitchFamily="34" charset="0"/>
              </a:rPr>
              <a:t>Обзор исследований </a:t>
            </a:r>
            <a:r>
              <a:rPr lang="en-US" altLang="ru-RU" sz="1050" i="1" dirty="0" err="1">
                <a:latin typeface="Cambria" panose="02040503050406030204" pitchFamily="18" charset="0"/>
                <a:ea typeface="Cambria" panose="02040503050406030204" pitchFamily="18" charset="0"/>
                <a:cs typeface="Segoe UI Historic" panose="020B0502040204020203" pitchFamily="34" charset="0"/>
              </a:rPr>
              <a:t>V.Christoffel</a:t>
            </a:r>
            <a:r>
              <a:rPr lang="en-US" altLang="ru-RU" sz="1050" i="1" dirty="0">
                <a:latin typeface="Cambria" panose="02040503050406030204" pitchFamily="18" charset="0"/>
                <a:ea typeface="Cambria" panose="02040503050406030204" pitchFamily="18" charset="0"/>
                <a:cs typeface="Segoe UI Historic" panose="020B0502040204020203" pitchFamily="34" charset="0"/>
              </a:rPr>
              <a:t>, B. Spengler, </a:t>
            </a:r>
            <a:r>
              <a:rPr lang="en-US" altLang="ru-RU" sz="1050" i="1" dirty="0" err="1">
                <a:latin typeface="Cambria" panose="02040503050406030204" pitchFamily="18" charset="0"/>
                <a:ea typeface="Cambria" panose="02040503050406030204" pitchFamily="18" charset="0"/>
                <a:cs typeface="Segoe UI Historic" panose="020B0502040204020203" pitchFamily="34" charset="0"/>
              </a:rPr>
              <a:t>H.Jarry</a:t>
            </a:r>
            <a:r>
              <a:rPr lang="en-US" altLang="ru-RU" sz="1050" i="1" dirty="0">
                <a:latin typeface="Cambria" panose="02040503050406030204" pitchFamily="18" charset="0"/>
                <a:ea typeface="Cambria" panose="02040503050406030204" pitchFamily="18" charset="0"/>
                <a:cs typeface="Segoe UI Historic" panose="020B0502040204020203" pitchFamily="34" charset="0"/>
              </a:rPr>
              <a:t>, </a:t>
            </a:r>
            <a:r>
              <a:rPr lang="en-US" altLang="ru-RU" sz="1050" i="1" dirty="0" err="1">
                <a:latin typeface="Cambria" panose="02040503050406030204" pitchFamily="18" charset="0"/>
                <a:ea typeface="Cambria" panose="02040503050406030204" pitchFamily="18" charset="0"/>
                <a:cs typeface="Segoe UI Historic" panose="020B0502040204020203" pitchFamily="34" charset="0"/>
              </a:rPr>
              <a:t>W.Wuttke</a:t>
            </a:r>
            <a:r>
              <a:rPr lang="ru-RU" altLang="ru-RU" sz="1050" i="1" dirty="0">
                <a:latin typeface="Cambria" panose="02040503050406030204" pitchFamily="18" charset="0"/>
                <a:ea typeface="Cambria" panose="02040503050406030204" pitchFamily="18" charset="0"/>
                <a:cs typeface="Segoe UI Historic" panose="020B0502040204020203" pitchFamily="34" charset="0"/>
              </a:rPr>
              <a:t> Из </a:t>
            </a:r>
            <a:r>
              <a:rPr lang="en-US" altLang="ru-RU" sz="1050" i="1" dirty="0">
                <a:latin typeface="Cambria" panose="02040503050406030204" pitchFamily="18" charset="0"/>
                <a:ea typeface="Cambria" panose="02040503050406030204" pitchFamily="18" charset="0"/>
                <a:cs typeface="Segoe UI Historic" panose="020B0502040204020203" pitchFamily="34" charset="0"/>
              </a:rPr>
              <a:t>Loew, D et al </a:t>
            </a:r>
            <a:r>
              <a:rPr lang="en-US" altLang="ru-RU" sz="1050" i="1" dirty="0" err="1">
                <a:latin typeface="Cambria" panose="02040503050406030204" pitchFamily="18" charset="0"/>
                <a:ea typeface="Cambria" panose="02040503050406030204" pitchFamily="18" charset="0"/>
                <a:cs typeface="Segoe UI Historic" panose="020B0502040204020203" pitchFamily="34" charset="0"/>
              </a:rPr>
              <a:t>Phytopharmaka</a:t>
            </a:r>
            <a:r>
              <a:rPr lang="en-US" altLang="ru-RU" sz="1050" i="1" dirty="0">
                <a:latin typeface="Cambria" panose="02040503050406030204" pitchFamily="18" charset="0"/>
                <a:ea typeface="Cambria" panose="02040503050406030204" pitchFamily="18" charset="0"/>
                <a:cs typeface="Segoe UI Historic" panose="020B0502040204020203" pitchFamily="34" charset="0"/>
              </a:rPr>
              <a:t> V, </a:t>
            </a:r>
            <a:r>
              <a:rPr lang="en-US" altLang="ru-RU" sz="1050" i="1" dirty="0" err="1">
                <a:latin typeface="Cambria" panose="02040503050406030204" pitchFamily="18" charset="0"/>
                <a:ea typeface="Cambria" panose="02040503050406030204" pitchFamily="18" charset="0"/>
                <a:cs typeface="Segoe UI Historic" panose="020B0502040204020203" pitchFamily="34" charset="0"/>
              </a:rPr>
              <a:t>Steinkopf</a:t>
            </a:r>
            <a:r>
              <a:rPr lang="en-US" altLang="ru-RU" sz="1050" i="1" dirty="0">
                <a:latin typeface="Cambria" panose="02040503050406030204" pitchFamily="18" charset="0"/>
                <a:ea typeface="Cambria" panose="02040503050406030204" pitchFamily="18" charset="0"/>
                <a:cs typeface="Segoe UI Historic" panose="020B0502040204020203" pitchFamily="34" charset="0"/>
              </a:rPr>
              <a:t>, Darmstadt.</a:t>
            </a:r>
            <a:r>
              <a:rPr lang="ru-RU" altLang="ru-RU" sz="1050" i="1" dirty="0">
                <a:latin typeface="Cambria" panose="02040503050406030204" pitchFamily="18" charset="0"/>
                <a:ea typeface="Cambria" panose="02040503050406030204" pitchFamily="18" charset="0"/>
                <a:cs typeface="Segoe UI Historic" panose="020B0502040204020203" pitchFamily="34" charset="0"/>
              </a:rPr>
              <a:t> </a:t>
            </a:r>
            <a:r>
              <a:rPr lang="ru-RU" altLang="ru-RU" sz="1050" i="1" dirty="0">
                <a:latin typeface="+mj-lt"/>
                <a:ea typeface="Segoe UI Historic" panose="020B0502040204020203" pitchFamily="34" charset="0"/>
                <a:cs typeface="Segoe UI Historic" panose="020B0502040204020203" pitchFamily="34" charset="0"/>
              </a:rPr>
              <a:t>1999, 209-214; </a:t>
            </a:r>
            <a:r>
              <a:rPr lang="ru-RU" sz="1050" i="1" dirty="0">
                <a:latin typeface="+mj-lt"/>
                <a:ea typeface="Verdana" panose="020B0604030504040204" pitchFamily="34" charset="0"/>
                <a:cs typeface="Verdana" panose="020B0604030504040204" pitchFamily="34" charset="0"/>
              </a:rPr>
              <a:t>Беспалов В.Г и др. Фиброзно-кистозная болезнь и риск рака молочной железы (обзор литературы) //Опухоли репродуктивной системы. 2015; 11(4); Рожкова Н.И. и др. Лечение диффузных доброкачественных заболеваний молочной железы и </a:t>
            </a:r>
            <a:r>
              <a:rPr lang="ru-RU" sz="1050" i="1" dirty="0" err="1">
                <a:latin typeface="+mj-lt"/>
                <a:ea typeface="Verdana" panose="020B0604030504040204" pitchFamily="34" charset="0"/>
                <a:cs typeface="Verdana" panose="020B0604030504040204" pitchFamily="34" charset="0"/>
              </a:rPr>
              <a:t>мастодинии</a:t>
            </a:r>
            <a:r>
              <a:rPr lang="ru-RU" sz="1050" i="1" dirty="0">
                <a:latin typeface="+mj-lt"/>
                <a:ea typeface="Verdana" panose="020B0604030504040204" pitchFamily="34" charset="0"/>
                <a:cs typeface="Verdana" panose="020B0604030504040204" pitchFamily="34" charset="0"/>
              </a:rPr>
              <a:t> //Вопросы гинекологии, акушерства и </a:t>
            </a:r>
            <a:r>
              <a:rPr lang="ru-RU" sz="1050" i="1" dirty="0" err="1">
                <a:latin typeface="+mj-lt"/>
                <a:ea typeface="Verdana" panose="020B0604030504040204" pitchFamily="34" charset="0"/>
                <a:cs typeface="Verdana" panose="020B0604030504040204" pitchFamily="34" charset="0"/>
              </a:rPr>
              <a:t>перинатологии</a:t>
            </a:r>
            <a:r>
              <a:rPr lang="ru-RU" sz="1050" i="1" dirty="0">
                <a:latin typeface="+mj-lt"/>
                <a:ea typeface="Verdana" panose="020B0604030504040204" pitchFamily="34" charset="0"/>
                <a:cs typeface="Verdana" panose="020B0604030504040204" pitchFamily="34" charset="0"/>
              </a:rPr>
              <a:t>. 2015; 14(4); </a:t>
            </a:r>
            <a:r>
              <a:rPr lang="ru-RU" sz="1050" i="1" dirty="0" err="1">
                <a:latin typeface="+mj-lt"/>
                <a:ea typeface="Verdana" panose="020B0604030504040204" pitchFamily="34" charset="0"/>
                <a:cs typeface="Verdana" panose="020B0604030504040204" pitchFamily="34" charset="0"/>
              </a:rPr>
              <a:t>Эльакад</a:t>
            </a:r>
            <a:r>
              <a:rPr lang="ru-RU" sz="1050" i="1" dirty="0">
                <a:latin typeface="+mj-lt"/>
                <a:ea typeface="Verdana" panose="020B0604030504040204" pitchFamily="34" charset="0"/>
                <a:cs typeface="Verdana" panose="020B0604030504040204" pitchFamily="34" charset="0"/>
              </a:rPr>
              <a:t> Е.В., Сотникова Л.С., Тонких О.С. Состояние гормональной регуляции при фиброзно-кистозной мастопатии, Мать и дитя на Кузбассе, 2011, №1, с. 342-346</a:t>
            </a:r>
          </a:p>
          <a:p>
            <a:pPr algn="r">
              <a:spcBef>
                <a:spcPct val="0"/>
              </a:spcBef>
              <a:buFontTx/>
              <a:buNone/>
            </a:pPr>
            <a:endParaRPr lang="de-DE" altLang="ru-RU" sz="1050" i="1" dirty="0">
              <a:latin typeface="+mj-lt"/>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145546961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a:extLst>
              <a:ext uri="{FF2B5EF4-FFF2-40B4-BE49-F238E27FC236}">
                <a16:creationId xmlns:a16="http://schemas.microsoft.com/office/drawing/2014/main" xmlns="" id="{10B1F2E1-A6BD-4B0E-998C-0C13B8229ED7}"/>
              </a:ext>
            </a:extLst>
          </p:cNvPr>
          <p:cNvGrpSpPr/>
          <p:nvPr/>
        </p:nvGrpSpPr>
        <p:grpSpPr>
          <a:xfrm>
            <a:off x="1392865" y="1675443"/>
            <a:ext cx="9590529" cy="5182557"/>
            <a:chOff x="957481" y="1916113"/>
            <a:chExt cx="8154764" cy="4606781"/>
          </a:xfrm>
        </p:grpSpPr>
        <p:pic>
          <p:nvPicPr>
            <p:cNvPr id="910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481" y="1916113"/>
              <a:ext cx="7885113" cy="436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0340" name="Oval 4"/>
            <p:cNvSpPr>
              <a:spLocks noChangeArrowheads="1"/>
            </p:cNvSpPr>
            <p:nvPr/>
          </p:nvSpPr>
          <p:spPr bwMode="auto">
            <a:xfrm>
              <a:off x="4064296" y="2488685"/>
              <a:ext cx="1079509" cy="431800"/>
            </a:xfrm>
            <a:prstGeom prst="ellipse">
              <a:avLst/>
            </a:prstGeom>
            <a:noFill/>
            <a:ln w="9525">
              <a:solidFill>
                <a:srgbClr val="0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910349" name="Oval 13"/>
            <p:cNvSpPr>
              <a:spLocks noChangeArrowheads="1"/>
            </p:cNvSpPr>
            <p:nvPr/>
          </p:nvSpPr>
          <p:spPr bwMode="auto">
            <a:xfrm>
              <a:off x="7019925" y="2045679"/>
              <a:ext cx="1706563" cy="503237"/>
            </a:xfrm>
            <a:prstGeom prst="ellipse">
              <a:avLst/>
            </a:prstGeom>
            <a:noFill/>
            <a:ln w="28575">
              <a:solidFill>
                <a:srgbClr val="000080"/>
              </a:solidFill>
              <a:round/>
              <a:headEnd/>
              <a:tailEnd/>
            </a:ln>
            <a:effectLst/>
            <a:extLst>
              <a:ext uri="{909E8E84-426E-40DD-AFC4-6F175D3DCCD1}">
                <a14:hiddenFill xmlns:a14="http://schemas.microsoft.com/office/drawing/2010/main">
                  <a:solidFill>
                    <a:srgbClr val="00008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910341" name="Oval 5"/>
            <p:cNvSpPr>
              <a:spLocks noChangeArrowheads="1"/>
            </p:cNvSpPr>
            <p:nvPr/>
          </p:nvSpPr>
          <p:spPr bwMode="auto">
            <a:xfrm>
              <a:off x="6578217" y="6043756"/>
              <a:ext cx="2534028" cy="479138"/>
            </a:xfrm>
            <a:prstGeom prst="ellipse">
              <a:avLst/>
            </a:prstGeom>
            <a:solidFill>
              <a:schemeClr val="bg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p>
              <a:pPr algn="ctr" eaLnBrk="0" hangingPunct="0"/>
              <a:r>
                <a:rPr lang="ru-RU" altLang="ru-RU" sz="1600" b="1" dirty="0">
                  <a:latin typeface="Times New Roman" pitchFamily="18" charset="0"/>
                </a:rPr>
                <a:t>Нормальная МЖ</a:t>
              </a:r>
              <a:endParaRPr lang="en-US" altLang="ru-RU" sz="1600" b="1" dirty="0">
                <a:latin typeface="Times New Roman" pitchFamily="18" charset="0"/>
              </a:endParaRPr>
            </a:p>
          </p:txBody>
        </p:sp>
        <p:sp>
          <p:nvSpPr>
            <p:cNvPr id="16" name="Oval 5">
              <a:extLst>
                <a:ext uri="{FF2B5EF4-FFF2-40B4-BE49-F238E27FC236}">
                  <a16:creationId xmlns:a16="http://schemas.microsoft.com/office/drawing/2014/main" xmlns="" id="{AA853CB9-9ACE-43D1-94CF-07E7D054AEFD}"/>
                </a:ext>
              </a:extLst>
            </p:cNvPr>
            <p:cNvSpPr>
              <a:spLocks noChangeArrowheads="1"/>
            </p:cNvSpPr>
            <p:nvPr/>
          </p:nvSpPr>
          <p:spPr bwMode="auto">
            <a:xfrm>
              <a:off x="3876791" y="6018741"/>
              <a:ext cx="2534028" cy="479138"/>
            </a:xfrm>
            <a:prstGeom prst="ellipse">
              <a:avLst/>
            </a:prstGeom>
            <a:solidFill>
              <a:schemeClr val="bg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p>
              <a:pPr algn="ctr" eaLnBrk="0" hangingPunct="0"/>
              <a:r>
                <a:rPr lang="ru-RU" altLang="ru-RU" sz="1600" b="1" dirty="0">
                  <a:latin typeface="Times New Roman" pitchFamily="18" charset="0"/>
                </a:rPr>
                <a:t>ДФКМ</a:t>
              </a:r>
              <a:endParaRPr lang="en-US" altLang="ru-RU" sz="1600" b="1" dirty="0">
                <a:latin typeface="Times New Roman" pitchFamily="18" charset="0"/>
              </a:endParaRPr>
            </a:p>
          </p:txBody>
        </p:sp>
        <p:sp>
          <p:nvSpPr>
            <p:cNvPr id="17" name="Oval 5">
              <a:extLst>
                <a:ext uri="{FF2B5EF4-FFF2-40B4-BE49-F238E27FC236}">
                  <a16:creationId xmlns:a16="http://schemas.microsoft.com/office/drawing/2014/main" xmlns="" id="{6F2481EA-EA80-42E7-86E0-D5AE4E38F936}"/>
                </a:ext>
              </a:extLst>
            </p:cNvPr>
            <p:cNvSpPr>
              <a:spLocks noChangeArrowheads="1"/>
            </p:cNvSpPr>
            <p:nvPr/>
          </p:nvSpPr>
          <p:spPr bwMode="auto">
            <a:xfrm>
              <a:off x="1188761" y="6018741"/>
              <a:ext cx="2534028" cy="479138"/>
            </a:xfrm>
            <a:prstGeom prst="ellipse">
              <a:avLst/>
            </a:prstGeom>
            <a:solidFill>
              <a:schemeClr val="bg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p>
              <a:pPr algn="ctr" eaLnBrk="0" hangingPunct="0"/>
              <a:r>
                <a:rPr lang="ru-RU" altLang="ru-RU" sz="1600" b="1" dirty="0">
                  <a:latin typeface="Times New Roman" pitchFamily="18" charset="0"/>
                </a:rPr>
                <a:t>Нормальная МЖ</a:t>
              </a:r>
              <a:endParaRPr lang="en-US" altLang="ru-RU" sz="1600" b="1" dirty="0">
                <a:latin typeface="Times New Roman" pitchFamily="18" charset="0"/>
              </a:endParaRPr>
            </a:p>
          </p:txBody>
        </p:sp>
        <p:sp>
          <p:nvSpPr>
            <p:cNvPr id="2" name="Прямоугольник: скругленные углы 1">
              <a:extLst>
                <a:ext uri="{FF2B5EF4-FFF2-40B4-BE49-F238E27FC236}">
                  <a16:creationId xmlns:a16="http://schemas.microsoft.com/office/drawing/2014/main" xmlns="" id="{1C92A528-20CA-4277-9D4C-BB01818DCAA5}"/>
                </a:ext>
              </a:extLst>
            </p:cNvPr>
            <p:cNvSpPr/>
            <p:nvPr/>
          </p:nvSpPr>
          <p:spPr>
            <a:xfrm>
              <a:off x="1591679" y="4725144"/>
              <a:ext cx="1728192" cy="3603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hangingPunct="0"/>
              <a:r>
                <a:rPr lang="ru-RU" altLang="ru-RU" sz="1400" b="1">
                  <a:latin typeface="Times New Roman" pitchFamily="18" charset="0"/>
                </a:rPr>
                <a:t>Норм. Эстр / ПГ  </a:t>
              </a:r>
              <a:endParaRPr lang="en-US" altLang="ru-RU" sz="1400" b="1" dirty="0">
                <a:latin typeface="Times New Roman" pitchFamily="18" charset="0"/>
              </a:endParaRPr>
            </a:p>
          </p:txBody>
        </p:sp>
        <p:sp>
          <p:nvSpPr>
            <p:cNvPr id="19" name="Прямоугольник: скругленные углы 18">
              <a:extLst>
                <a:ext uri="{FF2B5EF4-FFF2-40B4-BE49-F238E27FC236}">
                  <a16:creationId xmlns:a16="http://schemas.microsoft.com/office/drawing/2014/main" xmlns="" id="{C5303663-8079-4A23-A076-B3BF2B7B38FE}"/>
                </a:ext>
              </a:extLst>
            </p:cNvPr>
            <p:cNvSpPr/>
            <p:nvPr/>
          </p:nvSpPr>
          <p:spPr>
            <a:xfrm>
              <a:off x="4279709" y="4725144"/>
              <a:ext cx="1156387" cy="3781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hangingPunct="0"/>
              <a:r>
                <a:rPr lang="ru-RU" altLang="ru-RU" sz="1400" b="1" dirty="0" err="1">
                  <a:latin typeface="Times New Roman" pitchFamily="18" charset="0"/>
                </a:rPr>
                <a:t>Дисб</a:t>
              </a:r>
              <a:r>
                <a:rPr lang="ru-RU" altLang="ru-RU" sz="1400" b="1" dirty="0">
                  <a:latin typeface="Times New Roman" pitchFamily="18" charset="0"/>
                </a:rPr>
                <a:t>. </a:t>
              </a:r>
              <a:r>
                <a:rPr lang="ru-RU" altLang="ru-RU" sz="1400" b="1" dirty="0" err="1">
                  <a:latin typeface="Times New Roman" pitchFamily="18" charset="0"/>
                </a:rPr>
                <a:t>Эстр</a:t>
              </a:r>
              <a:r>
                <a:rPr lang="ru-RU" altLang="ru-RU" sz="1400" b="1" dirty="0">
                  <a:latin typeface="Times New Roman" pitchFamily="18" charset="0"/>
                </a:rPr>
                <a:t> / ПГ  </a:t>
              </a:r>
              <a:endParaRPr lang="en-US" altLang="ru-RU" sz="1400" b="1" dirty="0">
                <a:latin typeface="Times New Roman" pitchFamily="18" charset="0"/>
              </a:endParaRPr>
            </a:p>
          </p:txBody>
        </p:sp>
      </p:grpSp>
      <p:sp>
        <p:nvSpPr>
          <p:cNvPr id="910339" name="Rectangle 3"/>
          <p:cNvSpPr>
            <a:spLocks noGrp="1"/>
          </p:cNvSpPr>
          <p:nvPr>
            <p:ph type="title" idx="4294967295"/>
          </p:nvPr>
        </p:nvSpPr>
        <p:spPr>
          <a:xfrm>
            <a:off x="698204" y="1243969"/>
            <a:ext cx="10813312" cy="550671"/>
          </a:xfrm>
        </p:spPr>
        <p:txBody>
          <a:bodyPr>
            <a:normAutofit/>
          </a:bodyPr>
          <a:lstStyle/>
          <a:p>
            <a:pPr algn="l"/>
            <a:r>
              <a:rPr lang="ru-RU" altLang="ru-RU" sz="1600" cap="none" dirty="0">
                <a:solidFill>
                  <a:schemeClr val="tx1"/>
                </a:solidFill>
                <a:latin typeface="Cambria" panose="02040503050406030204" pitchFamily="18" charset="0"/>
                <a:ea typeface="Cambria" panose="02040503050406030204" pitchFamily="18" charset="0"/>
              </a:rPr>
              <a:t>Взаимодействие между секрецией пролактина (ПРЛ), гонадотропного </a:t>
            </a:r>
            <a:r>
              <a:rPr lang="ru-RU" altLang="ru-RU" sz="1600" cap="none" dirty="0" err="1">
                <a:solidFill>
                  <a:schemeClr val="tx1"/>
                </a:solidFill>
                <a:latin typeface="Cambria" panose="02040503050406030204" pitchFamily="18" charset="0"/>
                <a:ea typeface="Cambria" panose="02040503050406030204" pitchFamily="18" charset="0"/>
              </a:rPr>
              <a:t>рилизинг</a:t>
            </a:r>
            <a:r>
              <a:rPr lang="ru-RU" altLang="ru-RU" sz="1600" cap="none" dirty="0">
                <a:solidFill>
                  <a:schemeClr val="tx1"/>
                </a:solidFill>
                <a:latin typeface="Cambria" panose="02040503050406030204" pitchFamily="18" charset="0"/>
                <a:ea typeface="Cambria" panose="02040503050406030204" pitchFamily="18" charset="0"/>
              </a:rPr>
              <a:t>-гормона (</a:t>
            </a:r>
            <a:r>
              <a:rPr lang="ru-RU" altLang="ru-RU" sz="1600" cap="none" dirty="0" err="1">
                <a:solidFill>
                  <a:schemeClr val="tx1"/>
                </a:solidFill>
                <a:latin typeface="Cambria" panose="02040503050406030204" pitchFamily="18" charset="0"/>
                <a:ea typeface="Cambria" panose="02040503050406030204" pitchFamily="18" charset="0"/>
              </a:rPr>
              <a:t>гнрг</a:t>
            </a:r>
            <a:r>
              <a:rPr lang="ru-RU" altLang="ru-RU" sz="1600" cap="none" dirty="0">
                <a:solidFill>
                  <a:schemeClr val="tx1"/>
                </a:solidFill>
                <a:latin typeface="Cambria" panose="02040503050406030204" pitchFamily="18" charset="0"/>
                <a:ea typeface="Cambria" panose="02040503050406030204" pitchFamily="18" charset="0"/>
              </a:rPr>
              <a:t>) и </a:t>
            </a:r>
            <a:r>
              <a:rPr lang="ru-RU" altLang="ru-RU" sz="1600" cap="none" dirty="0" err="1">
                <a:solidFill>
                  <a:schemeClr val="tx1"/>
                </a:solidFill>
                <a:latin typeface="Cambria" panose="02040503050406030204" pitchFamily="18" charset="0"/>
                <a:ea typeface="Cambria" panose="02040503050406030204" pitchFamily="18" charset="0"/>
              </a:rPr>
              <a:t>гонадотопинов</a:t>
            </a:r>
            <a:r>
              <a:rPr lang="ru-RU" altLang="ru-RU" sz="1600" cap="none" dirty="0">
                <a:solidFill>
                  <a:schemeClr val="tx1"/>
                </a:solidFill>
                <a:latin typeface="Cambria" panose="02040503050406030204" pitchFamily="18" charset="0"/>
                <a:ea typeface="Cambria" panose="02040503050406030204" pitchFamily="18" charset="0"/>
              </a:rPr>
              <a:t> (фолликулостимулирующего гормона (ФСГ) и </a:t>
            </a:r>
            <a:r>
              <a:rPr lang="ru-RU" altLang="ru-RU" sz="1600" cap="none" dirty="0" err="1">
                <a:solidFill>
                  <a:schemeClr val="tx1"/>
                </a:solidFill>
                <a:latin typeface="Cambria" panose="02040503050406030204" pitchFamily="18" charset="0"/>
                <a:ea typeface="Cambria" panose="02040503050406030204" pitchFamily="18" charset="0"/>
              </a:rPr>
              <a:t>лютеинизирующего</a:t>
            </a:r>
            <a:r>
              <a:rPr lang="ru-RU" altLang="ru-RU" sz="1600" cap="none" dirty="0">
                <a:solidFill>
                  <a:schemeClr val="tx1"/>
                </a:solidFill>
                <a:latin typeface="Cambria" panose="02040503050406030204" pitchFamily="18" charset="0"/>
                <a:ea typeface="Cambria" panose="02040503050406030204" pitchFamily="18" charset="0"/>
              </a:rPr>
              <a:t> гормона (ЛГ))</a:t>
            </a:r>
          </a:p>
        </p:txBody>
      </p:sp>
      <p:sp>
        <p:nvSpPr>
          <p:cNvPr id="910351" name="Text Box 15"/>
          <p:cNvSpPr txBox="1">
            <a:spLocks noChangeArrowheads="1"/>
          </p:cNvSpPr>
          <p:nvPr/>
        </p:nvSpPr>
        <p:spPr bwMode="auto">
          <a:xfrm>
            <a:off x="698204" y="69374"/>
            <a:ext cx="1046243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3600" b="1" dirty="0" err="1">
                <a:latin typeface="Cambria" panose="02040503050406030204" pitchFamily="18" charset="0"/>
                <a:ea typeface="Cambria" panose="02040503050406030204" pitchFamily="18" charset="0"/>
              </a:rPr>
              <a:t>Vitex</a:t>
            </a:r>
            <a:r>
              <a:rPr lang="en-US" altLang="ru-RU" sz="3600" b="1" dirty="0">
                <a:latin typeface="Cambria" panose="02040503050406030204" pitchFamily="18" charset="0"/>
                <a:ea typeface="Cambria" panose="02040503050406030204" pitchFamily="18" charset="0"/>
              </a:rPr>
              <a:t> Agnus </a:t>
            </a:r>
            <a:r>
              <a:rPr lang="en-US" altLang="ru-RU" sz="3600" b="1" dirty="0" err="1">
                <a:latin typeface="Cambria" panose="02040503050406030204" pitchFamily="18" charset="0"/>
                <a:ea typeface="Cambria" panose="02040503050406030204" pitchFamily="18" charset="0"/>
              </a:rPr>
              <a:t>Castus</a:t>
            </a:r>
            <a:r>
              <a:rPr lang="en-US" altLang="ru-RU" sz="3600" b="1" dirty="0">
                <a:latin typeface="Cambria" panose="02040503050406030204" pitchFamily="18" charset="0"/>
                <a:ea typeface="Cambria" panose="02040503050406030204" pitchFamily="18" charset="0"/>
              </a:rPr>
              <a:t> </a:t>
            </a:r>
            <a:r>
              <a:rPr lang="ru-RU" altLang="ru-RU" sz="3600" b="1" dirty="0">
                <a:latin typeface="Cambria" panose="02040503050406030204" pitchFamily="18" charset="0"/>
                <a:ea typeface="Cambria" panose="02040503050406030204" pitchFamily="18" charset="0"/>
              </a:rPr>
              <a:t>(</a:t>
            </a:r>
            <a:r>
              <a:rPr lang="ru-RU" altLang="ru-RU" sz="3600" b="1" dirty="0" err="1">
                <a:latin typeface="Cambria" panose="02040503050406030204" pitchFamily="18" charset="0"/>
                <a:ea typeface="Cambria" panose="02040503050406030204" pitchFamily="18" charset="0"/>
              </a:rPr>
              <a:t>Витекс</a:t>
            </a:r>
            <a:r>
              <a:rPr lang="ru-RU" altLang="ru-RU" sz="3600" b="1" dirty="0">
                <a:latin typeface="Cambria" panose="02040503050406030204" pitchFamily="18" charset="0"/>
                <a:ea typeface="Cambria" panose="02040503050406030204" pitchFamily="18" charset="0"/>
              </a:rPr>
              <a:t> священный)</a:t>
            </a:r>
            <a:r>
              <a:rPr lang="en-US" altLang="ru-RU" sz="3600" dirty="0">
                <a:latin typeface="Cambria" panose="02040503050406030204" pitchFamily="18" charset="0"/>
                <a:ea typeface="Cambria" panose="02040503050406030204" pitchFamily="18" charset="0"/>
              </a:rPr>
              <a:t> </a:t>
            </a:r>
            <a:endParaRPr lang="ru-RU" altLang="ru-RU" sz="3600" dirty="0">
              <a:latin typeface="Cambria" panose="02040503050406030204" pitchFamily="18" charset="0"/>
              <a:ea typeface="Cambria" panose="02040503050406030204" pitchFamily="18" charset="0"/>
            </a:endParaRPr>
          </a:p>
          <a:p>
            <a:r>
              <a:rPr lang="ru-RU" altLang="ru-RU" sz="3600" b="1" dirty="0"/>
              <a:t>Механизм действия</a:t>
            </a:r>
          </a:p>
        </p:txBody>
      </p:sp>
    </p:spTree>
    <p:extLst>
      <p:ext uri="{BB962C8B-B14F-4D97-AF65-F5344CB8AC3E}">
        <p14:creationId xmlns:p14="http://schemas.microsoft.com/office/powerpoint/2010/main" val="1894174249"/>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435933" y="140468"/>
            <a:ext cx="11111023" cy="1344748"/>
          </a:xfrm>
        </p:spPr>
        <p:txBody>
          <a:bodyPr>
            <a:normAutofit/>
          </a:bodyPr>
          <a:lstStyle/>
          <a:p>
            <a:pPr algn="l"/>
            <a:r>
              <a:rPr lang="ru-RU" sz="3200" b="1" dirty="0" err="1">
                <a:solidFill>
                  <a:schemeClr val="tx1"/>
                </a:solidFill>
                <a:latin typeface="Cambria" panose="02040503050406030204" pitchFamily="18" charset="0"/>
                <a:ea typeface="Cambria" panose="02040503050406030204" pitchFamily="18" charset="0"/>
              </a:rPr>
              <a:t>Дофаминергическое</a:t>
            </a:r>
            <a:r>
              <a:rPr lang="ru-RU" sz="3200" b="1" dirty="0">
                <a:solidFill>
                  <a:schemeClr val="tx1"/>
                </a:solidFill>
                <a:latin typeface="Cambria" panose="02040503050406030204" pitchFamily="18" charset="0"/>
                <a:ea typeface="Cambria" panose="02040503050406030204" pitchFamily="18" charset="0"/>
              </a:rPr>
              <a:t> действие</a:t>
            </a:r>
            <a:r>
              <a:rPr lang="en-US" sz="1800" b="1" dirty="0">
                <a:solidFill>
                  <a:schemeClr val="tx1"/>
                </a:solidFill>
                <a:latin typeface="Cambria" panose="02040503050406030204" pitchFamily="18" charset="0"/>
                <a:ea typeface="Cambria" panose="02040503050406030204" pitchFamily="18" charset="0"/>
              </a:rPr>
              <a:t/>
            </a:r>
            <a:br>
              <a:rPr lang="en-US" sz="1800" b="1" dirty="0">
                <a:solidFill>
                  <a:schemeClr val="tx1"/>
                </a:solidFill>
                <a:latin typeface="Cambria" panose="02040503050406030204" pitchFamily="18" charset="0"/>
                <a:ea typeface="Cambria" panose="02040503050406030204" pitchFamily="18" charset="0"/>
              </a:rPr>
            </a:br>
            <a:r>
              <a:rPr lang="ru-RU" sz="1800" b="1" dirty="0">
                <a:solidFill>
                  <a:schemeClr val="tx1"/>
                </a:solidFill>
                <a:latin typeface="Cambria" panose="02040503050406030204" pitchFamily="18" charset="0"/>
                <a:ea typeface="Cambria" panose="02040503050406030204" pitchFamily="18" charset="0"/>
              </a:rPr>
              <a:t/>
            </a:r>
            <a:br>
              <a:rPr lang="ru-RU" sz="1800" b="1" dirty="0">
                <a:solidFill>
                  <a:schemeClr val="tx1"/>
                </a:solidFill>
                <a:latin typeface="Cambria" panose="02040503050406030204" pitchFamily="18" charset="0"/>
                <a:ea typeface="Cambria" panose="02040503050406030204" pitchFamily="18" charset="0"/>
              </a:rPr>
            </a:br>
            <a:r>
              <a:rPr lang="ru-RU" sz="1800" cap="none" dirty="0">
                <a:solidFill>
                  <a:schemeClr val="tx1"/>
                </a:solidFill>
                <a:latin typeface="Cambria" panose="02040503050406030204" pitchFamily="18" charset="0"/>
                <a:ea typeface="Cambria" panose="02040503050406030204" pitchFamily="18" charset="0"/>
              </a:rPr>
              <a:t>экстракт плодов </a:t>
            </a:r>
            <a:r>
              <a:rPr lang="en-US" sz="1800" cap="none" dirty="0">
                <a:solidFill>
                  <a:schemeClr val="tx1"/>
                </a:solidFill>
                <a:latin typeface="Cambria" panose="02040503050406030204" pitchFamily="18" charset="0"/>
                <a:ea typeface="Cambria" panose="02040503050406030204" pitchFamily="18" charset="0"/>
              </a:rPr>
              <a:t>vitex agnus-</a:t>
            </a:r>
            <a:r>
              <a:rPr lang="en-US" sz="1800" cap="none" dirty="0" err="1">
                <a:solidFill>
                  <a:schemeClr val="tx1"/>
                </a:solidFill>
                <a:latin typeface="Cambria" panose="02040503050406030204" pitchFamily="18" charset="0"/>
                <a:ea typeface="Cambria" panose="02040503050406030204" pitchFamily="18" charset="0"/>
              </a:rPr>
              <a:t>castus</a:t>
            </a:r>
            <a:r>
              <a:rPr lang="de-DE" sz="1800" cap="none" dirty="0">
                <a:solidFill>
                  <a:schemeClr val="tx1"/>
                </a:solidFill>
                <a:latin typeface="Cambria" panose="02040503050406030204" pitchFamily="18" charset="0"/>
                <a:ea typeface="Cambria" panose="02040503050406030204" pitchFamily="18" charset="0"/>
              </a:rPr>
              <a:t> </a:t>
            </a:r>
            <a:r>
              <a:rPr lang="ru-RU" sz="1800" cap="none" dirty="0">
                <a:solidFill>
                  <a:schemeClr val="tx1"/>
                </a:solidFill>
                <a:latin typeface="Cambria" panose="02040503050406030204" pitchFamily="18" charset="0"/>
                <a:ea typeface="Cambria" panose="02040503050406030204" pitchFamily="18" charset="0"/>
              </a:rPr>
              <a:t>(</a:t>
            </a:r>
            <a:r>
              <a:rPr lang="de-DE" sz="1800" cap="none" dirty="0" err="1">
                <a:solidFill>
                  <a:schemeClr val="tx1"/>
                </a:solidFill>
                <a:latin typeface="Cambria" panose="02040503050406030204" pitchFamily="18" charset="0"/>
                <a:ea typeface="Cambria" panose="02040503050406030204" pitchFamily="18" charset="0"/>
              </a:rPr>
              <a:t>bno</a:t>
            </a:r>
            <a:r>
              <a:rPr lang="de-DE" sz="1800" cap="none" dirty="0">
                <a:solidFill>
                  <a:schemeClr val="tx1"/>
                </a:solidFill>
                <a:latin typeface="Cambria" panose="02040503050406030204" pitchFamily="18" charset="0"/>
                <a:ea typeface="Cambria" panose="02040503050406030204" pitchFamily="18" charset="0"/>
              </a:rPr>
              <a:t> 1095</a:t>
            </a:r>
            <a:r>
              <a:rPr lang="ru-RU" sz="1800" cap="none" dirty="0">
                <a:solidFill>
                  <a:schemeClr val="tx1"/>
                </a:solidFill>
                <a:latin typeface="Cambria" panose="02040503050406030204" pitchFamily="18" charset="0"/>
                <a:ea typeface="Cambria" panose="02040503050406030204" pitchFamily="18" charset="0"/>
              </a:rPr>
              <a:t>)</a:t>
            </a:r>
            <a:r>
              <a:rPr lang="en-US" sz="1800" cap="none" dirty="0">
                <a:solidFill>
                  <a:schemeClr val="tx1"/>
                </a:solidFill>
                <a:latin typeface="Cambria" panose="02040503050406030204" pitchFamily="18" charset="0"/>
                <a:ea typeface="Cambria" panose="02040503050406030204" pitchFamily="18" charset="0"/>
              </a:rPr>
              <a:t> </a:t>
            </a:r>
            <a:r>
              <a:rPr lang="ru-RU" sz="1800" cap="none" dirty="0">
                <a:solidFill>
                  <a:schemeClr val="tx1"/>
                </a:solidFill>
                <a:latin typeface="Cambria" panose="02040503050406030204" pitchFamily="18" charset="0"/>
                <a:ea typeface="Cambria" panose="02040503050406030204" pitchFamily="18" charset="0"/>
              </a:rPr>
              <a:t>действует подобно дофамину подавляя секрецию пролактина в </a:t>
            </a:r>
            <a:r>
              <a:rPr lang="ru-RU" sz="1800" cap="none" dirty="0" err="1">
                <a:solidFill>
                  <a:schemeClr val="tx1"/>
                </a:solidFill>
                <a:latin typeface="Cambria" panose="02040503050406030204" pitchFamily="18" charset="0"/>
                <a:ea typeface="Cambria" panose="02040503050406030204" pitchFamily="18" charset="0"/>
              </a:rPr>
              <a:t>лактотрофных</a:t>
            </a:r>
            <a:r>
              <a:rPr lang="ru-RU" sz="1800" cap="none" dirty="0">
                <a:solidFill>
                  <a:schemeClr val="tx1"/>
                </a:solidFill>
                <a:latin typeface="Cambria" panose="02040503050406030204" pitchFamily="18" charset="0"/>
                <a:ea typeface="Cambria" panose="02040503050406030204" pitchFamily="18" charset="0"/>
              </a:rPr>
              <a:t> клетках гипофиза а также активирует </a:t>
            </a:r>
            <a:r>
              <a:rPr lang="de-DE" sz="1800" cap="none" dirty="0">
                <a:solidFill>
                  <a:schemeClr val="tx1"/>
                </a:solidFill>
                <a:latin typeface="Cambria" panose="02040503050406030204" pitchFamily="18" charset="0"/>
                <a:ea typeface="Cambria" panose="02040503050406030204" pitchFamily="18" charset="0"/>
              </a:rPr>
              <a:t>d2</a:t>
            </a:r>
            <a:r>
              <a:rPr lang="ru-RU" sz="1800" cap="none" dirty="0">
                <a:solidFill>
                  <a:schemeClr val="tx1"/>
                </a:solidFill>
                <a:latin typeface="Cambria" panose="02040503050406030204" pitchFamily="18" charset="0"/>
                <a:ea typeface="Cambria" panose="02040503050406030204" pitchFamily="18" charset="0"/>
              </a:rPr>
              <a:t>-рецепторы (</a:t>
            </a:r>
            <a:r>
              <a:rPr lang="de-DE" sz="1800" i="1" cap="none" dirty="0">
                <a:solidFill>
                  <a:schemeClr val="tx1"/>
                </a:solidFill>
                <a:latin typeface="Cambria" panose="02040503050406030204" pitchFamily="18" charset="0"/>
                <a:ea typeface="Cambria" panose="02040503050406030204" pitchFamily="18" charset="0"/>
              </a:rPr>
              <a:t>in vitro</a:t>
            </a:r>
            <a:r>
              <a:rPr lang="ru-RU" sz="1800" i="1" cap="none" dirty="0">
                <a:solidFill>
                  <a:schemeClr val="tx1"/>
                </a:solidFill>
                <a:latin typeface="Cambria" panose="02040503050406030204" pitchFamily="18" charset="0"/>
                <a:ea typeface="Cambria" panose="02040503050406030204" pitchFamily="18" charset="0"/>
              </a:rPr>
              <a:t>)</a:t>
            </a:r>
            <a:endParaRPr lang="de-DE" sz="1600" i="1" dirty="0">
              <a:solidFill>
                <a:schemeClr val="tx1"/>
              </a:solidFill>
              <a:latin typeface="Cambria" panose="02040503050406030204" pitchFamily="18" charset="0"/>
              <a:ea typeface="Cambria" panose="02040503050406030204" pitchFamily="18" charset="0"/>
            </a:endParaRPr>
          </a:p>
        </p:txBody>
      </p:sp>
      <p:sp>
        <p:nvSpPr>
          <p:cNvPr id="48" name="Textfeld 47"/>
          <p:cNvSpPr txBox="1"/>
          <p:nvPr/>
        </p:nvSpPr>
        <p:spPr>
          <a:xfrm>
            <a:off x="6491090" y="2281888"/>
            <a:ext cx="5055866" cy="3785652"/>
          </a:xfrm>
          <a:prstGeom prst="rect">
            <a:avLst/>
          </a:prstGeom>
          <a:noFill/>
        </p:spPr>
        <p:txBody>
          <a:bodyPr wrap="square" rtlCol="0">
            <a:spAutoFit/>
          </a:bodyPr>
          <a:lstStyle/>
          <a:p>
            <a:pPr marL="342900" indent="-342900">
              <a:buFont typeface="+mj-lt"/>
              <a:buAutoNum type="arabicPeriod"/>
            </a:pPr>
            <a:r>
              <a:rPr lang="ru-RU" sz="2400" dirty="0">
                <a:latin typeface="Cambria" panose="02040503050406030204" pitchFamily="18" charset="0"/>
                <a:ea typeface="Cambria" panose="02040503050406030204" pitchFamily="18" charset="0"/>
                <a:cs typeface="Verdana" panose="020B0604030504040204" pitchFamily="34" charset="0"/>
              </a:rPr>
              <a:t>Связывание </a:t>
            </a:r>
            <a:r>
              <a:rPr lang="en-US" sz="2400" dirty="0">
                <a:latin typeface="Cambria" panose="02040503050406030204" pitchFamily="18" charset="0"/>
                <a:ea typeface="Cambria" panose="02040503050406030204" pitchFamily="18" charset="0"/>
                <a:cs typeface="Verdana" panose="020B0604030504040204" pitchFamily="34" charset="0"/>
              </a:rPr>
              <a:t>BNO 1095 </a:t>
            </a:r>
            <a:r>
              <a:rPr lang="ru-RU" sz="2400" dirty="0">
                <a:latin typeface="Cambria" panose="02040503050406030204" pitchFamily="18" charset="0"/>
                <a:ea typeface="Cambria" panose="02040503050406030204" pitchFamily="18" charset="0"/>
                <a:cs typeface="Verdana" panose="020B0604030504040204" pitchFamily="34" charset="0"/>
              </a:rPr>
              <a:t>с </a:t>
            </a:r>
            <a:r>
              <a:rPr lang="en-US" sz="2400" dirty="0">
                <a:latin typeface="Cambria" panose="02040503050406030204" pitchFamily="18" charset="0"/>
                <a:ea typeface="Cambria" panose="02040503050406030204" pitchFamily="18" charset="0"/>
                <a:cs typeface="Verdana" panose="020B0604030504040204" pitchFamily="34" charset="0"/>
              </a:rPr>
              <a:t>D2</a:t>
            </a:r>
            <a:r>
              <a:rPr lang="ru-RU" sz="2400" dirty="0">
                <a:latin typeface="Cambria" panose="02040503050406030204" pitchFamily="18" charset="0"/>
                <a:ea typeface="Cambria" panose="02040503050406030204" pitchFamily="18" charset="0"/>
                <a:cs typeface="Verdana" panose="020B0604030504040204" pitchFamily="34" charset="0"/>
              </a:rPr>
              <a:t>-рецепторами </a:t>
            </a:r>
            <a:r>
              <a:rPr lang="en-US" sz="2400" dirty="0">
                <a:latin typeface="Cambria" panose="02040503050406030204" pitchFamily="18" charset="0"/>
                <a:ea typeface="Cambria" panose="02040503050406030204" pitchFamily="18" charset="0"/>
                <a:cs typeface="Verdana" panose="020B0604030504040204" pitchFamily="34" charset="0"/>
              </a:rPr>
              <a:t>– </a:t>
            </a:r>
            <a:r>
              <a:rPr lang="ru-RU" sz="2400" dirty="0" err="1">
                <a:latin typeface="Cambria" panose="02040503050406030204" pitchFamily="18" charset="0"/>
                <a:ea typeface="Cambria" panose="02040503050406030204" pitchFamily="18" charset="0"/>
                <a:cs typeface="Verdana" panose="020B0604030504040204" pitchFamily="34" charset="0"/>
              </a:rPr>
              <a:t>дофаминергический</a:t>
            </a:r>
            <a:r>
              <a:rPr lang="ru-RU" sz="2400" dirty="0">
                <a:latin typeface="Cambria" panose="02040503050406030204" pitchFamily="18" charset="0"/>
                <a:ea typeface="Cambria" panose="02040503050406030204" pitchFamily="18" charset="0"/>
                <a:cs typeface="Verdana" panose="020B0604030504040204" pitchFamily="34" charset="0"/>
              </a:rPr>
              <a:t> эффект</a:t>
            </a:r>
            <a:endParaRPr lang="en-US" sz="2400" dirty="0">
              <a:latin typeface="Cambria" panose="02040503050406030204" pitchFamily="18" charset="0"/>
              <a:ea typeface="Cambria" panose="02040503050406030204" pitchFamily="18" charset="0"/>
              <a:cs typeface="Verdana" panose="020B0604030504040204" pitchFamily="34" charset="0"/>
            </a:endParaRPr>
          </a:p>
          <a:p>
            <a:pPr marL="342900" indent="-342900">
              <a:buFont typeface="+mj-lt"/>
              <a:buAutoNum type="arabicPeriod"/>
            </a:pPr>
            <a:endParaRPr lang="en-US" sz="2400" dirty="0">
              <a:latin typeface="Cambria" panose="02040503050406030204" pitchFamily="18" charset="0"/>
              <a:ea typeface="Cambria" panose="02040503050406030204" pitchFamily="18" charset="0"/>
              <a:cs typeface="Verdana" panose="020B0604030504040204" pitchFamily="34" charset="0"/>
            </a:endParaRPr>
          </a:p>
          <a:p>
            <a:pPr marL="342900" indent="-342900">
              <a:buFont typeface="+mj-lt"/>
              <a:buAutoNum type="arabicPeriod"/>
            </a:pPr>
            <a:r>
              <a:rPr lang="ru-RU" sz="2400" b="1" dirty="0">
                <a:latin typeface="Cambria" panose="02040503050406030204" pitchFamily="18" charset="0"/>
                <a:ea typeface="Cambria" panose="02040503050406030204" pitchFamily="18" charset="0"/>
                <a:cs typeface="Verdana" panose="020B0604030504040204" pitchFamily="34" charset="0"/>
              </a:rPr>
              <a:t>Новое</a:t>
            </a:r>
            <a:r>
              <a:rPr lang="en-US" sz="2400" b="1" dirty="0">
                <a:latin typeface="Cambria" panose="02040503050406030204" pitchFamily="18" charset="0"/>
                <a:ea typeface="Cambria" panose="02040503050406030204" pitchFamily="18" charset="0"/>
                <a:cs typeface="Verdana" panose="020B0604030504040204" pitchFamily="34" charset="0"/>
              </a:rPr>
              <a:t>: </a:t>
            </a:r>
            <a:r>
              <a:rPr lang="ru-RU" sz="2400" dirty="0">
                <a:latin typeface="Cambria" panose="02040503050406030204" pitchFamily="18" charset="0"/>
                <a:ea typeface="Cambria" panose="02040503050406030204" pitchFamily="18" charset="0"/>
                <a:cs typeface="Verdana" panose="020B0604030504040204" pitchFamily="34" charset="0"/>
              </a:rPr>
              <a:t>Экстракт</a:t>
            </a:r>
            <a:r>
              <a:rPr lang="ru-RU" sz="2400" b="1" dirty="0">
                <a:latin typeface="Cambria" panose="02040503050406030204" pitchFamily="18" charset="0"/>
                <a:ea typeface="Cambria" panose="02040503050406030204" pitchFamily="18" charset="0"/>
                <a:cs typeface="Verdana" panose="020B0604030504040204" pitchFamily="34" charset="0"/>
              </a:rPr>
              <a:t> </a:t>
            </a:r>
            <a:r>
              <a:rPr lang="en-US" sz="2400" dirty="0">
                <a:latin typeface="Cambria" panose="02040503050406030204" pitchFamily="18" charset="0"/>
                <a:ea typeface="Cambria" panose="02040503050406030204" pitchFamily="18" charset="0"/>
                <a:cs typeface="Verdana" panose="020B0604030504040204" pitchFamily="34" charset="0"/>
              </a:rPr>
              <a:t>BNO 1095 </a:t>
            </a:r>
            <a:r>
              <a:rPr lang="ru-RU" sz="2400" b="1" dirty="0">
                <a:latin typeface="Cambria" panose="02040503050406030204" pitchFamily="18" charset="0"/>
                <a:ea typeface="Cambria" panose="02040503050406030204" pitchFamily="18" charset="0"/>
                <a:cs typeface="Verdana" panose="020B0604030504040204" pitchFamily="34" charset="0"/>
              </a:rPr>
              <a:t>активирует </a:t>
            </a:r>
            <a:r>
              <a:rPr lang="en-US" sz="2400" b="1" dirty="0">
                <a:latin typeface="Cambria" panose="02040503050406030204" pitchFamily="18" charset="0"/>
                <a:ea typeface="Cambria" panose="02040503050406030204" pitchFamily="18" charset="0"/>
                <a:cs typeface="Verdana" panose="020B0604030504040204" pitchFamily="34" charset="0"/>
              </a:rPr>
              <a:t>D2</a:t>
            </a:r>
            <a:r>
              <a:rPr lang="ru-RU" sz="2400" b="1" dirty="0">
                <a:latin typeface="Cambria" panose="02040503050406030204" pitchFamily="18" charset="0"/>
                <a:ea typeface="Cambria" panose="02040503050406030204" pitchFamily="18" charset="0"/>
                <a:cs typeface="Verdana" panose="020B0604030504040204" pitchFamily="34" charset="0"/>
              </a:rPr>
              <a:t>-рецепторы</a:t>
            </a:r>
            <a:r>
              <a:rPr lang="ru-RU" sz="2400" dirty="0">
                <a:latin typeface="Cambria" panose="02040503050406030204" pitchFamily="18" charset="0"/>
                <a:ea typeface="Cambria" panose="02040503050406030204" pitchFamily="18" charset="0"/>
                <a:cs typeface="Verdana" panose="020B0604030504040204" pitchFamily="34" charset="0"/>
              </a:rPr>
              <a:t>, что было установлено в тесте с определением уровней </a:t>
            </a:r>
            <a:r>
              <a:rPr lang="ru-RU" sz="2400" dirty="0" err="1">
                <a:latin typeface="Cambria" panose="02040503050406030204" pitchFamily="18" charset="0"/>
                <a:ea typeface="Cambria" panose="02040503050406030204" pitchFamily="18" charset="0"/>
                <a:cs typeface="Verdana" panose="020B0604030504040204" pitchFamily="34" charset="0"/>
              </a:rPr>
              <a:t>цАМФ</a:t>
            </a:r>
            <a:endParaRPr lang="en-US" sz="2400" dirty="0">
              <a:latin typeface="Cambria" panose="02040503050406030204" pitchFamily="18" charset="0"/>
              <a:ea typeface="Cambria" panose="02040503050406030204" pitchFamily="18" charset="0"/>
              <a:cs typeface="Verdana" panose="020B0604030504040204" pitchFamily="34" charset="0"/>
            </a:endParaRPr>
          </a:p>
          <a:p>
            <a:endParaRPr lang="en-US" sz="2400" dirty="0">
              <a:latin typeface="Cambria" panose="02040503050406030204" pitchFamily="18" charset="0"/>
              <a:ea typeface="Cambria" panose="02040503050406030204" pitchFamily="18" charset="0"/>
              <a:cs typeface="Verdana" panose="020B0604030504040204" pitchFamily="34" charset="0"/>
            </a:endParaRPr>
          </a:p>
          <a:p>
            <a:pPr marL="342900" indent="-342900">
              <a:buFont typeface="+mj-lt"/>
              <a:buAutoNum type="arabicPeriod"/>
            </a:pPr>
            <a:endParaRPr lang="en-US" sz="2400" dirty="0">
              <a:latin typeface="Cambria" panose="02040503050406030204" pitchFamily="18" charset="0"/>
              <a:ea typeface="Cambria" panose="02040503050406030204" pitchFamily="18" charset="0"/>
              <a:cs typeface="Verdana" panose="020B0604030504040204" pitchFamily="34" charset="0"/>
            </a:endParaRPr>
          </a:p>
        </p:txBody>
      </p:sp>
      <p:grpSp>
        <p:nvGrpSpPr>
          <p:cNvPr id="3" name="Группа 2">
            <a:extLst>
              <a:ext uri="{FF2B5EF4-FFF2-40B4-BE49-F238E27FC236}">
                <a16:creationId xmlns:a16="http://schemas.microsoft.com/office/drawing/2014/main" xmlns="" id="{23717889-D3E3-420A-A727-41E72DD7C041}"/>
              </a:ext>
            </a:extLst>
          </p:cNvPr>
          <p:cNvGrpSpPr/>
          <p:nvPr/>
        </p:nvGrpSpPr>
        <p:grpSpPr>
          <a:xfrm>
            <a:off x="435933" y="1605280"/>
            <a:ext cx="6018030" cy="5138868"/>
            <a:chOff x="1948086" y="2239154"/>
            <a:chExt cx="4552776" cy="4101479"/>
          </a:xfrm>
        </p:grpSpPr>
        <p:sp>
          <p:nvSpPr>
            <p:cNvPr id="18" name="Oval 12"/>
            <p:cNvSpPr>
              <a:spLocks noChangeArrowheads="1"/>
            </p:cNvSpPr>
            <p:nvPr/>
          </p:nvSpPr>
          <p:spPr bwMode="auto">
            <a:xfrm>
              <a:off x="2801172" y="3276376"/>
              <a:ext cx="2897187" cy="2528888"/>
            </a:xfrm>
            <a:prstGeom prst="ellipse">
              <a:avLst/>
            </a:prstGeom>
            <a:gradFill flip="none" rotWithShape="1">
              <a:gsLst>
                <a:gs pos="77000">
                  <a:srgbClr val="A05599">
                    <a:tint val="66000"/>
                    <a:satMod val="160000"/>
                  </a:srgbClr>
                </a:gs>
                <a:gs pos="0">
                  <a:srgbClr val="A05599">
                    <a:tint val="44500"/>
                    <a:satMod val="160000"/>
                  </a:srgbClr>
                </a:gs>
                <a:gs pos="27000">
                  <a:srgbClr val="A05599">
                    <a:tint val="23500"/>
                    <a:satMod val="160000"/>
                  </a:srgbClr>
                </a:gs>
              </a:gsLst>
              <a:path path="circle">
                <a:fillToRect l="50000" t="50000" r="50000" b="50000"/>
              </a:path>
              <a:tileRect/>
            </a:gradFill>
            <a:ln w="936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en-US">
                <a:latin typeface="Cambria" panose="02040503050406030204" pitchFamily="18" charset="0"/>
                <a:ea typeface="Cambria" panose="02040503050406030204" pitchFamily="18" charset="0"/>
              </a:endParaRPr>
            </a:p>
          </p:txBody>
        </p:sp>
        <p:sp>
          <p:nvSpPr>
            <p:cNvPr id="19" name="Rectangle 13"/>
            <p:cNvSpPr>
              <a:spLocks noChangeArrowheads="1"/>
            </p:cNvSpPr>
            <p:nvPr/>
          </p:nvSpPr>
          <p:spPr bwMode="auto">
            <a:xfrm>
              <a:off x="3871147" y="3146201"/>
              <a:ext cx="757237" cy="584200"/>
            </a:xfrm>
            <a:prstGeom prst="rect">
              <a:avLst/>
            </a:prstGeom>
            <a:solidFill>
              <a:srgbClr val="FFCCFF"/>
            </a:solidFill>
            <a:ln w="936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txBody>
            <a:bodyPr wrap="none" anchor="ctr"/>
            <a:lstStyle/>
            <a:p>
              <a:endParaRPr lang="en-US">
                <a:latin typeface="Cambria" panose="02040503050406030204" pitchFamily="18" charset="0"/>
                <a:ea typeface="Cambria" panose="02040503050406030204" pitchFamily="18" charset="0"/>
              </a:endParaRPr>
            </a:p>
          </p:txBody>
        </p:sp>
        <p:sp>
          <p:nvSpPr>
            <p:cNvPr id="20" name="Oval 14"/>
            <p:cNvSpPr>
              <a:spLocks noChangeArrowheads="1"/>
            </p:cNvSpPr>
            <p:nvPr/>
          </p:nvSpPr>
          <p:spPr bwMode="auto">
            <a:xfrm>
              <a:off x="4061647" y="3665314"/>
              <a:ext cx="377825" cy="323851"/>
            </a:xfrm>
            <a:prstGeom prst="ellipse">
              <a:avLst/>
            </a:prstGeom>
            <a:solidFill>
              <a:srgbClr val="FF99CC"/>
            </a:solidFill>
            <a:ln w="936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txBody>
            <a:bodyPr wrap="none" anchor="ctr"/>
            <a:lstStyle/>
            <a:p>
              <a:endParaRPr lang="en-US">
                <a:latin typeface="Cambria" panose="02040503050406030204" pitchFamily="18" charset="0"/>
                <a:ea typeface="Cambria" panose="02040503050406030204" pitchFamily="18" charset="0"/>
              </a:endParaRPr>
            </a:p>
          </p:txBody>
        </p:sp>
        <p:sp>
          <p:nvSpPr>
            <p:cNvPr id="21" name="Text Box 15"/>
            <p:cNvSpPr txBox="1">
              <a:spLocks noChangeArrowheads="1"/>
            </p:cNvSpPr>
            <p:nvPr/>
          </p:nvSpPr>
          <p:spPr bwMode="auto">
            <a:xfrm>
              <a:off x="4151784" y="4509123"/>
              <a:ext cx="1071562"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Verdana" pitchFamily="34"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Verdana" pitchFamily="34"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Verdana" pitchFamily="34"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Verdana" pitchFamily="34"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Verdana"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Verdana"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Verdana"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Verdana"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Verdana" pitchFamily="34" charset="0"/>
                </a:defRPr>
              </a:lvl9pPr>
            </a:lstStyle>
            <a:p>
              <a:pPr algn="ctr">
                <a:spcBef>
                  <a:spcPts val="1500"/>
                </a:spcBef>
                <a:buClr>
                  <a:srgbClr val="000000"/>
                </a:buClr>
                <a:buSzPct val="100000"/>
              </a:pPr>
              <a:r>
                <a:rPr lang="ru-RU" sz="1600" dirty="0" err="1">
                  <a:latin typeface="Cambria" panose="02040503050406030204" pitchFamily="18" charset="0"/>
                  <a:ea typeface="Cambria" panose="02040503050406030204" pitchFamily="18" charset="0"/>
                  <a:cs typeface="Verdana" pitchFamily="34" charset="0"/>
                </a:rPr>
                <a:t>цАМФ</a:t>
              </a:r>
              <a:endParaRPr lang="en-GB" sz="1600" dirty="0">
                <a:latin typeface="Cambria" panose="02040503050406030204" pitchFamily="18" charset="0"/>
                <a:ea typeface="Cambria" panose="02040503050406030204" pitchFamily="18" charset="0"/>
                <a:cs typeface="Verdana" pitchFamily="34" charset="0"/>
              </a:endParaRPr>
            </a:p>
          </p:txBody>
        </p:sp>
        <p:sp>
          <p:nvSpPr>
            <p:cNvPr id="22" name="Text Box 16"/>
            <p:cNvSpPr txBox="1">
              <a:spLocks noChangeArrowheads="1"/>
            </p:cNvSpPr>
            <p:nvPr/>
          </p:nvSpPr>
          <p:spPr bwMode="auto">
            <a:xfrm>
              <a:off x="3424320" y="4517795"/>
              <a:ext cx="820738"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Verdana" pitchFamily="34"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Verdana" pitchFamily="34"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Verdana" pitchFamily="34"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Verdana" pitchFamily="34"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Verdana"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Verdana"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Verdana"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Verdana"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Verdana" pitchFamily="34" charset="0"/>
                </a:defRPr>
              </a:lvl9pPr>
            </a:lstStyle>
            <a:p>
              <a:pPr algn="ctr">
                <a:spcBef>
                  <a:spcPts val="1500"/>
                </a:spcBef>
                <a:buClr>
                  <a:srgbClr val="000000"/>
                </a:buClr>
                <a:buSzPct val="100000"/>
              </a:pPr>
              <a:r>
                <a:rPr lang="ru-RU" sz="1600" dirty="0">
                  <a:latin typeface="Cambria" panose="02040503050406030204" pitchFamily="18" charset="0"/>
                  <a:ea typeface="Cambria" panose="02040503050406030204" pitchFamily="18" charset="0"/>
                  <a:cs typeface="Verdana" pitchFamily="34" charset="0"/>
                </a:rPr>
                <a:t>АТФ</a:t>
              </a:r>
              <a:endParaRPr lang="en-GB" sz="1600" dirty="0">
                <a:latin typeface="Cambria" panose="02040503050406030204" pitchFamily="18" charset="0"/>
                <a:ea typeface="Cambria" panose="02040503050406030204" pitchFamily="18" charset="0"/>
                <a:cs typeface="Verdana" pitchFamily="34" charset="0"/>
              </a:endParaRPr>
            </a:p>
          </p:txBody>
        </p:sp>
        <p:sp>
          <p:nvSpPr>
            <p:cNvPr id="24" name="Text Box 18"/>
            <p:cNvSpPr txBox="1">
              <a:spLocks noChangeArrowheads="1"/>
            </p:cNvSpPr>
            <p:nvPr/>
          </p:nvSpPr>
          <p:spPr bwMode="auto">
            <a:xfrm>
              <a:off x="3621488" y="5229203"/>
              <a:ext cx="1489661"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Verdana" pitchFamily="34"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Verdana" pitchFamily="34"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Verdana" pitchFamily="34"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Verdana" pitchFamily="34"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Verdana"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Verdana"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Verdana"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Verdana"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Verdana" pitchFamily="34" charset="0"/>
                </a:defRPr>
              </a:lvl9pPr>
            </a:lstStyle>
            <a:p>
              <a:pPr algn="ctr">
                <a:spcBef>
                  <a:spcPts val="1250"/>
                </a:spcBef>
                <a:buClr>
                  <a:srgbClr val="000000"/>
                </a:buClr>
                <a:buSzPct val="100000"/>
              </a:pPr>
              <a:r>
                <a:rPr lang="ru-RU" sz="1600" dirty="0">
                  <a:latin typeface="Cambria" panose="02040503050406030204" pitchFamily="18" charset="0"/>
                  <a:ea typeface="Cambria" panose="02040503050406030204" pitchFamily="18" charset="0"/>
                  <a:cs typeface="Verdana" pitchFamily="34" charset="0"/>
                </a:rPr>
                <a:t>Пролактин</a:t>
              </a:r>
              <a:endParaRPr lang="en-GB" sz="1600" dirty="0">
                <a:latin typeface="Cambria" panose="02040503050406030204" pitchFamily="18" charset="0"/>
                <a:ea typeface="Cambria" panose="02040503050406030204" pitchFamily="18" charset="0"/>
                <a:cs typeface="Verdana" pitchFamily="34" charset="0"/>
              </a:endParaRPr>
            </a:p>
          </p:txBody>
        </p:sp>
        <p:sp>
          <p:nvSpPr>
            <p:cNvPr id="25" name="AutoShape 19"/>
            <p:cNvSpPr>
              <a:spLocks noChangeArrowheads="1"/>
            </p:cNvSpPr>
            <p:nvPr/>
          </p:nvSpPr>
          <p:spPr bwMode="auto">
            <a:xfrm>
              <a:off x="4053709" y="2908078"/>
              <a:ext cx="379413" cy="5191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A05599"/>
            </a:solidFill>
            <a:ln w="936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de-DE">
                <a:latin typeface="Cambria" panose="02040503050406030204" pitchFamily="18" charset="0"/>
                <a:ea typeface="Cambria" panose="02040503050406030204" pitchFamily="18" charset="0"/>
              </a:endParaRPr>
            </a:p>
          </p:txBody>
        </p:sp>
        <p:sp>
          <p:nvSpPr>
            <p:cNvPr id="26" name="Line 20"/>
            <p:cNvSpPr>
              <a:spLocks noChangeShapeType="1"/>
            </p:cNvSpPr>
            <p:nvPr/>
          </p:nvSpPr>
          <p:spPr bwMode="auto">
            <a:xfrm flipH="1">
              <a:off x="4562242" y="4869162"/>
              <a:ext cx="141288" cy="306817"/>
            </a:xfrm>
            <a:prstGeom prst="line">
              <a:avLst/>
            </a:prstGeom>
            <a:noFill/>
            <a:ln w="50800" cap="flat">
              <a:solidFill>
                <a:srgbClr val="00457D"/>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latin typeface="Cambria" panose="02040503050406030204" pitchFamily="18" charset="0"/>
                <a:ea typeface="Cambria" panose="02040503050406030204" pitchFamily="18" charset="0"/>
              </a:endParaRPr>
            </a:p>
          </p:txBody>
        </p:sp>
        <p:sp>
          <p:nvSpPr>
            <p:cNvPr id="27" name="Text Box 21"/>
            <p:cNvSpPr txBox="1">
              <a:spLocks noChangeArrowheads="1"/>
            </p:cNvSpPr>
            <p:nvPr/>
          </p:nvSpPr>
          <p:spPr bwMode="auto">
            <a:xfrm>
              <a:off x="1948086" y="2239157"/>
              <a:ext cx="1771650"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Verdana" pitchFamily="34"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Verdana" pitchFamily="34"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Verdana" pitchFamily="34"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Verdana" pitchFamily="34"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Verdana"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Verdana"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Verdana"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Verdana"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Verdana" pitchFamily="34" charset="0"/>
                </a:defRPr>
              </a:lvl9pPr>
            </a:lstStyle>
            <a:p>
              <a:pPr algn="ctr">
                <a:spcBef>
                  <a:spcPts val="1500"/>
                </a:spcBef>
                <a:buClr>
                  <a:srgbClr val="808080"/>
                </a:buClr>
                <a:buSzPct val="100000"/>
              </a:pPr>
              <a:r>
                <a:rPr lang="ru-RU" sz="1600" dirty="0">
                  <a:latin typeface="Cambria" panose="02040503050406030204" pitchFamily="18" charset="0"/>
                  <a:ea typeface="Cambria" panose="02040503050406030204" pitchFamily="18" charset="0"/>
                  <a:cs typeface="Verdana" pitchFamily="34" charset="0"/>
                </a:rPr>
                <a:t>Дофамин</a:t>
              </a:r>
              <a:endParaRPr lang="en-GB" sz="1600" dirty="0">
                <a:latin typeface="Cambria" panose="02040503050406030204" pitchFamily="18" charset="0"/>
                <a:ea typeface="Cambria" panose="02040503050406030204" pitchFamily="18" charset="0"/>
                <a:cs typeface="Verdana" pitchFamily="34" charset="0"/>
              </a:endParaRPr>
            </a:p>
          </p:txBody>
        </p:sp>
        <p:sp>
          <p:nvSpPr>
            <p:cNvPr id="28" name="Freeform 22"/>
            <p:cNvSpPr>
              <a:spLocks/>
            </p:cNvSpPr>
            <p:nvPr/>
          </p:nvSpPr>
          <p:spPr bwMode="auto">
            <a:xfrm>
              <a:off x="3444106" y="2530251"/>
              <a:ext cx="693738" cy="280988"/>
            </a:xfrm>
            <a:custGeom>
              <a:avLst/>
              <a:gdLst>
                <a:gd name="T0" fmla="*/ 0 w 288"/>
                <a:gd name="T1" fmla="*/ 0 h 160"/>
                <a:gd name="T2" fmla="*/ 2147483647 w 288"/>
                <a:gd name="T3" fmla="*/ 2147483647 h 160"/>
                <a:gd name="T4" fmla="*/ 2147483647 w 288"/>
                <a:gd name="T5" fmla="*/ 2147483647 h 160"/>
                <a:gd name="T6" fmla="*/ 0 60000 65536"/>
                <a:gd name="T7" fmla="*/ 0 60000 65536"/>
                <a:gd name="T8" fmla="*/ 0 60000 65536"/>
              </a:gdLst>
              <a:ahLst/>
              <a:cxnLst>
                <a:cxn ang="T6">
                  <a:pos x="T0" y="T1"/>
                </a:cxn>
                <a:cxn ang="T7">
                  <a:pos x="T2" y="T3"/>
                </a:cxn>
                <a:cxn ang="T8">
                  <a:pos x="T4" y="T5"/>
                </a:cxn>
              </a:cxnLst>
              <a:rect l="0" t="0" r="r" b="b"/>
              <a:pathLst>
                <a:path w="288" h="160">
                  <a:moveTo>
                    <a:pt x="0" y="0"/>
                  </a:moveTo>
                  <a:cubicBezTo>
                    <a:pt x="81" y="20"/>
                    <a:pt x="163" y="74"/>
                    <a:pt x="232" y="120"/>
                  </a:cubicBezTo>
                  <a:cubicBezTo>
                    <a:pt x="252" y="133"/>
                    <a:pt x="278" y="139"/>
                    <a:pt x="288" y="160"/>
                  </a:cubicBezTo>
                </a:path>
              </a:pathLst>
            </a:custGeom>
            <a:solidFill>
              <a:srgbClr val="003366"/>
            </a:solidFill>
            <a:ln w="57240">
              <a:solidFill>
                <a:srgbClr val="00457D"/>
              </a:solidFill>
              <a:round/>
              <a:headEnd/>
              <a:tailEnd type="triangle" w="med" len="med"/>
            </a:ln>
            <a:effectLst/>
          </p:spPr>
          <p:txBody>
            <a:bodyPr wrap="none" anchor="ctr"/>
            <a:lstStyle/>
            <a:p>
              <a:endParaRPr lang="de-DE">
                <a:latin typeface="Cambria" panose="02040503050406030204" pitchFamily="18" charset="0"/>
                <a:ea typeface="Cambria" panose="02040503050406030204" pitchFamily="18" charset="0"/>
              </a:endParaRPr>
            </a:p>
          </p:txBody>
        </p:sp>
        <p:sp>
          <p:nvSpPr>
            <p:cNvPr id="40" name="Text Box 34"/>
            <p:cNvSpPr txBox="1">
              <a:spLocks noChangeArrowheads="1"/>
            </p:cNvSpPr>
            <p:nvPr/>
          </p:nvSpPr>
          <p:spPr bwMode="auto">
            <a:xfrm>
              <a:off x="2434671" y="5755858"/>
              <a:ext cx="39243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algn="ctr" eaLnBrk="1" hangingPunct="1"/>
              <a:r>
                <a:rPr lang="ru-RU" sz="1600" dirty="0">
                  <a:latin typeface="Cambria" panose="02040503050406030204" pitchFamily="18" charset="0"/>
                  <a:ea typeface="Cambria" panose="02040503050406030204" pitchFamily="18" charset="0"/>
                </a:rPr>
                <a:t>Повышенный уровень вызывает боль в груди </a:t>
              </a:r>
              <a:r>
                <a:rPr lang="en-US" sz="1600" dirty="0">
                  <a:latin typeface="Cambria" panose="02040503050406030204" pitchFamily="18" charset="0"/>
                  <a:ea typeface="Cambria" panose="02040503050406030204" pitchFamily="18" charset="0"/>
                </a:rPr>
                <a:t>(</a:t>
              </a:r>
              <a:r>
                <a:rPr lang="ru-RU" sz="1600" dirty="0" err="1">
                  <a:latin typeface="Cambria" panose="02040503050406030204" pitchFamily="18" charset="0"/>
                  <a:ea typeface="Cambria" panose="02040503050406030204" pitchFamily="18" charset="0"/>
                </a:rPr>
                <a:t>мастодиния</a:t>
              </a:r>
              <a:r>
                <a:rPr lang="en-US" sz="1600" dirty="0">
                  <a:latin typeface="Cambria" panose="02040503050406030204" pitchFamily="18" charset="0"/>
                  <a:ea typeface="Cambria" panose="02040503050406030204" pitchFamily="18" charset="0"/>
                </a:rPr>
                <a:t>)</a:t>
              </a:r>
            </a:p>
          </p:txBody>
        </p:sp>
        <p:sp>
          <p:nvSpPr>
            <p:cNvPr id="41" name="Text Box 35"/>
            <p:cNvSpPr txBox="1">
              <a:spLocks noChangeArrowheads="1"/>
            </p:cNvSpPr>
            <p:nvPr/>
          </p:nvSpPr>
          <p:spPr bwMode="auto">
            <a:xfrm>
              <a:off x="5202109" y="2239154"/>
              <a:ext cx="129875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algn="ctr" eaLnBrk="1" hangingPunct="1"/>
              <a:r>
                <a:rPr lang="de-DE" sz="1600" dirty="0">
                  <a:latin typeface="Cambria" panose="02040503050406030204" pitchFamily="18" charset="0"/>
                  <a:ea typeface="Cambria" panose="02040503050406030204" pitchFamily="18" charset="0"/>
                </a:rPr>
                <a:t>(BNO 1095)</a:t>
              </a:r>
            </a:p>
          </p:txBody>
        </p:sp>
        <p:sp>
          <p:nvSpPr>
            <p:cNvPr id="45" name="Gebogener Pfeil 44"/>
            <p:cNvSpPr/>
            <p:nvPr/>
          </p:nvSpPr>
          <p:spPr>
            <a:xfrm>
              <a:off x="3781114" y="4149080"/>
              <a:ext cx="967209" cy="680152"/>
            </a:xfrm>
            <a:prstGeom prst="circularArrow">
              <a:avLst>
                <a:gd name="adj1" fmla="val 4659"/>
                <a:gd name="adj2" fmla="val 731895"/>
                <a:gd name="adj3" fmla="val 20860569"/>
                <a:gd name="adj4" fmla="val 10799996"/>
                <a:gd name="adj5" fmla="val 12586"/>
              </a:avLst>
            </a:prstGeom>
            <a:solidFill>
              <a:srgbClr val="00457D"/>
            </a:solidFill>
            <a:ln>
              <a:solidFill>
                <a:srgbClr val="0045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latin typeface="Cambria" panose="02040503050406030204" pitchFamily="18" charset="0"/>
                <a:ea typeface="Cambria" panose="02040503050406030204" pitchFamily="18" charset="0"/>
              </a:endParaRPr>
            </a:p>
          </p:txBody>
        </p:sp>
        <p:sp>
          <p:nvSpPr>
            <p:cNvPr id="46" name="Freeform 22"/>
            <p:cNvSpPr>
              <a:spLocks/>
            </p:cNvSpPr>
            <p:nvPr/>
          </p:nvSpPr>
          <p:spPr bwMode="auto">
            <a:xfrm>
              <a:off x="4178126" y="2537659"/>
              <a:ext cx="693738" cy="280988"/>
            </a:xfrm>
            <a:custGeom>
              <a:avLst/>
              <a:gdLst>
                <a:gd name="T0" fmla="*/ 0 w 288"/>
                <a:gd name="T1" fmla="*/ 0 h 160"/>
                <a:gd name="T2" fmla="*/ 2147483647 w 288"/>
                <a:gd name="T3" fmla="*/ 2147483647 h 160"/>
                <a:gd name="T4" fmla="*/ 2147483647 w 288"/>
                <a:gd name="T5" fmla="*/ 2147483647 h 160"/>
                <a:gd name="T6" fmla="*/ 0 60000 65536"/>
                <a:gd name="T7" fmla="*/ 0 60000 65536"/>
                <a:gd name="T8" fmla="*/ 0 60000 65536"/>
              </a:gdLst>
              <a:ahLst/>
              <a:cxnLst>
                <a:cxn ang="T6">
                  <a:pos x="T0" y="T1"/>
                </a:cxn>
                <a:cxn ang="T7">
                  <a:pos x="T2" y="T3"/>
                </a:cxn>
                <a:cxn ang="T8">
                  <a:pos x="T4" y="T5"/>
                </a:cxn>
              </a:cxnLst>
              <a:rect l="0" t="0" r="r" b="b"/>
              <a:pathLst>
                <a:path w="288" h="160">
                  <a:moveTo>
                    <a:pt x="0" y="0"/>
                  </a:moveTo>
                  <a:cubicBezTo>
                    <a:pt x="81" y="20"/>
                    <a:pt x="163" y="74"/>
                    <a:pt x="232" y="120"/>
                  </a:cubicBezTo>
                  <a:cubicBezTo>
                    <a:pt x="252" y="133"/>
                    <a:pt x="278" y="139"/>
                    <a:pt x="288" y="160"/>
                  </a:cubicBezTo>
                </a:path>
              </a:pathLst>
            </a:custGeom>
            <a:solidFill>
              <a:srgbClr val="92D050"/>
            </a:solidFill>
            <a:ln w="57240">
              <a:solidFill>
                <a:srgbClr val="FF0000"/>
              </a:solidFill>
              <a:round/>
              <a:headEnd/>
              <a:tailEnd type="triangle" w="med" len="med"/>
            </a:ln>
            <a:effectLst/>
            <a:scene3d>
              <a:camera prst="orthographicFront">
                <a:rot lat="0" lon="10800000" rev="0"/>
              </a:camera>
              <a:lightRig rig="threePt" dir="t"/>
            </a:scene3d>
            <a:extLst/>
          </p:spPr>
          <p:txBody>
            <a:bodyPr wrap="none" anchor="ctr"/>
            <a:lstStyle/>
            <a:p>
              <a:endParaRPr lang="de-DE">
                <a:latin typeface="Cambria" panose="02040503050406030204" pitchFamily="18" charset="0"/>
                <a:ea typeface="Cambria" panose="02040503050406030204" pitchFamily="18" charset="0"/>
              </a:endParaRPr>
            </a:p>
          </p:txBody>
        </p:sp>
        <p:sp>
          <p:nvSpPr>
            <p:cNvPr id="47" name="Textfeld 46"/>
            <p:cNvSpPr txBox="1"/>
            <p:nvPr/>
          </p:nvSpPr>
          <p:spPr>
            <a:xfrm>
              <a:off x="2567609" y="3068962"/>
              <a:ext cx="1167307" cy="461665"/>
            </a:xfrm>
            <a:prstGeom prst="rect">
              <a:avLst/>
            </a:prstGeom>
            <a:noFill/>
          </p:spPr>
          <p:txBody>
            <a:bodyPr wrap="none" rtlCol="0">
              <a:spAutoFit/>
            </a:bodyPr>
            <a:lstStyle/>
            <a:p>
              <a:r>
                <a:rPr lang="de-DE" sz="1200" b="1" dirty="0" err="1">
                  <a:latin typeface="Cambria" panose="02040503050406030204" pitchFamily="18" charset="0"/>
                  <a:ea typeface="Cambria" panose="02040503050406030204" pitchFamily="18" charset="0"/>
                </a:rPr>
                <a:t>Dopamine</a:t>
              </a:r>
              <a:r>
                <a:rPr lang="de-DE" sz="1200" b="1" dirty="0">
                  <a:latin typeface="Cambria" panose="02040503050406030204" pitchFamily="18" charset="0"/>
                  <a:ea typeface="Cambria" panose="02040503050406030204" pitchFamily="18" charset="0"/>
                </a:rPr>
                <a:t> D2</a:t>
              </a:r>
            </a:p>
            <a:p>
              <a:r>
                <a:rPr lang="de-DE" sz="1200" b="1" dirty="0" err="1">
                  <a:latin typeface="Cambria" panose="02040503050406030204" pitchFamily="18" charset="0"/>
                  <a:ea typeface="Cambria" panose="02040503050406030204" pitchFamily="18" charset="0"/>
                </a:rPr>
                <a:t>Receptor</a:t>
              </a:r>
              <a:endParaRPr lang="de-DE" sz="1200" b="1" dirty="0">
                <a:latin typeface="Cambria" panose="02040503050406030204" pitchFamily="18" charset="0"/>
                <a:ea typeface="Cambria" panose="02040503050406030204" pitchFamily="18" charset="0"/>
              </a:endParaRPr>
            </a:p>
          </p:txBody>
        </p:sp>
        <p:cxnSp>
          <p:nvCxnSpPr>
            <p:cNvPr id="50" name="Gerade Verbindung 49"/>
            <p:cNvCxnSpPr/>
            <p:nvPr/>
          </p:nvCxnSpPr>
          <p:spPr>
            <a:xfrm>
              <a:off x="4261189" y="3805973"/>
              <a:ext cx="0" cy="319643"/>
            </a:xfrm>
            <a:prstGeom prst="line">
              <a:avLst/>
            </a:prstGeom>
            <a:ln w="50800">
              <a:solidFill>
                <a:srgbClr val="00457D"/>
              </a:solidFill>
            </a:ln>
          </p:spPr>
          <p:style>
            <a:lnRef idx="1">
              <a:schemeClr val="accent1"/>
            </a:lnRef>
            <a:fillRef idx="0">
              <a:schemeClr val="accent1"/>
            </a:fillRef>
            <a:effectRef idx="0">
              <a:schemeClr val="accent1"/>
            </a:effectRef>
            <a:fontRef idx="minor">
              <a:schemeClr val="tx1"/>
            </a:fontRef>
          </p:style>
        </p:cxnSp>
        <p:cxnSp>
          <p:nvCxnSpPr>
            <p:cNvPr id="53" name="Gerade Verbindung 52"/>
            <p:cNvCxnSpPr/>
            <p:nvPr/>
          </p:nvCxnSpPr>
          <p:spPr>
            <a:xfrm flipH="1">
              <a:off x="4117173" y="4125615"/>
              <a:ext cx="279648" cy="0"/>
            </a:xfrm>
            <a:prstGeom prst="line">
              <a:avLst/>
            </a:prstGeom>
            <a:ln w="50800">
              <a:solidFill>
                <a:srgbClr val="00457D"/>
              </a:solidFill>
            </a:ln>
          </p:spPr>
          <p:style>
            <a:lnRef idx="1">
              <a:schemeClr val="accent1"/>
            </a:lnRef>
            <a:fillRef idx="0">
              <a:schemeClr val="accent1"/>
            </a:fillRef>
            <a:effectRef idx="0">
              <a:schemeClr val="accent1"/>
            </a:effectRef>
            <a:fontRef idx="minor">
              <a:schemeClr val="tx1"/>
            </a:fontRef>
          </p:style>
        </p:cxnSp>
        <p:grpSp>
          <p:nvGrpSpPr>
            <p:cNvPr id="62" name="Gruppieren 61"/>
            <p:cNvGrpSpPr/>
            <p:nvPr/>
          </p:nvGrpSpPr>
          <p:grpSpPr>
            <a:xfrm>
              <a:off x="4655000" y="2908077"/>
              <a:ext cx="320922" cy="307777"/>
              <a:chOff x="3479583" y="2883965"/>
              <a:chExt cx="320922" cy="307777"/>
            </a:xfrm>
          </p:grpSpPr>
          <p:sp>
            <p:nvSpPr>
              <p:cNvPr id="58" name="Ellipse 57"/>
              <p:cNvSpPr/>
              <p:nvPr/>
            </p:nvSpPr>
            <p:spPr>
              <a:xfrm>
                <a:off x="3543457" y="2908076"/>
                <a:ext cx="236455" cy="25955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latin typeface="Cambria" panose="02040503050406030204" pitchFamily="18" charset="0"/>
                  <a:ea typeface="Cambria" panose="02040503050406030204" pitchFamily="18" charset="0"/>
                </a:endParaRPr>
              </a:p>
            </p:txBody>
          </p:sp>
          <p:sp>
            <p:nvSpPr>
              <p:cNvPr id="59" name="Textfeld 58"/>
              <p:cNvSpPr txBox="1"/>
              <p:nvPr/>
            </p:nvSpPr>
            <p:spPr>
              <a:xfrm>
                <a:off x="3479583" y="2883965"/>
                <a:ext cx="320922" cy="307777"/>
              </a:xfrm>
              <a:prstGeom prst="rect">
                <a:avLst/>
              </a:prstGeom>
              <a:noFill/>
            </p:spPr>
            <p:txBody>
              <a:bodyPr wrap="none" rtlCol="0">
                <a:spAutoFit/>
              </a:bodyPr>
              <a:lstStyle/>
              <a:p>
                <a:r>
                  <a:rPr lang="de-DE" sz="1400" dirty="0">
                    <a:latin typeface="Cambria" panose="02040503050406030204" pitchFamily="18" charset="0"/>
                    <a:ea typeface="Cambria" panose="02040503050406030204" pitchFamily="18" charset="0"/>
                  </a:rPr>
                  <a:t>1.</a:t>
                </a:r>
              </a:p>
            </p:txBody>
          </p:sp>
        </p:grpSp>
        <p:grpSp>
          <p:nvGrpSpPr>
            <p:cNvPr id="63" name="Gruppieren 62"/>
            <p:cNvGrpSpPr/>
            <p:nvPr/>
          </p:nvGrpSpPr>
          <p:grpSpPr>
            <a:xfrm>
              <a:off x="5258997" y="4335269"/>
              <a:ext cx="320922" cy="307777"/>
              <a:chOff x="3932312" y="3228934"/>
              <a:chExt cx="320922" cy="307777"/>
            </a:xfrm>
          </p:grpSpPr>
          <p:sp>
            <p:nvSpPr>
              <p:cNvPr id="60" name="Ellipse 59"/>
              <p:cNvSpPr/>
              <p:nvPr/>
            </p:nvSpPr>
            <p:spPr>
              <a:xfrm>
                <a:off x="3996186" y="3253045"/>
                <a:ext cx="236455" cy="25955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latin typeface="Cambria" panose="02040503050406030204" pitchFamily="18" charset="0"/>
                  <a:ea typeface="Cambria" panose="02040503050406030204" pitchFamily="18" charset="0"/>
                </a:endParaRPr>
              </a:p>
            </p:txBody>
          </p:sp>
          <p:sp>
            <p:nvSpPr>
              <p:cNvPr id="61" name="Textfeld 60"/>
              <p:cNvSpPr txBox="1"/>
              <p:nvPr/>
            </p:nvSpPr>
            <p:spPr>
              <a:xfrm>
                <a:off x="3932312" y="3228934"/>
                <a:ext cx="320922" cy="307777"/>
              </a:xfrm>
              <a:prstGeom prst="rect">
                <a:avLst/>
              </a:prstGeom>
              <a:noFill/>
            </p:spPr>
            <p:txBody>
              <a:bodyPr wrap="none" rtlCol="0">
                <a:spAutoFit/>
              </a:bodyPr>
              <a:lstStyle/>
              <a:p>
                <a:r>
                  <a:rPr lang="de-DE" sz="1400" dirty="0">
                    <a:latin typeface="Cambria" panose="02040503050406030204" pitchFamily="18" charset="0"/>
                    <a:ea typeface="Cambria" panose="02040503050406030204" pitchFamily="18" charset="0"/>
                  </a:rPr>
                  <a:t>2.</a:t>
                </a:r>
              </a:p>
            </p:txBody>
          </p:sp>
        </p:grpSp>
        <p:sp>
          <p:nvSpPr>
            <p:cNvPr id="29" name="Text Box 15"/>
            <p:cNvSpPr txBox="1">
              <a:spLocks noChangeArrowheads="1"/>
            </p:cNvSpPr>
            <p:nvPr/>
          </p:nvSpPr>
          <p:spPr bwMode="auto">
            <a:xfrm>
              <a:off x="2801172" y="3892932"/>
              <a:ext cx="1350615" cy="279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Verdana" pitchFamily="34"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Verdana" pitchFamily="34"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Verdana" pitchFamily="34"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Verdana" pitchFamily="34"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Verdana"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Verdana"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Verdana"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Verdana"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Verdana" pitchFamily="34" charset="0"/>
                </a:defRPr>
              </a:lvl9pPr>
            </a:lstStyle>
            <a:p>
              <a:pPr algn="ctr">
                <a:spcBef>
                  <a:spcPts val="1500"/>
                </a:spcBef>
                <a:buClr>
                  <a:srgbClr val="000000"/>
                </a:buClr>
                <a:buSzPct val="100000"/>
              </a:pPr>
              <a:r>
                <a:rPr lang="ru-RU" sz="1200" dirty="0">
                  <a:latin typeface="Cambria" panose="02040503050406030204" pitchFamily="18" charset="0"/>
                  <a:ea typeface="Cambria" panose="02040503050406030204" pitchFamily="18" charset="0"/>
                  <a:cs typeface="Verdana" pitchFamily="34" charset="0"/>
                </a:rPr>
                <a:t>Подавление</a:t>
              </a:r>
              <a:endParaRPr lang="en-GB" sz="1200" dirty="0">
                <a:latin typeface="Cambria" panose="02040503050406030204" pitchFamily="18" charset="0"/>
                <a:ea typeface="Cambria" panose="02040503050406030204" pitchFamily="18" charset="0"/>
                <a:cs typeface="Verdana" pitchFamily="34" charset="0"/>
              </a:endParaRPr>
            </a:p>
          </p:txBody>
        </p:sp>
        <p:sp>
          <p:nvSpPr>
            <p:cNvPr id="2" name="Geschweifte Klammer rechts 1"/>
            <p:cNvSpPr/>
            <p:nvPr/>
          </p:nvSpPr>
          <p:spPr>
            <a:xfrm>
              <a:off x="4975832" y="3730403"/>
              <a:ext cx="270628" cy="1498799"/>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5441470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a:extLst>
              <a:ext uri="{FF2B5EF4-FFF2-40B4-BE49-F238E27FC236}">
                <a16:creationId xmlns:a16="http://schemas.microsoft.com/office/drawing/2014/main" xmlns="" id="{560C7A0F-23CD-4DA8-9044-1B6AF671B203}"/>
              </a:ext>
            </a:extLst>
          </p:cNvPr>
          <p:cNvSpPr txBox="1">
            <a:spLocks noChangeArrowheads="1"/>
          </p:cNvSpPr>
          <p:nvPr/>
        </p:nvSpPr>
        <p:spPr bwMode="auto">
          <a:xfrm>
            <a:off x="5631712" y="2115390"/>
            <a:ext cx="618814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indent="0" algn="ctr">
              <a:lnSpc>
                <a:spcPct val="80000"/>
              </a:lnSpc>
              <a:spcBef>
                <a:spcPct val="20000"/>
              </a:spcBef>
            </a:pPr>
            <a:r>
              <a:rPr lang="ru-RU" altLang="ru-RU" sz="2400" dirty="0">
                <a:latin typeface="+mn-lt"/>
                <a:cs typeface="Arial" panose="020B0604020202020204" pitchFamily="34" charset="0"/>
              </a:rPr>
              <a:t>В обзор включены 12 клинических исследований, доказывающих эффективность и безопасность </a:t>
            </a:r>
            <a:r>
              <a:rPr lang="en-US" altLang="ru-RU" sz="2400" dirty="0">
                <a:latin typeface="Cambria" panose="02040503050406030204" pitchFamily="18" charset="0"/>
                <a:ea typeface="Cambria" panose="02040503050406030204" pitchFamily="18" charset="0"/>
                <a:cs typeface="Arial" panose="020B0604020202020204" pitchFamily="34" charset="0"/>
              </a:rPr>
              <a:t>Vitex agnus </a:t>
            </a:r>
            <a:r>
              <a:rPr lang="en-US" altLang="ru-RU" sz="2400" dirty="0" err="1">
                <a:latin typeface="Cambria" panose="02040503050406030204" pitchFamily="18" charset="0"/>
                <a:ea typeface="Cambria" panose="02040503050406030204" pitchFamily="18" charset="0"/>
                <a:cs typeface="Arial" panose="020B0604020202020204" pitchFamily="34" charset="0"/>
              </a:rPr>
              <a:t>castus</a:t>
            </a:r>
            <a:r>
              <a:rPr lang="en-US" altLang="ru-RU" sz="2400" dirty="0">
                <a:latin typeface="Cambria" panose="02040503050406030204" pitchFamily="18" charset="0"/>
                <a:ea typeface="Cambria" panose="02040503050406030204" pitchFamily="18" charset="0"/>
                <a:cs typeface="Arial" panose="020B0604020202020204" pitchFamily="34" charset="0"/>
              </a:rPr>
              <a:t> </a:t>
            </a:r>
            <a:r>
              <a:rPr lang="ru-RU" altLang="ru-RU" sz="2400" dirty="0">
                <a:latin typeface="Cambria" panose="02040503050406030204" pitchFamily="18" charset="0"/>
                <a:ea typeface="Cambria" panose="02040503050406030204" pitchFamily="18" charset="0"/>
                <a:cs typeface="Arial" panose="020B0604020202020204" pitchFamily="34" charset="0"/>
              </a:rPr>
              <a:t>в лечении заболеваний женской репродуктивной системы, проведенных согласно </a:t>
            </a:r>
            <a:r>
              <a:rPr lang="en-US" altLang="ru-RU" sz="2400" dirty="0">
                <a:latin typeface="Cambria" panose="02040503050406030204" pitchFamily="18" charset="0"/>
                <a:ea typeface="Cambria" panose="02040503050406030204" pitchFamily="18" charset="0"/>
                <a:cs typeface="Arial" panose="020B0604020202020204" pitchFamily="34" charset="0"/>
              </a:rPr>
              <a:t>GCP</a:t>
            </a:r>
            <a:endParaRPr lang="ru-RU" altLang="ru-RU" sz="2400" dirty="0">
              <a:latin typeface="Cambria" panose="02040503050406030204" pitchFamily="18" charset="0"/>
              <a:ea typeface="Cambria" panose="02040503050406030204" pitchFamily="18" charset="0"/>
              <a:cs typeface="Arial" panose="020B0604020202020204" pitchFamily="34" charset="0"/>
            </a:endParaRPr>
          </a:p>
        </p:txBody>
      </p:sp>
      <p:pic>
        <p:nvPicPr>
          <p:cNvPr id="48131" name="Picture 4" descr="VAC">
            <a:extLst>
              <a:ext uri="{FF2B5EF4-FFF2-40B4-BE49-F238E27FC236}">
                <a16:creationId xmlns:a16="http://schemas.microsoft.com/office/drawing/2014/main" xmlns="" id="{A289A2A2-8948-4A86-A3FB-E5CD0EFB8D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140" y="1508594"/>
            <a:ext cx="5295013" cy="3028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7" descr="cover_big (1)">
            <a:extLst>
              <a:ext uri="{FF2B5EF4-FFF2-40B4-BE49-F238E27FC236}">
                <a16:creationId xmlns:a16="http://schemas.microsoft.com/office/drawing/2014/main" xmlns="" id="{42128376-ACC2-46C9-873A-7FADF369F2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699" y="128099"/>
            <a:ext cx="1175893" cy="1672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9">
            <a:extLst>
              <a:ext uri="{FF2B5EF4-FFF2-40B4-BE49-F238E27FC236}">
                <a16:creationId xmlns:a16="http://schemas.microsoft.com/office/drawing/2014/main" xmlns="" id="{8800EF5F-D88A-41E4-BEBC-E117F51AEADD}"/>
              </a:ext>
            </a:extLst>
          </p:cNvPr>
          <p:cNvSpPr>
            <a:spLocks noChangeArrowheads="1"/>
          </p:cNvSpPr>
          <p:nvPr/>
        </p:nvSpPr>
        <p:spPr bwMode="auto">
          <a:xfrm>
            <a:off x="4121152" y="6411399"/>
            <a:ext cx="6902130" cy="369332"/>
          </a:xfrm>
          <a:prstGeom prst="rect">
            <a:avLst/>
          </a:prstGeom>
          <a:noFill/>
          <a:ln w="9525">
            <a:noFill/>
            <a:miter lim="800000"/>
            <a:headEnd/>
            <a:tailEnd/>
          </a:ln>
        </p:spPr>
        <p:txBody>
          <a:bodyPr wrap="square">
            <a:spAutoFit/>
          </a:bodyPr>
          <a:lstStyle/>
          <a:p>
            <a:pPr algn="r">
              <a:defRPr/>
            </a:pPr>
            <a:r>
              <a:rPr lang="ru-RU" i="1" dirty="0" err="1">
                <a:latin typeface="+mj-lt"/>
                <a:cs typeface="Arial" pitchFamily="34" charset="0"/>
              </a:rPr>
              <a:t>Planta</a:t>
            </a:r>
            <a:r>
              <a:rPr lang="ru-RU" i="1" dirty="0">
                <a:latin typeface="+mj-lt"/>
                <a:cs typeface="Arial" pitchFamily="34" charset="0"/>
              </a:rPr>
              <a:t> </a:t>
            </a:r>
            <a:r>
              <a:rPr lang="ru-RU" i="1" dirty="0" err="1">
                <a:latin typeface="+mj-lt"/>
                <a:cs typeface="Arial" pitchFamily="34" charset="0"/>
              </a:rPr>
              <a:t>Med</a:t>
            </a:r>
            <a:r>
              <a:rPr lang="ru-RU" i="1" dirty="0">
                <a:latin typeface="+mj-lt"/>
                <a:cs typeface="Arial" pitchFamily="34" charset="0"/>
              </a:rPr>
              <a:t> 2013; 79(07): 562-575 DOI: 10.1055/s-0032-1327831 </a:t>
            </a:r>
          </a:p>
        </p:txBody>
      </p:sp>
      <p:sp>
        <p:nvSpPr>
          <p:cNvPr id="2" name="TextBox 1">
            <a:extLst>
              <a:ext uri="{FF2B5EF4-FFF2-40B4-BE49-F238E27FC236}">
                <a16:creationId xmlns:a16="http://schemas.microsoft.com/office/drawing/2014/main" xmlns="" id="{E1C59913-B085-404D-8D64-3267ED490577}"/>
              </a:ext>
            </a:extLst>
          </p:cNvPr>
          <p:cNvSpPr txBox="1"/>
          <p:nvPr/>
        </p:nvSpPr>
        <p:spPr>
          <a:xfrm>
            <a:off x="1650815" y="371478"/>
            <a:ext cx="6796861" cy="646331"/>
          </a:xfrm>
          <a:prstGeom prst="rect">
            <a:avLst/>
          </a:prstGeom>
          <a:noFill/>
        </p:spPr>
        <p:txBody>
          <a:bodyPr wrap="none" rtlCol="0">
            <a:spAutoFit/>
          </a:bodyPr>
          <a:lstStyle/>
          <a:p>
            <a:r>
              <a:rPr lang="ru-RU" sz="3600" b="1" dirty="0"/>
              <a:t>РЕЗУЛЬТАТЫ ИССЛЕДОВАНИЙ</a:t>
            </a:r>
          </a:p>
        </p:txBody>
      </p:sp>
      <p:sp>
        <p:nvSpPr>
          <p:cNvPr id="3" name="Прямоугольник: скругленные углы 2">
            <a:extLst>
              <a:ext uri="{FF2B5EF4-FFF2-40B4-BE49-F238E27FC236}">
                <a16:creationId xmlns:a16="http://schemas.microsoft.com/office/drawing/2014/main" xmlns="" id="{A6555A85-7A5D-42C7-8C10-FE16466A02B9}"/>
              </a:ext>
            </a:extLst>
          </p:cNvPr>
          <p:cNvSpPr/>
          <p:nvPr/>
        </p:nvSpPr>
        <p:spPr>
          <a:xfrm>
            <a:off x="372140" y="4731488"/>
            <a:ext cx="11430000" cy="1446028"/>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При латентной </a:t>
            </a:r>
            <a:r>
              <a:rPr lang="ru-RU" dirty="0" err="1"/>
              <a:t>гиперпролактинемии</a:t>
            </a:r>
            <a:r>
              <a:rPr lang="ru-RU" dirty="0"/>
              <a:t> 1 исследование показало, что </a:t>
            </a:r>
            <a:r>
              <a:rPr lang="en-US" dirty="0">
                <a:latin typeface="Cambria" panose="02040503050406030204" pitchFamily="18" charset="0"/>
                <a:ea typeface="Cambria" panose="02040503050406030204" pitchFamily="18" charset="0"/>
              </a:rPr>
              <a:t>VAC</a:t>
            </a:r>
            <a:r>
              <a:rPr lang="ru-RU" dirty="0"/>
              <a:t> превосходит плацебо для снижения ТТГ-стимулированной секреции ПРЛ, нормализуя сокращенную лютеиновую фазу, увеличивая уровень прогестерона и эстрадиола в </a:t>
            </a:r>
            <a:r>
              <a:rPr lang="ru-RU" dirty="0" err="1"/>
              <a:t>серелину</a:t>
            </a:r>
            <a:r>
              <a:rPr lang="ru-RU" dirty="0"/>
              <a:t> 2 </a:t>
            </a:r>
            <a:r>
              <a:rPr lang="ru-RU" dirty="0" err="1"/>
              <a:t>ф.м.ц</a:t>
            </a:r>
            <a:r>
              <a:rPr lang="ru-RU" dirty="0"/>
              <a:t>., в то время как 2-ое исследование обнаружило, что </a:t>
            </a:r>
            <a:r>
              <a:rPr lang="ru-RU" i="1" dirty="0" err="1"/>
              <a:t>Vitex</a:t>
            </a:r>
            <a:r>
              <a:rPr lang="ru-RU" dirty="0"/>
              <a:t> сопоставим с </a:t>
            </a:r>
            <a:r>
              <a:rPr lang="ru-RU" dirty="0" err="1"/>
              <a:t>бромокриптином</a:t>
            </a:r>
            <a:r>
              <a:rPr lang="ru-RU" dirty="0"/>
              <a:t> для снижения уровня ПРЛ в сыворотке и улучшения циклической </a:t>
            </a:r>
            <a:r>
              <a:rPr lang="ru-RU" dirty="0" err="1"/>
              <a:t>мастальгии</a:t>
            </a:r>
            <a:endParaRPr lang="ru-RU"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478466" y="188640"/>
            <a:ext cx="10909004"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90000"/>
              </a:lnSpc>
              <a:spcBef>
                <a:spcPct val="0"/>
              </a:spcBef>
              <a:buFontTx/>
              <a:buNone/>
            </a:pPr>
            <a:r>
              <a:rPr lang="ru-RU" b="1" dirty="0">
                <a:latin typeface="+mj-lt"/>
                <a:ea typeface="Verdana" panose="020B0604030504040204" pitchFamily="34" charset="0"/>
                <a:cs typeface="Verdana" panose="020B0604030504040204" pitchFamily="34" charset="0"/>
              </a:rPr>
              <a:t>Анализ использования препарата </a:t>
            </a:r>
            <a:r>
              <a:rPr lang="ru-RU" b="1" dirty="0" err="1">
                <a:latin typeface="+mj-lt"/>
                <a:ea typeface="Verdana" panose="020B0604030504040204" pitchFamily="34" charset="0"/>
                <a:cs typeface="Verdana" panose="020B0604030504040204" pitchFamily="34" charset="0"/>
              </a:rPr>
              <a:t>Мастодинон</a:t>
            </a:r>
            <a:r>
              <a:rPr lang="ru-RU" b="1" dirty="0">
                <a:latin typeface="+mj-lt"/>
                <a:ea typeface="Verdana" panose="020B0604030504040204" pitchFamily="34" charset="0"/>
                <a:cs typeface="Verdana" panose="020B0604030504040204" pitchFamily="34" charset="0"/>
              </a:rPr>
              <a:t>® в лечении пациенток с мастопатией и ПМС</a:t>
            </a:r>
            <a:endParaRPr lang="ru-RU" altLang="ru-RU" b="1" dirty="0">
              <a:latin typeface="+mj-lt"/>
              <a:ea typeface="Verdana" panose="020B0604030504040204" pitchFamily="34" charset="0"/>
              <a:cs typeface="Verdana" panose="020B0604030504040204" pitchFamily="34" charset="0"/>
            </a:endParaRPr>
          </a:p>
        </p:txBody>
      </p:sp>
      <p:sp>
        <p:nvSpPr>
          <p:cNvPr id="46083" name="Text Box 3"/>
          <p:cNvSpPr txBox="1">
            <a:spLocks noChangeArrowheads="1"/>
          </p:cNvSpPr>
          <p:nvPr/>
        </p:nvSpPr>
        <p:spPr bwMode="auto">
          <a:xfrm>
            <a:off x="637953" y="6193584"/>
            <a:ext cx="1074951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50000"/>
              </a:spcBef>
              <a:buFontTx/>
              <a:buNone/>
            </a:pPr>
            <a:r>
              <a:rPr lang="ru-RU" altLang="ru-RU" sz="1800" i="1" dirty="0" err="1">
                <a:latin typeface="+mj-lt"/>
              </a:rPr>
              <a:t>Бурдина</a:t>
            </a:r>
            <a:r>
              <a:rPr lang="ru-RU" altLang="ru-RU" sz="1800" i="1" dirty="0">
                <a:latin typeface="+mj-lt"/>
              </a:rPr>
              <a:t> Л.М., Лечение заболеваний молочных желез и сопутствующих нарушений менструальной функции </a:t>
            </a:r>
            <a:r>
              <a:rPr lang="ru-RU" altLang="ru-RU" sz="1800" i="1" dirty="0" err="1">
                <a:latin typeface="+mj-lt"/>
              </a:rPr>
              <a:t>мастодиноном</a:t>
            </a:r>
            <a:r>
              <a:rPr lang="ru-RU" altLang="ru-RU" sz="1800" i="1" dirty="0">
                <a:latin typeface="+mj-lt"/>
              </a:rPr>
              <a:t>. - Лечащий врач 1999, №8. Стр. 13-15</a:t>
            </a:r>
          </a:p>
        </p:txBody>
      </p:sp>
      <p:graphicFrame>
        <p:nvGraphicFramePr>
          <p:cNvPr id="2" name="Object 4"/>
          <p:cNvGraphicFramePr>
            <a:graphicFrameLocks noChangeAspect="1"/>
          </p:cNvGraphicFramePr>
          <p:nvPr>
            <p:extLst>
              <p:ext uri="{D42A27DB-BD31-4B8C-83A1-F6EECF244321}">
                <p14:modId xmlns:p14="http://schemas.microsoft.com/office/powerpoint/2010/main" val="892173093"/>
              </p:ext>
            </p:extLst>
          </p:nvPr>
        </p:nvGraphicFramePr>
        <p:xfrm>
          <a:off x="747593" y="1317171"/>
          <a:ext cx="11030750" cy="4876413"/>
        </p:xfrm>
        <a:graphic>
          <a:graphicData uri="http://schemas.openxmlformats.org/drawingml/2006/chart">
            <c:chart xmlns:c="http://schemas.openxmlformats.org/drawingml/2006/chart" xmlns:r="http://schemas.openxmlformats.org/officeDocument/2006/relationships" r:id="rId3"/>
          </a:graphicData>
        </a:graphic>
      </p:graphicFrame>
      <p:sp>
        <p:nvSpPr>
          <p:cNvPr id="46089" name="Rectangle 9"/>
          <p:cNvSpPr>
            <a:spLocks noChangeArrowheads="1"/>
          </p:cNvSpPr>
          <p:nvPr/>
        </p:nvSpPr>
        <p:spPr bwMode="auto">
          <a:xfrm>
            <a:off x="9263181" y="3927809"/>
            <a:ext cx="180022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ru-RU" sz="1600" b="1" dirty="0">
                <a:latin typeface="Cambria" panose="02040503050406030204" pitchFamily="18" charset="0"/>
                <a:ea typeface="Cambria" panose="02040503050406030204" pitchFamily="18" charset="0"/>
              </a:rPr>
              <a:t>N</a:t>
            </a:r>
            <a:r>
              <a:rPr lang="ru-RU" altLang="ru-RU" sz="1600" b="1" dirty="0">
                <a:latin typeface="Cambria" panose="02040503050406030204" pitchFamily="18" charset="0"/>
                <a:ea typeface="Cambria" panose="02040503050406030204" pitchFamily="18" charset="0"/>
              </a:rPr>
              <a:t> </a:t>
            </a:r>
            <a:r>
              <a:rPr lang="en-US" altLang="ru-RU" sz="1600" b="1" dirty="0">
                <a:latin typeface="Cambria" panose="02040503050406030204" pitchFamily="18" charset="0"/>
                <a:ea typeface="Cambria" panose="02040503050406030204" pitchFamily="18" charset="0"/>
              </a:rPr>
              <a:t>=</a:t>
            </a:r>
            <a:r>
              <a:rPr lang="ru-RU" altLang="ru-RU" sz="1600" b="1" dirty="0">
                <a:latin typeface="Cambria" panose="02040503050406030204" pitchFamily="18" charset="0"/>
                <a:ea typeface="Cambria" panose="02040503050406030204" pitchFamily="18" charset="0"/>
              </a:rPr>
              <a:t> </a:t>
            </a:r>
            <a:r>
              <a:rPr lang="en-US" altLang="ru-RU" sz="1600" b="1" dirty="0">
                <a:latin typeface="Cambria" panose="02040503050406030204" pitchFamily="18" charset="0"/>
                <a:ea typeface="Cambria" panose="02040503050406030204" pitchFamily="18" charset="0"/>
              </a:rPr>
              <a:t>1836</a:t>
            </a:r>
            <a:endParaRPr lang="ru-RU" altLang="ru-RU" sz="1600" b="1" dirty="0">
              <a:latin typeface="Cambria" panose="02040503050406030204" pitchFamily="18" charset="0"/>
              <a:ea typeface="Cambria" panose="02040503050406030204" pitchFamily="18" charset="0"/>
            </a:endParaRPr>
          </a:p>
          <a:p>
            <a:pPr eaLnBrk="1" hangingPunct="1">
              <a:spcBef>
                <a:spcPct val="0"/>
              </a:spcBef>
              <a:buFontTx/>
              <a:buNone/>
            </a:pPr>
            <a:r>
              <a:rPr lang="ru-RU" altLang="ru-RU" sz="1600" dirty="0">
                <a:latin typeface="+mj-lt"/>
              </a:rPr>
              <a:t>2 курса по 3 месяца с перерывом на 1-2 месяца </a:t>
            </a:r>
          </a:p>
        </p:txBody>
      </p:sp>
    </p:spTree>
    <p:extLst>
      <p:ext uri="{BB962C8B-B14F-4D97-AF65-F5344CB8AC3E}">
        <p14:creationId xmlns:p14="http://schemas.microsoft.com/office/powerpoint/2010/main" val="119392751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txBox="1">
            <a:spLocks/>
          </p:cNvSpPr>
          <p:nvPr/>
        </p:nvSpPr>
        <p:spPr>
          <a:xfrm>
            <a:off x="7034853" y="129339"/>
            <a:ext cx="4869759" cy="857250"/>
          </a:xfrm>
          <a:prstGeom prst="rect">
            <a:avLst/>
          </a:prstGeom>
        </p:spPr>
        <p:txBody>
          <a:bodyPr/>
          <a:lstStyle/>
          <a:p>
            <a:pPr algn="r" defTabSz="685800" eaLnBrk="1" fontAlgn="auto" hangingPunct="1">
              <a:spcBef>
                <a:spcPts val="0"/>
              </a:spcBef>
              <a:spcAft>
                <a:spcPts val="0"/>
              </a:spcAft>
              <a:defRPr/>
            </a:pPr>
            <a:r>
              <a:rPr lang="ru-RU" sz="3200" b="1" kern="0" dirty="0">
                <a:ln w="6350">
                  <a:noFill/>
                </a:ln>
                <a:solidFill>
                  <a:sysClr val="windowText" lastClr="000000"/>
                </a:solidFill>
                <a:latin typeface="+mn-lt"/>
                <a:ea typeface="+mj-ea"/>
              </a:rPr>
              <a:t>ОРГАНИЗАЦИЯ ДИАГНОСТИКИ И ЛЕЧЕНИЯ ДОБРОКАЧЕСТВЕННЫХ ЗАБОЛЕВАНИЙ</a:t>
            </a:r>
            <a:r>
              <a:rPr lang="en-US" sz="3200" b="1" kern="0" dirty="0">
                <a:ln w="6350">
                  <a:noFill/>
                </a:ln>
                <a:solidFill>
                  <a:sysClr val="windowText" lastClr="000000"/>
                </a:solidFill>
                <a:latin typeface="+mn-lt"/>
                <a:ea typeface="+mj-ea"/>
              </a:rPr>
              <a:t> </a:t>
            </a:r>
            <a:r>
              <a:rPr lang="ru-RU" sz="3200" b="1" kern="0" dirty="0">
                <a:ln w="6350">
                  <a:noFill/>
                </a:ln>
                <a:solidFill>
                  <a:sysClr val="windowText" lastClr="000000"/>
                </a:solidFill>
                <a:latin typeface="+mn-lt"/>
                <a:ea typeface="+mj-ea"/>
              </a:rPr>
              <a:t>МЖ</a:t>
            </a:r>
          </a:p>
        </p:txBody>
      </p:sp>
      <p:pic>
        <p:nvPicPr>
          <p:cNvPr id="4" name="Рисунок 3"/>
          <p:cNvPicPr>
            <a:picLocks noChangeAspect="1"/>
          </p:cNvPicPr>
          <p:nvPr/>
        </p:nvPicPr>
        <p:blipFill>
          <a:blip r:embed="rId3">
            <a:lum bright="-20000" contrast="40000"/>
          </a:blip>
          <a:stretch>
            <a:fillRect/>
          </a:stretch>
        </p:blipFill>
        <p:spPr>
          <a:xfrm>
            <a:off x="0" y="0"/>
            <a:ext cx="6713034" cy="4951571"/>
          </a:xfrm>
          <a:prstGeom prst="rect">
            <a:avLst/>
          </a:prstGeom>
        </p:spPr>
      </p:pic>
      <p:pic>
        <p:nvPicPr>
          <p:cNvPr id="5" name="Picture 4">
            <a:extLst>
              <a:ext uri="{FF2B5EF4-FFF2-40B4-BE49-F238E27FC236}">
                <a16:creationId xmlns:a16="http://schemas.microsoft.com/office/drawing/2014/main" xmlns="" id="{D42F5B5F-633C-4EF1-B24D-9E8072AF23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140" y="4951571"/>
            <a:ext cx="11429720" cy="1450634"/>
          </a:xfrm>
          <a:prstGeom prst="rect">
            <a:avLst/>
          </a:prstGeom>
          <a:noFill/>
          <a:ln w="76200">
            <a:solidFill>
              <a:srgbClr val="C00000"/>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Lst>
        </p:spPr>
      </p:pic>
      <p:sp>
        <p:nvSpPr>
          <p:cNvPr id="3" name="Прямоугольник: скругленные углы 2">
            <a:extLst>
              <a:ext uri="{FF2B5EF4-FFF2-40B4-BE49-F238E27FC236}">
                <a16:creationId xmlns:a16="http://schemas.microsoft.com/office/drawing/2014/main" xmlns="" id="{0B0C2768-2867-48DC-8BAD-F16F03FA64EB}"/>
              </a:ext>
            </a:extLst>
          </p:cNvPr>
          <p:cNvSpPr/>
          <p:nvPr/>
        </p:nvSpPr>
        <p:spPr>
          <a:xfrm>
            <a:off x="7034853" y="2821259"/>
            <a:ext cx="4776007" cy="18734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ru-RU" sz="2400">
                <a:solidFill>
                  <a:schemeClr val="bg1"/>
                </a:solidFill>
              </a:rPr>
              <a:t>в штатном расписании женской консультации 1 врач по патологии молочных желез на 10 врачей-специалистов</a:t>
            </a:r>
            <a:endParaRPr lang="ru-RU" sz="2400">
              <a:solidFill>
                <a:schemeClr val="bg1"/>
              </a:solidFill>
            </a:endParaRPr>
          </a:p>
        </p:txBody>
      </p:sp>
    </p:spTree>
    <p:extLst>
      <p:ext uri="{BB962C8B-B14F-4D97-AF65-F5344CB8AC3E}">
        <p14:creationId xmlns:p14="http://schemas.microsoft.com/office/powerpoint/2010/main" val="25321363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Заголовок 1"/>
          <p:cNvSpPr>
            <a:spLocks noGrp="1"/>
          </p:cNvSpPr>
          <p:nvPr>
            <p:ph type="title"/>
          </p:nvPr>
        </p:nvSpPr>
        <p:spPr>
          <a:xfrm>
            <a:off x="326571" y="260648"/>
            <a:ext cx="11310257" cy="863600"/>
          </a:xfrm>
        </p:spPr>
        <p:txBody>
          <a:bodyPr>
            <a:noAutofit/>
          </a:bodyPr>
          <a:lstStyle/>
          <a:p>
            <a:pPr>
              <a:defRPr/>
            </a:pPr>
            <a:r>
              <a:rPr lang="ru-RU" altLang="ru-RU" sz="2400" b="1" dirty="0">
                <a:cs typeface="Arial" charset="0"/>
              </a:rPr>
              <a:t>Опыт применения препарата </a:t>
            </a:r>
            <a:r>
              <a:rPr lang="ru-RU" altLang="ru-RU" sz="2400" b="1" dirty="0" err="1">
                <a:cs typeface="Arial" charset="0"/>
              </a:rPr>
              <a:t>Мастодинон</a:t>
            </a:r>
            <a:r>
              <a:rPr lang="ru-RU" altLang="ru-RU" sz="2400" b="1" dirty="0">
                <a:cs typeface="Arial" charset="0"/>
              </a:rPr>
              <a:t>® при лечении сочетанной патологии молочных желез (ДДМЖ) и миомы матки</a:t>
            </a:r>
          </a:p>
        </p:txBody>
      </p:sp>
      <p:pic>
        <p:nvPicPr>
          <p:cNvPr id="57347" name="Picture 2" descr="\\fileservice_ru\SH_RU_HOME$\syanovao\My Documents\ГрафикиотМосиной\Радзмолжел.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5997" t="38863" r="7462" b="14128"/>
          <a:stretch/>
        </p:blipFill>
        <p:spPr>
          <a:xfrm>
            <a:off x="6323042" y="1124248"/>
            <a:ext cx="5402723" cy="4914682"/>
          </a:xfrm>
          <a:noFill/>
        </p:spPr>
      </p:pic>
      <p:sp>
        <p:nvSpPr>
          <p:cNvPr id="4" name="Прямоугольник 3"/>
          <p:cNvSpPr/>
          <p:nvPr/>
        </p:nvSpPr>
        <p:spPr>
          <a:xfrm>
            <a:off x="653143" y="6113792"/>
            <a:ext cx="10722427" cy="584775"/>
          </a:xfrm>
          <a:prstGeom prst="rect">
            <a:avLst/>
          </a:prstGeom>
        </p:spPr>
        <p:txBody>
          <a:bodyPr wrap="square">
            <a:spAutoFit/>
          </a:bodyPr>
          <a:lstStyle/>
          <a:p>
            <a:pPr algn="r">
              <a:defRPr/>
            </a:pPr>
            <a:r>
              <a:rPr lang="ru-RU" altLang="ru-RU" sz="1600" i="1" kern="0" dirty="0">
                <a:solidFill>
                  <a:srgbClr val="000000"/>
                </a:solidFill>
                <a:cs typeface="Arial" charset="0"/>
              </a:rPr>
              <a:t>В.Е. Радзинский, И.М. </a:t>
            </a:r>
            <a:r>
              <a:rPr lang="ru-RU" altLang="ru-RU" sz="1600" i="1" kern="0" dirty="0" err="1">
                <a:solidFill>
                  <a:srgbClr val="000000"/>
                </a:solidFill>
                <a:cs typeface="Arial" charset="0"/>
              </a:rPr>
              <a:t>Ордиянц</a:t>
            </a:r>
            <a:r>
              <a:rPr lang="ru-RU" altLang="ru-RU" sz="1600" i="1" kern="0" dirty="0">
                <a:solidFill>
                  <a:srgbClr val="000000"/>
                </a:solidFill>
                <a:cs typeface="Arial" charset="0"/>
              </a:rPr>
              <a:t>. Возможности терапии сочетания миомы матки и доброкачественных дисплазий молочных желез. Акушерство и гинекология, 2013,  №4, с. 44-47</a:t>
            </a:r>
            <a:endParaRPr lang="ru-RU" sz="1600" i="1" dirty="0"/>
          </a:p>
        </p:txBody>
      </p:sp>
      <p:sp>
        <p:nvSpPr>
          <p:cNvPr id="10" name="Text Box 8"/>
          <p:cNvSpPr txBox="1">
            <a:spLocks noChangeArrowheads="1"/>
          </p:cNvSpPr>
          <p:nvPr/>
        </p:nvSpPr>
        <p:spPr bwMode="auto">
          <a:xfrm>
            <a:off x="466235" y="1590399"/>
            <a:ext cx="5996471" cy="4143353"/>
          </a:xfrm>
          <a:prstGeom prst="rect">
            <a:avLst/>
          </a:prstGeom>
          <a:noFill/>
          <a:ln w="9525">
            <a:noFill/>
            <a:miter lim="800000"/>
            <a:headEnd/>
            <a:tailEnd/>
          </a:ln>
          <a:effectLst/>
          <a:extLst/>
        </p:spPr>
        <p:txBody>
          <a:bodyPr vert="horz" lIns="91440" tIns="45720" rIns="91440" bIns="45720" rtlCol="0">
            <a:normAutofit lnSpcReduction="10000"/>
          </a:bodyPr>
          <a:lstStyle>
            <a:lvl1pPr marL="342900" indent="-342900" eaLnBrk="0" hangingPunct="0">
              <a:spcBef>
                <a:spcPct val="20000"/>
              </a:spcBef>
              <a:buClr>
                <a:srgbClr val="97BF0D"/>
              </a:buClr>
              <a:buFont typeface="Arial" pitchFamily="34" charset="0"/>
              <a:buChar char="•"/>
              <a:defRPr sz="2600" b="1">
                <a:solidFill>
                  <a:srgbClr val="401B5B"/>
                </a:solidFill>
                <a:latin typeface="Times New Roman" pitchFamily="18" charset="0"/>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indent="0">
              <a:buNone/>
            </a:pPr>
            <a:r>
              <a:rPr lang="ru-RU" altLang="ru-RU" sz="2800" b="0" dirty="0">
                <a:solidFill>
                  <a:schemeClr val="tx1"/>
                </a:solidFill>
                <a:latin typeface="+mj-lt"/>
              </a:rPr>
              <a:t>При приеме </a:t>
            </a:r>
            <a:r>
              <a:rPr lang="ru-RU" altLang="ru-RU" sz="2800" b="0" dirty="0" err="1">
                <a:solidFill>
                  <a:schemeClr val="tx1"/>
                </a:solidFill>
                <a:latin typeface="+mj-lt"/>
              </a:rPr>
              <a:t>Мастодинона</a:t>
            </a:r>
            <a:r>
              <a:rPr lang="ru-RU" altLang="ru-RU" sz="2800" b="0" dirty="0">
                <a:solidFill>
                  <a:schemeClr val="tx1"/>
                </a:solidFill>
                <a:latin typeface="+mj-lt"/>
              </a:rPr>
              <a:t>: </a:t>
            </a:r>
          </a:p>
          <a:p>
            <a:r>
              <a:rPr lang="ru-RU" altLang="ru-RU" sz="2800" b="0" dirty="0">
                <a:solidFill>
                  <a:schemeClr val="tx1"/>
                </a:solidFill>
                <a:latin typeface="+mj-lt"/>
              </a:rPr>
              <a:t>уменьшение </a:t>
            </a:r>
            <a:r>
              <a:rPr lang="ru-RU" altLang="ru-RU" sz="2800" b="0" dirty="0" err="1">
                <a:solidFill>
                  <a:schemeClr val="tx1"/>
                </a:solidFill>
                <a:latin typeface="+mj-lt"/>
              </a:rPr>
              <a:t>масталгии</a:t>
            </a:r>
            <a:endParaRPr lang="ru-RU" altLang="ru-RU" sz="2800" b="0" dirty="0">
              <a:solidFill>
                <a:schemeClr val="tx1"/>
              </a:solidFill>
              <a:latin typeface="+mj-lt"/>
            </a:endParaRPr>
          </a:p>
          <a:p>
            <a:r>
              <a:rPr lang="ru-RU" altLang="ru-RU" sz="2800" b="0" dirty="0">
                <a:solidFill>
                  <a:schemeClr val="tx1"/>
                </a:solidFill>
                <a:latin typeface="+mj-lt"/>
              </a:rPr>
              <a:t>нормализация уровня пролактина </a:t>
            </a:r>
          </a:p>
          <a:p>
            <a:r>
              <a:rPr lang="ru-RU" altLang="ru-RU" sz="2800" b="0" dirty="0">
                <a:solidFill>
                  <a:schemeClr val="tx1"/>
                </a:solidFill>
                <a:latin typeface="+mj-lt"/>
              </a:rPr>
              <a:t>повышение уровня прогестерона</a:t>
            </a:r>
          </a:p>
          <a:p>
            <a:r>
              <a:rPr lang="ru-RU" altLang="ru-RU" sz="2800" b="0" dirty="0">
                <a:solidFill>
                  <a:schemeClr val="tx1"/>
                </a:solidFill>
                <a:latin typeface="+mj-lt"/>
              </a:rPr>
              <a:t>сокращение вдвое числа послеоперационных рецидивов узловых форм  мастопатии (по сравнению с контролем)</a:t>
            </a:r>
          </a:p>
        </p:txBody>
      </p:sp>
      <p:sp>
        <p:nvSpPr>
          <p:cNvPr id="2" name="TextBox 1"/>
          <p:cNvSpPr txBox="1"/>
          <p:nvPr/>
        </p:nvSpPr>
        <p:spPr>
          <a:xfrm>
            <a:off x="9474300" y="1618516"/>
            <a:ext cx="1445241"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N = 175</a:t>
            </a:r>
            <a:endParaRPr lang="ru-RU"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5644036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8088" y="188640"/>
            <a:ext cx="11195824" cy="1296144"/>
          </a:xfrm>
        </p:spPr>
        <p:txBody>
          <a:bodyPr>
            <a:noAutofit/>
          </a:bodyPr>
          <a:lstStyle/>
          <a:p>
            <a:r>
              <a:rPr lang="ru-RU" altLang="ru-RU" sz="3200" b="1" dirty="0">
                <a:latin typeface="+mn-lt"/>
                <a:cs typeface="Arial" pitchFamily="34" charset="0"/>
              </a:rPr>
              <a:t>Опыт применения препарата </a:t>
            </a:r>
            <a:r>
              <a:rPr lang="ru-RU" altLang="ru-RU" sz="3200" b="1" dirty="0" err="1">
                <a:latin typeface="+mn-lt"/>
                <a:cs typeface="Arial" pitchFamily="34" charset="0"/>
              </a:rPr>
              <a:t>Мастодинон</a:t>
            </a:r>
            <a:r>
              <a:rPr lang="ru-RU" altLang="ru-RU" sz="3200" b="1" dirty="0">
                <a:latin typeface="+mn-lt"/>
                <a:cs typeface="Arial" pitchFamily="34" charset="0"/>
              </a:rPr>
              <a:t>® у женщин с </a:t>
            </a:r>
            <a:r>
              <a:rPr lang="ru-RU" altLang="ru-RU" sz="3200" b="1" dirty="0" err="1">
                <a:latin typeface="+mn-lt"/>
                <a:cs typeface="Arial" pitchFamily="34" charset="0"/>
              </a:rPr>
              <a:t>масталгией</a:t>
            </a:r>
            <a:r>
              <a:rPr lang="ru-RU" altLang="ru-RU" sz="3200" b="1" dirty="0">
                <a:latin typeface="+mn-lt"/>
                <a:cs typeface="Arial" pitchFamily="34" charset="0"/>
              </a:rPr>
              <a:t> на фоне диффузной фиброзно-кистозной мастопатии</a:t>
            </a:r>
            <a:endParaRPr lang="ru-RU" sz="3200" dirty="0">
              <a:latin typeface="+mn-lt"/>
            </a:endParaRPr>
          </a:p>
        </p:txBody>
      </p:sp>
      <p:graphicFrame>
        <p:nvGraphicFramePr>
          <p:cNvPr id="3" name="Диаграмма 2"/>
          <p:cNvGraphicFramePr>
            <a:graphicFrameLocks/>
          </p:cNvGraphicFramePr>
          <p:nvPr>
            <p:extLst>
              <p:ext uri="{D42A27DB-BD31-4B8C-83A1-F6EECF244321}">
                <p14:modId xmlns:p14="http://schemas.microsoft.com/office/powerpoint/2010/main" val="3143904779"/>
              </p:ext>
            </p:extLst>
          </p:nvPr>
        </p:nvGraphicFramePr>
        <p:xfrm>
          <a:off x="635620" y="1611814"/>
          <a:ext cx="7366042" cy="418681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498087" y="6007065"/>
            <a:ext cx="10374351" cy="584775"/>
          </a:xfrm>
          <a:prstGeom prst="rect">
            <a:avLst/>
          </a:prstGeom>
          <a:noFill/>
        </p:spPr>
        <p:txBody>
          <a:bodyPr wrap="square" rtlCol="0">
            <a:spAutoFit/>
          </a:bodyPr>
          <a:lstStyle/>
          <a:p>
            <a:pPr algn="r"/>
            <a:r>
              <a:rPr lang="ru-RU" sz="1600" i="1" dirty="0"/>
              <a:t>В.А. Синицын, Т.В. Руднева, «Лечение больных с фиброзно-кистозной мастопатией, сопровождающейся болевым синдромом», Российский вестник акушера-гинеколога, 2, стр. 76-78, 2006 </a:t>
            </a:r>
          </a:p>
        </p:txBody>
      </p:sp>
      <p:sp>
        <p:nvSpPr>
          <p:cNvPr id="5" name="TextBox 4"/>
          <p:cNvSpPr txBox="1"/>
          <p:nvPr/>
        </p:nvSpPr>
        <p:spPr>
          <a:xfrm>
            <a:off x="8095786" y="3428753"/>
            <a:ext cx="2967464" cy="2369880"/>
          </a:xfrm>
          <a:prstGeom prst="rect">
            <a:avLst/>
          </a:prstGeom>
          <a:noFill/>
        </p:spPr>
        <p:txBody>
          <a:bodyPr wrap="square" rtlCol="0">
            <a:spAutoFit/>
          </a:bodyPr>
          <a:lstStyle/>
          <a:p>
            <a:pPr algn="r"/>
            <a:r>
              <a:rPr lang="ru-RU" altLang="ru-RU" sz="2000" dirty="0" err="1">
                <a:cs typeface="Arial" pitchFamily="34" charset="0"/>
              </a:rPr>
              <a:t>Мастодинон</a:t>
            </a:r>
            <a:r>
              <a:rPr lang="ru-RU" altLang="ru-RU" sz="2000" dirty="0">
                <a:cs typeface="Arial" pitchFamily="34" charset="0"/>
              </a:rPr>
              <a:t> достоверно купирует </a:t>
            </a:r>
            <a:r>
              <a:rPr lang="ru-RU" altLang="ru-RU" sz="2000" dirty="0" err="1">
                <a:cs typeface="Arial" pitchFamily="34" charset="0"/>
              </a:rPr>
              <a:t>масталгию</a:t>
            </a:r>
            <a:r>
              <a:rPr lang="ru-RU" altLang="ru-RU" sz="2000" dirty="0">
                <a:cs typeface="Arial" pitchFamily="34" charset="0"/>
              </a:rPr>
              <a:t> у 81,4% пациенток с при прохождении </a:t>
            </a:r>
            <a:r>
              <a:rPr lang="ru-RU" altLang="ru-RU" sz="2400" b="1" dirty="0">
                <a:cs typeface="Arial" pitchFamily="34" charset="0"/>
              </a:rPr>
              <a:t>одного курса</a:t>
            </a:r>
            <a:r>
              <a:rPr lang="ru-RU" altLang="ru-RU" sz="2000" b="1" dirty="0">
                <a:cs typeface="Arial" pitchFamily="34" charset="0"/>
              </a:rPr>
              <a:t> </a:t>
            </a:r>
            <a:r>
              <a:rPr lang="ru-RU" altLang="ru-RU" sz="2000" dirty="0">
                <a:cs typeface="Arial" pitchFamily="34" charset="0"/>
              </a:rPr>
              <a:t>приема препарата</a:t>
            </a:r>
            <a:endParaRPr lang="ru-RU" sz="2000" dirty="0"/>
          </a:p>
        </p:txBody>
      </p:sp>
    </p:spTree>
    <p:extLst>
      <p:ext uri="{BB962C8B-B14F-4D97-AF65-F5344CB8AC3E}">
        <p14:creationId xmlns:p14="http://schemas.microsoft.com/office/powerpoint/2010/main" val="73581261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522514" y="260649"/>
            <a:ext cx="11429999" cy="1104925"/>
          </a:xfrm>
        </p:spPr>
        <p:txBody>
          <a:bodyPr>
            <a:normAutofit fontScale="90000"/>
          </a:bodyPr>
          <a:lstStyle/>
          <a:p>
            <a:pPr>
              <a:defRPr/>
            </a:pPr>
            <a:r>
              <a:rPr lang="ru-RU" altLang="ru-RU" sz="2700" b="1" dirty="0">
                <a:ea typeface="+mn-ea"/>
                <a:cs typeface="Arial" charset="0"/>
              </a:rPr>
              <a:t>Применение </a:t>
            </a:r>
            <a:r>
              <a:rPr lang="ru-RU" altLang="ru-RU" sz="2700" b="1" dirty="0" err="1">
                <a:ea typeface="+mn-ea"/>
                <a:cs typeface="Arial" charset="0"/>
              </a:rPr>
              <a:t>Мастодинона</a:t>
            </a:r>
            <a:r>
              <a:rPr lang="ru-RU" altLang="ru-RU" sz="2700" b="1" dirty="0">
                <a:ea typeface="+mn-ea"/>
                <a:cs typeface="Arial" charset="0"/>
              </a:rPr>
              <a:t>® способствует уменьшению </a:t>
            </a:r>
            <a:r>
              <a:rPr lang="ru-RU" altLang="ru-RU" sz="2700" b="1" dirty="0" err="1">
                <a:ea typeface="+mn-ea"/>
                <a:cs typeface="Arial" charset="0"/>
              </a:rPr>
              <a:t>масталгии</a:t>
            </a:r>
            <a:r>
              <a:rPr lang="ru-RU" altLang="ru-RU" sz="2700" b="1" dirty="0">
                <a:ea typeface="+mn-ea"/>
                <a:cs typeface="Arial" charset="0"/>
              </a:rPr>
              <a:t> и улучшению </a:t>
            </a:r>
            <a:r>
              <a:rPr lang="ru-RU" altLang="ru-RU" sz="2700" b="1" dirty="0" err="1">
                <a:ea typeface="+mn-ea"/>
                <a:cs typeface="Arial" charset="0"/>
              </a:rPr>
              <a:t>маммографической</a:t>
            </a:r>
            <a:r>
              <a:rPr lang="ru-RU" altLang="ru-RU" sz="2700" b="1" dirty="0">
                <a:ea typeface="+mn-ea"/>
                <a:cs typeface="Arial" charset="0"/>
              </a:rPr>
              <a:t> картины при фиброзно-кистозной мастопатии</a:t>
            </a:r>
          </a:p>
        </p:txBody>
      </p:sp>
      <p:graphicFrame>
        <p:nvGraphicFramePr>
          <p:cNvPr id="2" name="Object 24"/>
          <p:cNvGraphicFramePr>
            <a:graphicFrameLocks noGrp="1" noChangeAspect="1"/>
          </p:cNvGraphicFramePr>
          <p:nvPr>
            <p:ph sz="half" idx="1"/>
            <p:extLst>
              <p:ext uri="{D42A27DB-BD31-4B8C-83A1-F6EECF244321}">
                <p14:modId xmlns:p14="http://schemas.microsoft.com/office/powerpoint/2010/main" val="125932035"/>
              </p:ext>
            </p:extLst>
          </p:nvPr>
        </p:nvGraphicFramePr>
        <p:xfrm>
          <a:off x="1345158" y="1365574"/>
          <a:ext cx="9501683" cy="4637469"/>
        </p:xfrm>
        <a:graphic>
          <a:graphicData uri="http://schemas.openxmlformats.org/drawingml/2006/chart">
            <c:chart xmlns:c="http://schemas.openxmlformats.org/drawingml/2006/chart" xmlns:r="http://schemas.openxmlformats.org/officeDocument/2006/relationships" r:id="rId3"/>
          </a:graphicData>
        </a:graphic>
      </p:graphicFrame>
      <p:sp>
        <p:nvSpPr>
          <p:cNvPr id="47108" name="Rectangle 22"/>
          <p:cNvSpPr>
            <a:spLocks noChangeArrowheads="1"/>
          </p:cNvSpPr>
          <p:nvPr/>
        </p:nvSpPr>
        <p:spPr bwMode="auto">
          <a:xfrm>
            <a:off x="217714" y="6225982"/>
            <a:ext cx="10951029"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a:spcBef>
                <a:spcPct val="0"/>
              </a:spcBef>
              <a:buFontTx/>
              <a:buNone/>
            </a:pPr>
            <a:r>
              <a:rPr lang="ru-RU" altLang="ru-RU" sz="1600" i="1" dirty="0">
                <a:solidFill>
                  <a:srgbClr val="000000"/>
                </a:solidFill>
                <a:latin typeface="+mj-lt"/>
              </a:rPr>
              <a:t>Рожкова Н.И., </a:t>
            </a:r>
            <a:r>
              <a:rPr lang="ru-RU" altLang="ru-RU" sz="1600" i="1" dirty="0" err="1">
                <a:solidFill>
                  <a:srgbClr val="000000"/>
                </a:solidFill>
                <a:latin typeface="+mj-lt"/>
              </a:rPr>
              <a:t>Меских</a:t>
            </a:r>
            <a:r>
              <a:rPr lang="ru-RU" altLang="ru-RU" sz="1600" i="1" dirty="0">
                <a:solidFill>
                  <a:srgbClr val="000000"/>
                </a:solidFill>
                <a:latin typeface="+mj-lt"/>
              </a:rPr>
              <a:t> Е.В. «Оценка эффективности фитотерапии </a:t>
            </a:r>
            <a:r>
              <a:rPr lang="ru-RU" altLang="ru-RU" sz="1600" i="1" dirty="0" err="1">
                <a:solidFill>
                  <a:srgbClr val="000000"/>
                </a:solidFill>
                <a:latin typeface="+mj-lt"/>
              </a:rPr>
              <a:t>Мастодиноном</a:t>
            </a:r>
            <a:r>
              <a:rPr lang="ru-RU" altLang="ru-RU" sz="1600" i="1" dirty="0">
                <a:solidFill>
                  <a:srgbClr val="000000"/>
                </a:solidFill>
                <a:latin typeface="+mj-lt"/>
              </a:rPr>
              <a:t> и </a:t>
            </a:r>
            <a:r>
              <a:rPr lang="ru-RU" altLang="ru-RU" sz="1600" i="1" dirty="0" err="1">
                <a:solidFill>
                  <a:srgbClr val="000000"/>
                </a:solidFill>
                <a:latin typeface="+mj-lt"/>
              </a:rPr>
              <a:t>Гелариумом</a:t>
            </a:r>
            <a:r>
              <a:rPr lang="ru-RU" altLang="ru-RU" sz="1600" i="1" dirty="0">
                <a:solidFill>
                  <a:srgbClr val="000000"/>
                </a:solidFill>
                <a:latin typeface="+mj-lt"/>
              </a:rPr>
              <a:t> у больных с диффузными формами мастопатий» / « Опухоли женской репродуктивной системы» № 4, 2008     </a:t>
            </a:r>
          </a:p>
        </p:txBody>
      </p:sp>
      <p:sp>
        <p:nvSpPr>
          <p:cNvPr id="47109" name="Text Box 23"/>
          <p:cNvSpPr txBox="1">
            <a:spLocks noChangeArrowheads="1"/>
          </p:cNvSpPr>
          <p:nvPr/>
        </p:nvSpPr>
        <p:spPr bwMode="auto">
          <a:xfrm>
            <a:off x="6435726" y="2173288"/>
            <a:ext cx="295275"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pPr>
            <a:endParaRPr lang="ru-RU" altLang="ru-RU" sz="1600">
              <a:solidFill>
                <a:srgbClr val="000000"/>
              </a:solidFill>
              <a:latin typeface="Verdana" pitchFamily="34" charset="0"/>
            </a:endParaRPr>
          </a:p>
        </p:txBody>
      </p:sp>
    </p:spTree>
    <p:extLst>
      <p:ext uri="{BB962C8B-B14F-4D97-AF65-F5344CB8AC3E}">
        <p14:creationId xmlns:p14="http://schemas.microsoft.com/office/powerpoint/2010/main" val="92909101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3"/>
          <p:cNvGraphicFramePr>
            <a:graphicFrameLocks noGrp="1" noChangeAspect="1"/>
          </p:cNvGraphicFramePr>
          <p:nvPr>
            <p:ph idx="1"/>
            <p:extLst>
              <p:ext uri="{D42A27DB-BD31-4B8C-83A1-F6EECF244321}">
                <p14:modId xmlns:p14="http://schemas.microsoft.com/office/powerpoint/2010/main" val="2508633153"/>
              </p:ext>
            </p:extLst>
          </p:nvPr>
        </p:nvGraphicFramePr>
        <p:xfrm>
          <a:off x="936173" y="1189202"/>
          <a:ext cx="9526196" cy="4954557"/>
        </p:xfrm>
        <a:graphic>
          <a:graphicData uri="http://schemas.openxmlformats.org/drawingml/2006/chart">
            <c:chart xmlns:c="http://schemas.openxmlformats.org/drawingml/2006/chart" xmlns:r="http://schemas.openxmlformats.org/officeDocument/2006/relationships" r:id="rId3"/>
          </a:graphicData>
        </a:graphic>
      </p:graphicFrame>
      <p:sp>
        <p:nvSpPr>
          <p:cNvPr id="48130" name="Rectangle 2"/>
          <p:cNvSpPr>
            <a:spLocks noGrp="1" noChangeArrowheads="1"/>
          </p:cNvSpPr>
          <p:nvPr>
            <p:ph type="title"/>
          </p:nvPr>
        </p:nvSpPr>
        <p:spPr>
          <a:xfrm rot="16200000">
            <a:off x="-1240839" y="3184652"/>
            <a:ext cx="4354022" cy="488697"/>
          </a:xfrm>
          <a:noFill/>
          <a:ln w="9525">
            <a:noFill/>
            <a:miter lim="800000"/>
            <a:headEnd/>
            <a:tailEnd/>
          </a:ln>
          <a:effectLst/>
          <a:extLst/>
        </p:spPr>
        <p:txBody>
          <a:bodyPr vert="horz" lIns="91440" tIns="45720" rIns="91440" bIns="45720" rtlCol="0" anchor="ctr">
            <a:normAutofit fontScale="90000"/>
          </a:bodyPr>
          <a:lstStyle/>
          <a:p>
            <a:pPr algn="ctr" eaLnBrk="0" hangingPunct="0">
              <a:spcBef>
                <a:spcPct val="20000"/>
              </a:spcBef>
              <a:buClr>
                <a:srgbClr val="97BF0D"/>
              </a:buClr>
              <a:buFont typeface="Arial" pitchFamily="34" charset="0"/>
            </a:pPr>
            <a:r>
              <a:rPr lang="ru-RU" altLang="ru-RU" sz="1600" b="1" cap="none" dirty="0">
                <a:solidFill>
                  <a:schemeClr val="tx1"/>
                </a:solidFill>
                <a:ea typeface="+mn-ea"/>
                <a:cs typeface="+mn-cs"/>
              </a:rPr>
              <a:t>интенсивность </a:t>
            </a:r>
            <a:r>
              <a:rPr lang="ru-RU" altLang="ru-RU" sz="1600" b="1" cap="none" dirty="0" err="1">
                <a:solidFill>
                  <a:schemeClr val="tx1"/>
                </a:solidFill>
                <a:ea typeface="+mn-ea"/>
                <a:cs typeface="+mn-cs"/>
              </a:rPr>
              <a:t>масталгии</a:t>
            </a:r>
            <a:r>
              <a:rPr lang="ru-RU" altLang="ru-RU" sz="1600" b="1" cap="none" dirty="0">
                <a:solidFill>
                  <a:schemeClr val="tx1"/>
                </a:solidFill>
                <a:ea typeface="+mn-ea"/>
                <a:cs typeface="+mn-cs"/>
              </a:rPr>
              <a:t>, оцененной по ваш (% пациентов</a:t>
            </a:r>
            <a:r>
              <a:rPr lang="ru-RU" altLang="ru-RU" sz="1600" b="1" cap="none" dirty="0">
                <a:solidFill>
                  <a:schemeClr val="tx1"/>
                </a:solidFill>
                <a:latin typeface="Times New Roman" pitchFamily="18" charset="0"/>
                <a:ea typeface="+mn-ea"/>
                <a:cs typeface="+mn-cs"/>
              </a:rPr>
              <a:t>)</a:t>
            </a:r>
            <a:r>
              <a:rPr lang="ru-RU" altLang="ru-RU" sz="1800" b="1" cap="none" dirty="0">
                <a:solidFill>
                  <a:schemeClr val="tx1"/>
                </a:solidFill>
                <a:latin typeface="Times New Roman" pitchFamily="18" charset="0"/>
                <a:ea typeface="+mn-ea"/>
                <a:cs typeface="+mn-cs"/>
              </a:rPr>
              <a:t/>
            </a:r>
            <a:br>
              <a:rPr lang="ru-RU" altLang="ru-RU" sz="1800" b="1" cap="none" dirty="0">
                <a:solidFill>
                  <a:schemeClr val="tx1"/>
                </a:solidFill>
                <a:latin typeface="Times New Roman" pitchFamily="18" charset="0"/>
                <a:ea typeface="+mn-ea"/>
                <a:cs typeface="+mn-cs"/>
              </a:rPr>
            </a:br>
            <a:endParaRPr lang="ru-RU" altLang="ru-RU" sz="1800" b="1" cap="none" dirty="0">
              <a:solidFill>
                <a:schemeClr val="tx1"/>
              </a:solidFill>
              <a:latin typeface="Times New Roman" pitchFamily="18" charset="0"/>
              <a:ea typeface="+mn-ea"/>
              <a:cs typeface="+mn-cs"/>
            </a:endParaRPr>
          </a:p>
        </p:txBody>
      </p:sp>
      <p:sp>
        <p:nvSpPr>
          <p:cNvPr id="48132" name="Text Box 4"/>
          <p:cNvSpPr txBox="1">
            <a:spLocks noChangeArrowheads="1"/>
          </p:cNvSpPr>
          <p:nvPr/>
        </p:nvSpPr>
        <p:spPr bwMode="auto">
          <a:xfrm>
            <a:off x="389761" y="5936984"/>
            <a:ext cx="10776857" cy="7386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a:spcBef>
                <a:spcPct val="0"/>
              </a:spcBef>
              <a:buFontTx/>
              <a:buNone/>
            </a:pPr>
            <a:r>
              <a:rPr lang="ru-RU" altLang="ru-RU" sz="1400" i="1" dirty="0">
                <a:latin typeface="+mj-lt"/>
              </a:rPr>
              <a:t>А.В. </a:t>
            </a:r>
            <a:r>
              <a:rPr lang="ru-RU" altLang="ru-RU" sz="1400" i="1" dirty="0" err="1">
                <a:latin typeface="+mj-lt"/>
              </a:rPr>
              <a:t>Ледина</a:t>
            </a:r>
            <a:r>
              <a:rPr lang="ru-RU" altLang="ru-RU" sz="1400" i="1" dirty="0">
                <a:latin typeface="+mj-lt"/>
              </a:rPr>
              <a:t>, В.Н. </a:t>
            </a:r>
            <a:r>
              <a:rPr lang="ru-RU" altLang="ru-RU" sz="1400" i="1" dirty="0" err="1">
                <a:latin typeface="+mj-lt"/>
              </a:rPr>
              <a:t>Прилепская</a:t>
            </a:r>
            <a:r>
              <a:rPr lang="ru-RU" altLang="ru-RU" sz="1400" i="1" dirty="0">
                <a:latin typeface="+mj-lt"/>
              </a:rPr>
              <a:t> </a:t>
            </a:r>
            <a:r>
              <a:rPr lang="ru-RU" altLang="zh-CN" sz="1400" i="1" dirty="0">
                <a:latin typeface="+mj-lt"/>
              </a:rPr>
              <a:t>«</a:t>
            </a:r>
            <a:r>
              <a:rPr lang="ru-RU" altLang="zh-CN" sz="1400" i="1" dirty="0" err="1">
                <a:latin typeface="+mj-lt"/>
              </a:rPr>
              <a:t>Мастодинон</a:t>
            </a:r>
            <a:r>
              <a:rPr lang="ru-RU" altLang="zh-CN" sz="1400" i="1" dirty="0">
                <a:latin typeface="+mj-lt"/>
              </a:rPr>
              <a:t> в лечении </a:t>
            </a:r>
            <a:r>
              <a:rPr lang="ru-RU" altLang="zh-CN" sz="1400" i="1" dirty="0" err="1">
                <a:latin typeface="+mj-lt"/>
              </a:rPr>
              <a:t>масталгии</a:t>
            </a:r>
            <a:r>
              <a:rPr lang="ru-RU" altLang="zh-CN" sz="1400" i="1" dirty="0">
                <a:latin typeface="+mj-lt"/>
              </a:rPr>
              <a:t>, возникшей при приеме комбинированных пероральных контрацептивов», Научно- практический журнал  «Акушерство и Гинекология» 7-1, Москва, 2011, стр.63-68</a:t>
            </a:r>
          </a:p>
          <a:p>
            <a:pPr algn="r">
              <a:spcBef>
                <a:spcPct val="0"/>
              </a:spcBef>
              <a:buFontTx/>
              <a:buNone/>
            </a:pPr>
            <a:r>
              <a:rPr lang="ru-RU" altLang="ru-RU" sz="1400" i="1" dirty="0">
                <a:latin typeface="+mj-lt"/>
              </a:rPr>
              <a:t>*комбинированные оральные контрацептивы</a:t>
            </a:r>
          </a:p>
        </p:txBody>
      </p:sp>
      <p:sp>
        <p:nvSpPr>
          <p:cNvPr id="48133" name="Text Box 5"/>
          <p:cNvSpPr txBox="1">
            <a:spLocks noChangeArrowheads="1"/>
          </p:cNvSpPr>
          <p:nvPr/>
        </p:nvSpPr>
        <p:spPr bwMode="auto">
          <a:xfrm>
            <a:off x="478972" y="195648"/>
            <a:ext cx="11538857"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ru-RU" altLang="ru-RU" sz="2400" b="1" dirty="0">
                <a:latin typeface="+mj-lt"/>
                <a:cs typeface="Arial" charset="0"/>
              </a:rPr>
              <a:t>Исследование влияния применения </a:t>
            </a:r>
            <a:r>
              <a:rPr lang="ru-RU" altLang="ru-RU" sz="2400" b="1" dirty="0" err="1">
                <a:latin typeface="+mj-lt"/>
                <a:cs typeface="Arial" charset="0"/>
              </a:rPr>
              <a:t>Мастодинона</a:t>
            </a:r>
            <a:r>
              <a:rPr lang="en-US" altLang="ru-RU" sz="2400" b="1" dirty="0">
                <a:latin typeface="+mj-lt"/>
                <a:cs typeface="Arial" charset="0"/>
              </a:rPr>
              <a:t>®</a:t>
            </a:r>
            <a:r>
              <a:rPr lang="ru-RU" altLang="ru-RU" sz="2400" b="1" dirty="0">
                <a:latin typeface="+mj-lt"/>
                <a:cs typeface="Arial" charset="0"/>
              </a:rPr>
              <a:t> на симптом </a:t>
            </a:r>
            <a:r>
              <a:rPr lang="ru-RU" altLang="ru-RU" sz="2400" b="1" dirty="0" err="1">
                <a:latin typeface="+mj-lt"/>
                <a:cs typeface="Arial" charset="0"/>
              </a:rPr>
              <a:t>масталгии</a:t>
            </a:r>
            <a:r>
              <a:rPr lang="ru-RU" altLang="ru-RU" sz="2400" b="1" dirty="0">
                <a:latin typeface="+mj-lt"/>
                <a:cs typeface="Arial" charset="0"/>
              </a:rPr>
              <a:t> на фоне применения комбинированных оральных контрацептивов (КОК)</a:t>
            </a:r>
          </a:p>
        </p:txBody>
      </p:sp>
      <p:sp>
        <p:nvSpPr>
          <p:cNvPr id="3" name="TextBox 2"/>
          <p:cNvSpPr txBox="1"/>
          <p:nvPr/>
        </p:nvSpPr>
        <p:spPr>
          <a:xfrm>
            <a:off x="8084633" y="3997992"/>
            <a:ext cx="3171194" cy="1938992"/>
          </a:xfrm>
          <a:prstGeom prst="rect">
            <a:avLst/>
          </a:prstGeom>
          <a:noFill/>
          <a:ln w="19050">
            <a:noFill/>
          </a:ln>
        </p:spPr>
        <p:txBody>
          <a:bodyPr wrap="square" rtlCol="0">
            <a:spAutoFit/>
          </a:bodyPr>
          <a:lstStyle/>
          <a:p>
            <a:pPr algn="r"/>
            <a:r>
              <a:rPr lang="ru-RU" altLang="ru-RU" sz="2000" b="1" dirty="0" err="1">
                <a:cs typeface="Arial" charset="0"/>
              </a:rPr>
              <a:t>Мастодинон</a:t>
            </a:r>
            <a:r>
              <a:rPr lang="ru-RU" altLang="ru-RU" sz="2000" dirty="0">
                <a:cs typeface="Arial" charset="0"/>
              </a:rPr>
              <a:t> эффективно снижает интенсивность </a:t>
            </a:r>
            <a:r>
              <a:rPr lang="ru-RU" altLang="ru-RU" sz="2000" dirty="0" err="1">
                <a:cs typeface="Arial" charset="0"/>
              </a:rPr>
              <a:t>масталгии</a:t>
            </a:r>
            <a:r>
              <a:rPr lang="ru-RU" altLang="ru-RU" sz="2000" dirty="0">
                <a:cs typeface="Arial" charset="0"/>
              </a:rPr>
              <a:t> на фоне приема КОК при отсутствии побочных эффектов</a:t>
            </a:r>
          </a:p>
        </p:txBody>
      </p:sp>
    </p:spTree>
    <p:extLst>
      <p:ext uri="{BB962C8B-B14F-4D97-AF65-F5344CB8AC3E}">
        <p14:creationId xmlns:p14="http://schemas.microsoft.com/office/powerpoint/2010/main" val="40774668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6453" y="304056"/>
            <a:ext cx="11349490" cy="992094"/>
          </a:xfrm>
        </p:spPr>
        <p:txBody>
          <a:bodyPr>
            <a:normAutofit/>
          </a:bodyPr>
          <a:lstStyle/>
          <a:p>
            <a:r>
              <a:rPr lang="en-US" altLang="ru-RU" sz="3200" b="1" dirty="0" err="1">
                <a:solidFill>
                  <a:prstClr val="black"/>
                </a:solidFill>
                <a:latin typeface="Cambria" panose="02040503050406030204" pitchFamily="18" charset="0"/>
                <a:ea typeface="Cambria" panose="02040503050406030204" pitchFamily="18" charset="0"/>
              </a:rPr>
              <a:t>Vitex</a:t>
            </a:r>
            <a:r>
              <a:rPr lang="ru-RU" altLang="ru-RU" sz="3200" b="1" dirty="0">
                <a:solidFill>
                  <a:prstClr val="black"/>
                </a:solidFill>
                <a:latin typeface="Cambria" panose="02040503050406030204" pitchFamily="18" charset="0"/>
                <a:ea typeface="Cambria" panose="02040503050406030204" pitchFamily="18" charset="0"/>
              </a:rPr>
              <a:t> </a:t>
            </a:r>
            <a:r>
              <a:rPr lang="en-US" altLang="ru-RU" sz="3200" b="1" dirty="0" err="1">
                <a:solidFill>
                  <a:prstClr val="black"/>
                </a:solidFill>
                <a:latin typeface="Cambria" panose="02040503050406030204" pitchFamily="18" charset="0"/>
                <a:ea typeface="Cambria" panose="02040503050406030204" pitchFamily="18" charset="0"/>
              </a:rPr>
              <a:t>agnus</a:t>
            </a:r>
            <a:r>
              <a:rPr lang="en-US" altLang="ru-RU" sz="3200" b="1" dirty="0">
                <a:solidFill>
                  <a:prstClr val="black"/>
                </a:solidFill>
                <a:latin typeface="Cambria" panose="02040503050406030204" pitchFamily="18" charset="0"/>
                <a:ea typeface="Cambria" panose="02040503050406030204" pitchFamily="18" charset="0"/>
              </a:rPr>
              <a:t>-castus </a:t>
            </a:r>
            <a:r>
              <a:rPr lang="ru-RU" altLang="ru-RU" sz="3200" b="1" dirty="0">
                <a:solidFill>
                  <a:prstClr val="black"/>
                </a:solidFill>
              </a:rPr>
              <a:t>в лечении ДДМЖ в периоде менопаузального перехода</a:t>
            </a:r>
            <a:endParaRPr lang="ru-RU" sz="6000" dirty="0"/>
          </a:p>
        </p:txBody>
      </p:sp>
      <p:sp>
        <p:nvSpPr>
          <p:cNvPr id="3" name="Объект 2"/>
          <p:cNvSpPr>
            <a:spLocks noGrp="1"/>
          </p:cNvSpPr>
          <p:nvPr>
            <p:ph idx="1"/>
          </p:nvPr>
        </p:nvSpPr>
        <p:spPr>
          <a:xfrm>
            <a:off x="276453" y="1484784"/>
            <a:ext cx="11012033" cy="5069160"/>
          </a:xfrm>
        </p:spPr>
        <p:txBody>
          <a:bodyPr>
            <a:normAutofit lnSpcReduction="10000"/>
          </a:bodyPr>
          <a:lstStyle/>
          <a:p>
            <a:r>
              <a:rPr lang="ru-RU" sz="2800" dirty="0"/>
              <a:t>Эффективность в лечении масталгии и </a:t>
            </a:r>
            <a:r>
              <a:rPr lang="ru-RU" sz="2800" dirty="0" err="1"/>
              <a:t>симпотомов</a:t>
            </a:r>
            <a:r>
              <a:rPr lang="ru-RU" sz="2800" dirty="0"/>
              <a:t> ПМС у пациенток с диффузной мастопатией в </a:t>
            </a:r>
            <a:r>
              <a:rPr lang="ru-RU" sz="2800" dirty="0" err="1"/>
              <a:t>перименопаузе</a:t>
            </a:r>
            <a:r>
              <a:rPr lang="ru-RU" sz="2800" dirty="0"/>
              <a:t> 83,3%*-92%**</a:t>
            </a:r>
          </a:p>
          <a:p>
            <a:pPr marL="0" indent="0">
              <a:buNone/>
            </a:pPr>
            <a:endParaRPr lang="ru-RU" sz="2800" dirty="0"/>
          </a:p>
          <a:p>
            <a:pPr marL="0" indent="0">
              <a:buNone/>
            </a:pPr>
            <a:endParaRPr lang="ru-RU" sz="2800" dirty="0"/>
          </a:p>
          <a:p>
            <a:pPr marL="0" indent="0">
              <a:buNone/>
            </a:pPr>
            <a:endParaRPr lang="ru-RU" sz="2800" dirty="0"/>
          </a:p>
          <a:p>
            <a:pPr marL="0" indent="0">
              <a:buNone/>
            </a:pPr>
            <a:endParaRPr lang="ru-RU" sz="2800" dirty="0"/>
          </a:p>
          <a:p>
            <a:pPr marL="0" indent="0">
              <a:buNone/>
            </a:pPr>
            <a:endParaRPr lang="ru-RU" sz="2800" dirty="0"/>
          </a:p>
          <a:p>
            <a:pPr marL="0" indent="0" algn="r">
              <a:buNone/>
            </a:pPr>
            <a:endParaRPr lang="ru-RU" sz="1600" i="1" dirty="0"/>
          </a:p>
          <a:p>
            <a:pPr marL="0" indent="0" algn="r">
              <a:buNone/>
            </a:pPr>
            <a:r>
              <a:rPr lang="ru-RU" sz="1600" i="1" dirty="0"/>
              <a:t>*- Кулагина Н.В. Лечение масталгии на фоне диффузной мастопатии у пациенток в периоде менопаузального перехода. Акушерство и гинекология, 2016;11</a:t>
            </a:r>
          </a:p>
          <a:p>
            <a:pPr marL="0" indent="0" algn="r">
              <a:buNone/>
            </a:pPr>
            <a:r>
              <a:rPr lang="ru-RU" sz="1600" i="1" dirty="0"/>
              <a:t>**-Рожкова Н.И., </a:t>
            </a:r>
            <a:r>
              <a:rPr lang="ru-RU" sz="1600" i="1" dirty="0" err="1"/>
              <a:t>Бурдина</a:t>
            </a:r>
            <a:r>
              <a:rPr lang="ru-RU" sz="1600" i="1" dirty="0"/>
              <a:t> И.И и др. Эффективность препарата Мастодинон для коррекции масталгии у женщин в пре- и </a:t>
            </a:r>
            <a:r>
              <a:rPr lang="ru-RU" sz="1600" i="1" dirty="0" err="1"/>
              <a:t>перименопаузе</a:t>
            </a:r>
            <a:r>
              <a:rPr lang="ru-RU" sz="1600" i="1" dirty="0"/>
              <a:t>. Гинекология. 2016;18</a:t>
            </a:r>
          </a:p>
        </p:txBody>
      </p:sp>
      <p:pic>
        <p:nvPicPr>
          <p:cNvPr id="82946" name="Picture 2" descr="ÐÐ°ÑÑÐ¸Ð½ÐºÐ¸ Ð¿Ð¾ Ð·Ð°Ð¿ÑÐ¾ÑÑ Ð¼ÐµÐ½Ð¾Ð¿Ð°ÑÐ·Ð° Ð¿ÑÐ¾Ð±Ð»ÐµÐ¼Ñ Ð¼Ð¾Ð»Ð¾ÑÐ½ÑÐµ Ð¶ÐµÐ»ÐµÐ·Ñ">
            <a:extLst>
              <a:ext uri="{FF2B5EF4-FFF2-40B4-BE49-F238E27FC236}">
                <a16:creationId xmlns:a16="http://schemas.microsoft.com/office/drawing/2014/main" xmlns="" id="{CBD13C83-85DE-432C-AF61-783202DE57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3571" y="2385381"/>
            <a:ext cx="5297942" cy="3020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6178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8652" y="584945"/>
            <a:ext cx="11530947" cy="864096"/>
          </a:xfrm>
        </p:spPr>
        <p:txBody>
          <a:bodyPr>
            <a:noAutofit/>
          </a:bodyPr>
          <a:lstStyle/>
          <a:p>
            <a:pPr algn="l"/>
            <a:r>
              <a:rPr lang="ru-RU" sz="4000" b="1" cap="none" dirty="0">
                <a:solidFill>
                  <a:schemeClr val="tx1"/>
                </a:solidFill>
              </a:rPr>
              <a:t>ОПИОИДЕРГИЧЕСКОЕ ДЕЙСТВИЕ</a:t>
            </a:r>
            <a:r>
              <a:rPr lang="ru-RU" sz="2800" b="1" cap="none" dirty="0">
                <a:solidFill>
                  <a:schemeClr val="tx1"/>
                </a:solidFill>
              </a:rPr>
              <a:t/>
            </a:r>
            <a:br>
              <a:rPr lang="ru-RU" sz="2800" b="1" cap="none" dirty="0">
                <a:solidFill>
                  <a:schemeClr val="tx1"/>
                </a:solidFill>
              </a:rPr>
            </a:br>
            <a:r>
              <a:rPr lang="ru-RU" sz="1600" cap="none" dirty="0">
                <a:solidFill>
                  <a:schemeClr val="tx1"/>
                </a:solidFill>
                <a:ea typeface="Verdana" panose="020B0604030504040204" pitchFamily="34" charset="0"/>
                <a:cs typeface="Verdana" panose="020B0604030504040204" pitchFamily="34" charset="0"/>
              </a:rPr>
              <a:t>стандартизированный экстракт </a:t>
            </a:r>
            <a:r>
              <a:rPr lang="ru-RU" sz="1600" cap="none" dirty="0" err="1">
                <a:solidFill>
                  <a:schemeClr val="tx1"/>
                </a:solidFill>
                <a:ea typeface="Verdana" panose="020B0604030504040204" pitchFamily="34" charset="0"/>
                <a:cs typeface="Verdana" panose="020B0604030504040204" pitchFamily="34" charset="0"/>
              </a:rPr>
              <a:t>vitex</a:t>
            </a:r>
            <a:r>
              <a:rPr lang="ru-RU" sz="1600" cap="none" dirty="0">
                <a:solidFill>
                  <a:schemeClr val="tx1"/>
                </a:solidFill>
                <a:ea typeface="Verdana" panose="020B0604030504040204" pitchFamily="34" charset="0"/>
                <a:cs typeface="Verdana" panose="020B0604030504040204" pitchFamily="34" charset="0"/>
              </a:rPr>
              <a:t> </a:t>
            </a:r>
            <a:r>
              <a:rPr lang="ru-RU" sz="1600" cap="none" dirty="0" err="1">
                <a:solidFill>
                  <a:schemeClr val="tx1"/>
                </a:solidFill>
                <a:ea typeface="Verdana" panose="020B0604030504040204" pitchFamily="34" charset="0"/>
                <a:cs typeface="Verdana" panose="020B0604030504040204" pitchFamily="34" charset="0"/>
              </a:rPr>
              <a:t>agnus-castus</a:t>
            </a:r>
            <a:r>
              <a:rPr lang="ru-RU" sz="1600" cap="none" dirty="0">
                <a:solidFill>
                  <a:schemeClr val="tx1"/>
                </a:solidFill>
                <a:ea typeface="Verdana" panose="020B0604030504040204" pitchFamily="34" charset="0"/>
                <a:cs typeface="Verdana" panose="020B0604030504040204" pitchFamily="34" charset="0"/>
              </a:rPr>
              <a:t> активирует m-, d- и k-опиоидные рецепторы, что обеспечивает обезболивающий и антидепрессивный эффекты </a:t>
            </a:r>
            <a:r>
              <a:rPr lang="en-US" sz="1600" cap="none" dirty="0">
                <a:solidFill>
                  <a:schemeClr val="tx1"/>
                </a:solidFill>
                <a:ea typeface="Verdana" panose="020B0604030504040204" pitchFamily="34" charset="0"/>
                <a:cs typeface="Verdana" panose="020B0604030504040204" pitchFamily="34" charset="0"/>
              </a:rPr>
              <a:t>[</a:t>
            </a:r>
            <a:r>
              <a:rPr lang="en-US" sz="1600" cap="none" dirty="0">
                <a:solidFill>
                  <a:schemeClr val="tx1"/>
                </a:solidFill>
                <a:latin typeface="Cambria" panose="02040503050406030204" pitchFamily="18" charset="0"/>
                <a:ea typeface="Cambria" panose="02040503050406030204" pitchFamily="18" charset="0"/>
                <a:cs typeface="Verdana" panose="020B0604030504040204" pitchFamily="34" charset="0"/>
              </a:rPr>
              <a:t>1]</a:t>
            </a:r>
            <a:r>
              <a:rPr lang="ru-RU" sz="1600" cap="none" dirty="0">
                <a:solidFill>
                  <a:schemeClr val="tx1"/>
                </a:solidFill>
                <a:latin typeface="Cambria" panose="02040503050406030204" pitchFamily="18" charset="0"/>
                <a:ea typeface="Cambria" panose="02040503050406030204" pitchFamily="18" charset="0"/>
                <a:cs typeface="Verdana" panose="020B0604030504040204" pitchFamily="34" charset="0"/>
              </a:rPr>
              <a:t>. подтвержденная </a:t>
            </a:r>
            <a:r>
              <a:rPr lang="en-US" sz="1600" cap="none" dirty="0">
                <a:solidFill>
                  <a:schemeClr val="tx1"/>
                </a:solidFill>
                <a:latin typeface="Cambria" panose="02040503050406030204" pitchFamily="18" charset="0"/>
                <a:ea typeface="Cambria" panose="02040503050406030204" pitchFamily="18" charset="0"/>
                <a:cs typeface="Verdana" panose="020B0604030504040204" pitchFamily="34" charset="0"/>
              </a:rPr>
              <a:t>in vitro </a:t>
            </a:r>
            <a:r>
              <a:rPr lang="ru-RU" sz="1600" cap="none" dirty="0">
                <a:solidFill>
                  <a:schemeClr val="tx1"/>
                </a:solidFill>
                <a:latin typeface="Cambria" panose="02040503050406030204" pitchFamily="18" charset="0"/>
                <a:ea typeface="Cambria" panose="02040503050406030204" pitchFamily="18" charset="0"/>
                <a:cs typeface="Verdana" panose="020B0604030504040204" pitchFamily="34" charset="0"/>
              </a:rPr>
              <a:t>активность экстракта </a:t>
            </a:r>
            <a:r>
              <a:rPr lang="en-US" sz="1600" cap="none" dirty="0">
                <a:solidFill>
                  <a:schemeClr val="tx1"/>
                </a:solidFill>
                <a:latin typeface="Cambria" panose="02040503050406030204" pitchFamily="18" charset="0"/>
                <a:ea typeface="Cambria" panose="02040503050406030204" pitchFamily="18" charset="0"/>
                <a:cs typeface="Verdana" panose="020B0604030504040204" pitchFamily="34" charset="0"/>
              </a:rPr>
              <a:t>BNO 1095 </a:t>
            </a:r>
            <a:r>
              <a:rPr lang="ru-RU" sz="1600" cap="none" dirty="0">
                <a:solidFill>
                  <a:schemeClr val="tx1"/>
                </a:solidFill>
                <a:latin typeface="Cambria" panose="02040503050406030204" pitchFamily="18" charset="0"/>
                <a:ea typeface="Cambria" panose="02040503050406030204" pitchFamily="18" charset="0"/>
                <a:cs typeface="Verdana" panose="020B0604030504040204" pitchFamily="34" charset="0"/>
              </a:rPr>
              <a:t>(входит в </a:t>
            </a:r>
            <a:r>
              <a:rPr lang="ru-RU" sz="1600" cap="none" dirty="0" err="1">
                <a:solidFill>
                  <a:schemeClr val="tx1"/>
                </a:solidFill>
                <a:latin typeface="Cambria" panose="02040503050406030204" pitchFamily="18" charset="0"/>
                <a:ea typeface="Cambria" panose="02040503050406030204" pitchFamily="18" charset="0"/>
                <a:cs typeface="Verdana" panose="020B0604030504040204" pitchFamily="34" charset="0"/>
              </a:rPr>
              <a:t>мастодинон</a:t>
            </a:r>
            <a:r>
              <a:rPr lang="ru-RU" sz="1600" cap="none" baseline="30000" dirty="0">
                <a:solidFill>
                  <a:schemeClr val="tx1"/>
                </a:solidFill>
                <a:latin typeface="Cambria" panose="02040503050406030204" pitchFamily="18" charset="0"/>
                <a:ea typeface="Cambria" panose="02040503050406030204" pitchFamily="18" charset="0"/>
                <a:cs typeface="Verdana" panose="020B0604030504040204" pitchFamily="34" charset="0"/>
              </a:rPr>
              <a:t>®</a:t>
            </a:r>
            <a:r>
              <a:rPr lang="en-US" sz="1600" cap="none" dirty="0">
                <a:solidFill>
                  <a:schemeClr val="tx1"/>
                </a:solidFill>
                <a:latin typeface="Cambria" panose="02040503050406030204" pitchFamily="18" charset="0"/>
                <a:ea typeface="Cambria" panose="02040503050406030204" pitchFamily="18" charset="0"/>
                <a:cs typeface="Verdana" panose="020B0604030504040204" pitchFamily="34" charset="0"/>
              </a:rPr>
              <a:t>)</a:t>
            </a:r>
            <a:r>
              <a:rPr lang="ru-RU" sz="1600" cap="none" dirty="0">
                <a:solidFill>
                  <a:schemeClr val="tx1"/>
                </a:solidFill>
                <a:latin typeface="Cambria" panose="02040503050406030204" pitchFamily="18" charset="0"/>
                <a:ea typeface="Cambria" panose="02040503050406030204" pitchFamily="18" charset="0"/>
                <a:cs typeface="Verdana" panose="020B0604030504040204" pitchFamily="34" charset="0"/>
              </a:rPr>
              <a:t> в отношении </a:t>
            </a:r>
            <a:r>
              <a:rPr lang="en-US" sz="1600" cap="none" dirty="0">
                <a:solidFill>
                  <a:schemeClr val="tx1"/>
                </a:solidFill>
                <a:latin typeface="Cambria" panose="02040503050406030204" pitchFamily="18" charset="0"/>
                <a:ea typeface="Cambria" panose="02040503050406030204" pitchFamily="18" charset="0"/>
                <a:cs typeface="Verdana" panose="020B0604030504040204" pitchFamily="34" charset="0"/>
              </a:rPr>
              <a:t>d2</a:t>
            </a:r>
            <a:r>
              <a:rPr lang="ru-RU" sz="1600" cap="none" dirty="0">
                <a:solidFill>
                  <a:schemeClr val="tx1"/>
                </a:solidFill>
                <a:latin typeface="Cambria" panose="02040503050406030204" pitchFamily="18" charset="0"/>
                <a:ea typeface="Cambria" panose="02040503050406030204" pitchFamily="18" charset="0"/>
                <a:cs typeface="Verdana" panose="020B0604030504040204" pitchFamily="34" charset="0"/>
              </a:rPr>
              <a:t>-</a:t>
            </a:r>
            <a:r>
              <a:rPr lang="en-US" sz="1600" cap="none" dirty="0">
                <a:solidFill>
                  <a:schemeClr val="tx1"/>
                </a:solidFill>
                <a:latin typeface="Cambria" panose="02040503050406030204" pitchFamily="18" charset="0"/>
                <a:ea typeface="Cambria" panose="02040503050406030204" pitchFamily="18" charset="0"/>
                <a:cs typeface="Verdana" panose="020B0604030504040204" pitchFamily="34" charset="0"/>
              </a:rPr>
              <a:t>, k</a:t>
            </a:r>
            <a:r>
              <a:rPr lang="ru-RU" sz="1600" cap="none" dirty="0">
                <a:solidFill>
                  <a:schemeClr val="tx1"/>
                </a:solidFill>
                <a:latin typeface="Cambria" panose="02040503050406030204" pitchFamily="18" charset="0"/>
                <a:ea typeface="Cambria" panose="02040503050406030204" pitchFamily="18" charset="0"/>
                <a:cs typeface="Verdana" panose="020B0604030504040204" pitchFamily="34" charset="0"/>
              </a:rPr>
              <a:t>- и </a:t>
            </a:r>
            <a:r>
              <a:rPr lang="en-US" sz="1600" cap="none" dirty="0">
                <a:solidFill>
                  <a:schemeClr val="tx1"/>
                </a:solidFill>
                <a:latin typeface="Cambria" panose="02040503050406030204" pitchFamily="18" charset="0"/>
                <a:ea typeface="Cambria" panose="02040503050406030204" pitchFamily="18" charset="0"/>
                <a:cs typeface="Verdana" panose="020B0604030504040204" pitchFamily="34" charset="0"/>
              </a:rPr>
              <a:t> m</a:t>
            </a:r>
            <a:r>
              <a:rPr lang="ru-RU" sz="1600" cap="none" dirty="0">
                <a:solidFill>
                  <a:schemeClr val="tx1"/>
                </a:solidFill>
                <a:latin typeface="Cambria" panose="02040503050406030204" pitchFamily="18" charset="0"/>
                <a:ea typeface="Cambria" panose="02040503050406030204" pitchFamily="18" charset="0"/>
                <a:cs typeface="Verdana" panose="020B0604030504040204" pitchFamily="34" charset="0"/>
              </a:rPr>
              <a:t>-опиоидных рецепторов: вытеснение конкурентного агониста опиоидных рецепторов</a:t>
            </a:r>
            <a:r>
              <a:rPr lang="en-US" sz="1600" cap="none" dirty="0">
                <a:solidFill>
                  <a:schemeClr val="tx1"/>
                </a:solidFill>
                <a:latin typeface="Cambria" panose="02040503050406030204" pitchFamily="18" charset="0"/>
                <a:ea typeface="Cambria" panose="02040503050406030204" pitchFamily="18" charset="0"/>
                <a:cs typeface="Verdana" panose="020B0604030504040204" pitchFamily="34" charset="0"/>
              </a:rPr>
              <a:t>[2]</a:t>
            </a:r>
            <a:r>
              <a:rPr lang="ru-RU" sz="1600" cap="none" dirty="0">
                <a:solidFill>
                  <a:schemeClr val="tx1"/>
                </a:solidFill>
                <a:ea typeface="Verdana" panose="020B0604030504040204" pitchFamily="34" charset="0"/>
                <a:cs typeface="Verdana" panose="020B0604030504040204" pitchFamily="34" charset="0"/>
              </a:rPr>
              <a:t>.</a:t>
            </a:r>
            <a:endParaRPr lang="de-DE" sz="1400" i="1" cap="none" dirty="0">
              <a:solidFill>
                <a:schemeClr val="tx1"/>
              </a:solidFill>
              <a:ea typeface="Verdana" panose="020B0604030504040204" pitchFamily="34" charset="0"/>
              <a:cs typeface="Verdana" panose="020B0604030504040204" pitchFamily="34" charset="0"/>
            </a:endParaRPr>
          </a:p>
        </p:txBody>
      </p:sp>
      <p:sp>
        <p:nvSpPr>
          <p:cNvPr id="7" name="Textfeld 6"/>
          <p:cNvSpPr txBox="1"/>
          <p:nvPr/>
        </p:nvSpPr>
        <p:spPr>
          <a:xfrm>
            <a:off x="508651" y="5373217"/>
            <a:ext cx="11335005" cy="830997"/>
          </a:xfrm>
          <a:prstGeom prst="rect">
            <a:avLst/>
          </a:prstGeom>
          <a:noFill/>
          <a:ln w="19050">
            <a:noFill/>
          </a:ln>
        </p:spPr>
        <p:txBody>
          <a:bodyPr wrap="square" rtlCol="0">
            <a:spAutoFit/>
          </a:bodyPr>
          <a:lstStyle/>
          <a:p>
            <a:pPr algn="ctr"/>
            <a:r>
              <a:rPr lang="ru-RU" sz="2400" b="1" dirty="0">
                <a:latin typeface="+mj-lt"/>
                <a:ea typeface="Verdana" panose="020B0604030504040204" pitchFamily="34" charset="0"/>
                <a:cs typeface="Verdana" panose="020B0604030504040204" pitchFamily="34" charset="0"/>
              </a:rPr>
              <a:t>Связывание с опиоидными рецепторами – один из возможных механизмов терапевтического действия </a:t>
            </a:r>
            <a:r>
              <a:rPr lang="ru-RU" sz="2400" b="1" dirty="0" err="1">
                <a:latin typeface="+mj-lt"/>
                <a:ea typeface="Verdana" panose="020B0604030504040204" pitchFamily="34" charset="0"/>
                <a:cs typeface="Verdana" panose="020B0604030504040204" pitchFamily="34" charset="0"/>
              </a:rPr>
              <a:t>Мастодинона</a:t>
            </a:r>
            <a:endParaRPr lang="de-DE" sz="2400" dirty="0">
              <a:latin typeface="+mj-lt"/>
              <a:ea typeface="Verdana" panose="020B0604030504040204" pitchFamily="34" charset="0"/>
              <a:cs typeface="Verdana" panose="020B0604030504040204" pitchFamily="34" charset="0"/>
            </a:endParaRPr>
          </a:p>
        </p:txBody>
      </p:sp>
      <p:sp>
        <p:nvSpPr>
          <p:cNvPr id="12" name="Прямоугольник 11"/>
          <p:cNvSpPr/>
          <p:nvPr/>
        </p:nvSpPr>
        <p:spPr>
          <a:xfrm>
            <a:off x="376407" y="6151880"/>
            <a:ext cx="10979729" cy="577081"/>
          </a:xfrm>
          <a:prstGeom prst="rect">
            <a:avLst/>
          </a:prstGeom>
        </p:spPr>
        <p:txBody>
          <a:bodyPr wrap="square">
            <a:spAutoFit/>
          </a:bodyPr>
          <a:lstStyle/>
          <a:p>
            <a:pPr algn="r"/>
            <a:r>
              <a:rPr lang="ru-RU" sz="1050" i="1" dirty="0">
                <a:latin typeface="+mj-lt"/>
                <a:ea typeface="Verdana" panose="020B0604030504040204" pitchFamily="34" charset="0"/>
                <a:cs typeface="Verdana" panose="020B0604030504040204" pitchFamily="34" charset="0"/>
              </a:rPr>
              <a:t>1. </a:t>
            </a:r>
            <a:r>
              <a:rPr lang="ru-RU" sz="1050" i="1" dirty="0" err="1">
                <a:latin typeface="+mj-lt"/>
                <a:ea typeface="Verdana" panose="020B0604030504040204" pitchFamily="34" charset="0"/>
                <a:cs typeface="Verdana" panose="020B0604030504040204" pitchFamily="34" charset="0"/>
              </a:rPr>
              <a:t>Торшин</a:t>
            </a:r>
            <a:r>
              <a:rPr lang="ru-RU" sz="1050" i="1" dirty="0">
                <a:latin typeface="+mj-lt"/>
                <a:ea typeface="Verdana" panose="020B0604030504040204" pitchFamily="34" charset="0"/>
                <a:cs typeface="Verdana" panose="020B0604030504040204" pitchFamily="34" charset="0"/>
              </a:rPr>
              <a:t> И.Ю., Громова О.А. и др. //Системный анализ состава и механизм молекулярного воздействия стандартизованных экстрактов </a:t>
            </a:r>
            <a:r>
              <a:rPr lang="en-US" sz="1050" i="1" dirty="0" err="1">
                <a:latin typeface="Cambria" panose="02040503050406030204" pitchFamily="18" charset="0"/>
                <a:ea typeface="Cambria" panose="02040503050406030204" pitchFamily="18" charset="0"/>
                <a:cs typeface="Verdana" panose="020B0604030504040204" pitchFamily="34" charset="0"/>
              </a:rPr>
              <a:t>Vitex</a:t>
            </a:r>
            <a:r>
              <a:rPr lang="en-US" sz="1050" i="1" dirty="0">
                <a:latin typeface="Cambria" panose="02040503050406030204" pitchFamily="18" charset="0"/>
                <a:ea typeface="Cambria" panose="02040503050406030204" pitchFamily="18" charset="0"/>
                <a:cs typeface="Verdana" panose="020B0604030504040204" pitchFamily="34" charset="0"/>
              </a:rPr>
              <a:t> </a:t>
            </a:r>
            <a:r>
              <a:rPr lang="en-US" sz="1050" i="1" dirty="0" err="1">
                <a:latin typeface="Cambria" panose="02040503050406030204" pitchFamily="18" charset="0"/>
                <a:ea typeface="Cambria" panose="02040503050406030204" pitchFamily="18" charset="0"/>
                <a:cs typeface="Verdana" panose="020B0604030504040204" pitchFamily="34" charset="0"/>
              </a:rPr>
              <a:t>agnus</a:t>
            </a:r>
            <a:r>
              <a:rPr lang="en-US" sz="1050" i="1" dirty="0">
                <a:latin typeface="Cambria" panose="02040503050406030204" pitchFamily="18" charset="0"/>
                <a:ea typeface="Cambria" panose="02040503050406030204" pitchFamily="18" charset="0"/>
                <a:cs typeface="Verdana" panose="020B0604030504040204" pitchFamily="34" charset="0"/>
              </a:rPr>
              <a:t>-castus</a:t>
            </a:r>
            <a:r>
              <a:rPr lang="ru-RU" sz="1050" i="1" dirty="0">
                <a:latin typeface="Cambria" panose="02040503050406030204" pitchFamily="18" charset="0"/>
                <a:ea typeface="Cambria" panose="02040503050406030204" pitchFamily="18" charset="0"/>
                <a:cs typeface="Verdana" panose="020B0604030504040204" pitchFamily="34" charset="0"/>
              </a:rPr>
              <a:t>// Трудный пациент №1-2, Том 13, 2015, стр. 19-28; 2. </a:t>
            </a:r>
            <a:r>
              <a:rPr lang="en-US" sz="1050" i="1" dirty="0">
                <a:latin typeface="Cambria" panose="02040503050406030204" pitchFamily="18" charset="0"/>
                <a:ea typeface="Cambria" panose="02040503050406030204" pitchFamily="18" charset="0"/>
                <a:cs typeface="Verdana" panose="020B0604030504040204" pitchFamily="34" charset="0"/>
              </a:rPr>
              <a:t>Webster D.E., He Y., Chen S.N., Pauli G.F., Farnsworth N.R., Wang Z.J. </a:t>
            </a:r>
            <a:r>
              <a:rPr lang="en-US" sz="1050" i="1" dirty="0" err="1">
                <a:latin typeface="Cambria" panose="02040503050406030204" pitchFamily="18" charset="0"/>
                <a:ea typeface="Cambria" panose="02040503050406030204" pitchFamily="18" charset="0"/>
                <a:cs typeface="Verdana" panose="020B0604030504040204" pitchFamily="34" charset="0"/>
              </a:rPr>
              <a:t>Opioidergic</a:t>
            </a:r>
            <a:r>
              <a:rPr lang="en-US" sz="1050" i="1" dirty="0">
                <a:latin typeface="Cambria" panose="02040503050406030204" pitchFamily="18" charset="0"/>
                <a:ea typeface="Cambria" panose="02040503050406030204" pitchFamily="18" charset="0"/>
                <a:cs typeface="Verdana" panose="020B0604030504040204" pitchFamily="34" charset="0"/>
              </a:rPr>
              <a:t> mechanisms underlying the actions of </a:t>
            </a:r>
            <a:r>
              <a:rPr lang="en-US" sz="1050" i="1" dirty="0" err="1">
                <a:latin typeface="Cambria" panose="02040503050406030204" pitchFamily="18" charset="0"/>
                <a:ea typeface="Cambria" panose="02040503050406030204" pitchFamily="18" charset="0"/>
                <a:cs typeface="Verdana" panose="020B0604030504040204" pitchFamily="34" charset="0"/>
              </a:rPr>
              <a:t>Vitex</a:t>
            </a:r>
            <a:r>
              <a:rPr lang="en-US" sz="1050" i="1" dirty="0">
                <a:latin typeface="Cambria" panose="02040503050406030204" pitchFamily="18" charset="0"/>
                <a:ea typeface="Cambria" panose="02040503050406030204" pitchFamily="18" charset="0"/>
                <a:cs typeface="Verdana" panose="020B0604030504040204" pitchFamily="34" charset="0"/>
              </a:rPr>
              <a:t> </a:t>
            </a:r>
            <a:r>
              <a:rPr lang="en-US" sz="1050" i="1" dirty="0" err="1">
                <a:latin typeface="Cambria" panose="02040503050406030204" pitchFamily="18" charset="0"/>
                <a:ea typeface="Cambria" panose="02040503050406030204" pitchFamily="18" charset="0"/>
                <a:cs typeface="Verdana" panose="020B0604030504040204" pitchFamily="34" charset="0"/>
              </a:rPr>
              <a:t>agnus</a:t>
            </a:r>
            <a:r>
              <a:rPr lang="en-US" sz="1050" i="1" dirty="0">
                <a:latin typeface="Cambria" panose="02040503050406030204" pitchFamily="18" charset="0"/>
                <a:ea typeface="Cambria" panose="02040503050406030204" pitchFamily="18" charset="0"/>
                <a:cs typeface="Verdana" panose="020B0604030504040204" pitchFamily="34" charset="0"/>
              </a:rPr>
              <a:t>-castus L. </a:t>
            </a:r>
            <a:r>
              <a:rPr lang="en-US" sz="1050" i="1" dirty="0" err="1">
                <a:latin typeface="Cambria" panose="02040503050406030204" pitchFamily="18" charset="0"/>
                <a:ea typeface="Cambria" panose="02040503050406030204" pitchFamily="18" charset="0"/>
                <a:cs typeface="Verdana" panose="020B0604030504040204" pitchFamily="34" charset="0"/>
              </a:rPr>
              <a:t>Biochem</a:t>
            </a:r>
            <a:r>
              <a:rPr lang="en-US" sz="1050" i="1" dirty="0">
                <a:latin typeface="Cambria" panose="02040503050406030204" pitchFamily="18" charset="0"/>
                <a:ea typeface="Cambria" panose="02040503050406030204" pitchFamily="18" charset="0"/>
                <a:cs typeface="Verdana" panose="020B0604030504040204" pitchFamily="34" charset="0"/>
              </a:rPr>
              <a:t> </a:t>
            </a:r>
            <a:r>
              <a:rPr lang="en-US" sz="1050" i="1" dirty="0" err="1">
                <a:latin typeface="Cambria" panose="02040503050406030204" pitchFamily="18" charset="0"/>
                <a:ea typeface="Cambria" panose="02040503050406030204" pitchFamily="18" charset="0"/>
                <a:cs typeface="Verdana" panose="020B0604030504040204" pitchFamily="34" charset="0"/>
              </a:rPr>
              <a:t>Pharmacol</a:t>
            </a:r>
            <a:r>
              <a:rPr lang="en-US" sz="1050" i="1" dirty="0">
                <a:latin typeface="Cambria" panose="02040503050406030204" pitchFamily="18" charset="0"/>
                <a:ea typeface="Cambria" panose="02040503050406030204" pitchFamily="18" charset="0"/>
                <a:cs typeface="Verdana" panose="020B0604030504040204" pitchFamily="34" charset="0"/>
              </a:rPr>
              <a:t>. 2011;81(1):170-7</a:t>
            </a:r>
            <a:endParaRPr lang="en-US" sz="1050" i="1" dirty="0">
              <a:latin typeface="+mj-lt"/>
              <a:ea typeface="Verdana" panose="020B0604030504040204" pitchFamily="34" charset="0"/>
              <a:cs typeface="Verdana" panose="020B0604030504040204" pitchFamily="34" charset="0"/>
            </a:endParaRPr>
          </a:p>
        </p:txBody>
      </p:sp>
      <p:grpSp>
        <p:nvGrpSpPr>
          <p:cNvPr id="5" name="Группа 4">
            <a:extLst>
              <a:ext uri="{FF2B5EF4-FFF2-40B4-BE49-F238E27FC236}">
                <a16:creationId xmlns:a16="http://schemas.microsoft.com/office/drawing/2014/main" xmlns="" id="{52BF1237-A728-437E-BB1F-3E60BC6FBB97}"/>
              </a:ext>
            </a:extLst>
          </p:cNvPr>
          <p:cNvGrpSpPr/>
          <p:nvPr/>
        </p:nvGrpSpPr>
        <p:grpSpPr>
          <a:xfrm>
            <a:off x="1631941" y="1558674"/>
            <a:ext cx="8879065" cy="3998347"/>
            <a:chOff x="2041051" y="1883571"/>
            <a:chExt cx="8016219" cy="3489646"/>
          </a:xfrm>
        </p:grpSpPr>
        <p:pic>
          <p:nvPicPr>
            <p:cNvPr id="3121" name="Picture 4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1051" y="1883571"/>
              <a:ext cx="5976664" cy="3489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053667" y="2127997"/>
              <a:ext cx="750243" cy="2449287"/>
            </a:xfrm>
            <a:prstGeom prst="rect">
              <a:avLst/>
            </a:prstGeom>
            <a:solidFill>
              <a:schemeClr val="bg1"/>
            </a:solidFill>
          </p:spPr>
          <p:txBody>
            <a:bodyPr vert="vert270" wrap="square" rtlCol="0">
              <a:spAutoFit/>
            </a:bodyPr>
            <a:lstStyle/>
            <a:p>
              <a:pPr algn="ctr"/>
              <a:endParaRPr lang="ru-RU" sz="1400" dirty="0">
                <a:latin typeface="+mj-lt"/>
              </a:endParaRPr>
            </a:p>
            <a:p>
              <a:pPr algn="ctr"/>
              <a:r>
                <a:rPr lang="ru-RU" sz="1400" dirty="0">
                  <a:latin typeface="+mj-lt"/>
                </a:rPr>
                <a:t>% связывания конкурентного вещества-агониста</a:t>
              </a:r>
            </a:p>
          </p:txBody>
        </p:sp>
        <p:sp>
          <p:nvSpPr>
            <p:cNvPr id="4" name="TextBox 3"/>
            <p:cNvSpPr txBox="1"/>
            <p:nvPr/>
          </p:nvSpPr>
          <p:spPr>
            <a:xfrm>
              <a:off x="2339443" y="4982483"/>
              <a:ext cx="4323326" cy="276999"/>
            </a:xfrm>
            <a:prstGeom prst="rect">
              <a:avLst/>
            </a:prstGeom>
            <a:solidFill>
              <a:schemeClr val="bg1"/>
            </a:solidFill>
          </p:spPr>
          <p:txBody>
            <a:bodyPr wrap="square" rtlCol="0">
              <a:spAutoFit/>
            </a:bodyPr>
            <a:lstStyle/>
            <a:p>
              <a:pPr algn="ctr"/>
              <a:r>
                <a:rPr lang="ru-RU" sz="1200" dirty="0">
                  <a:latin typeface="+mj-lt"/>
                  <a:ea typeface="Verdana" panose="020B0604030504040204" pitchFamily="34" charset="0"/>
                  <a:cs typeface="Verdana" panose="020B0604030504040204" pitchFamily="34" charset="0"/>
                </a:rPr>
                <a:t>Концентрация  </a:t>
              </a:r>
              <a:r>
                <a:rPr lang="ru-RU" sz="1200" dirty="0" err="1">
                  <a:latin typeface="+mj-lt"/>
                  <a:ea typeface="Verdana" panose="020B0604030504040204" pitchFamily="34" charset="0"/>
                  <a:cs typeface="Verdana" panose="020B0604030504040204" pitchFamily="34" charset="0"/>
                </a:rPr>
                <a:t>Мастодинона</a:t>
              </a:r>
              <a:r>
                <a:rPr lang="ru-RU" sz="1200" dirty="0">
                  <a:latin typeface="+mj-lt"/>
                  <a:ea typeface="Verdana" panose="020B0604030504040204" pitchFamily="34" charset="0"/>
                  <a:cs typeface="Verdana" panose="020B0604030504040204" pitchFamily="34" charset="0"/>
                </a:rPr>
                <a:t> </a:t>
              </a:r>
              <a:r>
                <a:rPr lang="en-US" sz="1200" dirty="0">
                  <a:latin typeface="+mj-lt"/>
                  <a:ea typeface="Verdana" panose="020B0604030504040204" pitchFamily="34" charset="0"/>
                  <a:cs typeface="Verdana" panose="020B0604030504040204" pitchFamily="34" charset="0"/>
                </a:rPr>
                <a:t>[</a:t>
              </a:r>
              <a:r>
                <a:rPr lang="ru-RU" sz="1200" dirty="0">
                  <a:latin typeface="+mj-lt"/>
                  <a:ea typeface="Verdana" panose="020B0604030504040204" pitchFamily="34" charset="0"/>
                  <a:cs typeface="Verdana" panose="020B0604030504040204" pitchFamily="34" charset="0"/>
                </a:rPr>
                <a:t>мкг/мл</a:t>
              </a:r>
              <a:r>
                <a:rPr lang="en-US" sz="1200" dirty="0">
                  <a:latin typeface="+mj-lt"/>
                  <a:ea typeface="Verdana" panose="020B0604030504040204" pitchFamily="34" charset="0"/>
                  <a:cs typeface="Verdana" panose="020B0604030504040204" pitchFamily="34" charset="0"/>
                </a:rPr>
                <a:t>]</a:t>
              </a:r>
              <a:endParaRPr lang="ru-RU" sz="1200" dirty="0">
                <a:latin typeface="+mj-lt"/>
                <a:ea typeface="Verdana" panose="020B0604030504040204" pitchFamily="34" charset="0"/>
                <a:cs typeface="Verdana" panose="020B0604030504040204" pitchFamily="34" charset="0"/>
              </a:endParaRPr>
            </a:p>
          </p:txBody>
        </p:sp>
        <p:sp>
          <p:nvSpPr>
            <p:cNvPr id="6" name="Прямоугольник 5"/>
            <p:cNvSpPr/>
            <p:nvPr/>
          </p:nvSpPr>
          <p:spPr>
            <a:xfrm>
              <a:off x="6600886" y="4196592"/>
              <a:ext cx="3456384" cy="1077218"/>
            </a:xfrm>
            <a:prstGeom prst="rect">
              <a:avLst/>
            </a:prstGeom>
          </p:spPr>
          <p:txBody>
            <a:bodyPr wrap="square">
              <a:spAutoFit/>
            </a:bodyPr>
            <a:lstStyle/>
            <a:p>
              <a:r>
                <a:rPr lang="ru-RU" sz="1600" b="1" i="1" dirty="0">
                  <a:latin typeface="+mj-lt"/>
                  <a:ea typeface="Verdana" panose="020B0604030504040204" pitchFamily="34" charset="0"/>
                  <a:cs typeface="Verdana" panose="020B0604030504040204" pitchFamily="34" charset="0"/>
                </a:rPr>
                <a:t>В возрастающей концентрации </a:t>
              </a:r>
              <a:r>
                <a:rPr lang="en-US" sz="1600" b="1" i="1" dirty="0">
                  <a:latin typeface="Cambria" panose="02040503050406030204" pitchFamily="18" charset="0"/>
                  <a:ea typeface="Cambria" panose="02040503050406030204" pitchFamily="18" charset="0"/>
                  <a:cs typeface="Verdana" panose="020B0604030504040204" pitchFamily="34" charset="0"/>
                </a:rPr>
                <a:t>BNO 1095</a:t>
              </a:r>
              <a:r>
                <a:rPr lang="ru-RU" sz="1600" b="1" i="1" dirty="0">
                  <a:latin typeface="Cambria" panose="02040503050406030204" pitchFamily="18" charset="0"/>
                  <a:ea typeface="Cambria" panose="02040503050406030204" pitchFamily="18" charset="0"/>
                  <a:cs typeface="Verdana" panose="020B0604030504040204" pitchFamily="34" charset="0"/>
                </a:rPr>
                <a:t> </a:t>
              </a:r>
              <a:r>
                <a:rPr lang="ru-RU" sz="1600" b="1" i="1" dirty="0">
                  <a:latin typeface="+mj-lt"/>
                  <a:ea typeface="Verdana" panose="020B0604030504040204" pitchFamily="34" charset="0"/>
                  <a:cs typeface="Verdana" panose="020B0604030504040204" pitchFamily="34" charset="0"/>
                </a:rPr>
                <a:t>сильнее вытесняет конкурентные агонисты рецепторов </a:t>
              </a:r>
            </a:p>
          </p:txBody>
        </p:sp>
        <p:grpSp>
          <p:nvGrpSpPr>
            <p:cNvPr id="11" name="Группа 10"/>
            <p:cNvGrpSpPr/>
            <p:nvPr/>
          </p:nvGrpSpPr>
          <p:grpSpPr>
            <a:xfrm>
              <a:off x="5472813" y="2328563"/>
              <a:ext cx="3073084" cy="764250"/>
              <a:chOff x="5152729" y="1784684"/>
              <a:chExt cx="3341192" cy="830925"/>
            </a:xfrm>
          </p:grpSpPr>
          <p:sp>
            <p:nvSpPr>
              <p:cNvPr id="8" name="TextBox 7"/>
              <p:cNvSpPr txBox="1"/>
              <p:nvPr/>
            </p:nvSpPr>
            <p:spPr>
              <a:xfrm>
                <a:off x="5152730" y="1784684"/>
                <a:ext cx="2656485" cy="501942"/>
              </a:xfrm>
              <a:prstGeom prst="rect">
                <a:avLst/>
              </a:prstGeom>
              <a:solidFill>
                <a:schemeClr val="bg1"/>
              </a:solidFill>
            </p:spPr>
            <p:txBody>
              <a:bodyPr wrap="square" rtlCol="0">
                <a:spAutoFit/>
              </a:bodyPr>
              <a:lstStyle/>
              <a:p>
                <a:pPr algn="ctr"/>
                <a:r>
                  <a:rPr lang="en-US" sz="1200" dirty="0">
                    <a:latin typeface="+mj-lt"/>
                  </a:rPr>
                  <a:t>d2</a:t>
                </a:r>
                <a:r>
                  <a:rPr lang="ru-RU" sz="1200" dirty="0">
                    <a:latin typeface="+mj-lt"/>
                  </a:rPr>
                  <a:t>-рецепторы (</a:t>
                </a:r>
                <a:r>
                  <a:rPr lang="en-US" sz="1200" dirty="0">
                    <a:latin typeface="+mj-lt"/>
                  </a:rPr>
                  <a:t>EC</a:t>
                </a:r>
                <a:r>
                  <a:rPr lang="ru-RU" sz="1200" dirty="0">
                    <a:latin typeface="+mj-lt"/>
                  </a:rPr>
                  <a:t> 50:  ~80 мкг/мл)</a:t>
                </a:r>
              </a:p>
            </p:txBody>
          </p:sp>
          <p:sp>
            <p:nvSpPr>
              <p:cNvPr id="9" name="TextBox 8"/>
              <p:cNvSpPr txBox="1"/>
              <p:nvPr/>
            </p:nvSpPr>
            <p:spPr>
              <a:xfrm>
                <a:off x="5152729" y="2037444"/>
                <a:ext cx="2656486" cy="501942"/>
              </a:xfrm>
              <a:prstGeom prst="rect">
                <a:avLst/>
              </a:prstGeom>
              <a:solidFill>
                <a:schemeClr val="bg1"/>
              </a:solidFill>
            </p:spPr>
            <p:txBody>
              <a:bodyPr wrap="square" rtlCol="0">
                <a:spAutoFit/>
              </a:bodyPr>
              <a:lstStyle/>
              <a:p>
                <a:pPr algn="ctr"/>
                <a:r>
                  <a:rPr lang="en-US" sz="1200" dirty="0">
                    <a:latin typeface="+mj-lt"/>
                  </a:rPr>
                  <a:t>k</a:t>
                </a:r>
                <a:r>
                  <a:rPr lang="ru-RU" sz="1200" dirty="0">
                    <a:latin typeface="+mj-lt"/>
                  </a:rPr>
                  <a:t>-рецепторы (</a:t>
                </a:r>
                <a:r>
                  <a:rPr lang="en-US" sz="1200" dirty="0">
                    <a:latin typeface="+mj-lt"/>
                  </a:rPr>
                  <a:t>EC</a:t>
                </a:r>
                <a:r>
                  <a:rPr lang="ru-RU" sz="1200" dirty="0">
                    <a:latin typeface="+mj-lt"/>
                  </a:rPr>
                  <a:t> 50:  ~90 мкг/мл)</a:t>
                </a:r>
              </a:p>
            </p:txBody>
          </p:sp>
          <p:sp>
            <p:nvSpPr>
              <p:cNvPr id="10" name="TextBox 9"/>
              <p:cNvSpPr txBox="1"/>
              <p:nvPr/>
            </p:nvSpPr>
            <p:spPr>
              <a:xfrm>
                <a:off x="5181939" y="2314444"/>
                <a:ext cx="3311982" cy="301165"/>
              </a:xfrm>
              <a:prstGeom prst="rect">
                <a:avLst/>
              </a:prstGeom>
              <a:solidFill>
                <a:schemeClr val="bg1"/>
              </a:solidFill>
            </p:spPr>
            <p:txBody>
              <a:bodyPr wrap="square" rtlCol="0">
                <a:spAutoFit/>
              </a:bodyPr>
              <a:lstStyle/>
              <a:p>
                <a:pPr algn="ctr"/>
                <a:r>
                  <a:rPr lang="en-US" sz="1200" dirty="0">
                    <a:latin typeface="+mj-lt"/>
                  </a:rPr>
                  <a:t>m </a:t>
                </a:r>
                <a:r>
                  <a:rPr lang="ru-RU" sz="1200" dirty="0">
                    <a:latin typeface="+mj-lt"/>
                  </a:rPr>
                  <a:t>-рецепторы (</a:t>
                </a:r>
                <a:r>
                  <a:rPr lang="en-US" sz="1200" dirty="0">
                    <a:latin typeface="+mj-lt"/>
                  </a:rPr>
                  <a:t>EC</a:t>
                </a:r>
                <a:r>
                  <a:rPr lang="ru-RU" sz="1200" dirty="0">
                    <a:latin typeface="+mj-lt"/>
                  </a:rPr>
                  <a:t> 50:  ~90 мкг/мл)</a:t>
                </a:r>
              </a:p>
            </p:txBody>
          </p:sp>
        </p:grpSp>
      </p:grpSp>
    </p:spTree>
    <p:extLst>
      <p:ext uri="{BB962C8B-B14F-4D97-AF65-F5344CB8AC3E}">
        <p14:creationId xmlns:p14="http://schemas.microsoft.com/office/powerpoint/2010/main" val="167378400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3962" t="28301" r="4630" b="29302"/>
          <a:stretch/>
        </p:blipFill>
        <p:spPr bwMode="auto">
          <a:xfrm>
            <a:off x="266700" y="1985065"/>
            <a:ext cx="5400599" cy="4744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2"/>
          <p:cNvSpPr txBox="1">
            <a:spLocks noGrp="1" noChangeArrowheads="1"/>
          </p:cNvSpPr>
          <p:nvPr>
            <p:ph type="title"/>
          </p:nvPr>
        </p:nvSpPr>
        <p:spPr>
          <a:xfrm>
            <a:off x="266700" y="256873"/>
            <a:ext cx="11658600" cy="1728192"/>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altLang="ru-RU" sz="4000" b="1" dirty="0">
                <a:ea typeface="Verdana" panose="020B0604030504040204" pitchFamily="34" charset="0"/>
                <a:cs typeface="Verdana" panose="020B0604030504040204" pitchFamily="34" charset="0"/>
              </a:rPr>
              <a:t>Нормализация соотношения </a:t>
            </a:r>
            <a:r>
              <a:rPr lang="ru-RU" altLang="ru-RU" sz="4000" b="1" dirty="0" err="1">
                <a:ea typeface="Verdana" panose="020B0604030504040204" pitchFamily="34" charset="0"/>
                <a:cs typeface="Verdana" panose="020B0604030504040204" pitchFamily="34" charset="0"/>
              </a:rPr>
              <a:t>эстрогеновых</a:t>
            </a:r>
            <a:r>
              <a:rPr lang="ru-RU" altLang="ru-RU" sz="4000" b="1" dirty="0">
                <a:ea typeface="Verdana" panose="020B0604030504040204" pitchFamily="34" charset="0"/>
                <a:cs typeface="Verdana" panose="020B0604030504040204" pitchFamily="34" charset="0"/>
              </a:rPr>
              <a:t> метаболитов </a:t>
            </a:r>
            <a:r>
              <a:rPr lang="en-US" altLang="ru-RU" sz="4000" b="1" dirty="0">
                <a:latin typeface="Cambria" panose="02040503050406030204" pitchFamily="18" charset="0"/>
                <a:ea typeface="Cambria" panose="02040503050406030204" pitchFamily="18" charset="0"/>
                <a:cs typeface="Verdana" panose="020B0604030504040204" pitchFamily="34" charset="0"/>
              </a:rPr>
              <a:t>2OHE1/16</a:t>
            </a:r>
            <a:r>
              <a:rPr lang="el-GR" altLang="ru-RU" sz="4000" b="1" dirty="0">
                <a:latin typeface="Cambria" panose="02040503050406030204" pitchFamily="18" charset="0"/>
                <a:ea typeface="Cambria" panose="02040503050406030204" pitchFamily="18" charset="0"/>
                <a:cs typeface="Verdana" panose="020B0604030504040204" pitchFamily="34" charset="0"/>
              </a:rPr>
              <a:t>α</a:t>
            </a:r>
            <a:r>
              <a:rPr lang="en-US" altLang="ru-RU" sz="4000" b="1" dirty="0">
                <a:latin typeface="Cambria" panose="02040503050406030204" pitchFamily="18" charset="0"/>
                <a:ea typeface="Cambria" panose="02040503050406030204" pitchFamily="18" charset="0"/>
                <a:cs typeface="Verdana" panose="020B0604030504040204" pitchFamily="34" charset="0"/>
              </a:rPr>
              <a:t>OHE1 </a:t>
            </a:r>
            <a:r>
              <a:rPr lang="ru-RU" altLang="ru-RU" sz="1800" b="1" dirty="0">
                <a:ea typeface="Verdana" panose="020B0604030504040204" pitchFamily="34" charset="0"/>
                <a:cs typeface="Verdana" panose="020B0604030504040204" pitchFamily="34" charset="0"/>
              </a:rPr>
              <a:t/>
            </a:r>
            <a:br>
              <a:rPr lang="ru-RU" altLang="ru-RU" sz="1800" b="1" dirty="0">
                <a:ea typeface="Verdana" panose="020B0604030504040204" pitchFamily="34" charset="0"/>
                <a:cs typeface="Verdana" panose="020B0604030504040204" pitchFamily="34" charset="0"/>
              </a:rPr>
            </a:br>
            <a:r>
              <a:rPr lang="ru-RU" sz="2000" cap="none" dirty="0"/>
              <a:t>дисбаланс метаболитов эстрогена 2ОНЕ1/16αОНЕ1 является основной причиной возникновения злокачественных гормон-зависимых опухолей [1,2]. соотношение метаболитов 2-ОНЕ1\16αОНЕ1  менее 2,0 – универсальный </a:t>
            </a:r>
            <a:r>
              <a:rPr lang="ru-RU" sz="2000" cap="none" dirty="0" err="1"/>
              <a:t>биомаркер</a:t>
            </a:r>
            <a:r>
              <a:rPr lang="ru-RU" sz="2000" cap="none" dirty="0"/>
              <a:t> патологической клеточной пролиферации в </a:t>
            </a:r>
            <a:r>
              <a:rPr lang="ru-RU" sz="2000" cap="none" dirty="0" err="1"/>
              <a:t>эстрогенчувствительных</a:t>
            </a:r>
            <a:r>
              <a:rPr lang="ru-RU" sz="2000" cap="none" dirty="0"/>
              <a:t> тканях [3]</a:t>
            </a:r>
            <a:endParaRPr lang="ru-RU" sz="1800" dirty="0"/>
          </a:p>
        </p:txBody>
      </p:sp>
      <p:sp>
        <p:nvSpPr>
          <p:cNvPr id="6" name="TextBox 5"/>
          <p:cNvSpPr txBox="1"/>
          <p:nvPr/>
        </p:nvSpPr>
        <p:spPr>
          <a:xfrm>
            <a:off x="5877475" y="5323854"/>
            <a:ext cx="5400599" cy="1277273"/>
          </a:xfrm>
          <a:prstGeom prst="rect">
            <a:avLst/>
          </a:prstGeom>
          <a:noFill/>
        </p:spPr>
        <p:txBody>
          <a:bodyPr wrap="square" rtlCol="0">
            <a:spAutoFit/>
          </a:bodyPr>
          <a:lstStyle/>
          <a:p>
            <a:pPr algn="r" fontAlgn="auto">
              <a:spcBef>
                <a:spcPts val="0"/>
              </a:spcBef>
              <a:spcAft>
                <a:spcPts val="0"/>
              </a:spcAft>
            </a:pPr>
            <a:r>
              <a:rPr lang="ru-RU" sz="1100" i="1" dirty="0">
                <a:latin typeface="+mj-lt"/>
                <a:ea typeface="Verdana" panose="020B0604030504040204" pitchFamily="34" charset="0"/>
                <a:cs typeface="Verdana" panose="020B0604030504040204" pitchFamily="34" charset="0"/>
              </a:rPr>
              <a:t>1. Киселев, В.И. Общие принципы профилактики метастатической болезни и сенсибилизации опухолей /Киселев В.И., Муйжнек Е.Л. – М., 2007. – С. 17-24</a:t>
            </a:r>
          </a:p>
          <a:p>
            <a:pPr algn="r" fontAlgn="auto">
              <a:spcBef>
                <a:spcPts val="0"/>
              </a:spcBef>
              <a:spcAft>
                <a:spcPts val="0"/>
              </a:spcAft>
            </a:pPr>
            <a:r>
              <a:rPr lang="ru-RU" sz="1100" i="1" dirty="0">
                <a:latin typeface="+mj-lt"/>
                <a:ea typeface="Verdana" panose="020B0604030504040204" pitchFamily="34" charset="0"/>
                <a:cs typeface="Verdana" panose="020B0604030504040204" pitchFamily="34" charset="0"/>
              </a:rPr>
              <a:t>2. </a:t>
            </a:r>
            <a:r>
              <a:rPr lang="en-US" sz="1100" i="1" dirty="0">
                <a:latin typeface="Cambria" panose="02040503050406030204" pitchFamily="18" charset="0"/>
                <a:ea typeface="Cambria" panose="02040503050406030204" pitchFamily="18" charset="0"/>
                <a:cs typeface="Verdana" panose="020B0604030504040204" pitchFamily="34" charset="0"/>
              </a:rPr>
              <a:t>A new approach to measuring estrogen exposure and metabolism</a:t>
            </a:r>
            <a:r>
              <a:rPr lang="ru-RU" sz="1100" i="1" dirty="0">
                <a:latin typeface="Cambria" panose="02040503050406030204" pitchFamily="18" charset="0"/>
                <a:ea typeface="Cambria" panose="02040503050406030204" pitchFamily="18" charset="0"/>
                <a:cs typeface="Verdana" panose="020B0604030504040204" pitchFamily="34" charset="0"/>
              </a:rPr>
              <a:t> </a:t>
            </a:r>
            <a:r>
              <a:rPr lang="en-US" sz="1100" i="1" dirty="0">
                <a:latin typeface="Cambria" panose="02040503050406030204" pitchFamily="18" charset="0"/>
                <a:ea typeface="Cambria" panose="02040503050406030204" pitchFamily="18" charset="0"/>
                <a:cs typeface="Verdana" panose="020B0604030504040204" pitchFamily="34" charset="0"/>
              </a:rPr>
              <a:t>in </a:t>
            </a:r>
            <a:r>
              <a:rPr lang="en-US" sz="1100" i="1" dirty="0" err="1">
                <a:latin typeface="Cambria" panose="02040503050406030204" pitchFamily="18" charset="0"/>
                <a:ea typeface="Cambria" panose="02040503050406030204" pitchFamily="18" charset="0"/>
                <a:cs typeface="Verdana" panose="020B0604030504040204" pitchFamily="34" charset="0"/>
              </a:rPr>
              <a:t>epidermiologic</a:t>
            </a:r>
            <a:r>
              <a:rPr lang="en-US" sz="1100" i="1" dirty="0">
                <a:latin typeface="Cambria" panose="02040503050406030204" pitchFamily="18" charset="0"/>
                <a:ea typeface="Cambria" panose="02040503050406030204" pitchFamily="18" charset="0"/>
                <a:cs typeface="Verdana" panose="020B0604030504040204" pitchFamily="34" charset="0"/>
              </a:rPr>
              <a:t> studies /Zeigler R.G., </a:t>
            </a:r>
            <a:r>
              <a:rPr lang="en-US" sz="1100" i="1" dirty="0" err="1">
                <a:latin typeface="Cambria" panose="02040503050406030204" pitchFamily="18" charset="0"/>
                <a:ea typeface="Cambria" panose="02040503050406030204" pitchFamily="18" charset="0"/>
                <a:cs typeface="Verdana" panose="020B0604030504040204" pitchFamily="34" charset="0"/>
              </a:rPr>
              <a:t>Faupel</a:t>
            </a:r>
            <a:r>
              <a:rPr lang="en-US" sz="1100" i="1" dirty="0">
                <a:latin typeface="Cambria" panose="02040503050406030204" pitchFamily="18" charset="0"/>
                <a:ea typeface="Cambria" panose="02040503050406030204" pitchFamily="18" charset="0"/>
                <a:cs typeface="Verdana" panose="020B0604030504040204" pitchFamily="34" charset="0"/>
              </a:rPr>
              <a:t>-Badger J.M., Sue I.Y. et al. //J. Steroid. </a:t>
            </a:r>
            <a:r>
              <a:rPr lang="en-US" sz="1100" i="1" dirty="0" err="1">
                <a:latin typeface="Cambria" panose="02040503050406030204" pitchFamily="18" charset="0"/>
                <a:ea typeface="Cambria" panose="02040503050406030204" pitchFamily="18" charset="0"/>
                <a:cs typeface="Verdana" panose="020B0604030504040204" pitchFamily="34" charset="0"/>
              </a:rPr>
              <a:t>Biochem</a:t>
            </a:r>
            <a:r>
              <a:rPr lang="en-US" sz="1100" i="1" dirty="0">
                <a:latin typeface="Cambria" panose="02040503050406030204" pitchFamily="18" charset="0"/>
                <a:ea typeface="Cambria" panose="02040503050406030204" pitchFamily="18" charset="0"/>
                <a:cs typeface="Verdana" panose="020B0604030504040204" pitchFamily="34" charset="0"/>
              </a:rPr>
              <a:t>. Mol. Biol.</a:t>
            </a:r>
            <a:r>
              <a:rPr lang="ru-RU" sz="1100" i="1" dirty="0">
                <a:latin typeface="Cambria" panose="02040503050406030204" pitchFamily="18" charset="0"/>
                <a:ea typeface="Cambria" panose="02040503050406030204" pitchFamily="18" charset="0"/>
                <a:cs typeface="Verdana" panose="020B0604030504040204" pitchFamily="34" charset="0"/>
              </a:rPr>
              <a:t> </a:t>
            </a:r>
            <a:r>
              <a:rPr lang="pt-BR" sz="1100" i="1" dirty="0">
                <a:latin typeface="Cambria" panose="02040503050406030204" pitchFamily="18" charset="0"/>
                <a:ea typeface="Cambria" panose="02040503050406030204" pitchFamily="18" charset="0"/>
                <a:cs typeface="Verdana" panose="020B0604030504040204" pitchFamily="34" charset="0"/>
              </a:rPr>
              <a:t>– 2010. – V. 121, N 3-5. – Р. 538-545</a:t>
            </a:r>
            <a:endParaRPr lang="ru-RU" sz="1100" i="1" dirty="0">
              <a:latin typeface="Cambria" panose="02040503050406030204" pitchFamily="18" charset="0"/>
              <a:ea typeface="Cambria" panose="02040503050406030204" pitchFamily="18" charset="0"/>
              <a:cs typeface="Verdana" panose="020B0604030504040204" pitchFamily="34" charset="0"/>
            </a:endParaRPr>
          </a:p>
          <a:p>
            <a:pPr algn="r" fontAlgn="auto">
              <a:spcBef>
                <a:spcPts val="0"/>
              </a:spcBef>
              <a:spcAft>
                <a:spcPts val="0"/>
              </a:spcAft>
            </a:pPr>
            <a:r>
              <a:rPr lang="ru-RU" sz="1100" i="1" dirty="0">
                <a:latin typeface="+mj-lt"/>
                <a:ea typeface="Verdana" panose="020B0604030504040204" pitchFamily="34" charset="0"/>
                <a:cs typeface="Verdana" panose="020B0604030504040204" pitchFamily="34" charset="0"/>
              </a:rPr>
              <a:t>3. </a:t>
            </a:r>
            <a:r>
              <a:rPr lang="ru-RU" sz="1100" i="1" dirty="0" err="1">
                <a:latin typeface="+mj-lt"/>
                <a:ea typeface="Verdana" panose="020B0604030504040204" pitchFamily="34" charset="0"/>
                <a:cs typeface="Verdana" panose="020B0604030504040204" pitchFamily="34" charset="0"/>
              </a:rPr>
              <a:t>Эльакад</a:t>
            </a:r>
            <a:r>
              <a:rPr lang="ru-RU" sz="1100" i="1" dirty="0">
                <a:latin typeface="+mj-lt"/>
                <a:ea typeface="Verdana" panose="020B0604030504040204" pitchFamily="34" charset="0"/>
                <a:cs typeface="Verdana" panose="020B0604030504040204" pitchFamily="34" charset="0"/>
              </a:rPr>
              <a:t> Е.В., Сотникова Л.С., Тонких О.С. Состояние гормональной регуляции при фиброзно-кистозной мастопатии, Мать и дитя на Кузбассе, 2011, №1, с. 342-346</a:t>
            </a:r>
          </a:p>
        </p:txBody>
      </p:sp>
      <p:sp>
        <p:nvSpPr>
          <p:cNvPr id="8" name="TextBox 7"/>
          <p:cNvSpPr txBox="1"/>
          <p:nvPr/>
        </p:nvSpPr>
        <p:spPr>
          <a:xfrm>
            <a:off x="5519058" y="2179287"/>
            <a:ext cx="4757056" cy="738664"/>
          </a:xfrm>
          <a:prstGeom prst="rect">
            <a:avLst/>
          </a:prstGeom>
          <a:noFill/>
        </p:spPr>
        <p:txBody>
          <a:bodyPr wrap="square" rtlCol="0">
            <a:spAutoFit/>
          </a:bodyPr>
          <a:lstStyle/>
          <a:p>
            <a:pPr fontAlgn="auto">
              <a:spcBef>
                <a:spcPts val="0"/>
              </a:spcBef>
              <a:spcAft>
                <a:spcPts val="0"/>
              </a:spcAft>
            </a:pPr>
            <a:r>
              <a:rPr lang="ru-RU" sz="1400" b="1" u="sng" dirty="0">
                <a:latin typeface="+mj-lt"/>
                <a:ea typeface="Verdana" panose="020B0604030504040204" pitchFamily="34" charset="0"/>
                <a:cs typeface="Verdana" panose="020B0604030504040204" pitchFamily="34" charset="0"/>
              </a:rPr>
              <a:t/>
            </a:r>
            <a:br>
              <a:rPr lang="ru-RU" sz="1400" b="1" u="sng" dirty="0">
                <a:latin typeface="+mj-lt"/>
                <a:ea typeface="Verdana" panose="020B0604030504040204" pitchFamily="34" charset="0"/>
                <a:cs typeface="Verdana" panose="020B0604030504040204" pitchFamily="34" charset="0"/>
              </a:rPr>
            </a:br>
            <a:r>
              <a:rPr lang="ru-RU" sz="1400" dirty="0">
                <a:latin typeface="+mj-lt"/>
                <a:ea typeface="Verdana" panose="020B0604030504040204" pitchFamily="34" charset="0"/>
                <a:cs typeface="Verdana" panose="020B0604030504040204" pitchFamily="34" charset="0"/>
              </a:rPr>
              <a:t>пациенток, с разными формами ДДМЖ  (р&lt;0,05)</a:t>
            </a:r>
            <a:br>
              <a:rPr lang="ru-RU" sz="1400" dirty="0">
                <a:latin typeface="+mj-lt"/>
                <a:ea typeface="Verdana" panose="020B0604030504040204" pitchFamily="34" charset="0"/>
                <a:cs typeface="Verdana" panose="020B0604030504040204" pitchFamily="34" charset="0"/>
              </a:rPr>
            </a:br>
            <a:endParaRPr lang="ru-RU" sz="1400" dirty="0">
              <a:latin typeface="+mj-lt"/>
              <a:ea typeface="Verdana" panose="020B0604030504040204" pitchFamily="34" charset="0"/>
              <a:cs typeface="Verdana" panose="020B0604030504040204" pitchFamily="34" charset="0"/>
            </a:endParaRPr>
          </a:p>
        </p:txBody>
      </p:sp>
      <p:sp>
        <p:nvSpPr>
          <p:cNvPr id="9" name="Прямоугольник 8"/>
          <p:cNvSpPr/>
          <p:nvPr/>
        </p:nvSpPr>
        <p:spPr>
          <a:xfrm>
            <a:off x="5877475" y="3201386"/>
            <a:ext cx="5792011" cy="1477328"/>
          </a:xfrm>
          <a:prstGeom prst="rect">
            <a:avLst/>
          </a:prstGeom>
        </p:spPr>
        <p:txBody>
          <a:bodyPr wrap="square">
            <a:spAutoFit/>
          </a:bodyPr>
          <a:lstStyle/>
          <a:p>
            <a:pPr algn="ctr" fontAlgn="auto">
              <a:spcBef>
                <a:spcPts val="0"/>
              </a:spcBef>
              <a:spcAft>
                <a:spcPts val="0"/>
              </a:spcAft>
            </a:pPr>
            <a:r>
              <a:rPr lang="ru-RU" dirty="0">
                <a:latin typeface="+mj-lt"/>
                <a:ea typeface="Verdana" panose="020B0604030504040204" pitchFamily="34" charset="0"/>
                <a:cs typeface="Verdana" panose="020B0604030504040204" pitchFamily="34" charset="0"/>
              </a:rPr>
              <a:t>Мастодинон при ДДМЖ обладает </a:t>
            </a:r>
            <a:r>
              <a:rPr lang="ru-RU" dirty="0" err="1">
                <a:latin typeface="+mj-lt"/>
                <a:ea typeface="Verdana" panose="020B0604030504040204" pitchFamily="34" charset="0"/>
                <a:cs typeface="Verdana" panose="020B0604030504040204" pitchFamily="34" charset="0"/>
              </a:rPr>
              <a:t>антиэстрогеновым</a:t>
            </a:r>
            <a:r>
              <a:rPr lang="ru-RU" dirty="0">
                <a:latin typeface="+mj-lt"/>
                <a:ea typeface="Verdana" panose="020B0604030504040204" pitchFamily="34" charset="0"/>
                <a:cs typeface="Verdana" panose="020B0604030504040204" pitchFamily="34" charset="0"/>
              </a:rPr>
              <a:t> эффектом, за счет стимулирования в гормон-зависимых тканях </a:t>
            </a:r>
            <a:r>
              <a:rPr lang="ru-RU" dirty="0" err="1">
                <a:latin typeface="+mj-lt"/>
                <a:ea typeface="Verdana" panose="020B0604030504040204" pitchFamily="34" charset="0"/>
                <a:cs typeface="Verdana" panose="020B0604030504040204" pitchFamily="34" charset="0"/>
              </a:rPr>
              <a:t>антипролиферативного</a:t>
            </a:r>
            <a:r>
              <a:rPr lang="ru-RU" dirty="0">
                <a:latin typeface="+mj-lt"/>
                <a:ea typeface="Verdana" panose="020B0604030504040204" pitchFamily="34" charset="0"/>
                <a:cs typeface="Verdana" panose="020B0604030504040204" pitchFamily="34" charset="0"/>
              </a:rPr>
              <a:t> 2ОН1 и нормализации соотношении</a:t>
            </a:r>
            <a:r>
              <a:rPr lang="en-US" dirty="0">
                <a:latin typeface="+mj-lt"/>
                <a:ea typeface="Verdana" panose="020B0604030504040204" pitchFamily="34" charset="0"/>
                <a:cs typeface="Verdana" panose="020B0604030504040204" pitchFamily="34" charset="0"/>
              </a:rPr>
              <a:t> </a:t>
            </a:r>
            <a:r>
              <a:rPr lang="ru-RU" dirty="0">
                <a:latin typeface="+mj-lt"/>
                <a:ea typeface="Verdana" panose="020B0604030504040204" pitchFamily="34" charset="0"/>
                <a:cs typeface="Verdana" panose="020B0604030504040204" pitchFamily="34" charset="0"/>
              </a:rPr>
              <a:t>2-ОНЕ1\16</a:t>
            </a:r>
            <a:r>
              <a:rPr lang="el-GR" dirty="0">
                <a:latin typeface="+mj-lt"/>
                <a:ea typeface="Verdana" panose="020B0604030504040204" pitchFamily="34" charset="0"/>
                <a:cs typeface="Verdana" panose="020B0604030504040204" pitchFamily="34" charset="0"/>
              </a:rPr>
              <a:t>α</a:t>
            </a:r>
            <a:r>
              <a:rPr lang="ru-RU" dirty="0">
                <a:latin typeface="+mj-lt"/>
                <a:ea typeface="Verdana" panose="020B0604030504040204" pitchFamily="34" charset="0"/>
                <a:cs typeface="Verdana" panose="020B0604030504040204" pitchFamily="34" charset="0"/>
              </a:rPr>
              <a:t>ОНЕ1</a:t>
            </a:r>
            <a:r>
              <a:rPr lang="en-US" dirty="0">
                <a:latin typeface="+mj-lt"/>
                <a:ea typeface="Verdana" panose="020B0604030504040204" pitchFamily="34" charset="0"/>
                <a:cs typeface="Verdana" panose="020B0604030504040204" pitchFamily="34" charset="0"/>
              </a:rPr>
              <a:t> </a:t>
            </a:r>
            <a:r>
              <a:rPr lang="ru-RU" dirty="0">
                <a:latin typeface="+mj-lt"/>
                <a:ea typeface="Verdana" panose="020B0604030504040204" pitchFamily="34" charset="0"/>
                <a:cs typeface="Verdana" panose="020B0604030504040204" pitchFamily="34" charset="0"/>
              </a:rPr>
              <a:t>в пользу первого [3]</a:t>
            </a:r>
          </a:p>
        </p:txBody>
      </p:sp>
    </p:spTree>
    <p:extLst>
      <p:ext uri="{BB962C8B-B14F-4D97-AF65-F5344CB8AC3E}">
        <p14:creationId xmlns:p14="http://schemas.microsoft.com/office/powerpoint/2010/main" val="235187818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825" y="1628783"/>
            <a:ext cx="8816604" cy="3609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576943" y="495218"/>
            <a:ext cx="11234057" cy="1503040"/>
          </a:xfrm>
        </p:spPr>
        <p:txBody>
          <a:bodyPr>
            <a:noAutofit/>
          </a:bodyPr>
          <a:lstStyle/>
          <a:p>
            <a:pPr algn="l"/>
            <a:r>
              <a:rPr lang="ru-RU" altLang="ru-RU" sz="3600" b="1" dirty="0">
                <a:solidFill>
                  <a:schemeClr val="tx1"/>
                </a:solidFill>
                <a:latin typeface="+mn-lt"/>
                <a:ea typeface="Verdana" panose="020B0604030504040204" pitchFamily="34" charset="0"/>
                <a:cs typeface="Verdana" panose="020B0604030504040204" pitchFamily="34" charset="0"/>
              </a:rPr>
              <a:t>Антиоксидантное действие</a:t>
            </a:r>
            <a:r>
              <a:rPr lang="ru-RU" altLang="ru-RU" sz="2400" b="1" dirty="0">
                <a:solidFill>
                  <a:schemeClr val="tx1"/>
                </a:solidFill>
                <a:latin typeface="+mn-lt"/>
                <a:ea typeface="Verdana" panose="020B0604030504040204" pitchFamily="34" charset="0"/>
                <a:cs typeface="Verdana" panose="020B0604030504040204" pitchFamily="34" charset="0"/>
              </a:rPr>
              <a:t/>
            </a:r>
            <a:br>
              <a:rPr lang="ru-RU" altLang="ru-RU" sz="2400" b="1" dirty="0">
                <a:solidFill>
                  <a:schemeClr val="tx1"/>
                </a:solidFill>
                <a:latin typeface="+mn-lt"/>
                <a:ea typeface="Verdana" panose="020B0604030504040204" pitchFamily="34" charset="0"/>
                <a:cs typeface="Verdana" panose="020B0604030504040204" pitchFamily="34" charset="0"/>
              </a:rPr>
            </a:br>
            <a:r>
              <a:rPr lang="ru-RU" altLang="ru-RU" sz="2000" cap="none" dirty="0">
                <a:solidFill>
                  <a:schemeClr val="tx1"/>
                </a:solidFill>
                <a:latin typeface="+mn-lt"/>
                <a:ea typeface="Verdana" panose="020B0604030504040204" pitchFamily="34" charset="0"/>
                <a:cs typeface="Verdana" panose="020B0604030504040204" pitchFamily="34" charset="0"/>
              </a:rPr>
              <a:t>доказано, что в основе патогенеза мастопатии лежит не только гормональный баланс, но и </a:t>
            </a:r>
            <a:r>
              <a:rPr lang="ru-RU" altLang="ru-RU" sz="2000" cap="none" dirty="0" err="1">
                <a:solidFill>
                  <a:schemeClr val="tx1"/>
                </a:solidFill>
                <a:latin typeface="+mn-lt"/>
                <a:ea typeface="Verdana" panose="020B0604030504040204" pitchFamily="34" charset="0"/>
                <a:cs typeface="Verdana" panose="020B0604030504040204" pitchFamily="34" charset="0"/>
              </a:rPr>
              <a:t>оксидативный</a:t>
            </a:r>
            <a:r>
              <a:rPr lang="ru-RU" altLang="ru-RU" sz="2000" cap="none" dirty="0">
                <a:solidFill>
                  <a:schemeClr val="tx1"/>
                </a:solidFill>
                <a:latin typeface="+mn-lt"/>
                <a:ea typeface="Verdana" panose="020B0604030504040204" pitchFamily="34" charset="0"/>
                <a:cs typeface="Verdana" panose="020B0604030504040204" pitchFamily="34" charset="0"/>
              </a:rPr>
              <a:t> стресс (активация процессов </a:t>
            </a:r>
            <a:r>
              <a:rPr lang="ru-RU" altLang="ru-RU" sz="2000" cap="none" dirty="0" err="1">
                <a:solidFill>
                  <a:schemeClr val="tx1"/>
                </a:solidFill>
                <a:latin typeface="+mn-lt"/>
                <a:ea typeface="Verdana" panose="020B0604030504040204" pitchFamily="34" charset="0"/>
                <a:cs typeface="Verdana" panose="020B0604030504040204" pitchFamily="34" charset="0"/>
              </a:rPr>
              <a:t>переоксидации</a:t>
            </a:r>
            <a:r>
              <a:rPr lang="ru-RU" altLang="ru-RU" sz="2000" cap="none" dirty="0">
                <a:solidFill>
                  <a:schemeClr val="tx1"/>
                </a:solidFill>
                <a:latin typeface="+mn-lt"/>
                <a:ea typeface="Verdana" panose="020B0604030504040204" pitchFamily="34" charset="0"/>
                <a:cs typeface="Verdana" panose="020B0604030504040204" pitchFamily="34" charset="0"/>
              </a:rPr>
              <a:t> липидов и антиоксидантная недостаточность)</a:t>
            </a:r>
            <a:r>
              <a:rPr lang="en-US" altLang="ru-RU" sz="2000" cap="none" dirty="0">
                <a:solidFill>
                  <a:schemeClr val="tx1"/>
                </a:solidFill>
                <a:latin typeface="+mn-lt"/>
                <a:ea typeface="Verdana" panose="020B0604030504040204" pitchFamily="34" charset="0"/>
                <a:cs typeface="Verdana" panose="020B0604030504040204" pitchFamily="34" charset="0"/>
              </a:rPr>
              <a:t>*</a:t>
            </a:r>
            <a:r>
              <a:rPr lang="ru-RU" altLang="ru-RU" sz="2000" cap="none" dirty="0">
                <a:solidFill>
                  <a:schemeClr val="tx1"/>
                </a:solidFill>
                <a:latin typeface="+mn-lt"/>
                <a:ea typeface="Verdana" panose="020B0604030504040204" pitchFamily="34" charset="0"/>
                <a:cs typeface="Verdana" panose="020B0604030504040204" pitchFamily="34" charset="0"/>
              </a:rPr>
              <a:t>, в частности устойчивый дефицит восстановленного глутатиона.</a:t>
            </a:r>
            <a:r>
              <a:rPr lang="ru-RU" altLang="ru-RU" sz="2400" b="1" dirty="0">
                <a:solidFill>
                  <a:schemeClr val="tx1"/>
                </a:solidFill>
                <a:latin typeface="+mn-lt"/>
                <a:ea typeface="Verdana" panose="020B0604030504040204" pitchFamily="34" charset="0"/>
                <a:cs typeface="Verdana" panose="020B0604030504040204" pitchFamily="34" charset="0"/>
              </a:rPr>
              <a:t/>
            </a:r>
            <a:br>
              <a:rPr lang="ru-RU" altLang="ru-RU" sz="2400" b="1" dirty="0">
                <a:solidFill>
                  <a:schemeClr val="tx1"/>
                </a:solidFill>
                <a:latin typeface="+mn-lt"/>
                <a:ea typeface="Verdana" panose="020B0604030504040204" pitchFamily="34" charset="0"/>
                <a:cs typeface="Verdana" panose="020B0604030504040204" pitchFamily="34" charset="0"/>
              </a:rPr>
            </a:br>
            <a:endParaRPr lang="ru-RU" sz="2400" b="1" dirty="0">
              <a:solidFill>
                <a:schemeClr val="tx1"/>
              </a:solidFill>
              <a:latin typeface="+mn-lt"/>
            </a:endParaRPr>
          </a:p>
        </p:txBody>
      </p:sp>
      <p:sp>
        <p:nvSpPr>
          <p:cNvPr id="4" name="Прямоугольник 3"/>
          <p:cNvSpPr/>
          <p:nvPr/>
        </p:nvSpPr>
        <p:spPr>
          <a:xfrm>
            <a:off x="707571" y="5132106"/>
            <a:ext cx="11103428" cy="954107"/>
          </a:xfrm>
          <a:prstGeom prst="rect">
            <a:avLst/>
          </a:prstGeom>
        </p:spPr>
        <p:txBody>
          <a:bodyPr wrap="square">
            <a:spAutoFit/>
          </a:bodyPr>
          <a:lstStyle/>
          <a:p>
            <a:pPr algn="ctr"/>
            <a:r>
              <a:rPr lang="ru-RU" sz="1400" b="1" dirty="0">
                <a:ea typeface="Verdana" panose="020B0604030504040204" pitchFamily="34" charset="0"/>
                <a:cs typeface="Verdana" panose="020B0604030504040204" pitchFamily="34" charset="0"/>
              </a:rPr>
              <a:t>Мастодинон эффективен в коррекции антиоксидантной недостаточности у женщин с диффузной мастопатией</a:t>
            </a:r>
            <a:r>
              <a:rPr lang="en-US" sz="1400" b="1" dirty="0">
                <a:ea typeface="Verdana" panose="020B0604030504040204" pitchFamily="34" charset="0"/>
                <a:cs typeface="Verdana" panose="020B0604030504040204" pitchFamily="34" charset="0"/>
              </a:rPr>
              <a:t>. </a:t>
            </a:r>
            <a:r>
              <a:rPr lang="ru-RU" sz="1400" b="1" dirty="0">
                <a:ea typeface="Verdana" panose="020B0604030504040204" pitchFamily="34" charset="0"/>
                <a:cs typeface="Verdana" panose="020B0604030504040204" pitchFamily="34" charset="0"/>
              </a:rPr>
              <a:t>Состояние антиоксидантной системы определялось на основании увеличения АОА сыворотки крови, изменения параметров антиоксидантов: токоферола, ретинола, </a:t>
            </a:r>
            <a:r>
              <a:rPr lang="ru-RU" sz="1400" b="1" dirty="0" err="1">
                <a:ea typeface="Verdana" panose="020B0604030504040204" pitchFamily="34" charset="0"/>
                <a:cs typeface="Verdana" panose="020B0604030504040204" pitchFamily="34" charset="0"/>
              </a:rPr>
              <a:t>аскорбата</a:t>
            </a:r>
            <a:r>
              <a:rPr lang="ru-RU" sz="1400" b="1" dirty="0">
                <a:ea typeface="Verdana" panose="020B0604030504040204" pitchFamily="34" charset="0"/>
                <a:cs typeface="Verdana" panose="020B0604030504040204" pitchFamily="34" charset="0"/>
              </a:rPr>
              <a:t>, а также снижения соотношения окисленного и восстановленного глутатиона с 1,12±0,06 до 0,99±0,41(р</a:t>
            </a:r>
            <a:r>
              <a:rPr lang="en-US" sz="1400" b="1" dirty="0">
                <a:ea typeface="Verdana" panose="020B0604030504040204" pitchFamily="34" charset="0"/>
                <a:cs typeface="Verdana" panose="020B0604030504040204" pitchFamily="34" charset="0"/>
              </a:rPr>
              <a:t>&lt;</a:t>
            </a:r>
            <a:r>
              <a:rPr lang="ru-RU" sz="1400" b="1" dirty="0">
                <a:ea typeface="Verdana" panose="020B0604030504040204" pitchFamily="34" charset="0"/>
                <a:cs typeface="Verdana" panose="020B0604030504040204" pitchFamily="34" charset="0"/>
              </a:rPr>
              <a:t>0,05) в группе Мастодинона по сравнению с группой контроля</a:t>
            </a:r>
            <a:endParaRPr lang="ru-RU" sz="1400" dirty="0"/>
          </a:p>
        </p:txBody>
      </p:sp>
      <p:sp>
        <p:nvSpPr>
          <p:cNvPr id="7" name="TextBox 6"/>
          <p:cNvSpPr txBox="1"/>
          <p:nvPr/>
        </p:nvSpPr>
        <p:spPr>
          <a:xfrm>
            <a:off x="9727279" y="2367171"/>
            <a:ext cx="2083720" cy="1384995"/>
          </a:xfrm>
          <a:prstGeom prst="rect">
            <a:avLst/>
          </a:prstGeom>
          <a:noFill/>
        </p:spPr>
        <p:txBody>
          <a:bodyPr wrap="square" rtlCol="0">
            <a:spAutoFit/>
          </a:bodyPr>
          <a:lstStyle/>
          <a:p>
            <a:r>
              <a:rPr lang="ru-RU" sz="1400" dirty="0" err="1">
                <a:ea typeface="Verdana" panose="020B0604030504040204" pitchFamily="34" charset="0"/>
                <a:cs typeface="Verdana" panose="020B0604030504040204" pitchFamily="34" charset="0"/>
              </a:rPr>
              <a:t>Проспективное</a:t>
            </a:r>
            <a:r>
              <a:rPr lang="ru-RU" sz="1400" dirty="0">
                <a:ea typeface="Verdana" panose="020B0604030504040204" pitchFamily="34" charset="0"/>
                <a:cs typeface="Verdana" panose="020B0604030504040204" pitchFamily="34" charset="0"/>
              </a:rPr>
              <a:t> </a:t>
            </a:r>
            <a:r>
              <a:rPr lang="ru-RU" sz="1400" dirty="0" err="1">
                <a:ea typeface="Verdana" panose="020B0604030504040204" pitchFamily="34" charset="0"/>
                <a:cs typeface="Verdana" panose="020B0604030504040204" pitchFamily="34" charset="0"/>
              </a:rPr>
              <a:t>нерандомизированное</a:t>
            </a:r>
            <a:r>
              <a:rPr lang="ru-RU" sz="1400" dirty="0">
                <a:ea typeface="Verdana" panose="020B0604030504040204" pitchFamily="34" charset="0"/>
                <a:cs typeface="Verdana" panose="020B0604030504040204" pitchFamily="34" charset="0"/>
              </a:rPr>
              <a:t> сравнительное исследование в параллельных группах (</a:t>
            </a:r>
            <a:r>
              <a:rPr lang="en-US" sz="1400" dirty="0">
                <a:ea typeface="Verdana" panose="020B0604030504040204" pitchFamily="34" charset="0"/>
                <a:cs typeface="Verdana" panose="020B0604030504040204" pitchFamily="34" charset="0"/>
              </a:rPr>
              <a:t>n=43)</a:t>
            </a:r>
            <a:r>
              <a:rPr lang="ru-RU" sz="1400" dirty="0">
                <a:ea typeface="Verdana" panose="020B0604030504040204" pitchFamily="34" charset="0"/>
                <a:cs typeface="Verdana" panose="020B0604030504040204" pitchFamily="34" charset="0"/>
              </a:rPr>
              <a:t>*</a:t>
            </a:r>
          </a:p>
        </p:txBody>
      </p:sp>
      <p:sp>
        <p:nvSpPr>
          <p:cNvPr id="5" name="Прямоугольник 4"/>
          <p:cNvSpPr/>
          <p:nvPr/>
        </p:nvSpPr>
        <p:spPr>
          <a:xfrm>
            <a:off x="707571" y="6204857"/>
            <a:ext cx="10515600" cy="523220"/>
          </a:xfrm>
          <a:prstGeom prst="rect">
            <a:avLst/>
          </a:prstGeom>
        </p:spPr>
        <p:txBody>
          <a:bodyPr wrap="square">
            <a:spAutoFit/>
          </a:bodyPr>
          <a:lstStyle/>
          <a:p>
            <a:pPr algn="r"/>
            <a:r>
              <a:rPr lang="ru-RU" sz="1400" i="1" dirty="0">
                <a:ea typeface="Verdana" panose="020B0604030504040204" pitchFamily="34" charset="0"/>
                <a:cs typeface="Verdana" panose="020B0604030504040204" pitchFamily="34" charset="0"/>
              </a:rPr>
              <a:t>*</a:t>
            </a:r>
            <a:r>
              <a:rPr lang="ru-RU" sz="1400" i="1" dirty="0" err="1">
                <a:ea typeface="Verdana" panose="020B0604030504040204" pitchFamily="34" charset="0"/>
                <a:cs typeface="Verdana" panose="020B0604030504040204" pitchFamily="34" charset="0"/>
              </a:rPr>
              <a:t>Сутурина</a:t>
            </a:r>
            <a:r>
              <a:rPr lang="ru-RU" sz="1400" i="1" dirty="0">
                <a:ea typeface="Verdana" panose="020B0604030504040204" pitchFamily="34" charset="0"/>
                <a:cs typeface="Verdana" panose="020B0604030504040204" pitchFamily="34" charset="0"/>
              </a:rPr>
              <a:t> Л.В., Попова Л. Н. Динамика клинических симптомов  и коррекция антиоксидантной недостаточности  у женщин с диффузной мастопатией при использовании препарата Мастодинон. «Акушерство и гинекология», №8/1, 2012. 56-59</a:t>
            </a:r>
          </a:p>
        </p:txBody>
      </p:sp>
    </p:spTree>
    <p:extLst>
      <p:ext uri="{BB962C8B-B14F-4D97-AF65-F5344CB8AC3E}">
        <p14:creationId xmlns:p14="http://schemas.microsoft.com/office/powerpoint/2010/main" val="71530477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817D615-C5F8-45DA-8A35-4C7132A60792}"/>
              </a:ext>
            </a:extLst>
          </p:cNvPr>
          <p:cNvSpPr>
            <a:spLocks noGrp="1"/>
          </p:cNvSpPr>
          <p:nvPr>
            <p:ph type="title"/>
          </p:nvPr>
        </p:nvSpPr>
        <p:spPr>
          <a:xfrm>
            <a:off x="416849" y="290627"/>
            <a:ext cx="10690862" cy="1012825"/>
          </a:xfrm>
        </p:spPr>
        <p:txBody>
          <a:bodyPr>
            <a:normAutofit fontScale="90000"/>
          </a:bodyPr>
          <a:lstStyle/>
          <a:p>
            <a:pPr>
              <a:defRPr/>
            </a:pPr>
            <a:r>
              <a:rPr lang="ru-RU" sz="3600" b="1" dirty="0">
                <a:solidFill>
                  <a:schemeClr val="tx1"/>
                </a:solidFill>
                <a:latin typeface="+mn-lt"/>
                <a:cs typeface="Arial" pitchFamily="34" charset="0"/>
              </a:rPr>
              <a:t>За что любят </a:t>
            </a:r>
            <a:r>
              <a:rPr lang="ru-RU" altLang="ru-RU" sz="3600" b="1" dirty="0" err="1" smtClean="0">
                <a:solidFill>
                  <a:schemeClr val="tx1"/>
                </a:solidFill>
                <a:latin typeface="+mn-lt"/>
                <a:cs typeface="Arial" pitchFamily="34" charset="0"/>
              </a:rPr>
              <a:t>Мастодинон</a:t>
            </a:r>
            <a:r>
              <a:rPr lang="en-US" altLang="ru-RU" sz="3600" b="1" dirty="0" smtClean="0">
                <a:solidFill>
                  <a:schemeClr val="tx1"/>
                </a:solidFill>
                <a:latin typeface="+mn-lt"/>
                <a:cs typeface="Arial" pitchFamily="34" charset="0"/>
              </a:rPr>
              <a:t> </a:t>
            </a:r>
            <a:r>
              <a:rPr lang="ru-RU" altLang="ru-RU" sz="3600" b="1" dirty="0" smtClean="0">
                <a:solidFill>
                  <a:schemeClr val="tx1"/>
                </a:solidFill>
                <a:latin typeface="+mn-lt"/>
                <a:cs typeface="Arial" pitchFamily="34" charset="0"/>
              </a:rPr>
              <a:t>и </a:t>
            </a:r>
            <a:r>
              <a:rPr lang="ru-RU" altLang="ru-RU" sz="3600" b="1" dirty="0" err="1" smtClean="0">
                <a:solidFill>
                  <a:schemeClr val="tx1"/>
                </a:solidFill>
                <a:latin typeface="+mn-lt"/>
                <a:cs typeface="Arial" pitchFamily="34" charset="0"/>
              </a:rPr>
              <a:t>агнукастон</a:t>
            </a:r>
            <a:r>
              <a:rPr lang="ru-RU" sz="3600" b="1" dirty="0" smtClean="0">
                <a:solidFill>
                  <a:schemeClr val="tx1"/>
                </a:solidFill>
                <a:latin typeface="+mn-lt"/>
                <a:cs typeface="Arial" pitchFamily="34" charset="0"/>
              </a:rPr>
              <a:t>®:</a:t>
            </a:r>
            <a:endParaRPr lang="ru-RU" sz="3600" b="1" dirty="0">
              <a:solidFill>
                <a:schemeClr val="tx1"/>
              </a:solidFill>
              <a:latin typeface="+mn-lt"/>
              <a:cs typeface="Arial" pitchFamily="34" charset="0"/>
            </a:endParaRPr>
          </a:p>
        </p:txBody>
      </p:sp>
      <p:graphicFrame>
        <p:nvGraphicFramePr>
          <p:cNvPr id="4" name="Содержимое 3">
            <a:extLst>
              <a:ext uri="{FF2B5EF4-FFF2-40B4-BE49-F238E27FC236}">
                <a16:creationId xmlns:a16="http://schemas.microsoft.com/office/drawing/2014/main" xmlns="" id="{777B86F4-0321-456F-8CF1-1D718F1F6320}"/>
              </a:ext>
            </a:extLst>
          </p:cNvPr>
          <p:cNvGraphicFramePr>
            <a:graphicFrameLocks noGrp="1"/>
          </p:cNvGraphicFramePr>
          <p:nvPr>
            <p:ph idx="1"/>
            <p:extLst>
              <p:ext uri="{D42A27DB-BD31-4B8C-83A1-F6EECF244321}">
                <p14:modId xmlns:p14="http://schemas.microsoft.com/office/powerpoint/2010/main" val="3051844249"/>
              </p:ext>
            </p:extLst>
          </p:nvPr>
        </p:nvGraphicFramePr>
        <p:xfrm>
          <a:off x="416850" y="1340770"/>
          <a:ext cx="10747336" cy="52565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ACB3CA8-3281-46E5-8677-2C0C99B62E6B}"/>
              </a:ext>
            </a:extLst>
          </p:cNvPr>
          <p:cNvSpPr>
            <a:spLocks noGrp="1"/>
          </p:cNvSpPr>
          <p:nvPr>
            <p:ph type="title"/>
          </p:nvPr>
        </p:nvSpPr>
        <p:spPr/>
        <p:txBody>
          <a:bodyPr/>
          <a:lstStyle/>
          <a:p>
            <a:r>
              <a:rPr lang="ru-RU" b="1" dirty="0"/>
              <a:t>ВАШИ ВОПРОСЫ?</a:t>
            </a:r>
          </a:p>
        </p:txBody>
      </p:sp>
    </p:spTree>
    <p:extLst>
      <p:ext uri="{BB962C8B-B14F-4D97-AF65-F5344CB8AC3E}">
        <p14:creationId xmlns:p14="http://schemas.microsoft.com/office/powerpoint/2010/main" val="2078604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52578" name="Группа 6"/>
          <p:cNvGrpSpPr>
            <a:grpSpLocks/>
          </p:cNvGrpSpPr>
          <p:nvPr/>
        </p:nvGrpSpPr>
        <p:grpSpPr bwMode="auto">
          <a:xfrm>
            <a:off x="519499" y="188118"/>
            <a:ext cx="11153002" cy="6545766"/>
            <a:chOff x="-2303215" y="-199039"/>
            <a:chExt cx="14074864" cy="6925719"/>
          </a:xfrm>
        </p:grpSpPr>
        <p:pic>
          <p:nvPicPr>
            <p:cNvPr id="152579" name="Рисунок 3"/>
            <p:cNvPicPr>
              <a:picLocks noChangeAspect="1"/>
            </p:cNvPicPr>
            <p:nvPr/>
          </p:nvPicPr>
          <p:blipFill rotWithShape="1">
            <a:blip r:embed="rId3">
              <a:lum bright="-20000" contrast="40000"/>
              <a:extLst>
                <a:ext uri="{28A0092B-C50C-407E-A947-70E740481C1C}">
                  <a14:useLocalDpi xmlns:a14="http://schemas.microsoft.com/office/drawing/2010/main" val="0"/>
                </a:ext>
              </a:extLst>
            </a:blip>
            <a:srcRect l="15223" t="35373"/>
            <a:stretch/>
          </p:blipFill>
          <p:spPr bwMode="auto">
            <a:xfrm>
              <a:off x="-2303215" y="-199039"/>
              <a:ext cx="6500858" cy="692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0" name="Рисунок 4"/>
            <p:cNvPicPr>
              <a:picLocks noChangeAspect="1"/>
            </p:cNvPicPr>
            <p:nvPr/>
          </p:nvPicPr>
          <p:blipFill>
            <a:blip r:embed="rId4">
              <a:lum bright="-20000" contrast="40000"/>
              <a:extLst>
                <a:ext uri="{28A0092B-C50C-407E-A947-70E740481C1C}">
                  <a14:useLocalDpi xmlns:a14="http://schemas.microsoft.com/office/drawing/2010/main" val="0"/>
                </a:ext>
              </a:extLst>
            </a:blip>
            <a:srcRect/>
            <a:stretch>
              <a:fillRect/>
            </a:stretch>
          </p:blipFill>
          <p:spPr bwMode="auto">
            <a:xfrm>
              <a:off x="4736468" y="4191539"/>
              <a:ext cx="7035181" cy="1675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ик 5"/>
            <p:cNvSpPr/>
            <p:nvPr/>
          </p:nvSpPr>
          <p:spPr>
            <a:xfrm>
              <a:off x="4731967" y="4100962"/>
              <a:ext cx="578981" cy="411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pic>
        <p:nvPicPr>
          <p:cNvPr id="7" name="Рисунок 3">
            <a:extLst>
              <a:ext uri="{FF2B5EF4-FFF2-40B4-BE49-F238E27FC236}">
                <a16:creationId xmlns:a16="http://schemas.microsoft.com/office/drawing/2014/main" xmlns="" id="{F54B932E-2EC8-41B3-B149-0D5CA5F79960}"/>
              </a:ext>
            </a:extLst>
          </p:cNvPr>
          <p:cNvPicPr>
            <a:picLocks noChangeAspect="1"/>
          </p:cNvPicPr>
          <p:nvPr/>
        </p:nvPicPr>
        <p:blipFill rotWithShape="1">
          <a:blip r:embed="rId3">
            <a:lum bright="-20000" contrast="40000"/>
            <a:extLst>
              <a:ext uri="{28A0092B-C50C-407E-A947-70E740481C1C}">
                <a14:useLocalDpi xmlns:a14="http://schemas.microsoft.com/office/drawing/2010/main" val="0"/>
              </a:ext>
            </a:extLst>
          </a:blip>
          <a:srcRect b="82429"/>
          <a:stretch/>
        </p:blipFill>
        <p:spPr bwMode="auto">
          <a:xfrm>
            <a:off x="5980893" y="188118"/>
            <a:ext cx="6211108" cy="181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69586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AutoShape 12">
            <a:extLst>
              <a:ext uri="{FF2B5EF4-FFF2-40B4-BE49-F238E27FC236}">
                <a16:creationId xmlns:a16="http://schemas.microsoft.com/office/drawing/2014/main" xmlns="" id="{A58194C1-C497-4E64-91A1-CA30F9749CE8}"/>
              </a:ext>
            </a:extLst>
          </p:cNvPr>
          <p:cNvSpPr>
            <a:spLocks noChangeArrowheads="1"/>
          </p:cNvSpPr>
          <p:nvPr/>
        </p:nvSpPr>
        <p:spPr bwMode="auto">
          <a:xfrm rot="18517215">
            <a:off x="2892425" y="1952625"/>
            <a:ext cx="4103688" cy="2160588"/>
          </a:xfrm>
          <a:prstGeom prst="curvedDownArrow">
            <a:avLst>
              <a:gd name="adj1" fmla="val 37987"/>
              <a:gd name="adj2" fmla="val 75974"/>
              <a:gd name="adj3" fmla="val 33333"/>
            </a:avLst>
          </a:prstGeom>
          <a:solidFill>
            <a:schemeClr val="accent1"/>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94211" name="Rectangle 4">
            <a:extLst>
              <a:ext uri="{FF2B5EF4-FFF2-40B4-BE49-F238E27FC236}">
                <a16:creationId xmlns:a16="http://schemas.microsoft.com/office/drawing/2014/main" xmlns="" id="{7C55A09A-AA8F-4202-8356-34B7D49F2E95}"/>
              </a:ext>
            </a:extLst>
          </p:cNvPr>
          <p:cNvSpPr>
            <a:spLocks noChangeArrowheads="1"/>
          </p:cNvSpPr>
          <p:nvPr/>
        </p:nvSpPr>
        <p:spPr bwMode="auto">
          <a:xfrm>
            <a:off x="457199" y="224631"/>
            <a:ext cx="11858625" cy="1341438"/>
          </a:xfrm>
          <a:prstGeom prst="rect">
            <a:avLst/>
          </a:prstGeom>
          <a:noFill/>
          <a:ln>
            <a:noFill/>
          </a:ln>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3600" b="1" dirty="0">
                <a:latin typeface="+mj-lt"/>
              </a:rPr>
              <a:t>ЧАСТОТА РАСПРОСТРАНЕНИЯ ДДМЖ У ЖЕНЩИН С МИОМОЙ МАТКИ</a:t>
            </a:r>
          </a:p>
        </p:txBody>
      </p:sp>
      <p:pic>
        <p:nvPicPr>
          <p:cNvPr id="94212" name="Picture 6" descr="fibroadenoma-small">
            <a:extLst>
              <a:ext uri="{FF2B5EF4-FFF2-40B4-BE49-F238E27FC236}">
                <a16:creationId xmlns:a16="http://schemas.microsoft.com/office/drawing/2014/main" xmlns="" id="{135797FE-D868-415A-B17F-CDE51DC3E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914" y="4652964"/>
            <a:ext cx="2663825" cy="2016125"/>
          </a:xfrm>
          <a:prstGeom prst="rect">
            <a:avLst/>
          </a:prstGeom>
          <a:noFill/>
          <a:ln w="9525">
            <a:solidFill>
              <a:srgbClr val="FFFF99"/>
            </a:solidFill>
            <a:miter lim="800000"/>
            <a:headEnd/>
            <a:tailEnd/>
          </a:ln>
          <a:extLst>
            <a:ext uri="{909E8E84-426E-40DD-AFC4-6F175D3DCCD1}">
              <a14:hiddenFill xmlns:a14="http://schemas.microsoft.com/office/drawing/2010/main">
                <a:solidFill>
                  <a:srgbClr val="FFFFFF"/>
                </a:solidFill>
              </a14:hiddenFill>
            </a:ext>
          </a:extLst>
        </p:spPr>
      </p:pic>
      <p:sp>
        <p:nvSpPr>
          <p:cNvPr id="94213" name="Oval 8">
            <a:extLst>
              <a:ext uri="{FF2B5EF4-FFF2-40B4-BE49-F238E27FC236}">
                <a16:creationId xmlns:a16="http://schemas.microsoft.com/office/drawing/2014/main" xmlns="" id="{63913E33-EB5D-409A-8642-BA931A6A56F1}"/>
              </a:ext>
            </a:extLst>
          </p:cNvPr>
          <p:cNvSpPr>
            <a:spLocks noChangeArrowheads="1"/>
          </p:cNvSpPr>
          <p:nvPr/>
        </p:nvSpPr>
        <p:spPr bwMode="auto">
          <a:xfrm>
            <a:off x="2782888" y="1916113"/>
            <a:ext cx="2303462" cy="2157412"/>
          </a:xfrm>
          <a:prstGeom prst="ellipse">
            <a:avLst/>
          </a:prstGeom>
          <a:gradFill rotWithShape="1">
            <a:gsLst>
              <a:gs pos="0">
                <a:srgbClr val="FFEBFA"/>
              </a:gs>
              <a:gs pos="30000">
                <a:srgbClr val="C4D6EB"/>
              </a:gs>
              <a:gs pos="60001">
                <a:srgbClr val="85C2FF"/>
              </a:gs>
              <a:gs pos="100000">
                <a:srgbClr val="5E9EFF"/>
              </a:gs>
            </a:gsLst>
            <a:path path="shape">
              <a:fillToRect l="50000" t="50000" r="50000" b="50000"/>
            </a:path>
          </a:gra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94214" name="Rectangle 10">
            <a:extLst>
              <a:ext uri="{FF2B5EF4-FFF2-40B4-BE49-F238E27FC236}">
                <a16:creationId xmlns:a16="http://schemas.microsoft.com/office/drawing/2014/main" xmlns="" id="{CE5437E0-E68C-4CEB-9F82-055415E31117}"/>
              </a:ext>
            </a:extLst>
          </p:cNvPr>
          <p:cNvSpPr>
            <a:spLocks noChangeArrowheads="1"/>
          </p:cNvSpPr>
          <p:nvPr/>
        </p:nvSpPr>
        <p:spPr bwMode="auto">
          <a:xfrm>
            <a:off x="3143251" y="2708275"/>
            <a:ext cx="846707" cy="40011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2000">
                <a:solidFill>
                  <a:srgbClr val="000000"/>
                </a:solidFill>
                <a:latin typeface="Times New Roman" panose="02020603050405020304" pitchFamily="18" charset="0"/>
              </a:rPr>
              <a:t>85,3%</a:t>
            </a:r>
          </a:p>
        </p:txBody>
      </p:sp>
      <p:sp>
        <p:nvSpPr>
          <p:cNvPr id="94215" name="AutoShape 13">
            <a:extLst>
              <a:ext uri="{FF2B5EF4-FFF2-40B4-BE49-F238E27FC236}">
                <a16:creationId xmlns:a16="http://schemas.microsoft.com/office/drawing/2014/main" xmlns="" id="{CB89519E-96BA-4EBC-9FAB-D5E1F30990CB}"/>
              </a:ext>
            </a:extLst>
          </p:cNvPr>
          <p:cNvSpPr>
            <a:spLocks noChangeArrowheads="1"/>
          </p:cNvSpPr>
          <p:nvPr/>
        </p:nvSpPr>
        <p:spPr bwMode="auto">
          <a:xfrm rot="3483383">
            <a:off x="4498182" y="2507457"/>
            <a:ext cx="1944687" cy="3213100"/>
          </a:xfrm>
          <a:prstGeom prst="curvedRightArrow">
            <a:avLst>
              <a:gd name="adj1" fmla="val 33045"/>
              <a:gd name="adj2" fmla="val 66090"/>
              <a:gd name="adj3" fmla="val 33333"/>
            </a:avLst>
          </a:prstGeom>
          <a:solidFill>
            <a:schemeClr val="accent1"/>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pic>
        <p:nvPicPr>
          <p:cNvPr id="94216" name="Picture 5" descr="mioma">
            <a:extLst>
              <a:ext uri="{FF2B5EF4-FFF2-40B4-BE49-F238E27FC236}">
                <a16:creationId xmlns:a16="http://schemas.microsoft.com/office/drawing/2014/main" xmlns="" id="{ED98E15A-5E75-4BB2-9902-BCC81EFB8C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826" y="2133600"/>
            <a:ext cx="2581275" cy="3829050"/>
          </a:xfrm>
          <a:prstGeom prst="rect">
            <a:avLst/>
          </a:prstGeom>
          <a:noFill/>
          <a:ln w="9525">
            <a:solidFill>
              <a:srgbClr val="FFFF99"/>
            </a:solidFill>
            <a:miter lim="800000"/>
            <a:headEnd/>
            <a:tailEnd/>
          </a:ln>
          <a:extLst>
            <a:ext uri="{909E8E84-426E-40DD-AFC4-6F175D3DCCD1}">
              <a14:hiddenFill xmlns:a14="http://schemas.microsoft.com/office/drawing/2010/main">
                <a:solidFill>
                  <a:srgbClr val="FFFFFF"/>
                </a:solidFill>
              </a14:hiddenFill>
            </a:ext>
          </a:extLst>
        </p:spPr>
      </p:pic>
      <p:sp>
        <p:nvSpPr>
          <p:cNvPr id="94217" name="Oval 9">
            <a:extLst>
              <a:ext uri="{FF2B5EF4-FFF2-40B4-BE49-F238E27FC236}">
                <a16:creationId xmlns:a16="http://schemas.microsoft.com/office/drawing/2014/main" xmlns="" id="{07766C78-A0CC-47E4-BCEF-821BC5F677CD}"/>
              </a:ext>
            </a:extLst>
          </p:cNvPr>
          <p:cNvSpPr>
            <a:spLocks noChangeArrowheads="1"/>
          </p:cNvSpPr>
          <p:nvPr/>
        </p:nvSpPr>
        <p:spPr bwMode="auto">
          <a:xfrm>
            <a:off x="4079876" y="2781300"/>
            <a:ext cx="1812925" cy="1689100"/>
          </a:xfrm>
          <a:prstGeom prst="ellipse">
            <a:avLst/>
          </a:prstGeom>
          <a:gradFill rotWithShape="1">
            <a:gsLst>
              <a:gs pos="0">
                <a:srgbClr val="66CCFF"/>
              </a:gs>
              <a:gs pos="100000">
                <a:srgbClr val="0066FF"/>
              </a:gs>
            </a:gsLst>
            <a:path path="shape">
              <a:fillToRect l="50000" t="50000" r="50000" b="50000"/>
            </a:path>
          </a:gra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94218" name="Rectangle 11">
            <a:extLst>
              <a:ext uri="{FF2B5EF4-FFF2-40B4-BE49-F238E27FC236}">
                <a16:creationId xmlns:a16="http://schemas.microsoft.com/office/drawing/2014/main" xmlns="" id="{9AA492D6-1947-4641-8C3E-129AF8C29F28}"/>
              </a:ext>
            </a:extLst>
          </p:cNvPr>
          <p:cNvSpPr>
            <a:spLocks noChangeArrowheads="1"/>
          </p:cNvSpPr>
          <p:nvPr/>
        </p:nvSpPr>
        <p:spPr bwMode="auto">
          <a:xfrm>
            <a:off x="4583114" y="3357563"/>
            <a:ext cx="846707" cy="40011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2000">
                <a:solidFill>
                  <a:srgbClr val="000000"/>
                </a:solidFill>
                <a:latin typeface="Times New Roman" panose="02020603050405020304" pitchFamily="18" charset="0"/>
              </a:rPr>
              <a:t>55,3%</a:t>
            </a:r>
          </a:p>
        </p:txBody>
      </p:sp>
      <p:sp>
        <p:nvSpPr>
          <p:cNvPr id="2" name="TextBox 1">
            <a:extLst>
              <a:ext uri="{FF2B5EF4-FFF2-40B4-BE49-F238E27FC236}">
                <a16:creationId xmlns:a16="http://schemas.microsoft.com/office/drawing/2014/main" xmlns="" id="{870CC21D-E7EA-4FF6-8A89-AFC1643FE38E}"/>
              </a:ext>
            </a:extLst>
          </p:cNvPr>
          <p:cNvSpPr txBox="1"/>
          <p:nvPr/>
        </p:nvSpPr>
        <p:spPr>
          <a:xfrm>
            <a:off x="1895165" y="4048125"/>
            <a:ext cx="1476686" cy="584775"/>
          </a:xfrm>
          <a:prstGeom prst="rect">
            <a:avLst/>
          </a:prstGeom>
          <a:noFill/>
        </p:spPr>
        <p:txBody>
          <a:bodyPr wrap="none" rtlCol="0">
            <a:spAutoFit/>
          </a:bodyPr>
          <a:lstStyle/>
          <a:p>
            <a:r>
              <a:rPr lang="ru-RU" sz="3200" b="1" dirty="0"/>
              <a:t>ДДМЖ</a:t>
            </a:r>
          </a:p>
        </p:txBody>
      </p:sp>
      <p:sp>
        <p:nvSpPr>
          <p:cNvPr id="12" name="TextBox 11">
            <a:extLst>
              <a:ext uri="{FF2B5EF4-FFF2-40B4-BE49-F238E27FC236}">
                <a16:creationId xmlns:a16="http://schemas.microsoft.com/office/drawing/2014/main" xmlns="" id="{DAA78C4A-B8AB-458A-8027-5CEAE3CB3931}"/>
              </a:ext>
            </a:extLst>
          </p:cNvPr>
          <p:cNvSpPr txBox="1"/>
          <p:nvPr/>
        </p:nvSpPr>
        <p:spPr>
          <a:xfrm>
            <a:off x="8215712" y="1548825"/>
            <a:ext cx="1473480" cy="584775"/>
          </a:xfrm>
          <a:prstGeom prst="rect">
            <a:avLst/>
          </a:prstGeom>
          <a:noFill/>
        </p:spPr>
        <p:txBody>
          <a:bodyPr wrap="none" rtlCol="0">
            <a:spAutoFit/>
          </a:bodyPr>
          <a:lstStyle/>
          <a:p>
            <a:r>
              <a:rPr lang="ru-RU" sz="3200" b="1" dirty="0"/>
              <a:t>миома</a:t>
            </a:r>
          </a:p>
        </p:txBody>
      </p:sp>
    </p:spTree>
    <p:extLst>
      <p:ext uri="{BB962C8B-B14F-4D97-AF65-F5344CB8AC3E}">
        <p14:creationId xmlns:p14="http://schemas.microsoft.com/office/powerpoint/2010/main" val="29147198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Дерево">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Wood Type" id="{7ACABC62-BF99-48CF-A9DC-4DB89C7B13DC}" vid="{142A1326-48AB-42A9-8428-CB14AA30176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Дерево</Template>
  <TotalTime>3044</TotalTime>
  <Words>6137</Words>
  <Application>Microsoft Office PowerPoint</Application>
  <PresentationFormat>Произвольный</PresentationFormat>
  <Paragraphs>669</Paragraphs>
  <Slides>79</Slides>
  <Notes>25</Notes>
  <HiddenSlides>18</HiddenSlides>
  <MMClips>0</MMClips>
  <ScaleCrop>false</ScaleCrop>
  <HeadingPairs>
    <vt:vector size="6" baseType="variant">
      <vt:variant>
        <vt:lpstr>Тема</vt:lpstr>
      </vt:variant>
      <vt:variant>
        <vt:i4>1</vt:i4>
      </vt:variant>
      <vt:variant>
        <vt:lpstr>Внедренные серверы OLE</vt:lpstr>
      </vt:variant>
      <vt:variant>
        <vt:i4>3</vt:i4>
      </vt:variant>
      <vt:variant>
        <vt:lpstr>Заголовки слайдов</vt:lpstr>
      </vt:variant>
      <vt:variant>
        <vt:i4>79</vt:i4>
      </vt:variant>
    </vt:vector>
  </HeadingPairs>
  <TitlesOfParts>
    <vt:vector size="83" baseType="lpstr">
      <vt:lpstr>Дерево</vt:lpstr>
      <vt:lpstr>Диаграмма</vt:lpstr>
      <vt:lpstr>Диаграмма Microsoft Excel</vt:lpstr>
      <vt:lpstr>Image</vt:lpstr>
      <vt:lpstr>Дисгормональная дисплазия молочных желез</vt:lpstr>
      <vt:lpstr>Презентация PowerPoint</vt:lpstr>
      <vt:lpstr>Презентация PowerPoint</vt:lpstr>
      <vt:lpstr>Презентация PowerPoint</vt:lpstr>
      <vt:lpstr>СТРУКТУРА  ЗАБОЛЕВАНИЙ  МОЛОЧНЫХ ЖЕЛЕЗ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ЧАСТОТА   ДИФФУЗНЫХ  ФОРМ  ПРИ ГИНЕКОЛОГИЧЕСКИХ  ЗАБОЛЕВАНИЯХ </vt:lpstr>
      <vt:lpstr>Презентация PowerPoint</vt:lpstr>
      <vt:lpstr>Как остановить рост частоты РМЖ?</vt:lpstr>
      <vt:lpstr>Своевременное выявление и лечение мастопатии – путь к снижению заболеваемости РМЖ</vt:lpstr>
      <vt:lpstr>Что такое норма? И есть ли норма для МЖ</vt:lpstr>
      <vt:lpstr>Одинаковое ли состояние МЖ?</vt:lpstr>
      <vt:lpstr>нейроэндокринная регуляция маммогенеза</vt:lpstr>
      <vt:lpstr>МЖ: ФОЛЛИКУЛЯРНАЯ ФАЗА</vt:lpstr>
      <vt:lpstr>МЖ: ЛЮТЕИНОВАЯ ФАЗА</vt:lpstr>
      <vt:lpstr>Гормональные изменения в молочной железе цикличны</vt:lpstr>
      <vt:lpstr>МЖ: МЕНСТРУАЛЬНЫЕ ДНИ</vt:lpstr>
      <vt:lpstr>Эстрадиол и прогестерон попеременно действуют на молочные железы </vt:lpstr>
      <vt:lpstr>Роль половых гормонов в развитии рМЖ</vt:lpstr>
      <vt:lpstr>Новые точки приложения пролактина</vt:lpstr>
      <vt:lpstr>«ЗЛОЙ ГЕНИЙ»: РОЛЬ ПРОЛАКТИНА В РАЗВИТИИ Рака МЖ</vt:lpstr>
      <vt:lpstr>Новые точки приложения пролактина</vt:lpstr>
      <vt:lpstr>Гормональные взаимоотношения в тканях МЖ (примерная схема)</vt:lpstr>
      <vt:lpstr>Презентация PowerPoint</vt:lpstr>
      <vt:lpstr>Презентация PowerPoint</vt:lpstr>
      <vt:lpstr>Презентация PowerPoint</vt:lpstr>
      <vt:lpstr>Презентация PowerPoint</vt:lpstr>
      <vt:lpstr>Возрастная структура заболеваемости мастопатией</vt:lpstr>
      <vt:lpstr>Презентация PowerPoint</vt:lpstr>
      <vt:lpstr>классификация, основанная на делении мастопатии по степени выраженности пролиферации (морфологическая</vt:lpstr>
      <vt:lpstr>Относительный риск рака МЖ при мастопатии (Мета-анализ Dyrstad S.W. Et al. Breast Cancer Res. Treat., 2015)</vt:lpstr>
      <vt:lpstr>СТЕПЕНЬ РИСКА РМЖ ПРИ ДОБРОКАЧЕСТВЕННЫХ ЗАБОЛЕВАНИЯХ МЖ</vt:lpstr>
      <vt:lpstr>Классификация мастопатии клинико-рентгенологическая</vt:lpstr>
      <vt:lpstr>Боль в молочных железах снижает качество жизни</vt:lpstr>
      <vt:lpstr>Боль и дискомфорт в МЖ</vt:lpstr>
      <vt:lpstr>Циклическая масталгия – клинический маркёр повышенного риска РМЖ</vt:lpstr>
      <vt:lpstr>Нелеченные функциональные нарушения молочной железы – риск рака молочной железы</vt:lpstr>
      <vt:lpstr>Методы диагностики мастопатии</vt:lpstr>
      <vt:lpstr>Презентация PowerPoint</vt:lpstr>
      <vt:lpstr>Осмотр и пальпация МЖ</vt:lpstr>
      <vt:lpstr>Презентация PowerPoint</vt:lpstr>
      <vt:lpstr>Презентация PowerPoint</vt:lpstr>
      <vt:lpstr>МЕТОДЫ ЛУЧЕВОЙ ДИАГНОСТИКИ (на 7-12 день цикла)</vt:lpstr>
      <vt:lpstr>Презентация PowerPoint</vt:lpstr>
      <vt:lpstr>Презентация PowerPoint</vt:lpstr>
      <vt:lpstr>Презентация PowerPoint</vt:lpstr>
      <vt:lpstr>Алгоритм назначения этиотропной терапии </vt:lpstr>
      <vt:lpstr>ЛЕЧЕНИЕ ДДМЖ</vt:lpstr>
      <vt:lpstr>Для лечения заболеваний применяются только лекарственные средства</vt:lpstr>
      <vt:lpstr>Нормопролактинемическая галакторея</vt:lpstr>
      <vt:lpstr>Тактика при очаговых образованиях</vt:lpstr>
      <vt:lpstr>Тактика при очаговых образованиях</vt:lpstr>
      <vt:lpstr>Тактика при очаговых образованиях</vt:lpstr>
      <vt:lpstr>Кальцинаты МЖ</vt:lpstr>
      <vt:lpstr>Тактика при ДДМЖ</vt:lpstr>
      <vt:lpstr>Презентация PowerPoint</vt:lpstr>
      <vt:lpstr>Критерии приемлемости некоторых видов контрацепции при заболеваниях МЖ</vt:lpstr>
      <vt:lpstr>Презентация PowerPoint</vt:lpstr>
      <vt:lpstr>Презентация PowerPoint</vt:lpstr>
      <vt:lpstr>Подтвержденные механизмы действия Витекса священного (Vitex Agnus Castus)</vt:lpstr>
      <vt:lpstr>Взаимодействие между секрецией пролактина (ПРЛ), гонадотропного рилизинг-гормона (гнрг) и гонадотопинов (фолликулостимулирующего гормона (ФСГ) и лютеинизирующего гормона (ЛГ))</vt:lpstr>
      <vt:lpstr>Дофаминергическое действие  экстракт плодов vitex agnus-castus (bno 1095) действует подобно дофамину подавляя секрецию пролактина в лактотрофных клетках гипофиза а также активирует d2-рецепторы (in vitro)</vt:lpstr>
      <vt:lpstr>Презентация PowerPoint</vt:lpstr>
      <vt:lpstr>Презентация PowerPoint</vt:lpstr>
      <vt:lpstr>Опыт применения препарата Мастодинон® при лечении сочетанной патологии молочных желез (ДДМЖ) и миомы матки</vt:lpstr>
      <vt:lpstr>Опыт применения препарата Мастодинон® у женщин с масталгией на фоне диффузной фиброзно-кистозной мастопатии</vt:lpstr>
      <vt:lpstr>Применение Мастодинона® способствует уменьшению масталгии и улучшению маммографической картины при фиброзно-кистозной мастопатии</vt:lpstr>
      <vt:lpstr>интенсивность масталгии, оцененной по ваш (% пациентов) </vt:lpstr>
      <vt:lpstr>Vitex agnus-castus в лечении ДДМЖ в периоде менопаузального перехода</vt:lpstr>
      <vt:lpstr>ОПИОИДЕРГИЧЕСКОЕ ДЕЙСТВИЕ стандартизированный экстракт vitex agnus-castus активирует m-, d- и k-опиоидные рецепторы, что обеспечивает обезболивающий и антидепрессивный эффекты [1]. подтвержденная in vitro активность экстракта BNO 1095 (входит в мастодинон®) в отношении d2-, k- и  m-опиоидных рецепторов: вытеснение конкурентного агониста опиоидных рецепторов[2].</vt:lpstr>
      <vt:lpstr>Нормализация соотношения эстрогеновых метаболитов 2OHE1/16αOHE1  дисбаланс метаболитов эстрогена 2ОНЕ1/16αОНЕ1 является основной причиной возникновения злокачественных гормон-зависимых опухолей [1,2]. соотношение метаболитов 2-ОНЕ1\16αОНЕ1  менее 2,0 – универсальный биомаркер патологической клеточной пролиферации в эстрогенчувствительных тканях [3]</vt:lpstr>
      <vt:lpstr>Антиоксидантное действие доказано, что в основе патогенеза мастопатии лежит не только гормональный баланс, но и оксидативный стресс (активация процессов переоксидации липидов и антиоксидантная недостаточность)*, в частности устойчивый дефицит восстановленного глутатиона. </vt:lpstr>
      <vt:lpstr>За что любят Мастодинон и агнукастон®:</vt:lpstr>
      <vt:lpstr>ВАШИ ВОПРОСЫ?</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анна воронцова</dc:creator>
  <cp:lastModifiedBy>Volkova Olga</cp:lastModifiedBy>
  <cp:revision>185</cp:revision>
  <dcterms:created xsi:type="dcterms:W3CDTF">2017-09-30T16:44:00Z</dcterms:created>
  <dcterms:modified xsi:type="dcterms:W3CDTF">2018-09-06T03:37:51Z</dcterms:modified>
</cp:coreProperties>
</file>