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  <p:sldMasterId id="2147483715" r:id="rId2"/>
  </p:sldMasterIdLst>
  <p:notesMasterIdLst>
    <p:notesMasterId r:id="rId61"/>
  </p:notesMasterIdLst>
  <p:sldIdLst>
    <p:sldId id="256" r:id="rId3"/>
    <p:sldId id="539" r:id="rId4"/>
    <p:sldId id="455" r:id="rId5"/>
    <p:sldId id="1616" r:id="rId6"/>
    <p:sldId id="447" r:id="rId7"/>
    <p:sldId id="480" r:id="rId8"/>
    <p:sldId id="1617" r:id="rId9"/>
    <p:sldId id="1615" r:id="rId10"/>
    <p:sldId id="1618" r:id="rId11"/>
    <p:sldId id="573" r:id="rId12"/>
    <p:sldId id="327" r:id="rId13"/>
    <p:sldId id="278" r:id="rId14"/>
    <p:sldId id="1621" r:id="rId15"/>
    <p:sldId id="605" r:id="rId16"/>
    <p:sldId id="1601" r:id="rId17"/>
    <p:sldId id="277" r:id="rId18"/>
    <p:sldId id="272" r:id="rId19"/>
    <p:sldId id="289" r:id="rId20"/>
    <p:sldId id="288" r:id="rId21"/>
    <p:sldId id="1585" r:id="rId22"/>
    <p:sldId id="547" r:id="rId23"/>
    <p:sldId id="257" r:id="rId24"/>
    <p:sldId id="603" r:id="rId25"/>
    <p:sldId id="596" r:id="rId26"/>
    <p:sldId id="429" r:id="rId27"/>
    <p:sldId id="487" r:id="rId28"/>
    <p:sldId id="326" r:id="rId29"/>
    <p:sldId id="548" r:id="rId30"/>
    <p:sldId id="1622" r:id="rId31"/>
    <p:sldId id="594" r:id="rId32"/>
    <p:sldId id="297" r:id="rId33"/>
    <p:sldId id="430" r:id="rId34"/>
    <p:sldId id="299" r:id="rId35"/>
    <p:sldId id="593" r:id="rId36"/>
    <p:sldId id="310" r:id="rId37"/>
    <p:sldId id="1623" r:id="rId38"/>
    <p:sldId id="552" r:id="rId39"/>
    <p:sldId id="555" r:id="rId40"/>
    <p:sldId id="609" r:id="rId41"/>
    <p:sldId id="563" r:id="rId42"/>
    <p:sldId id="360" r:id="rId43"/>
    <p:sldId id="309" r:id="rId44"/>
    <p:sldId id="620" r:id="rId45"/>
    <p:sldId id="621" r:id="rId46"/>
    <p:sldId id="347" r:id="rId47"/>
    <p:sldId id="388" r:id="rId48"/>
    <p:sldId id="292" r:id="rId49"/>
    <p:sldId id="298" r:id="rId50"/>
    <p:sldId id="1619" r:id="rId51"/>
    <p:sldId id="1620" r:id="rId52"/>
    <p:sldId id="301" r:id="rId53"/>
    <p:sldId id="302" r:id="rId54"/>
    <p:sldId id="304" r:id="rId55"/>
    <p:sldId id="322" r:id="rId56"/>
    <p:sldId id="295" r:id="rId57"/>
    <p:sldId id="318" r:id="rId58"/>
    <p:sldId id="321" r:id="rId59"/>
    <p:sldId id="508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на Воронцова" initials="АВ" lastIdx="1" clrIdx="0">
    <p:extLst>
      <p:ext uri="{19B8F6BF-5375-455C-9EA6-DF929625EA0E}">
        <p15:presenceInfo xmlns:p15="http://schemas.microsoft.com/office/powerpoint/2012/main" userId="36d8f8e70639f5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503937007874017E-2"/>
          <c:y val="5.4486278636424801E-2"/>
          <c:w val="0.93649606299212595"/>
          <c:h val="0.774784278125967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30-44E9-A4D1-95E3A16F9B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30-44E9-A4D1-95E3A16F9B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НВ+КВ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30-44E9-A4D1-95E3A16F9B1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БВ+КВ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30-44E9-A4D1-95E3A16F9B1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НВ+БВ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30-44E9-A4D1-95E3A16F9B1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кандидоносительство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30-44E9-A4D1-95E3A16F9B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6270712"/>
        <c:axId val="716271368"/>
      </c:barChart>
      <c:catAx>
        <c:axId val="716270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6271368"/>
        <c:crosses val="autoZero"/>
        <c:auto val="1"/>
        <c:lblAlgn val="ctr"/>
        <c:lblOffset val="100"/>
        <c:noMultiLvlLbl val="0"/>
      </c:catAx>
      <c:valAx>
        <c:axId val="716271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6270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301448802023374E-2"/>
          <c:y val="0.82682404669536402"/>
          <c:w val="0.94455683067205043"/>
          <c:h val="0.154811308090542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1916716477385932E-2"/>
          <c:y val="0.17118104027024436"/>
          <c:w val="0.95616656704522818"/>
          <c:h val="0.753477335777183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Микробиологические показатели выздоровления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Лист1!$D$5:$D$7</c:f>
              <c:strCache>
                <c:ptCount val="3"/>
                <c:pt idx="0">
                  <c:v>Бактериальный вагиноз</c:v>
                </c:pt>
                <c:pt idx="1">
                  <c:v>Вульвовагинальный кандидоз</c:v>
                </c:pt>
                <c:pt idx="2">
                  <c:v>Трихомонадный вагинит</c:v>
                </c:pt>
              </c:strCache>
            </c:strRef>
          </c:cat>
          <c:val>
            <c:numRef>
              <c:f>Лист1!$E$5:$E$7</c:f>
              <c:numCache>
                <c:formatCode>0%</c:formatCode>
                <c:ptCount val="3"/>
                <c:pt idx="0" formatCode="0.00%">
                  <c:v>0.86599999999999999</c:v>
                </c:pt>
                <c:pt idx="1">
                  <c:v>0.81</c:v>
                </c:pt>
                <c:pt idx="2" formatCode="0.00%">
                  <c:v>0.97299999999999998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10-46B6-BEFC-14A9753D2989}"/>
            </c:ext>
          </c:extLst>
        </c:ser>
        <c:ser>
          <c:idx val="1"/>
          <c:order val="1"/>
          <c:tx>
            <c:strRef>
              <c:f>Лист1!$F$4</c:f>
              <c:strCache>
                <c:ptCount val="1"/>
                <c:pt idx="0">
                  <c:v>Рецидивы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Лист1!$D$5:$D$7</c:f>
              <c:strCache>
                <c:ptCount val="3"/>
                <c:pt idx="0">
                  <c:v>Бактериальный вагиноз</c:v>
                </c:pt>
                <c:pt idx="1">
                  <c:v>Вульвовагинальный кандидоз</c:v>
                </c:pt>
                <c:pt idx="2">
                  <c:v>Трихомонадный вагинит</c:v>
                </c:pt>
              </c:strCache>
            </c:strRef>
          </c:cat>
          <c:val>
            <c:numRef>
              <c:f>Лист1!$F$5:$F$7</c:f>
              <c:numCache>
                <c:formatCode>0.00%</c:formatCode>
                <c:ptCount val="3"/>
                <c:pt idx="0">
                  <c:v>3.7999999999999999E-2</c:v>
                </c:pt>
                <c:pt idx="1">
                  <c:v>0.161</c:v>
                </c:pt>
                <c:pt idx="2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10-46B6-BEFC-14A9753D29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1518336"/>
        <c:axId val="161519872"/>
      </c:barChart>
      <c:catAx>
        <c:axId val="161518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1519872"/>
        <c:crosses val="autoZero"/>
        <c:auto val="1"/>
        <c:lblAlgn val="ctr"/>
        <c:lblOffset val="100"/>
        <c:noMultiLvlLbl val="0"/>
      </c:catAx>
      <c:valAx>
        <c:axId val="16151987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615183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199235032859386E-2"/>
          <c:y val="0.13834275233876686"/>
          <c:w val="0.9"/>
          <c:h val="6.8927701585068835E-2"/>
        </c:manualLayout>
      </c:layout>
      <c:overlay val="0"/>
      <c:txPr>
        <a:bodyPr/>
        <a:lstStyle/>
        <a:p>
          <a:pPr>
            <a:defRPr sz="140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39EAD-F507-4EE7-8AEF-B6E4A2599C83}" type="doc">
      <dgm:prSet loTypeId="urn:microsoft.com/office/officeart/2005/8/layout/cycle3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ACC8DF76-CB8C-40D8-80EC-FB118FFBEE76}">
      <dgm:prSet phldrT="[Текст]"/>
      <dgm:spPr>
        <a:solidFill>
          <a:schemeClr val="bg1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Возбудитель есть в спектре активности препарата (согласно инструкции)</a:t>
          </a:r>
          <a:r>
            <a:rPr lang="en-US" dirty="0">
              <a:solidFill>
                <a:schemeClr val="tx1"/>
              </a:solidFill>
            </a:rPr>
            <a:t>*</a:t>
          </a:r>
        </a:p>
      </dgm:t>
    </dgm:pt>
    <dgm:pt modelId="{F3DF9DBD-E521-407A-9F47-5C086F0EF568}" type="parTrans" cxnId="{A9B14298-8530-47BD-B0C5-C7C17660C7E1}">
      <dgm:prSet/>
      <dgm:spPr/>
      <dgm:t>
        <a:bodyPr/>
        <a:lstStyle/>
        <a:p>
          <a:endParaRPr lang="en-US"/>
        </a:p>
      </dgm:t>
    </dgm:pt>
    <dgm:pt modelId="{E674A39D-5588-4A28-9254-D0C1005478AE}" type="sibTrans" cxnId="{A9B14298-8530-47BD-B0C5-C7C17660C7E1}">
      <dgm:prSet/>
      <dgm:spPr>
        <a:solidFill>
          <a:srgbClr val="990099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58919073-1441-4E4F-8022-7614C85F1175}">
      <dgm:prSet phldrT="[Текст]"/>
      <dgm:spPr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Есть соответствующее показание в инструкции</a:t>
          </a:r>
          <a:r>
            <a:rPr lang="en-US" dirty="0">
              <a:solidFill>
                <a:schemeClr val="tx1"/>
              </a:solidFill>
            </a:rPr>
            <a:t>*</a:t>
          </a:r>
        </a:p>
      </dgm:t>
    </dgm:pt>
    <dgm:pt modelId="{729B822A-90D5-4A2C-8BFF-CB06ED564CB6}" type="parTrans" cxnId="{CC449595-35A8-42C3-9454-2CE2A0A51177}">
      <dgm:prSet/>
      <dgm:spPr/>
      <dgm:t>
        <a:bodyPr/>
        <a:lstStyle/>
        <a:p>
          <a:endParaRPr lang="en-US"/>
        </a:p>
      </dgm:t>
    </dgm:pt>
    <dgm:pt modelId="{29E0780A-0FD4-49D4-9D12-609D1CF9154E}" type="sibTrans" cxnId="{CC449595-35A8-42C3-9454-2CE2A0A51177}">
      <dgm:prSet/>
      <dgm:spPr/>
      <dgm:t>
        <a:bodyPr/>
        <a:lstStyle/>
        <a:p>
          <a:endParaRPr lang="en-US"/>
        </a:p>
      </dgm:t>
    </dgm:pt>
    <dgm:pt modelId="{93159201-24E0-4D13-805E-58952FC4C905}">
      <dgm:prSet phldrT="[Текст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Есть в  клинических рекомендациях профессиональных сообществ</a:t>
          </a:r>
          <a:r>
            <a:rPr lang="en-US" dirty="0">
              <a:solidFill>
                <a:schemeClr val="tx1"/>
              </a:solidFill>
            </a:rPr>
            <a:t>**</a:t>
          </a:r>
        </a:p>
      </dgm:t>
    </dgm:pt>
    <dgm:pt modelId="{D18A15A1-C3F3-474D-90B8-97597E59EEF5}" type="parTrans" cxnId="{0A3C0C2D-8885-44CC-860D-58FD6721A4B4}">
      <dgm:prSet/>
      <dgm:spPr/>
      <dgm:t>
        <a:bodyPr/>
        <a:lstStyle/>
        <a:p>
          <a:endParaRPr lang="en-US"/>
        </a:p>
      </dgm:t>
    </dgm:pt>
    <dgm:pt modelId="{1E2AC098-147E-4C41-9D2D-6AD62E07C610}" type="sibTrans" cxnId="{0A3C0C2D-8885-44CC-860D-58FD6721A4B4}">
      <dgm:prSet/>
      <dgm:spPr/>
      <dgm:t>
        <a:bodyPr/>
        <a:lstStyle/>
        <a:p>
          <a:endParaRPr lang="en-US"/>
        </a:p>
      </dgm:t>
    </dgm:pt>
    <dgm:pt modelId="{D0E3F647-B0E0-4A45-BF71-CDD3D3917226}">
      <dgm:prSet phldrT="[Текст]"/>
      <dgm:spPr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Включен в стандарты Минздрава РФ по оказанию медицинской помощи</a:t>
          </a:r>
          <a:r>
            <a:rPr lang="en-US" dirty="0">
              <a:solidFill>
                <a:schemeClr val="tx1"/>
              </a:solidFill>
            </a:rPr>
            <a:t>***</a:t>
          </a:r>
        </a:p>
      </dgm:t>
    </dgm:pt>
    <dgm:pt modelId="{E288864D-995A-4826-BFCB-376176B57251}" type="parTrans" cxnId="{0D265062-83D3-4276-BB0C-C7DF7863E90E}">
      <dgm:prSet/>
      <dgm:spPr/>
      <dgm:t>
        <a:bodyPr/>
        <a:lstStyle/>
        <a:p>
          <a:endParaRPr lang="en-US"/>
        </a:p>
      </dgm:t>
    </dgm:pt>
    <dgm:pt modelId="{C43F88AE-78D7-4B9E-B36F-C6D26024EDF0}" type="sibTrans" cxnId="{0D265062-83D3-4276-BB0C-C7DF7863E90E}">
      <dgm:prSet/>
      <dgm:spPr/>
      <dgm:t>
        <a:bodyPr/>
        <a:lstStyle/>
        <a:p>
          <a:endParaRPr lang="en-US"/>
        </a:p>
      </dgm:t>
    </dgm:pt>
    <dgm:pt modelId="{319F8F26-5605-4B16-B32F-3B4BD75AFEFE}" type="pres">
      <dgm:prSet presAssocID="{FB639EAD-F507-4EE7-8AEF-B6E4A2599C83}" presName="Name0" presStyleCnt="0">
        <dgm:presLayoutVars>
          <dgm:dir/>
          <dgm:resizeHandles val="exact"/>
        </dgm:presLayoutVars>
      </dgm:prSet>
      <dgm:spPr/>
    </dgm:pt>
    <dgm:pt modelId="{374AE060-8DBA-4471-A539-0CECC957355A}" type="pres">
      <dgm:prSet presAssocID="{FB639EAD-F507-4EE7-8AEF-B6E4A2599C83}" presName="cycle" presStyleCnt="0"/>
      <dgm:spPr/>
    </dgm:pt>
    <dgm:pt modelId="{1936DC6E-17CC-4173-BCF8-62938F140C7E}" type="pres">
      <dgm:prSet presAssocID="{ACC8DF76-CB8C-40D8-80EC-FB118FFBEE76}" presName="nodeFirstNode" presStyleLbl="node1" presStyleIdx="0" presStyleCnt="4">
        <dgm:presLayoutVars>
          <dgm:bulletEnabled val="1"/>
        </dgm:presLayoutVars>
      </dgm:prSet>
      <dgm:spPr/>
    </dgm:pt>
    <dgm:pt modelId="{DBBBC20E-A7C2-4B19-81E0-60D457596E55}" type="pres">
      <dgm:prSet presAssocID="{E674A39D-5588-4A28-9254-D0C1005478AE}" presName="sibTransFirstNode" presStyleLbl="bgShp" presStyleIdx="0" presStyleCnt="1"/>
      <dgm:spPr/>
    </dgm:pt>
    <dgm:pt modelId="{DC94A5C2-0316-4E26-B78D-2C275B3CB56B}" type="pres">
      <dgm:prSet presAssocID="{58919073-1441-4E4F-8022-7614C85F1175}" presName="nodeFollowingNodes" presStyleLbl="node1" presStyleIdx="1" presStyleCnt="4">
        <dgm:presLayoutVars>
          <dgm:bulletEnabled val="1"/>
        </dgm:presLayoutVars>
      </dgm:prSet>
      <dgm:spPr/>
    </dgm:pt>
    <dgm:pt modelId="{D52C512B-AB60-4F06-A189-9926E41AF629}" type="pres">
      <dgm:prSet presAssocID="{93159201-24E0-4D13-805E-58952FC4C905}" presName="nodeFollowingNodes" presStyleLbl="node1" presStyleIdx="2" presStyleCnt="4">
        <dgm:presLayoutVars>
          <dgm:bulletEnabled val="1"/>
        </dgm:presLayoutVars>
      </dgm:prSet>
      <dgm:spPr/>
    </dgm:pt>
    <dgm:pt modelId="{A6E6C5E6-16EF-400E-B6D7-68DA8A3D83B4}" type="pres">
      <dgm:prSet presAssocID="{D0E3F647-B0E0-4A45-BF71-CDD3D3917226}" presName="nodeFollowingNodes" presStyleLbl="node1" presStyleIdx="3" presStyleCnt="4" custScaleX="96156" custScaleY="89360">
        <dgm:presLayoutVars>
          <dgm:bulletEnabled val="1"/>
        </dgm:presLayoutVars>
      </dgm:prSet>
      <dgm:spPr/>
    </dgm:pt>
  </dgm:ptLst>
  <dgm:cxnLst>
    <dgm:cxn modelId="{06D18F00-9980-42A5-B041-03D1069037EB}" type="presOf" srcId="{D0E3F647-B0E0-4A45-BF71-CDD3D3917226}" destId="{A6E6C5E6-16EF-400E-B6D7-68DA8A3D83B4}" srcOrd="0" destOrd="0" presId="urn:microsoft.com/office/officeart/2005/8/layout/cycle3"/>
    <dgm:cxn modelId="{70A70E2B-EEF7-4C71-BB27-2051F8BB1447}" type="presOf" srcId="{E674A39D-5588-4A28-9254-D0C1005478AE}" destId="{DBBBC20E-A7C2-4B19-81E0-60D457596E55}" srcOrd="0" destOrd="0" presId="urn:microsoft.com/office/officeart/2005/8/layout/cycle3"/>
    <dgm:cxn modelId="{0A3C0C2D-8885-44CC-860D-58FD6721A4B4}" srcId="{FB639EAD-F507-4EE7-8AEF-B6E4A2599C83}" destId="{93159201-24E0-4D13-805E-58952FC4C905}" srcOrd="2" destOrd="0" parTransId="{D18A15A1-C3F3-474D-90B8-97597E59EEF5}" sibTransId="{1E2AC098-147E-4C41-9D2D-6AD62E07C610}"/>
    <dgm:cxn modelId="{72A19438-6D18-4069-A281-05FE46AEDCC5}" type="presOf" srcId="{58919073-1441-4E4F-8022-7614C85F1175}" destId="{DC94A5C2-0316-4E26-B78D-2C275B3CB56B}" srcOrd="0" destOrd="0" presId="urn:microsoft.com/office/officeart/2005/8/layout/cycle3"/>
    <dgm:cxn modelId="{A39CBA41-06A0-4BAC-AA35-417A0955791C}" type="presOf" srcId="{FB639EAD-F507-4EE7-8AEF-B6E4A2599C83}" destId="{319F8F26-5605-4B16-B32F-3B4BD75AFEFE}" srcOrd="0" destOrd="0" presId="urn:microsoft.com/office/officeart/2005/8/layout/cycle3"/>
    <dgm:cxn modelId="{0D265062-83D3-4276-BB0C-C7DF7863E90E}" srcId="{FB639EAD-F507-4EE7-8AEF-B6E4A2599C83}" destId="{D0E3F647-B0E0-4A45-BF71-CDD3D3917226}" srcOrd="3" destOrd="0" parTransId="{E288864D-995A-4826-BFCB-376176B57251}" sibTransId="{C43F88AE-78D7-4B9E-B36F-C6D26024EDF0}"/>
    <dgm:cxn modelId="{AF0C6091-7C9D-42AA-A302-A85A3D96B58D}" type="presOf" srcId="{93159201-24E0-4D13-805E-58952FC4C905}" destId="{D52C512B-AB60-4F06-A189-9926E41AF629}" srcOrd="0" destOrd="0" presId="urn:microsoft.com/office/officeart/2005/8/layout/cycle3"/>
    <dgm:cxn modelId="{CC449595-35A8-42C3-9454-2CE2A0A51177}" srcId="{FB639EAD-F507-4EE7-8AEF-B6E4A2599C83}" destId="{58919073-1441-4E4F-8022-7614C85F1175}" srcOrd="1" destOrd="0" parTransId="{729B822A-90D5-4A2C-8BFF-CB06ED564CB6}" sibTransId="{29E0780A-0FD4-49D4-9D12-609D1CF9154E}"/>
    <dgm:cxn modelId="{A9B14298-8530-47BD-B0C5-C7C17660C7E1}" srcId="{FB639EAD-F507-4EE7-8AEF-B6E4A2599C83}" destId="{ACC8DF76-CB8C-40D8-80EC-FB118FFBEE76}" srcOrd="0" destOrd="0" parTransId="{F3DF9DBD-E521-407A-9F47-5C086F0EF568}" sibTransId="{E674A39D-5588-4A28-9254-D0C1005478AE}"/>
    <dgm:cxn modelId="{CCC658A3-1636-4C5D-AF62-F0731CFA45D2}" type="presOf" srcId="{ACC8DF76-CB8C-40D8-80EC-FB118FFBEE76}" destId="{1936DC6E-17CC-4173-BCF8-62938F140C7E}" srcOrd="0" destOrd="0" presId="urn:microsoft.com/office/officeart/2005/8/layout/cycle3"/>
    <dgm:cxn modelId="{DCA92D3E-E63A-4CCD-AA54-22A5C62D240F}" type="presParOf" srcId="{319F8F26-5605-4B16-B32F-3B4BD75AFEFE}" destId="{374AE060-8DBA-4471-A539-0CECC957355A}" srcOrd="0" destOrd="0" presId="urn:microsoft.com/office/officeart/2005/8/layout/cycle3"/>
    <dgm:cxn modelId="{FE2F9209-76B7-4D97-93A2-B5C43D263F7B}" type="presParOf" srcId="{374AE060-8DBA-4471-A539-0CECC957355A}" destId="{1936DC6E-17CC-4173-BCF8-62938F140C7E}" srcOrd="0" destOrd="0" presId="urn:microsoft.com/office/officeart/2005/8/layout/cycle3"/>
    <dgm:cxn modelId="{8D21914B-6E1F-40A0-BB71-F2B30D695925}" type="presParOf" srcId="{374AE060-8DBA-4471-A539-0CECC957355A}" destId="{DBBBC20E-A7C2-4B19-81E0-60D457596E55}" srcOrd="1" destOrd="0" presId="urn:microsoft.com/office/officeart/2005/8/layout/cycle3"/>
    <dgm:cxn modelId="{5B0E01EE-2CE6-4E1C-B4B3-AF3BCDF734F2}" type="presParOf" srcId="{374AE060-8DBA-4471-A539-0CECC957355A}" destId="{DC94A5C2-0316-4E26-B78D-2C275B3CB56B}" srcOrd="2" destOrd="0" presId="urn:microsoft.com/office/officeart/2005/8/layout/cycle3"/>
    <dgm:cxn modelId="{6052F1CF-DA76-44E9-84D2-643033D108CC}" type="presParOf" srcId="{374AE060-8DBA-4471-A539-0CECC957355A}" destId="{D52C512B-AB60-4F06-A189-9926E41AF629}" srcOrd="3" destOrd="0" presId="urn:microsoft.com/office/officeart/2005/8/layout/cycle3"/>
    <dgm:cxn modelId="{1867CB08-BE81-4402-94D5-03F4C66F5F3B}" type="presParOf" srcId="{374AE060-8DBA-4471-A539-0CECC957355A}" destId="{A6E6C5E6-16EF-400E-B6D7-68DA8A3D83B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9D96F4-5D21-408B-8AA8-3C95FC703E7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228B754-0D84-4179-9B2D-FD611B4C7E05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dirty="0"/>
            <a:t>Вагинальный кандидоз</a:t>
          </a:r>
        </a:p>
      </dgm:t>
    </dgm:pt>
    <dgm:pt modelId="{5079D3F9-1A51-48E0-8764-91041586EB5D}" type="parTrans" cxnId="{7AE2BE13-99FF-4E94-9CE7-66E33F3E40E4}">
      <dgm:prSet/>
      <dgm:spPr/>
      <dgm:t>
        <a:bodyPr/>
        <a:lstStyle/>
        <a:p>
          <a:endParaRPr lang="ru-RU"/>
        </a:p>
      </dgm:t>
    </dgm:pt>
    <dgm:pt modelId="{93621E4C-9674-4C9A-BC5D-FB92874ADCF9}" type="sibTrans" cxnId="{7AE2BE13-99FF-4E94-9CE7-66E33F3E40E4}">
      <dgm:prSet/>
      <dgm:spPr/>
      <dgm:t>
        <a:bodyPr/>
        <a:lstStyle/>
        <a:p>
          <a:endParaRPr lang="ru-RU"/>
        </a:p>
      </dgm:t>
    </dgm:pt>
    <dgm:pt modelId="{CA805861-AACB-4AE7-BA0D-689008894B47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dirty="0"/>
            <a:t>Осложненное течение вагинита бактериальной этиологии</a:t>
          </a:r>
        </a:p>
      </dgm:t>
    </dgm:pt>
    <dgm:pt modelId="{80D2E318-E5C4-4891-AC1B-1A8D8FF1E245}" type="parTrans" cxnId="{58E24C15-503A-4D76-AC28-50D0BB2D7770}">
      <dgm:prSet/>
      <dgm:spPr/>
      <dgm:t>
        <a:bodyPr/>
        <a:lstStyle/>
        <a:p>
          <a:endParaRPr lang="ru-RU"/>
        </a:p>
      </dgm:t>
    </dgm:pt>
    <dgm:pt modelId="{97CE1AEF-8D28-4BE8-835E-7366130FF633}" type="sibTrans" cxnId="{58E24C15-503A-4D76-AC28-50D0BB2D7770}">
      <dgm:prSet/>
      <dgm:spPr/>
      <dgm:t>
        <a:bodyPr/>
        <a:lstStyle/>
        <a:p>
          <a:endParaRPr lang="ru-RU"/>
        </a:p>
      </dgm:t>
    </dgm:pt>
    <dgm:pt modelId="{2ED7BDF8-C230-4CB8-ABD4-956F517008EF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dirty="0"/>
            <a:t>Вагинит любой этиологии</a:t>
          </a:r>
        </a:p>
      </dgm:t>
    </dgm:pt>
    <dgm:pt modelId="{CAE216A1-C356-4D34-8777-2C202F12455B}" type="parTrans" cxnId="{B35E3EEF-40A2-4209-AAFD-A0587CAA012C}">
      <dgm:prSet/>
      <dgm:spPr/>
      <dgm:t>
        <a:bodyPr/>
        <a:lstStyle/>
        <a:p>
          <a:endParaRPr lang="ru-RU"/>
        </a:p>
      </dgm:t>
    </dgm:pt>
    <dgm:pt modelId="{D616AEAF-6E99-454F-9B22-8F7809141995}" type="sibTrans" cxnId="{B35E3EEF-40A2-4209-AAFD-A0587CAA012C}">
      <dgm:prSet/>
      <dgm:spPr/>
      <dgm:t>
        <a:bodyPr/>
        <a:lstStyle/>
        <a:p>
          <a:endParaRPr lang="ru-RU"/>
        </a:p>
      </dgm:t>
    </dgm:pt>
    <dgm:pt modelId="{71B85C7E-0B9D-42B0-AECA-818BC81BEF46}" type="pres">
      <dgm:prSet presAssocID="{769D96F4-5D21-408B-8AA8-3C95FC703E77}" presName="compositeShape" presStyleCnt="0">
        <dgm:presLayoutVars>
          <dgm:chMax val="7"/>
          <dgm:dir/>
          <dgm:resizeHandles val="exact"/>
        </dgm:presLayoutVars>
      </dgm:prSet>
      <dgm:spPr/>
    </dgm:pt>
    <dgm:pt modelId="{C5DC15A8-1F22-4C2E-A247-48BFF37C5809}" type="pres">
      <dgm:prSet presAssocID="{769D96F4-5D21-408B-8AA8-3C95FC703E77}" presName="wedge1" presStyleLbl="node1" presStyleIdx="0" presStyleCnt="3"/>
      <dgm:spPr/>
    </dgm:pt>
    <dgm:pt modelId="{7EA8E4A6-6C71-4E69-B1D2-7E09154D8F40}" type="pres">
      <dgm:prSet presAssocID="{769D96F4-5D21-408B-8AA8-3C95FC703E77}" presName="dummy1a" presStyleCnt="0"/>
      <dgm:spPr/>
    </dgm:pt>
    <dgm:pt modelId="{F17E3A61-8948-43AA-ABD5-47F31D8647D8}" type="pres">
      <dgm:prSet presAssocID="{769D96F4-5D21-408B-8AA8-3C95FC703E77}" presName="dummy1b" presStyleCnt="0"/>
      <dgm:spPr/>
    </dgm:pt>
    <dgm:pt modelId="{0BC18FB5-B08B-48B2-8B55-62E021739F53}" type="pres">
      <dgm:prSet presAssocID="{769D96F4-5D21-408B-8AA8-3C95FC703E7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11BD89B-751F-481F-A3DC-8452E402C752}" type="pres">
      <dgm:prSet presAssocID="{769D96F4-5D21-408B-8AA8-3C95FC703E77}" presName="wedge2" presStyleLbl="node1" presStyleIdx="1" presStyleCnt="3"/>
      <dgm:spPr/>
    </dgm:pt>
    <dgm:pt modelId="{77D46B0F-68CE-43CE-A286-2EB28D106F25}" type="pres">
      <dgm:prSet presAssocID="{769D96F4-5D21-408B-8AA8-3C95FC703E77}" presName="dummy2a" presStyleCnt="0"/>
      <dgm:spPr/>
    </dgm:pt>
    <dgm:pt modelId="{3FB8152B-C843-4DBF-987E-DEC277E6F65F}" type="pres">
      <dgm:prSet presAssocID="{769D96F4-5D21-408B-8AA8-3C95FC703E77}" presName="dummy2b" presStyleCnt="0"/>
      <dgm:spPr/>
    </dgm:pt>
    <dgm:pt modelId="{DA9E643C-570B-4E60-BC64-BA2CFF6DF1B4}" type="pres">
      <dgm:prSet presAssocID="{769D96F4-5D21-408B-8AA8-3C95FC703E7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7192DCD-F0DF-45F9-8C6B-A465136CDC12}" type="pres">
      <dgm:prSet presAssocID="{769D96F4-5D21-408B-8AA8-3C95FC703E77}" presName="wedge3" presStyleLbl="node1" presStyleIdx="2" presStyleCnt="3"/>
      <dgm:spPr/>
    </dgm:pt>
    <dgm:pt modelId="{FB7D9539-A4EB-485A-98BC-FEF11D823148}" type="pres">
      <dgm:prSet presAssocID="{769D96F4-5D21-408B-8AA8-3C95FC703E77}" presName="dummy3a" presStyleCnt="0"/>
      <dgm:spPr/>
    </dgm:pt>
    <dgm:pt modelId="{5F61784F-36BE-4422-A22D-8954733C1C2C}" type="pres">
      <dgm:prSet presAssocID="{769D96F4-5D21-408B-8AA8-3C95FC703E77}" presName="dummy3b" presStyleCnt="0"/>
      <dgm:spPr/>
    </dgm:pt>
    <dgm:pt modelId="{85964BF5-E01A-44ED-8B63-19BE1CEC18DB}" type="pres">
      <dgm:prSet presAssocID="{769D96F4-5D21-408B-8AA8-3C95FC703E7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64606B0-A4F2-441C-9678-944A004375E6}" type="pres">
      <dgm:prSet presAssocID="{93621E4C-9674-4C9A-BC5D-FB92874ADCF9}" presName="arrowWedge1" presStyleLbl="fgSibTrans2D1" presStyleIdx="0" presStyleCnt="3"/>
      <dgm:spPr/>
    </dgm:pt>
    <dgm:pt modelId="{F43BF4C6-994E-48B1-8040-B86A955BA255}" type="pres">
      <dgm:prSet presAssocID="{97CE1AEF-8D28-4BE8-835E-7366130FF633}" presName="arrowWedge2" presStyleLbl="fgSibTrans2D1" presStyleIdx="1" presStyleCnt="3"/>
      <dgm:spPr/>
    </dgm:pt>
    <dgm:pt modelId="{A830C259-B3DB-40B7-A952-28C2338E6989}" type="pres">
      <dgm:prSet presAssocID="{D616AEAF-6E99-454F-9B22-8F7809141995}" presName="arrowWedge3" presStyleLbl="fgSibTrans2D1" presStyleIdx="2" presStyleCnt="3"/>
      <dgm:spPr/>
    </dgm:pt>
  </dgm:ptLst>
  <dgm:cxnLst>
    <dgm:cxn modelId="{9207BC11-FAEB-475E-83E2-57AD33C7F521}" type="presOf" srcId="{2ED7BDF8-C230-4CB8-ABD4-956F517008EF}" destId="{27192DCD-F0DF-45F9-8C6B-A465136CDC12}" srcOrd="0" destOrd="0" presId="urn:microsoft.com/office/officeart/2005/8/layout/cycle8"/>
    <dgm:cxn modelId="{7AE2BE13-99FF-4E94-9CE7-66E33F3E40E4}" srcId="{769D96F4-5D21-408B-8AA8-3C95FC703E77}" destId="{F228B754-0D84-4179-9B2D-FD611B4C7E05}" srcOrd="0" destOrd="0" parTransId="{5079D3F9-1A51-48E0-8764-91041586EB5D}" sibTransId="{93621E4C-9674-4C9A-BC5D-FB92874ADCF9}"/>
    <dgm:cxn modelId="{58E24C15-503A-4D76-AC28-50D0BB2D7770}" srcId="{769D96F4-5D21-408B-8AA8-3C95FC703E77}" destId="{CA805861-AACB-4AE7-BA0D-689008894B47}" srcOrd="1" destOrd="0" parTransId="{80D2E318-E5C4-4891-AC1B-1A8D8FF1E245}" sibTransId="{97CE1AEF-8D28-4BE8-835E-7366130FF633}"/>
    <dgm:cxn modelId="{55C18D80-8223-4E9D-985E-41E17AA54AEC}" type="presOf" srcId="{2ED7BDF8-C230-4CB8-ABD4-956F517008EF}" destId="{85964BF5-E01A-44ED-8B63-19BE1CEC18DB}" srcOrd="1" destOrd="0" presId="urn:microsoft.com/office/officeart/2005/8/layout/cycle8"/>
    <dgm:cxn modelId="{54C6BE84-CD05-4653-8291-FBD56C6D8243}" type="presOf" srcId="{F228B754-0D84-4179-9B2D-FD611B4C7E05}" destId="{C5DC15A8-1F22-4C2E-A247-48BFF37C5809}" srcOrd="0" destOrd="0" presId="urn:microsoft.com/office/officeart/2005/8/layout/cycle8"/>
    <dgm:cxn modelId="{6FB0EB8E-CAA9-4C7C-8A3B-B186E3779B78}" type="presOf" srcId="{CA805861-AACB-4AE7-BA0D-689008894B47}" destId="{DA9E643C-570B-4E60-BC64-BA2CFF6DF1B4}" srcOrd="1" destOrd="0" presId="urn:microsoft.com/office/officeart/2005/8/layout/cycle8"/>
    <dgm:cxn modelId="{2E3B1AAA-36A4-493C-BAE3-D9A4B49867AD}" type="presOf" srcId="{769D96F4-5D21-408B-8AA8-3C95FC703E77}" destId="{71B85C7E-0B9D-42B0-AECA-818BC81BEF46}" srcOrd="0" destOrd="0" presId="urn:microsoft.com/office/officeart/2005/8/layout/cycle8"/>
    <dgm:cxn modelId="{172424C2-BA93-4662-8C66-8250DDAFDDA5}" type="presOf" srcId="{F228B754-0D84-4179-9B2D-FD611B4C7E05}" destId="{0BC18FB5-B08B-48B2-8B55-62E021739F53}" srcOrd="1" destOrd="0" presId="urn:microsoft.com/office/officeart/2005/8/layout/cycle8"/>
    <dgm:cxn modelId="{89F6C8EB-47A4-4697-A717-A9BBA00F8949}" type="presOf" srcId="{CA805861-AACB-4AE7-BA0D-689008894B47}" destId="{111BD89B-751F-481F-A3DC-8452E402C752}" srcOrd="0" destOrd="0" presId="urn:microsoft.com/office/officeart/2005/8/layout/cycle8"/>
    <dgm:cxn modelId="{B35E3EEF-40A2-4209-AAFD-A0587CAA012C}" srcId="{769D96F4-5D21-408B-8AA8-3C95FC703E77}" destId="{2ED7BDF8-C230-4CB8-ABD4-956F517008EF}" srcOrd="2" destOrd="0" parTransId="{CAE216A1-C356-4D34-8777-2C202F12455B}" sibTransId="{D616AEAF-6E99-454F-9B22-8F7809141995}"/>
    <dgm:cxn modelId="{6FE33385-B339-4E92-8D8F-C6D537219BB5}" type="presParOf" srcId="{71B85C7E-0B9D-42B0-AECA-818BC81BEF46}" destId="{C5DC15A8-1F22-4C2E-A247-48BFF37C5809}" srcOrd="0" destOrd="0" presId="urn:microsoft.com/office/officeart/2005/8/layout/cycle8"/>
    <dgm:cxn modelId="{3465F203-31FC-4D25-9090-5CC16E4E109F}" type="presParOf" srcId="{71B85C7E-0B9D-42B0-AECA-818BC81BEF46}" destId="{7EA8E4A6-6C71-4E69-B1D2-7E09154D8F40}" srcOrd="1" destOrd="0" presId="urn:microsoft.com/office/officeart/2005/8/layout/cycle8"/>
    <dgm:cxn modelId="{67D08D93-1266-499B-8F82-9CD2C89220C4}" type="presParOf" srcId="{71B85C7E-0B9D-42B0-AECA-818BC81BEF46}" destId="{F17E3A61-8948-43AA-ABD5-47F31D8647D8}" srcOrd="2" destOrd="0" presId="urn:microsoft.com/office/officeart/2005/8/layout/cycle8"/>
    <dgm:cxn modelId="{A220FBCD-79C1-428B-9496-343FE8DDDFC6}" type="presParOf" srcId="{71B85C7E-0B9D-42B0-AECA-818BC81BEF46}" destId="{0BC18FB5-B08B-48B2-8B55-62E021739F53}" srcOrd="3" destOrd="0" presId="urn:microsoft.com/office/officeart/2005/8/layout/cycle8"/>
    <dgm:cxn modelId="{EE071EB5-C6C1-4E2E-BBD8-C693BC82793D}" type="presParOf" srcId="{71B85C7E-0B9D-42B0-AECA-818BC81BEF46}" destId="{111BD89B-751F-481F-A3DC-8452E402C752}" srcOrd="4" destOrd="0" presId="urn:microsoft.com/office/officeart/2005/8/layout/cycle8"/>
    <dgm:cxn modelId="{E7C3433F-C446-4168-BC39-636154EED7DC}" type="presParOf" srcId="{71B85C7E-0B9D-42B0-AECA-818BC81BEF46}" destId="{77D46B0F-68CE-43CE-A286-2EB28D106F25}" srcOrd="5" destOrd="0" presId="urn:microsoft.com/office/officeart/2005/8/layout/cycle8"/>
    <dgm:cxn modelId="{3309AE1F-1C1E-4E3E-B2C0-07818EF24D2B}" type="presParOf" srcId="{71B85C7E-0B9D-42B0-AECA-818BC81BEF46}" destId="{3FB8152B-C843-4DBF-987E-DEC277E6F65F}" srcOrd="6" destOrd="0" presId="urn:microsoft.com/office/officeart/2005/8/layout/cycle8"/>
    <dgm:cxn modelId="{56B5FFEB-8DDF-4039-A09E-53FD08946175}" type="presParOf" srcId="{71B85C7E-0B9D-42B0-AECA-818BC81BEF46}" destId="{DA9E643C-570B-4E60-BC64-BA2CFF6DF1B4}" srcOrd="7" destOrd="0" presId="urn:microsoft.com/office/officeart/2005/8/layout/cycle8"/>
    <dgm:cxn modelId="{B663B01A-5029-4626-BEA0-B99FB938CE4D}" type="presParOf" srcId="{71B85C7E-0B9D-42B0-AECA-818BC81BEF46}" destId="{27192DCD-F0DF-45F9-8C6B-A465136CDC12}" srcOrd="8" destOrd="0" presId="urn:microsoft.com/office/officeart/2005/8/layout/cycle8"/>
    <dgm:cxn modelId="{41C99A0A-9302-4E0B-BD22-A7446D2BE67F}" type="presParOf" srcId="{71B85C7E-0B9D-42B0-AECA-818BC81BEF46}" destId="{FB7D9539-A4EB-485A-98BC-FEF11D823148}" srcOrd="9" destOrd="0" presId="urn:microsoft.com/office/officeart/2005/8/layout/cycle8"/>
    <dgm:cxn modelId="{36417E40-C477-41B4-BEF4-AFB01EDAC029}" type="presParOf" srcId="{71B85C7E-0B9D-42B0-AECA-818BC81BEF46}" destId="{5F61784F-36BE-4422-A22D-8954733C1C2C}" srcOrd="10" destOrd="0" presId="urn:microsoft.com/office/officeart/2005/8/layout/cycle8"/>
    <dgm:cxn modelId="{CE58FA8E-B986-4C3D-A7C2-A273FC980B7B}" type="presParOf" srcId="{71B85C7E-0B9D-42B0-AECA-818BC81BEF46}" destId="{85964BF5-E01A-44ED-8B63-19BE1CEC18DB}" srcOrd="11" destOrd="0" presId="urn:microsoft.com/office/officeart/2005/8/layout/cycle8"/>
    <dgm:cxn modelId="{988C6500-AD73-48DC-B7A8-3E599686893A}" type="presParOf" srcId="{71B85C7E-0B9D-42B0-AECA-818BC81BEF46}" destId="{864606B0-A4F2-441C-9678-944A004375E6}" srcOrd="12" destOrd="0" presId="urn:microsoft.com/office/officeart/2005/8/layout/cycle8"/>
    <dgm:cxn modelId="{44D495C2-262D-46A1-9D76-553685B2C7BB}" type="presParOf" srcId="{71B85C7E-0B9D-42B0-AECA-818BC81BEF46}" destId="{F43BF4C6-994E-48B1-8040-B86A955BA255}" srcOrd="13" destOrd="0" presId="urn:microsoft.com/office/officeart/2005/8/layout/cycle8"/>
    <dgm:cxn modelId="{BBF728B0-09F8-4A8A-A2E0-04A42E44616A}" type="presParOf" srcId="{71B85C7E-0B9D-42B0-AECA-818BC81BEF46}" destId="{A830C259-B3DB-40B7-A952-28C2338E698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BC20E-A7C2-4B19-81E0-60D457596E55}">
      <dsp:nvSpPr>
        <dsp:cNvPr id="0" name=""/>
        <dsp:cNvSpPr/>
      </dsp:nvSpPr>
      <dsp:spPr>
        <a:xfrm>
          <a:off x="1275554" y="-122818"/>
          <a:ext cx="5231985" cy="5231985"/>
        </a:xfrm>
        <a:prstGeom prst="circularArrow">
          <a:avLst>
            <a:gd name="adj1" fmla="val 4668"/>
            <a:gd name="adj2" fmla="val 272909"/>
            <a:gd name="adj3" fmla="val 12900834"/>
            <a:gd name="adj4" fmla="val 17983659"/>
            <a:gd name="adj5" fmla="val 4847"/>
          </a:avLst>
        </a:prstGeom>
        <a:solidFill>
          <a:srgbClr val="990099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6DC6E-17CC-4173-BCF8-62938F140C7E}">
      <dsp:nvSpPr>
        <dsp:cNvPr id="0" name=""/>
        <dsp:cNvSpPr/>
      </dsp:nvSpPr>
      <dsp:spPr>
        <a:xfrm>
          <a:off x="2180354" y="2077"/>
          <a:ext cx="3422384" cy="1711192"/>
        </a:xfrm>
        <a:prstGeom prst="roundRect">
          <a:avLst/>
        </a:prstGeom>
        <a:solidFill>
          <a:schemeClr val="bg1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Возбудитель есть в спектре активности препарата (согласно инструкции)</a:t>
          </a:r>
          <a:r>
            <a:rPr lang="en-US" sz="1900" kern="1200" dirty="0">
              <a:solidFill>
                <a:schemeClr val="tx1"/>
              </a:solidFill>
            </a:rPr>
            <a:t>*</a:t>
          </a:r>
        </a:p>
      </dsp:txBody>
      <dsp:txXfrm>
        <a:off x="2263888" y="85611"/>
        <a:ext cx="3255316" cy="1544124"/>
      </dsp:txXfrm>
    </dsp:sp>
    <dsp:sp modelId="{DC94A5C2-0316-4E26-B78D-2C275B3CB56B}">
      <dsp:nvSpPr>
        <dsp:cNvPr id="0" name=""/>
        <dsp:cNvSpPr/>
      </dsp:nvSpPr>
      <dsp:spPr>
        <a:xfrm>
          <a:off x="4058985" y="1880707"/>
          <a:ext cx="3422384" cy="1711192"/>
        </a:xfrm>
        <a:prstGeom prst="roundRect">
          <a:avLst/>
        </a:prstGeom>
        <a:solidFill>
          <a:schemeClr val="bg1">
            <a:lumMod val="75000"/>
          </a:schemeClr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Есть соответствующее показание в инструкции</a:t>
          </a:r>
          <a:r>
            <a:rPr lang="en-US" sz="1900" kern="1200" dirty="0">
              <a:solidFill>
                <a:schemeClr val="tx1"/>
              </a:solidFill>
            </a:rPr>
            <a:t>*</a:t>
          </a:r>
        </a:p>
      </dsp:txBody>
      <dsp:txXfrm>
        <a:off x="4142519" y="1964241"/>
        <a:ext cx="3255316" cy="1544124"/>
      </dsp:txXfrm>
    </dsp:sp>
    <dsp:sp modelId="{D52C512B-AB60-4F06-A189-9926E41AF629}">
      <dsp:nvSpPr>
        <dsp:cNvPr id="0" name=""/>
        <dsp:cNvSpPr/>
      </dsp:nvSpPr>
      <dsp:spPr>
        <a:xfrm>
          <a:off x="2180354" y="3759338"/>
          <a:ext cx="3422384" cy="1711192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Есть в  клинических рекомендациях профессиональных сообществ</a:t>
          </a:r>
          <a:r>
            <a:rPr lang="en-US" sz="1900" kern="1200" dirty="0">
              <a:solidFill>
                <a:schemeClr val="tx1"/>
              </a:solidFill>
            </a:rPr>
            <a:t>**</a:t>
          </a:r>
        </a:p>
      </dsp:txBody>
      <dsp:txXfrm>
        <a:off x="2263888" y="3842872"/>
        <a:ext cx="3255316" cy="1544124"/>
      </dsp:txXfrm>
    </dsp:sp>
    <dsp:sp modelId="{A6E6C5E6-16EF-400E-B6D7-68DA8A3D83B4}">
      <dsp:nvSpPr>
        <dsp:cNvPr id="0" name=""/>
        <dsp:cNvSpPr/>
      </dsp:nvSpPr>
      <dsp:spPr>
        <a:xfrm>
          <a:off x="367502" y="1971743"/>
          <a:ext cx="3290827" cy="1529121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Включен в стандарты Минздрава РФ по оказанию медицинской помощи</a:t>
          </a:r>
          <a:r>
            <a:rPr lang="en-US" sz="1900" kern="1200" dirty="0">
              <a:solidFill>
                <a:schemeClr val="tx1"/>
              </a:solidFill>
            </a:rPr>
            <a:t>***</a:t>
          </a:r>
        </a:p>
      </dsp:txBody>
      <dsp:txXfrm>
        <a:off x="442148" y="2046389"/>
        <a:ext cx="3141535" cy="13798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C15A8-1F22-4C2E-A247-48BFF37C5809}">
      <dsp:nvSpPr>
        <dsp:cNvPr id="0" name=""/>
        <dsp:cNvSpPr/>
      </dsp:nvSpPr>
      <dsp:spPr>
        <a:xfrm>
          <a:off x="1562442" y="310217"/>
          <a:ext cx="4008958" cy="4008958"/>
        </a:xfrm>
        <a:prstGeom prst="pie">
          <a:avLst>
            <a:gd name="adj1" fmla="val 16200000"/>
            <a:gd name="adj2" fmla="val 1800000"/>
          </a:avLst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Вагинальный кандидоз</a:t>
          </a:r>
        </a:p>
      </dsp:txBody>
      <dsp:txXfrm>
        <a:off x="3675259" y="1159734"/>
        <a:ext cx="1431771" cy="1193142"/>
      </dsp:txXfrm>
    </dsp:sp>
    <dsp:sp modelId="{111BD89B-751F-481F-A3DC-8452E402C752}">
      <dsp:nvSpPr>
        <dsp:cNvPr id="0" name=""/>
        <dsp:cNvSpPr/>
      </dsp:nvSpPr>
      <dsp:spPr>
        <a:xfrm>
          <a:off x="1479877" y="453394"/>
          <a:ext cx="4008958" cy="4008958"/>
        </a:xfrm>
        <a:prstGeom prst="pie">
          <a:avLst>
            <a:gd name="adj1" fmla="val 1800000"/>
            <a:gd name="adj2" fmla="val 9000000"/>
          </a:avLst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Осложненное течение вагинита бактериальной этиологии</a:t>
          </a:r>
        </a:p>
      </dsp:txBody>
      <dsp:txXfrm>
        <a:off x="2434391" y="3054444"/>
        <a:ext cx="2147656" cy="1049965"/>
      </dsp:txXfrm>
    </dsp:sp>
    <dsp:sp modelId="{27192DCD-F0DF-45F9-8C6B-A465136CDC12}">
      <dsp:nvSpPr>
        <dsp:cNvPr id="0" name=""/>
        <dsp:cNvSpPr/>
      </dsp:nvSpPr>
      <dsp:spPr>
        <a:xfrm>
          <a:off x="1397311" y="310217"/>
          <a:ext cx="4008958" cy="4008958"/>
        </a:xfrm>
        <a:prstGeom prst="pie">
          <a:avLst>
            <a:gd name="adj1" fmla="val 9000000"/>
            <a:gd name="adj2" fmla="val 16200000"/>
          </a:avLst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Вагинит любой этиологии</a:t>
          </a:r>
        </a:p>
      </dsp:txBody>
      <dsp:txXfrm>
        <a:off x="1861682" y="1159734"/>
        <a:ext cx="1431771" cy="1193142"/>
      </dsp:txXfrm>
    </dsp:sp>
    <dsp:sp modelId="{864606B0-A4F2-441C-9678-944A004375E6}">
      <dsp:nvSpPr>
        <dsp:cNvPr id="0" name=""/>
        <dsp:cNvSpPr/>
      </dsp:nvSpPr>
      <dsp:spPr>
        <a:xfrm>
          <a:off x="1314599" y="62043"/>
          <a:ext cx="4505306" cy="450530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BF4C6-994E-48B1-8040-B86A955BA255}">
      <dsp:nvSpPr>
        <dsp:cNvPr id="0" name=""/>
        <dsp:cNvSpPr/>
      </dsp:nvSpPr>
      <dsp:spPr>
        <a:xfrm>
          <a:off x="1231703" y="204967"/>
          <a:ext cx="4505306" cy="450530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0C259-B3DB-40B7-A952-28C2338E6989}">
      <dsp:nvSpPr>
        <dsp:cNvPr id="0" name=""/>
        <dsp:cNvSpPr/>
      </dsp:nvSpPr>
      <dsp:spPr>
        <a:xfrm>
          <a:off x="1148807" y="62043"/>
          <a:ext cx="4505306" cy="450530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9C383-0DD1-47B1-BFC3-0D72B7FEB3D9}" type="datetimeFigureOut">
              <a:rPr lang="ru-RU" smtClean="0"/>
              <a:t>05.09.2018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22246-065E-411A-A9C7-2F6978E0D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5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6BD0F4-B809-41FE-BE3F-2F9BB675516F}" type="slidenum">
              <a:rPr lang="ru-RU" altLang="ru-RU">
                <a:latin typeface="Calibri" panose="020F0502020204030204" pitchFamily="34" charset="0"/>
              </a:rPr>
              <a:pPr eaLnBrk="1" hangingPunct="1"/>
              <a:t>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567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Метилпарабены</a:t>
            </a:r>
            <a:r>
              <a:rPr lang="ru-RU" dirty="0"/>
              <a:t> в </a:t>
            </a:r>
            <a:r>
              <a:rPr lang="ru-RU" dirty="0" err="1"/>
              <a:t>спрее</a:t>
            </a:r>
            <a:r>
              <a:rPr lang="ru-RU" dirty="0"/>
              <a:t>, растворе, в свечах нет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2D33B-1BB3-4FDC-9A16-D4EED29F476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457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="0" i="0" dirty="0">
                <a:solidFill>
                  <a:srgbClr val="002060"/>
                </a:solidFill>
              </a:rPr>
              <a:t>Целью данного исследования являлось выяснить, какая, из предложенных форм выпуска </a:t>
            </a:r>
            <a:r>
              <a:rPr lang="ru-RU" sz="1000" b="0" i="0" dirty="0" err="1">
                <a:solidFill>
                  <a:srgbClr val="002060"/>
                </a:solidFill>
              </a:rPr>
              <a:t>интравагинальных</a:t>
            </a:r>
            <a:r>
              <a:rPr lang="ru-RU" sz="1000" b="0" i="0" dirty="0">
                <a:solidFill>
                  <a:srgbClr val="002060"/>
                </a:solidFill>
              </a:rPr>
              <a:t> средств, наиболее удобна для пациенток? </a:t>
            </a:r>
          </a:p>
          <a:p>
            <a:r>
              <a:rPr lang="ru-RU" sz="1000" b="0" i="0" dirty="0">
                <a:solidFill>
                  <a:srgbClr val="002060"/>
                </a:solidFill>
              </a:rPr>
              <a:t>Конечно, сама необходимость лечения не вызывает приятных ассоциаций, но тем не менее:</a:t>
            </a:r>
            <a:br>
              <a:rPr lang="ru-RU" sz="1000" b="0" i="0" dirty="0"/>
            </a:br>
            <a:r>
              <a:rPr lang="ru-RU" sz="1000" b="0" i="0" dirty="0"/>
              <a:t>Результаты исследования показали- </a:t>
            </a:r>
            <a:r>
              <a:rPr lang="ru-RU" sz="1000" b="1" i="0" dirty="0"/>
              <a:t>Вагинальные суппозитории по удобству использования пациентками имеют больше преимуществ по сравнению с вагинальным таблеткам и вагинальным кремом</a:t>
            </a:r>
          </a:p>
          <a:p>
            <a:r>
              <a:rPr lang="ru-RU" sz="1000" b="0" i="0" dirty="0"/>
              <a:t>Важно,</a:t>
            </a:r>
            <a:r>
              <a:rPr lang="ru-RU" sz="1000" b="0" i="0" baseline="0" dirty="0"/>
              <a:t> что вагинальные таблетки в самом большом проценте </a:t>
            </a:r>
            <a:r>
              <a:rPr lang="ru-RU" sz="1000" b="1" i="0" baseline="0" dirty="0"/>
              <a:t>случаев(27%) были оценены-как затруднительные в использовании </a:t>
            </a:r>
            <a:r>
              <a:rPr lang="en-US" sz="1000" b="0" i="0" baseline="0" dirty="0"/>
              <a:t>/</a:t>
            </a:r>
            <a:r>
              <a:rPr lang="ru-RU" sz="1000" b="1" i="0" baseline="0" dirty="0"/>
              <a:t>вызывающие болевые ощущения.</a:t>
            </a:r>
            <a:endParaRPr lang="ru-RU" sz="1000" b="1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A5E7-9CAB-4A89-AEF1-339E2CA1A15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87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1" dirty="0">
                <a:solidFill>
                  <a:srgbClr val="002060"/>
                </a:solidFill>
              </a:rPr>
              <a:t>Современная основа </a:t>
            </a:r>
            <a:r>
              <a:rPr lang="ru-RU" sz="1400" b="1" dirty="0" err="1">
                <a:solidFill>
                  <a:srgbClr val="002060"/>
                </a:solidFill>
              </a:rPr>
              <a:t>Витепсол</a:t>
            </a:r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Обеспечивает: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большую дисперсность и глубокое проникновение действующих веществ</a:t>
            </a:r>
            <a:endParaRPr lang="ru-RU" sz="1400" b="1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/>
              <a:t>интенсивное увлажнение слизистых оболочек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/>
              <a:t>Удобство применения – не тает в руках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EA5E7-9CAB-4A89-AEF1-339E2CA1A15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525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9530D-E1BE-4274-A4F8-8DD7D9BFA94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53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69BE5-479A-48DF-B323-32EBE99ED8EE}" type="slidenum">
              <a:rPr lang="tr-TR">
                <a:solidFill>
                  <a:prstClr val="black"/>
                </a:solidFill>
              </a:rPr>
              <a:pPr/>
              <a:t>45</a:t>
            </a:fld>
            <a:endParaRPr lang="tr-TR">
              <a:solidFill>
                <a:prstClr val="black"/>
              </a:solidFill>
              <a:latin typeface="Arial Tur" charset="-94"/>
            </a:endParaRPr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9530D-E1BE-4274-A4F8-8DD7D9BFA94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49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9910A9-4835-4D9D-94DF-8153CC5F433A}" type="slidenum">
              <a:rPr kumimoji="0" lang="af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af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633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 женщины в постменопаузе с историей рецидивирующих инфекций мочевых путей в рандомизированном двойном слепом плацебо-контролируемом исследовании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применяемого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интравагинального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эстриола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Средняя культура мочи была получена при зачислении, ежемесячно в течение восьми месяцев и при возникновении симптомов. Вагинальные культуры и измерения рН были получены при входе и через один и восемь месяцев. Женщинам было назначено получение либо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эстриола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 = 50), либо плацебо (n = 43), причем оба они вводились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интравагинально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36 и 24, соответственно, завершили восемь месяцев наблюдения.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7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42C7AB-481C-4C8D-AAC7-ED47B3202A82}" type="slidenum">
              <a:rPr lang="ru-RU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1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Т.Е. клетки </a:t>
            </a:r>
            <a:r>
              <a:rPr lang="ru-RU" dirty="0" err="1"/>
              <a:t>кандида</a:t>
            </a:r>
            <a:r>
              <a:rPr lang="ru-RU" dirty="0"/>
              <a:t> сами синтезируют </a:t>
            </a:r>
            <a:r>
              <a:rPr lang="ru-RU" dirty="0" err="1"/>
              <a:t>фарнезол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147C1-2B10-4290-B958-16737DE95A3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DC0A206-F630-4171-8FA9-7C5017D22FAE}" type="datetime1">
              <a:rPr lang="en-US" altLang="ru-RU" sz="1200"/>
              <a:pPr algn="r"/>
              <a:t>9/5/2018</a:t>
            </a:fld>
            <a:endParaRPr lang="en-US" altLang="ru-RU" sz="1200"/>
          </a:p>
        </p:txBody>
      </p:sp>
      <p:sp>
        <p:nvSpPr>
          <p:cNvPr id="3604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B633E9-09C2-4522-A991-752C4F4BBBFB}" type="slidenum">
              <a:rPr lang="en-US" altLang="ru-RU" sz="1200"/>
              <a:pPr algn="r"/>
              <a:t>16</a:t>
            </a:fld>
            <a:endParaRPr lang="en-US" altLang="ru-RU" sz="1200"/>
          </a:p>
        </p:txBody>
      </p:sp>
      <p:sp>
        <p:nvSpPr>
          <p:cNvPr id="360451" name="Rectangle 2"/>
          <p:cNvSpPr>
            <a:spLocks noChangeArrowheads="1"/>
          </p:cNvSpPr>
          <p:nvPr/>
        </p:nvSpPr>
        <p:spPr bwMode="auto">
          <a:xfrm>
            <a:off x="3878263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60452" name="Rectangle 3"/>
          <p:cNvSpPr>
            <a:spLocks noChangeArrowheads="1"/>
          </p:cNvSpPr>
          <p:nvPr/>
        </p:nvSpPr>
        <p:spPr bwMode="auto">
          <a:xfrm>
            <a:off x="3878263" y="86820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225" tIns="0" rIns="22225" bIns="0" anchor="b"/>
          <a:lstStyle/>
          <a:p>
            <a:pPr algn="r" defTabSz="1036638"/>
            <a:r>
              <a:rPr lang="en-US" altLang="ru-RU" sz="1200" i="1">
                <a:latin typeface="Times New Roman" pitchFamily="18" charset="0"/>
              </a:rPr>
              <a:t>9</a:t>
            </a:r>
          </a:p>
        </p:txBody>
      </p:sp>
      <p:sp>
        <p:nvSpPr>
          <p:cNvPr id="360453" name="Rectangle 4"/>
          <p:cNvSpPr>
            <a:spLocks noChangeArrowheads="1"/>
          </p:cNvSpPr>
          <p:nvPr/>
        </p:nvSpPr>
        <p:spPr bwMode="auto">
          <a:xfrm>
            <a:off x="3175" y="86820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60454" name="Rectangle 5"/>
          <p:cNvSpPr>
            <a:spLocks noChangeArrowheads="1"/>
          </p:cNvSpPr>
          <p:nvPr/>
        </p:nvSpPr>
        <p:spPr bwMode="auto">
          <a:xfrm>
            <a:off x="3175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60455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688975"/>
            <a:ext cx="6076950" cy="34194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6045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0225"/>
            <a:ext cx="5026025" cy="4113213"/>
          </a:xfrm>
          <a:noFill/>
        </p:spPr>
        <p:txBody>
          <a:bodyPr wrap="square" lIns="103188" tIns="53975" rIns="103188" bIns="5397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504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6BD0F4-B809-41FE-BE3F-2F9BB675516F}" type="slidenum">
              <a:rPr lang="ru-RU" altLang="ru-RU">
                <a:latin typeface="Calibri" panose="020F0502020204030204" pitchFamily="34" charset="0"/>
              </a:rPr>
              <a:pPr eaLnBrk="1" hangingPunct="1"/>
              <a:t>17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1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7AB28-3D90-46D7-938F-86382DA54DD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0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20 </a:t>
            </a:r>
            <a:r>
              <a:rPr lang="ru-RU" dirty="0" err="1"/>
              <a:t>нг</a:t>
            </a:r>
            <a:r>
              <a:rPr lang="ru-RU" dirty="0"/>
              <a:t>/мл </a:t>
            </a:r>
            <a:r>
              <a:rPr lang="ru-RU" dirty="0" err="1"/>
              <a:t>клиндацин</a:t>
            </a:r>
            <a:r>
              <a:rPr lang="ru-RU" dirty="0"/>
              <a:t> </a:t>
            </a:r>
            <a:r>
              <a:rPr lang="ru-RU"/>
              <a:t>интравагинально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2F2B4-2F91-47FF-8015-391F7158EEC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37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Следует отметить, что манифестация </a:t>
            </a:r>
            <a:r>
              <a:rPr lang="ru-RU" sz="1200" dirty="0" err="1"/>
              <a:t>кандидозной</a:t>
            </a:r>
            <a:r>
              <a:rPr lang="ru-RU" sz="1200" dirty="0"/>
              <a:t> инфекции на фоне уже имеющегося инфекционного процесса влагалища усугубляет течение последнего и затрудняет лечение. Таким образом, формируется своеобразный порочный круг: </a:t>
            </a:r>
            <a:r>
              <a:rPr lang="ru-RU" sz="1200" dirty="0" err="1"/>
              <a:t>кольпиты</a:t>
            </a:r>
            <a:r>
              <a:rPr lang="ru-RU" sz="1200" dirty="0"/>
              <a:t> любой этиологии способствуют активации </a:t>
            </a:r>
            <a:r>
              <a:rPr lang="ru-RU" sz="1200" dirty="0" err="1"/>
              <a:t>вульвовагинального</a:t>
            </a:r>
            <a:r>
              <a:rPr lang="ru-RU" sz="1200" dirty="0"/>
              <a:t> кандидоза, который, в свою очередь, осложняет течение и усложняет лечение </a:t>
            </a:r>
            <a:r>
              <a:rPr lang="ru-RU" sz="1200" dirty="0" err="1"/>
              <a:t>кольпита</a:t>
            </a:r>
            <a:r>
              <a:rPr lang="ru-RU" sz="1200" dirty="0"/>
              <a:t>, обусловленного </a:t>
            </a:r>
            <a:r>
              <a:rPr lang="ru-RU" sz="1200" dirty="0" err="1"/>
              <a:t>бактериально</a:t>
            </a:r>
            <a:r>
              <a:rPr lang="ru-RU" sz="1200" dirty="0"/>
              <a:t>-вирусной инфекцией</a:t>
            </a:r>
          </a:p>
          <a:p>
            <a:r>
              <a:rPr lang="ru-RU" sz="1200" dirty="0"/>
              <a:t>Краснопольский В. И. с </a:t>
            </a:r>
            <a:r>
              <a:rPr lang="ru-RU" sz="1200" dirty="0" err="1"/>
              <a:t>соавт</a:t>
            </a:r>
            <a:r>
              <a:rPr lang="ru-RU" sz="1200" dirty="0"/>
              <a:t>., 2005; Мальцева Л. И. с </a:t>
            </a:r>
            <a:r>
              <a:rPr lang="ru-RU" sz="1200" dirty="0" err="1"/>
              <a:t>соавт</a:t>
            </a:r>
            <a:r>
              <a:rPr lang="ru-RU" sz="1200" dirty="0"/>
              <a:t>., 2004, 2007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7E503-87A8-B543-96C4-2A098A860EE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25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B469D-85FF-4882-AD66-E9A962A23D4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37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54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14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27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DE4C9-8D64-4E6E-82C9-4C44B50AB40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2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24D-52F9-4AFA-BCA2-8595A372DD48}" type="datetimeFigureOut">
              <a:rPr lang="af-ZA" smtClean="0">
                <a:solidFill>
                  <a:prstClr val="black">
                    <a:tint val="75000"/>
                  </a:prstClr>
                </a:solidFill>
              </a:rPr>
              <a:pPr/>
              <a:t>2018-09-05</a:t>
            </a:fld>
            <a:endParaRPr lang="af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A51-C298-44F4-9771-FDCE641090E5}" type="slidenum">
              <a:rPr lang="af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f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3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10363200" cy="86836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211A-E85C-403A-A1AE-580F46BA5D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75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8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D67DAC-232D-4042-B5C0-E64770A42A28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81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50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7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5D3794B-289A-4A80-97D7-111025398D45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846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92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42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5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dirty="0"/>
              <a:t>9/5/2018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70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72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10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624417" y="346076"/>
            <a:ext cx="9410699" cy="949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1161839" y="6424613"/>
            <a:ext cx="8001541" cy="43338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676767"/>
                </a:solidFill>
              </a:rPr>
              <a:t>Выполнение Таргетинг Индекса в 1 кв. 2013</a:t>
            </a:r>
            <a:endParaRPr lang="en-GB" dirty="0">
              <a:solidFill>
                <a:srgbClr val="676767"/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gray">
          <a:xfrm>
            <a:off x="481541" y="6424613"/>
            <a:ext cx="642409" cy="4333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srgbClr val="676767"/>
                </a:solidFill>
              </a:rPr>
              <a:t>Page </a:t>
            </a:r>
            <a:fld id="{87F334AE-4EAC-4C2D-A638-92A76F09FCC4}" type="slidenum">
              <a:rPr lang="en-GB" smtClean="0">
                <a:solidFill>
                  <a:srgbClr val="676767"/>
                </a:solidFill>
              </a:rPr>
              <a:pPr/>
              <a:t>‹#›</a:t>
            </a:fld>
            <a:endParaRPr lang="en-GB" dirty="0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88766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24D-52F9-4AFA-BCA2-8595A372DD48}" type="datetimeFigureOut">
              <a:rPr lang="af-ZA" smtClean="0">
                <a:solidFill>
                  <a:prstClr val="black">
                    <a:tint val="75000"/>
                  </a:prstClr>
                </a:solidFill>
              </a:rPr>
              <a:pPr/>
              <a:t>2018-09-05</a:t>
            </a:fld>
            <a:endParaRPr lang="af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A51-C298-44F4-9771-FDCE641090E5}" type="slidenum">
              <a:rPr lang="af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f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5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58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35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90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99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3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82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C7616CA0-919D-4A49-9C8A-62FDFB3A5183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15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7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2.jpeg"/><Relationship Id="rId4" Type="http://schemas.openxmlformats.org/officeDocument/2006/relationships/image" Target="../media/image11.wmf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7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google.ru/url?sa=i&amp;rct=j&amp;q=&amp;esrc=s&amp;source=images&amp;cd=&amp;cad=rja&amp;uact=8&amp;ved=2ahUKEwjPoKPnq6HdAhVnHzQIHUpnDNwQjRx6BAgBEAU&amp;url=https://avatanplus.com/search?s%3D%D0%B3%D0%B0%D0%BB%D0%BE%D1%87%D0%BA%D0%B0&amp;psig=AOvVaw3p4e3d9LYn9he3hF5xwwZE&amp;ust=153615024853760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5.jpeg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dommedika.com/farmakology/nachalnaia_i_poddergivaiuchaia_doza_lekarstv.htm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9947B-53D8-4F45-B64B-8A5E8AB55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318" y="3919125"/>
            <a:ext cx="4736969" cy="1463040"/>
          </a:xfrm>
        </p:spPr>
        <p:txBody>
          <a:bodyPr>
            <a:noAutofit/>
          </a:bodyPr>
          <a:lstStyle/>
          <a:p>
            <a:r>
              <a:rPr lang="ru-RU" sz="4000" dirty="0" err="1"/>
              <a:t>Перименопауза</a:t>
            </a:r>
            <a:r>
              <a:rPr lang="ru-RU" sz="4000" dirty="0"/>
              <a:t>: комплексное решение проблемы нарушений </a:t>
            </a:r>
            <a:r>
              <a:rPr lang="ru-RU" sz="4000" dirty="0" err="1"/>
              <a:t>биоциноза</a:t>
            </a:r>
            <a:r>
              <a:rPr lang="ru-RU" sz="4000" dirty="0"/>
              <a:t> влагалища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4F7231-CA39-4422-892C-09F249EB8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498" y="6042040"/>
            <a:ext cx="11689237" cy="107109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Воронцова Анна Валерьевна, к.м.н., доцент кафедры акушерства и гинекологии ФГБОУ ВО УГМУ Минздрава РФ</a:t>
            </a:r>
          </a:p>
        </p:txBody>
      </p:sp>
      <p:pic>
        <p:nvPicPr>
          <p:cNvPr id="4" name="Picture 2" descr="Похожее изображение">
            <a:extLst>
              <a:ext uri="{FF2B5EF4-FFF2-40B4-BE49-F238E27FC236}">
                <a16:creationId xmlns:a16="http://schemas.microsoft.com/office/drawing/2014/main" id="{5DC11659-58DE-4D45-A6EC-57FB1CF9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87" y="791852"/>
            <a:ext cx="7032395" cy="527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0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2EC167D-D2AA-4034-B90E-9DED375A2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289" y="757444"/>
            <a:ext cx="10744643" cy="1188507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chemeClr val="tx1"/>
                </a:solidFill>
              </a:rPr>
              <a:t>Неспецифические инфекционные заболевания влагалища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FF99E01-C9F6-4D11-9F86-3CEC6FDC9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4068" y="1753636"/>
            <a:ext cx="10652919" cy="1287144"/>
          </a:xfrm>
        </p:spPr>
        <p:txBody>
          <a:bodyPr>
            <a:normAutofit fontScale="77500" lnSpcReduction="20000"/>
          </a:bodyPr>
          <a:lstStyle/>
          <a:p>
            <a:r>
              <a:rPr lang="ru-RU" altLang="ru-RU" sz="2800" dirty="0"/>
              <a:t>частота выявления достигает 30% в общей структуре заболеваний женских половых органов </a:t>
            </a:r>
          </a:p>
          <a:p>
            <a:r>
              <a:rPr lang="ru-RU" altLang="ru-RU" sz="2800" dirty="0"/>
              <a:t>частота рецидивов - 40%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9A58161-2E05-4C70-B1D7-C6C55C9B2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116" y="2959162"/>
            <a:ext cx="10575258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ru-RU" altLang="ru-RU" sz="1050" i="1" dirty="0">
                <a:effectLst/>
                <a:latin typeface="+mn-lt"/>
              </a:rPr>
              <a:t>Ю.В. </a:t>
            </a:r>
            <a:r>
              <a:rPr lang="ru-RU" altLang="ru-RU" sz="1050" i="1" dirty="0" err="1">
                <a:effectLst/>
                <a:latin typeface="+mn-lt"/>
              </a:rPr>
              <a:t>Ширева</a:t>
            </a:r>
            <a:r>
              <a:rPr lang="ru-RU" altLang="ru-RU" sz="1050" i="1" dirty="0">
                <a:effectLst/>
                <a:latin typeface="+mn-lt"/>
              </a:rPr>
              <a:t>, Е.А. </a:t>
            </a:r>
            <a:r>
              <a:rPr lang="ru-RU" altLang="ru-RU" sz="1050" i="1" dirty="0" err="1">
                <a:effectLst/>
                <a:latin typeface="+mn-lt"/>
              </a:rPr>
              <a:t>Сандакова</a:t>
            </a:r>
            <a:r>
              <a:rPr lang="ru-RU" altLang="ru-RU" sz="1050" i="1" dirty="0">
                <a:effectLst/>
                <a:latin typeface="+mn-lt"/>
              </a:rPr>
              <a:t>, Т.И. Карпунина НЕСПЕЦИФИЧЕСКИЙ АЭРОБНЫЙ ВАГИНИТ – «НОВОЕ» ИЛИ «СТАРОЕ» ЗАБОЛЕВАНИЕ? (ОБЗОР)//Медицинский альманах № 4. - 2010. – С.164-168; </a:t>
            </a:r>
            <a:r>
              <a:rPr lang="ru-RU" altLang="ru-RU" sz="1050" i="1" dirty="0" err="1">
                <a:effectLst/>
                <a:latin typeface="+mn-lt"/>
              </a:rPr>
              <a:t>Зильберберг</a:t>
            </a:r>
            <a:r>
              <a:rPr lang="ru-RU" altLang="ru-RU" sz="1050" i="1" dirty="0">
                <a:effectLst/>
                <a:latin typeface="+mn-lt"/>
              </a:rPr>
              <a:t> Н. В., Воронова О. А., Евстигнеева Н. П. Сравнительная характеристика современных методов диагностики неспецифических инфекций нижних отделов половых путей у женщин// Практическая медицина. - т. 54. - № 6. - 2011. - С.80-84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34CB452-7117-4E63-9593-9796F762EC38}"/>
              </a:ext>
            </a:extLst>
          </p:cNvPr>
          <p:cNvSpPr txBox="1">
            <a:spLocks noChangeArrowheads="1"/>
          </p:cNvSpPr>
          <p:nvPr/>
        </p:nvSpPr>
        <p:spPr>
          <a:xfrm>
            <a:off x="730026" y="3578313"/>
            <a:ext cx="10058400" cy="1399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400" b="1" dirty="0"/>
              <a:t>Структура НИЗВ:</a:t>
            </a:r>
          </a:p>
          <a:p>
            <a:r>
              <a:rPr lang="ru-RU" altLang="ru-RU" sz="2400" dirty="0"/>
              <a:t>бактериальный вагиноз – до 50% (МКБ 10: </a:t>
            </a:r>
            <a:r>
              <a:rPr lang="ru-RU" sz="2400" dirty="0"/>
              <a:t>N89 – Другие </a:t>
            </a:r>
            <a:r>
              <a:rPr lang="ru-RU" sz="2400" dirty="0" err="1"/>
              <a:t>невоспалительные</a:t>
            </a:r>
            <a:r>
              <a:rPr lang="ru-RU" sz="2400" dirty="0"/>
              <a:t> болезни влагалища</a:t>
            </a:r>
            <a:r>
              <a:rPr lang="ru-RU" altLang="ru-RU" sz="2400" dirty="0"/>
              <a:t>)</a:t>
            </a:r>
          </a:p>
          <a:p>
            <a:r>
              <a:rPr lang="ru-RU" altLang="ru-RU" sz="2400" dirty="0" err="1"/>
              <a:t>кандидозный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вульвовагинит</a:t>
            </a:r>
            <a:r>
              <a:rPr lang="ru-RU" altLang="ru-RU" sz="2400" dirty="0"/>
              <a:t> – до 25%;</a:t>
            </a:r>
          </a:p>
          <a:p>
            <a:r>
              <a:rPr lang="ru-RU" altLang="ru-RU" sz="2400" dirty="0"/>
              <a:t>аэробный вагинит (неспецифический </a:t>
            </a:r>
            <a:r>
              <a:rPr lang="ru-RU" altLang="ru-RU" sz="2400" dirty="0" err="1"/>
              <a:t>вульвовагинит</a:t>
            </a:r>
            <a:r>
              <a:rPr lang="ru-RU" altLang="ru-RU" sz="2400" dirty="0"/>
              <a:t>) - 19,2%-32%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841F965-45B1-49F6-9D1B-D3B7A85C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730" y="6186577"/>
            <a:ext cx="10307763" cy="59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ru-RU" altLang="ru-RU" sz="1050" i="1" dirty="0" err="1">
                <a:solidFill>
                  <a:schemeClr val="bg1"/>
                </a:solidFill>
                <a:effectLst/>
                <a:latin typeface="+mn-lt"/>
              </a:rPr>
              <a:t>И.В.Кузнецова</a:t>
            </a:r>
            <a:r>
              <a:rPr lang="ru-RU" altLang="ru-RU" sz="1050" i="1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ru-RU" altLang="ru-RU" sz="1050" i="1" dirty="0" err="1">
                <a:solidFill>
                  <a:schemeClr val="bg1"/>
                </a:solidFill>
                <a:effectLst/>
                <a:latin typeface="+mn-lt"/>
              </a:rPr>
              <a:t>Ю.Б.Успенская</a:t>
            </a:r>
            <a:r>
              <a:rPr lang="ru-RU" altLang="ru-RU" sz="1050" i="1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ru-RU" altLang="ru-RU" sz="1050" i="1" dirty="0" err="1">
                <a:solidFill>
                  <a:schemeClr val="bg1"/>
                </a:solidFill>
                <a:effectLst/>
                <a:latin typeface="+mn-lt"/>
              </a:rPr>
              <a:t>В.А.Каптильный</a:t>
            </a:r>
            <a:r>
              <a:rPr lang="ru-RU" altLang="ru-RU" sz="1050" i="1" dirty="0">
                <a:solidFill>
                  <a:schemeClr val="bg1"/>
                </a:solidFill>
                <a:effectLst/>
                <a:latin typeface="+mn-lt"/>
              </a:rPr>
              <a:t>. </a:t>
            </a:r>
            <a:r>
              <a:rPr lang="ru-RU" altLang="ru-RU" sz="1050" i="1" dirty="0" err="1">
                <a:solidFill>
                  <a:schemeClr val="bg1"/>
                </a:solidFill>
                <a:effectLst/>
                <a:latin typeface="+mn-lt"/>
              </a:rPr>
              <a:t>Вульвовагинальные</a:t>
            </a:r>
            <a:r>
              <a:rPr lang="ru-RU" altLang="ru-RU" sz="1050" i="1" dirty="0">
                <a:solidFill>
                  <a:schemeClr val="bg1"/>
                </a:solidFill>
                <a:effectLst/>
                <a:latin typeface="+mn-lt"/>
              </a:rPr>
              <a:t> инфекции: проблемы патогенеза, диагностики и лечения/</a:t>
            </a:r>
            <a:r>
              <a:rPr lang="ru-RU" altLang="ru-RU" sz="1050" i="1" dirty="0">
                <a:solidFill>
                  <a:schemeClr val="bg1"/>
                </a:solidFill>
                <a:effectLst/>
                <a:latin typeface="+mj-lt"/>
              </a:rPr>
              <a:t>/</a:t>
            </a:r>
            <a:r>
              <a:rPr lang="en-US" altLang="ru-RU" sz="1050" i="1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CONSILIUM MEDICUM </a:t>
            </a:r>
            <a:r>
              <a:rPr lang="ru-RU" altLang="ru-RU" sz="1050" i="1" dirty="0">
                <a:solidFill>
                  <a:schemeClr val="bg1"/>
                </a:solidFill>
                <a:effectLst/>
                <a:latin typeface="+mn-lt"/>
              </a:rPr>
              <a:t>т.17.-№6.-2015; Блинов Д.В. Вагинальные инфекции - от диагностики к рациональной комплексной терапии//Акушерство. Гинекология. Репродукция. - т.5. - №4. - 2011. - С.44-47</a:t>
            </a:r>
          </a:p>
        </p:txBody>
      </p:sp>
    </p:spTree>
    <p:extLst>
      <p:ext uri="{BB962C8B-B14F-4D97-AF65-F5344CB8AC3E}">
        <p14:creationId xmlns:p14="http://schemas.microsoft.com/office/powerpoint/2010/main" val="1872208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604" y="778358"/>
            <a:ext cx="10913097" cy="1218014"/>
          </a:xfrm>
        </p:spPr>
        <p:txBody>
          <a:bodyPr>
            <a:noAutofit/>
          </a:bodyPr>
          <a:lstStyle/>
          <a:p>
            <a:r>
              <a:rPr lang="ru-RU" sz="3600" b="1" dirty="0"/>
              <a:t>Варианты вагинального биотопа у пациенток с неспецифическим вагинитом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0256" y="6198317"/>
            <a:ext cx="11764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err="1">
                <a:solidFill>
                  <a:schemeClr val="bg1"/>
                </a:solidFill>
              </a:rPr>
              <a:t>Бебнева</a:t>
            </a:r>
            <a:r>
              <a:rPr lang="ru-RU" i="1" dirty="0">
                <a:solidFill>
                  <a:schemeClr val="bg1"/>
                </a:solidFill>
              </a:rPr>
              <a:t> Т.Н., Добрецова Т.А. Смешанные вагинальные инфекции: новая идеология. Информационный бюллетень.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 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Praesens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>
                <a:solidFill>
                  <a:schemeClr val="bg1"/>
                </a:solidFill>
              </a:rPr>
              <a:t>№2(63)2016</a:t>
            </a:r>
            <a:endParaRPr lang="en-US" i="1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2AA3C72-B58E-4A23-8F1C-2A7FE4653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872864"/>
              </p:ext>
            </p:extLst>
          </p:nvPr>
        </p:nvGraphicFramePr>
        <p:xfrm>
          <a:off x="754144" y="1989056"/>
          <a:ext cx="10642862" cy="414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9DF50DF-EE82-4D76-8C66-59D3B74C7D4F}"/>
              </a:ext>
            </a:extLst>
          </p:cNvPr>
          <p:cNvSpPr/>
          <p:nvPr/>
        </p:nvSpPr>
        <p:spPr>
          <a:xfrm>
            <a:off x="6523348" y="1873823"/>
            <a:ext cx="5081048" cy="11050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Вывод: наличие смешанной микробной флоры</a:t>
            </a:r>
          </a:p>
        </p:txBody>
      </p:sp>
    </p:spTree>
    <p:extLst>
      <p:ext uri="{BB962C8B-B14F-4D97-AF65-F5344CB8AC3E}">
        <p14:creationId xmlns:p14="http://schemas.microsoft.com/office/powerpoint/2010/main" val="67034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76" y="868483"/>
            <a:ext cx="10399869" cy="616301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МЕЖВИДОВЫЕ КОММУНИКАЦИИ В БИОПЛЕНКЕ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9" y="1635964"/>
            <a:ext cx="5562371" cy="2836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7740" y="1484784"/>
            <a:ext cx="59005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Микробиологи из США в 2014 году установили структуру биоплёнки, образованной </a:t>
            </a:r>
            <a:r>
              <a:rPr lang="ru-RU" sz="2000" dirty="0" err="1"/>
              <a:t>Сandida</a:t>
            </a:r>
            <a:r>
              <a:rPr lang="ru-RU" sz="2000" dirty="0"/>
              <a:t> </a:t>
            </a:r>
            <a:r>
              <a:rPr lang="ru-RU" sz="2000" dirty="0" err="1"/>
              <a:t>albicans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Дрожжевые грибы образуют </a:t>
            </a:r>
            <a:r>
              <a:rPr lang="ru-RU" sz="2000" dirty="0" err="1"/>
              <a:t>биоплёночные</a:t>
            </a:r>
            <a:r>
              <a:rPr lang="ru-RU" sz="2000" dirty="0"/>
              <a:t> ассоциации не только с подобными себе, </a:t>
            </a:r>
            <a:r>
              <a:rPr lang="ru-RU" sz="2000" b="1" dirty="0"/>
              <a:t>но и с анаэробами</a:t>
            </a:r>
            <a:r>
              <a:rPr lang="ru-RU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Этим видам микроорганизмов С. </a:t>
            </a:r>
            <a:r>
              <a:rPr lang="ru-RU" sz="2000" b="1" dirty="0" err="1"/>
              <a:t>albicans</a:t>
            </a:r>
            <a:r>
              <a:rPr lang="ru-RU" sz="2000" b="1" dirty="0"/>
              <a:t> обеспечивает идеальную бескислородную среду</a:t>
            </a:r>
            <a:r>
              <a:rPr lang="ru-RU" sz="2000" dirty="0"/>
              <a:t>, недоступную для антибактериальных препаратов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0AEA41-98D0-43DA-A784-070888922C7A}"/>
              </a:ext>
            </a:extLst>
          </p:cNvPr>
          <p:cNvSpPr txBox="1"/>
          <p:nvPr/>
        </p:nvSpPr>
        <p:spPr>
          <a:xfrm>
            <a:off x="371747" y="4706229"/>
            <a:ext cx="1152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Исследователи обнаружили, что совместное проживание грибов и бактерий в биоплёнке способствует тому, что дрожжеподобные грибы становятся «злее» и быстрее размножаются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746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771" y="974344"/>
            <a:ext cx="9692066" cy="99060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Кандиды</a:t>
            </a:r>
            <a:r>
              <a:rPr lang="ru-RU" b="1" dirty="0"/>
              <a:t> замедляют свой рост путем синтеза </a:t>
            </a:r>
            <a:r>
              <a:rPr lang="ru-RU" b="1" dirty="0" err="1"/>
              <a:t>фарнезола</a:t>
            </a:r>
            <a:r>
              <a:rPr lang="ru-RU" b="1" dirty="0"/>
              <a:t> – молекулы «ЧУВСТВО КВОРУМА»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2770" y="1846274"/>
            <a:ext cx="969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Фарнезол</a:t>
            </a:r>
            <a:r>
              <a:rPr lang="ru-RU" dirty="0"/>
              <a:t> обладает выраженной антибактериальной и </a:t>
            </a:r>
            <a:r>
              <a:rPr lang="ru-RU" dirty="0" err="1"/>
              <a:t>противомикотической</a:t>
            </a:r>
            <a:r>
              <a:rPr lang="ru-RU" dirty="0"/>
              <a:t> активностью, он подавляет формирование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агрессивных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гифальных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) форм гриба </a:t>
            </a:r>
            <a:r>
              <a:rPr lang="ru-RU" dirty="0"/>
              <a:t>и образование биологических пленок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4780" y="6107222"/>
            <a:ext cx="114724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</a:rPr>
              <a:t>Francois I.E., </a:t>
            </a:r>
            <a:r>
              <a:rPr lang="en-US" sz="1100" i="1" dirty="0" err="1">
                <a:solidFill>
                  <a:schemeClr val="bg1"/>
                </a:solidFill>
              </a:rPr>
              <a:t>Cammue</a:t>
            </a:r>
            <a:r>
              <a:rPr lang="en-US" sz="1100" i="1" dirty="0">
                <a:solidFill>
                  <a:schemeClr val="bg1"/>
                </a:solidFill>
              </a:rPr>
              <a:t> B., </a:t>
            </a:r>
            <a:r>
              <a:rPr lang="en-US" sz="1100" i="1" dirty="0" err="1">
                <a:solidFill>
                  <a:schemeClr val="bg1"/>
                </a:solidFill>
              </a:rPr>
              <a:t>Borgers</a:t>
            </a:r>
            <a:r>
              <a:rPr lang="en-US" sz="1100" i="1" dirty="0">
                <a:solidFill>
                  <a:schemeClr val="bg1"/>
                </a:solidFill>
              </a:rPr>
              <a:t> M. et al. Azoles: mode of antifungal action and resistance development. Effect of miconazole on endogenous reactive oxygen species production in Candida </a:t>
            </a:r>
            <a:r>
              <a:rPr lang="en-US" sz="1100" i="1" dirty="0" err="1">
                <a:solidFill>
                  <a:schemeClr val="bg1"/>
                </a:solidFill>
              </a:rPr>
              <a:t>albicans</a:t>
            </a:r>
            <a:r>
              <a:rPr lang="en-US" sz="1100" i="1" dirty="0">
                <a:solidFill>
                  <a:schemeClr val="bg1"/>
                </a:solidFill>
              </a:rPr>
              <a:t>. Anti-Infective Agents in Med. Chem. 2006; 5:3-1</a:t>
            </a:r>
            <a:r>
              <a:rPr lang="ru-RU" sz="1100" i="1" dirty="0">
                <a:solidFill>
                  <a:schemeClr val="bg1"/>
                </a:solidFill>
              </a:rPr>
              <a:t>3; </a:t>
            </a:r>
            <a:r>
              <a:rPr lang="fr-FR" sz="1100" i="1" dirty="0">
                <a:solidFill>
                  <a:schemeClr val="bg1"/>
                </a:solidFill>
              </a:rPr>
              <a:t>Ramage G., Saville S.P., Wickes B.L. et al. </a:t>
            </a:r>
            <a:r>
              <a:rPr lang="en-US" sz="1100" i="1" dirty="0">
                <a:solidFill>
                  <a:schemeClr val="bg1"/>
                </a:solidFill>
              </a:rPr>
              <a:t>Inhibition of Candida </a:t>
            </a:r>
            <a:r>
              <a:rPr lang="en-US" sz="1100" i="1" dirty="0" err="1">
                <a:solidFill>
                  <a:schemeClr val="bg1"/>
                </a:solidFill>
              </a:rPr>
              <a:t>albicans</a:t>
            </a:r>
            <a:r>
              <a:rPr lang="en-US" sz="1100" i="1" dirty="0">
                <a:solidFill>
                  <a:schemeClr val="bg1"/>
                </a:solidFill>
              </a:rPr>
              <a:t> Biofilm Formation by </a:t>
            </a:r>
            <a:r>
              <a:rPr lang="en-US" sz="1100" i="1" dirty="0" err="1">
                <a:solidFill>
                  <a:schemeClr val="bg1"/>
                </a:solidFill>
              </a:rPr>
              <a:t>Farnesol</a:t>
            </a:r>
            <a:r>
              <a:rPr lang="en-US" sz="1100" i="1" dirty="0">
                <a:solidFill>
                  <a:schemeClr val="bg1"/>
                </a:solidFill>
              </a:rPr>
              <a:t>, a Quorum-Sensing Molecule Appl. Environ. </a:t>
            </a:r>
            <a:r>
              <a:rPr lang="en-US" sz="1100" i="1" dirty="0" err="1">
                <a:solidFill>
                  <a:schemeClr val="bg1"/>
                </a:solidFill>
              </a:rPr>
              <a:t>Microbiol</a:t>
            </a:r>
            <a:r>
              <a:rPr lang="en-US" sz="1100" i="1" dirty="0">
                <a:solidFill>
                  <a:schemeClr val="bg1"/>
                </a:solidFill>
              </a:rPr>
              <a:t>. 2002; 68: 5459.</a:t>
            </a:r>
            <a:endParaRPr lang="ru-RU" sz="1100" i="1" dirty="0">
              <a:solidFill>
                <a:schemeClr val="bg1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5C1EEF2-F1FC-4150-A8C1-52DCF90DE5D8}"/>
              </a:ext>
            </a:extLst>
          </p:cNvPr>
          <p:cNvGrpSpPr/>
          <p:nvPr/>
        </p:nvGrpSpPr>
        <p:grpSpPr>
          <a:xfrm>
            <a:off x="800079" y="2827971"/>
            <a:ext cx="10591842" cy="2777524"/>
            <a:chOff x="800079" y="2827971"/>
            <a:chExt cx="10591842" cy="2777524"/>
          </a:xfrm>
        </p:grpSpPr>
        <p:sp>
          <p:nvSpPr>
            <p:cNvPr id="4" name="Овал 3"/>
            <p:cNvSpPr/>
            <p:nvPr/>
          </p:nvSpPr>
          <p:spPr>
            <a:xfrm rot="19843584">
              <a:off x="1871447" y="3898452"/>
              <a:ext cx="492464" cy="367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 rot="19843584">
              <a:off x="1463954" y="4133904"/>
              <a:ext cx="698376" cy="457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трелка вправо 5"/>
            <p:cNvSpPr/>
            <p:nvPr/>
          </p:nvSpPr>
          <p:spPr>
            <a:xfrm>
              <a:off x="2492638" y="4083629"/>
              <a:ext cx="1436515" cy="60016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0079" y="4959164"/>
              <a:ext cx="18694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Почкующиеся </a:t>
              </a:r>
            </a:p>
            <a:p>
              <a:pPr algn="ctr"/>
              <a:r>
                <a:rPr lang="ru-RU" dirty="0"/>
                <a:t>грибы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6336" y="4953346"/>
              <a:ext cx="24593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err="1"/>
                <a:t>Гифальная</a:t>
              </a:r>
              <a:r>
                <a:rPr lang="ru-RU" dirty="0"/>
                <a:t> форма</a:t>
              </a:r>
            </a:p>
            <a:p>
              <a:pPr algn="ctr"/>
              <a:r>
                <a:rPr lang="ru-RU" dirty="0"/>
                <a:t> грибов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52651" y="5091845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Биопленки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942" y="3395779"/>
              <a:ext cx="2728979" cy="1592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Стрелка вниз 14"/>
            <p:cNvSpPr/>
            <p:nvPr/>
          </p:nvSpPr>
          <p:spPr>
            <a:xfrm>
              <a:off x="2725336" y="3251358"/>
              <a:ext cx="811090" cy="724160"/>
            </a:xfrm>
            <a:prstGeom prst="downArrow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89269" y="2827971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</a:rPr>
                <a:t>ФАРНЕЗОЛ</a:t>
              </a:r>
            </a:p>
          </p:txBody>
        </p:sp>
        <p:pic>
          <p:nvPicPr>
            <p:cNvPr id="11266" name="Picture 2" descr="ÐÐ°ÑÑÐ¸Ð½ÐºÐ¸ Ð¿Ð¾ Ð·Ð°Ð¿ÑÐ¾ÑÑ Ð³Ð¸ÑÑ ÐºÐ°Ð½Ð´Ð¸Ð´Ð°">
              <a:extLst>
                <a:ext uri="{FF2B5EF4-FFF2-40B4-BE49-F238E27FC236}">
                  <a16:creationId xmlns:a16="http://schemas.microsoft.com/office/drawing/2014/main" id="{9298D6BD-7DDC-45ED-B24F-88FD1E9C8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13" y="3435396"/>
              <a:ext cx="3380589" cy="1572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Стрелка вправо 5">
              <a:extLst>
                <a:ext uri="{FF2B5EF4-FFF2-40B4-BE49-F238E27FC236}">
                  <a16:creationId xmlns:a16="http://schemas.microsoft.com/office/drawing/2014/main" id="{20ED6652-341C-4E5B-9BB1-CA9DD08BA8B1}"/>
                </a:ext>
              </a:extLst>
            </p:cNvPr>
            <p:cNvSpPr/>
            <p:nvPr/>
          </p:nvSpPr>
          <p:spPr>
            <a:xfrm>
              <a:off x="7541508" y="4081996"/>
              <a:ext cx="1141452" cy="619026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68" name="Picture 4" descr="ÐÐ°ÑÑÐ¸Ð½ÐºÐ¸ Ð¿Ð¾ Ð·Ð°Ð¿ÑÐ¾ÑÑ ÐºÑÐµÑÑÐ¸Ðº Ð·Ð°Ð¿ÑÐµÑ">
              <a:extLst>
                <a:ext uri="{FF2B5EF4-FFF2-40B4-BE49-F238E27FC236}">
                  <a16:creationId xmlns:a16="http://schemas.microsoft.com/office/drawing/2014/main" id="{C634ACC7-8F58-4E4E-8090-9107E9B3F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543" y="3856375"/>
              <a:ext cx="1141452" cy="113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8955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300" y="790765"/>
            <a:ext cx="10058400" cy="1609344"/>
          </a:xfrm>
        </p:spPr>
        <p:txBody>
          <a:bodyPr>
            <a:noAutofit/>
          </a:bodyPr>
          <a:lstStyle/>
          <a:p>
            <a:r>
              <a:rPr lang="ru-RU" sz="4400" b="1" dirty="0"/>
              <a:t>Почему вагинальные инфекции не рецидивируют?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121408"/>
            <a:ext cx="10881360" cy="19525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/>
              <a:t>Здоровая экосистема влагалища характеризуется:</a:t>
            </a:r>
          </a:p>
          <a:p>
            <a:pPr marL="514350" indent="-514350">
              <a:buAutoNum type="arabicPeriod"/>
            </a:pPr>
            <a:r>
              <a:rPr lang="ru-RU" sz="2400" dirty="0"/>
              <a:t>Неповрежденный эпителий;</a:t>
            </a:r>
          </a:p>
          <a:p>
            <a:pPr marL="514350" indent="-514350">
              <a:buAutoNum type="arabicPeriod"/>
            </a:pPr>
            <a:r>
              <a:rPr lang="ru-RU" sz="2400" dirty="0"/>
              <a:t>Наличие достаточного количества </a:t>
            </a:r>
            <a:r>
              <a:rPr lang="ru-RU" sz="2400" dirty="0" err="1"/>
              <a:t>лактобациллярной</a:t>
            </a:r>
            <a:r>
              <a:rPr lang="ru-RU" sz="2400" dirty="0"/>
              <a:t> микрофлоры;</a:t>
            </a:r>
          </a:p>
          <a:p>
            <a:pPr marL="514350" indent="-514350">
              <a:buAutoNum type="arabicPeriod"/>
            </a:pPr>
            <a:r>
              <a:rPr lang="ru-RU" sz="2400" dirty="0"/>
              <a:t>Адекватное состояние иммунного ответа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027003"/>
            <a:ext cx="1083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err="1">
                <a:solidFill>
                  <a:schemeClr val="bg1"/>
                </a:solidFill>
              </a:rPr>
              <a:t>Хамошина</a:t>
            </a:r>
            <a:r>
              <a:rPr lang="ru-RU" sz="2400" i="1" dirty="0">
                <a:solidFill>
                  <a:schemeClr val="bg1"/>
                </a:solidFill>
              </a:rPr>
              <a:t> М.Б. Эффективная фармакотерапия. Акушерство и гинекология, №1  (11)/2014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0999" y="4223709"/>
            <a:ext cx="11261103" cy="16535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Нарушение состояния влагалищного </a:t>
            </a:r>
            <a:r>
              <a:rPr lang="ru-RU" sz="2400" dirty="0" err="1">
                <a:solidFill>
                  <a:schemeClr val="tx1"/>
                </a:solidFill>
              </a:rPr>
              <a:t>микробиома</a:t>
            </a:r>
            <a:r>
              <a:rPr lang="ru-RU" sz="2400" dirty="0">
                <a:solidFill>
                  <a:schemeClr val="tx1"/>
                </a:solidFill>
              </a:rPr>
              <a:t> ассоциированы с развитием одного из типов вагинальных инфекций: бактериальный вагиноз, неспецифический вагинит, </a:t>
            </a:r>
            <a:r>
              <a:rPr lang="ru-RU" sz="2400" dirty="0" err="1">
                <a:solidFill>
                  <a:schemeClr val="tx1"/>
                </a:solidFill>
              </a:rPr>
              <a:t>вульвовагинальный</a:t>
            </a:r>
            <a:r>
              <a:rPr lang="ru-RU" sz="2400" dirty="0">
                <a:solidFill>
                  <a:schemeClr val="tx1"/>
                </a:solidFill>
              </a:rPr>
              <a:t> кандидоз, трихомониаз</a:t>
            </a:r>
          </a:p>
        </p:txBody>
      </p:sp>
    </p:spTree>
    <p:extLst>
      <p:ext uri="{BB962C8B-B14F-4D97-AF65-F5344CB8AC3E}">
        <p14:creationId xmlns:p14="http://schemas.microsoft.com/office/powerpoint/2010/main" val="341812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45D17B7-D6BC-446A-B243-26952C45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88" y="785697"/>
            <a:ext cx="11582400" cy="1609344"/>
          </a:xfrm>
        </p:spPr>
        <p:txBody>
          <a:bodyPr>
            <a:noAutofit/>
          </a:bodyPr>
          <a:lstStyle/>
          <a:p>
            <a:r>
              <a:rPr lang="ru-RU" sz="4400" b="1" dirty="0"/>
              <a:t>Почему вагинальные инфекции так часто рецидивируют?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BA73A-670D-48FA-BC9E-745BFC89D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65" y="2073897"/>
            <a:ext cx="11340445" cy="383011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ru-RU" sz="2800" dirty="0"/>
              <a:t>Неполная санация влагалища (погрешности диагностики, неполный контроль за патогенной флорой)</a:t>
            </a:r>
          </a:p>
          <a:p>
            <a:pPr>
              <a:lnSpc>
                <a:spcPct val="100000"/>
              </a:lnSpc>
            </a:pPr>
            <a:r>
              <a:rPr lang="ru-RU" sz="2800" dirty="0"/>
              <a:t>Нарушение режима суточного дозирования и продолжительности терапии</a:t>
            </a:r>
          </a:p>
          <a:p>
            <a:pPr>
              <a:lnSpc>
                <a:spcPct val="100000"/>
              </a:lnSpc>
            </a:pPr>
            <a:r>
              <a:rPr lang="ru-RU" sz="2800" dirty="0"/>
              <a:t>Поврежденный эпителий</a:t>
            </a:r>
          </a:p>
          <a:p>
            <a:pPr>
              <a:lnSpc>
                <a:spcPct val="100000"/>
              </a:lnSpc>
            </a:pPr>
            <a:r>
              <a:rPr lang="ru-RU" sz="2800" dirty="0"/>
              <a:t>Подавление иммунной системы</a:t>
            </a:r>
          </a:p>
          <a:p>
            <a:pPr>
              <a:lnSpc>
                <a:spcPct val="100000"/>
              </a:lnSpc>
            </a:pPr>
            <a:r>
              <a:rPr lang="ru-RU" sz="2800" dirty="0" err="1"/>
              <a:t>Дисбиоз</a:t>
            </a:r>
            <a:r>
              <a:rPr lang="ru-RU" sz="2800" dirty="0"/>
              <a:t> влагалища (в результате негативного влияния препарата на </a:t>
            </a:r>
            <a:r>
              <a:rPr lang="ru-RU" sz="2800" dirty="0" err="1"/>
              <a:t>лактобактерии</a:t>
            </a:r>
            <a:r>
              <a:rPr lang="ru-RU" sz="2800" dirty="0"/>
              <a:t>, рН среды и физиологические механизмы защиты)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C56D0-A35C-4269-889C-D145933B70C5}"/>
              </a:ext>
            </a:extLst>
          </p:cNvPr>
          <p:cNvSpPr txBox="1"/>
          <p:nvPr/>
        </p:nvSpPr>
        <p:spPr>
          <a:xfrm>
            <a:off x="1564850" y="6072303"/>
            <a:ext cx="1025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err="1">
                <a:solidFill>
                  <a:schemeClr val="bg1"/>
                </a:solidFill>
              </a:rPr>
              <a:t>В.Н.Серов</a:t>
            </a:r>
            <a:r>
              <a:rPr lang="ru-RU" sz="2000" i="1" dirty="0">
                <a:solidFill>
                  <a:schemeClr val="bg1"/>
                </a:solidFill>
              </a:rPr>
              <a:t> «Современные возможности лечения вагинальных инфекций: предотвратить повторные рецидивы», «Мать и Дитя», 3(10) 2017</a:t>
            </a:r>
          </a:p>
        </p:txBody>
      </p:sp>
    </p:spTree>
    <p:extLst>
      <p:ext uri="{BB962C8B-B14F-4D97-AF65-F5344CB8AC3E}">
        <p14:creationId xmlns:p14="http://schemas.microsoft.com/office/powerpoint/2010/main" val="3681160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A6DC05-7E23-481D-8B04-8176E07B6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233" t="24719" r="6678" b="2909"/>
          <a:stretch/>
        </p:blipFill>
        <p:spPr>
          <a:xfrm>
            <a:off x="2159910" y="794160"/>
            <a:ext cx="5352140" cy="4517321"/>
          </a:xfrm>
          <a:prstGeom prst="rect">
            <a:avLst/>
          </a:prstGeom>
        </p:spPr>
      </p:pic>
      <p:sp>
        <p:nvSpPr>
          <p:cNvPr id="359429" name="Rectangle 2"/>
          <p:cNvSpPr>
            <a:spLocks noChangeArrowheads="1"/>
          </p:cNvSpPr>
          <p:nvPr/>
        </p:nvSpPr>
        <p:spPr bwMode="auto">
          <a:xfrm>
            <a:off x="2227263" y="5918200"/>
            <a:ext cx="189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59430" name="Rectangle 3"/>
          <p:cNvSpPr>
            <a:spLocks noChangeArrowheads="1"/>
          </p:cNvSpPr>
          <p:nvPr/>
        </p:nvSpPr>
        <p:spPr bwMode="auto">
          <a:xfrm>
            <a:off x="4689475" y="5918200"/>
            <a:ext cx="2813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59432" name="Text Box 6"/>
          <p:cNvSpPr txBox="1">
            <a:spLocks noChangeArrowheads="1"/>
          </p:cNvSpPr>
          <p:nvPr/>
        </p:nvSpPr>
        <p:spPr bwMode="auto">
          <a:xfrm>
            <a:off x="397565" y="218465"/>
            <a:ext cx="115691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4000" b="1" dirty="0">
                <a:latin typeface="+mj-lt"/>
              </a:rPr>
              <a:t>Внимание! «МОЛЧАЛИВАЯ» АТРОФИЯ</a:t>
            </a:r>
            <a:endParaRPr lang="en-US" altLang="ru-RU" sz="4000" b="1" dirty="0">
              <a:latin typeface="+mj-lt"/>
            </a:endParaRPr>
          </a:p>
        </p:txBody>
      </p:sp>
      <p:sp>
        <p:nvSpPr>
          <p:cNvPr id="359433" name="Text Box 7"/>
          <p:cNvSpPr txBox="1">
            <a:spLocks noChangeArrowheads="1"/>
          </p:cNvSpPr>
          <p:nvPr/>
        </p:nvSpPr>
        <p:spPr bwMode="auto">
          <a:xfrm>
            <a:off x="397565" y="5179290"/>
            <a:ext cx="1139687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Cambria" panose="02040503050406030204" pitchFamily="18" charset="0"/>
              </a:rPr>
              <a:t>«Молчаливая» атрофия:</a:t>
            </a:r>
            <a:r>
              <a:rPr lang="ru-RU" altLang="ru-RU" sz="2400" dirty="0">
                <a:latin typeface="Cambria" panose="02040503050406030204" pitchFamily="18" charset="0"/>
              </a:rPr>
              <a:t> нарушение транссудации, </a:t>
            </a:r>
            <a:r>
              <a:rPr lang="ru-RU" altLang="ru-RU" sz="2400" dirty="0" err="1">
                <a:latin typeface="Cambria" panose="02040503050406030204" pitchFamily="18" charset="0"/>
              </a:rPr>
              <a:t>петехиальные</a:t>
            </a:r>
            <a:r>
              <a:rPr lang="ru-RU" altLang="ru-RU" sz="2400" dirty="0">
                <a:latin typeface="Cambria" panose="02040503050406030204" pitchFamily="18" charset="0"/>
              </a:rPr>
              <a:t> кровоизлияния, легкая повреждаемость слизистой мочеполового тракта, наблюдаемые как при осмотре в зеркалах, так при цистоскопии.</a:t>
            </a:r>
          </a:p>
          <a:p>
            <a:pPr algn="ctr"/>
            <a:r>
              <a:rPr lang="ru-RU" altLang="ru-RU" sz="2400" b="1" dirty="0">
                <a:latin typeface="Cambria" panose="02040503050406030204" pitchFamily="18" charset="0"/>
              </a:rPr>
              <a:t>При этом жалобы женщина не предъявляет</a:t>
            </a:r>
            <a:endParaRPr lang="en-US" altLang="ru-RU" sz="2400" b="1" dirty="0">
              <a:latin typeface="Cambria" panose="02040503050406030204" pitchFamily="18" charset="0"/>
            </a:endParaRPr>
          </a:p>
        </p:txBody>
      </p:sp>
      <p:sp>
        <p:nvSpPr>
          <p:cNvPr id="359434" name="Text Box 8"/>
          <p:cNvSpPr txBox="1">
            <a:spLocks noChangeArrowheads="1"/>
          </p:cNvSpPr>
          <p:nvPr/>
        </p:nvSpPr>
        <p:spPr bwMode="auto">
          <a:xfrm>
            <a:off x="225287" y="1228498"/>
            <a:ext cx="2431360" cy="8988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anchor="ctr" anchorCtr="0">
            <a:noAutofit/>
          </a:bodyPr>
          <a:lstStyle/>
          <a:p>
            <a:r>
              <a:rPr lang="ru-RU" altLang="ru-RU" dirty="0">
                <a:latin typeface="Cambria" panose="02040503050406030204" pitchFamily="18" charset="0"/>
              </a:rPr>
              <a:t>Нормальная структура слизистой УГТ  женщины</a:t>
            </a:r>
            <a:endParaRPr lang="en-US" altLang="ru-RU" dirty="0">
              <a:latin typeface="Cambria" panose="02040503050406030204" pitchFamily="18" charset="0"/>
            </a:endParaRPr>
          </a:p>
        </p:txBody>
      </p:sp>
      <p:sp>
        <p:nvSpPr>
          <p:cNvPr id="359435" name="Text Box 9"/>
          <p:cNvSpPr txBox="1">
            <a:spLocks noChangeArrowheads="1"/>
          </p:cNvSpPr>
          <p:nvPr/>
        </p:nvSpPr>
        <p:spPr bwMode="auto">
          <a:xfrm>
            <a:off x="7502525" y="901846"/>
            <a:ext cx="446418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r"/>
            <a:r>
              <a:rPr lang="en-US" altLang="ru-RU" dirty="0" err="1">
                <a:latin typeface="Cambria" panose="02040503050406030204" pitchFamily="18" charset="0"/>
              </a:rPr>
              <a:t>Слизистая</a:t>
            </a:r>
            <a:r>
              <a:rPr lang="ru-RU" altLang="ru-RU" dirty="0">
                <a:latin typeface="Cambria" panose="02040503050406030204" pitchFamily="18" charset="0"/>
              </a:rPr>
              <a:t> УГТ женщины старше 50 лет: </a:t>
            </a:r>
          </a:p>
          <a:p>
            <a:pPr algn="r"/>
            <a:r>
              <a:rPr lang="ru-RU" altLang="ru-RU" dirty="0">
                <a:latin typeface="Cambria" panose="02040503050406030204" pitchFamily="18" charset="0"/>
              </a:rPr>
              <a:t>«молчаливая атрофия»</a:t>
            </a:r>
            <a:endParaRPr lang="en-US" altLang="ru-RU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1418E-12E0-43FD-9CCB-7FDC28A2336C}"/>
              </a:ext>
            </a:extLst>
          </p:cNvPr>
          <p:cNvSpPr txBox="1"/>
          <p:nvPr/>
        </p:nvSpPr>
        <p:spPr>
          <a:xfrm>
            <a:off x="7579277" y="1655863"/>
            <a:ext cx="43202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</a:rPr>
              <a:t>Истончение лобковых волос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</a:rPr>
              <a:t>Истончение и слияние половых губ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Cambria" panose="02040503050406030204" pitchFamily="18" charset="0"/>
              </a:rPr>
              <a:t>Вульвовагинальная</a:t>
            </a:r>
            <a:r>
              <a:rPr lang="ru-RU" sz="2000" dirty="0">
                <a:latin typeface="Cambria" panose="02040503050406030204" pitchFamily="18" charset="0"/>
              </a:rPr>
              <a:t> бледность или эритема, петехии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</a:rPr>
              <a:t>Сужение входа во влагалище, стриктуры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</a:rPr>
              <a:t>Потеря складчатости влагалищной стенки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ambria" panose="02040503050406030204" pitchFamily="18" charset="0"/>
              </a:rPr>
              <a:t>«Выворот слизистой» уретры, полип уретры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99DE7-7AFC-4E9C-9813-EF8524C98415}"/>
              </a:ext>
            </a:extLst>
          </p:cNvPr>
          <p:cNvSpPr txBox="1"/>
          <p:nvPr/>
        </p:nvSpPr>
        <p:spPr>
          <a:xfrm>
            <a:off x="225287" y="3313043"/>
            <a:ext cx="2065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</a:rPr>
              <a:t>Phillips NA, Bachmann GA</a:t>
            </a:r>
            <a:r>
              <a:rPr lang="ru-RU" sz="1400" i="1" baseline="30000" dirty="0">
                <a:latin typeface="Cambria" panose="02040503050406030204" pitchFamily="18" charset="0"/>
              </a:rPr>
              <a:t>.</a:t>
            </a:r>
            <a:r>
              <a:rPr lang="en-US" sz="1400" i="1" baseline="30000" dirty="0">
                <a:latin typeface="Cambria" panose="02040503050406030204" pitchFamily="18" charset="0"/>
              </a:rPr>
              <a:t> </a:t>
            </a:r>
            <a:r>
              <a:rPr lang="en-US" sz="1400" i="1" dirty="0">
                <a:latin typeface="Cambria" panose="02040503050406030204" pitchFamily="18" charset="0"/>
              </a:rPr>
              <a:t>Genitourinary syndrome of menopause: Common problem, effective treatments. Cleve Clin J Med. 2018 May;85(5):390-398. </a:t>
            </a:r>
            <a:r>
              <a:rPr lang="en-US" sz="1400" i="1" dirty="0" err="1">
                <a:latin typeface="Cambria" panose="02040503050406030204" pitchFamily="18" charset="0"/>
              </a:rPr>
              <a:t>doi</a:t>
            </a:r>
            <a:r>
              <a:rPr lang="en-US" sz="1400" i="1" dirty="0">
                <a:latin typeface="Cambria" panose="02040503050406030204" pitchFamily="18" charset="0"/>
              </a:rPr>
              <a:t>: 10.3949/ccjm.85a.15081.</a:t>
            </a:r>
          </a:p>
        </p:txBody>
      </p:sp>
    </p:spTree>
    <p:extLst>
      <p:ext uri="{BB962C8B-B14F-4D97-AF65-F5344CB8AC3E}">
        <p14:creationId xmlns:p14="http://schemas.microsoft.com/office/powerpoint/2010/main" val="157900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129" y="1038493"/>
            <a:ext cx="7046107" cy="7983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/>
              <a:t>МИКРОБИОЦИНОЗ ВЛАГАЛИЩА в постменопаузе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30D44-7D9C-4D4B-AD6D-5E45E81D9645}"/>
              </a:ext>
            </a:extLst>
          </p:cNvPr>
          <p:cNvSpPr txBox="1"/>
          <p:nvPr/>
        </p:nvSpPr>
        <p:spPr>
          <a:xfrm>
            <a:off x="172486" y="2148186"/>
            <a:ext cx="74665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Cambria" panose="02040503050406030204" pitchFamily="18" charset="0"/>
                <a:sym typeface="Symbol" panose="05050102010706020507" pitchFamily="18" charset="2"/>
              </a:rPr>
              <a:t></a:t>
            </a:r>
            <a:r>
              <a:rPr lang="ru-RU" sz="2200" dirty="0">
                <a:latin typeface="Cambria" panose="02040503050406030204" pitchFamily="18" charset="0"/>
              </a:rPr>
              <a:t> ОБМ (до 10 </a:t>
            </a:r>
            <a:r>
              <a:rPr lang="ru-RU" sz="2200" baseline="30000" dirty="0">
                <a:latin typeface="Cambria" panose="02040503050406030204" pitchFamily="18" charset="0"/>
              </a:rPr>
              <a:t>5,7</a:t>
            </a:r>
            <a:r>
              <a:rPr lang="ru-RU" sz="2200" dirty="0">
                <a:latin typeface="Cambria" panose="02040503050406030204" pitchFamily="18" charset="0"/>
              </a:rPr>
              <a:t> – 10 </a:t>
            </a:r>
            <a:r>
              <a:rPr lang="ru-RU" sz="2200" baseline="30000" dirty="0">
                <a:latin typeface="Cambria" panose="02040503050406030204" pitchFamily="18" charset="0"/>
              </a:rPr>
              <a:t>6,9</a:t>
            </a:r>
            <a:r>
              <a:rPr lang="ru-RU" sz="2200" dirty="0">
                <a:latin typeface="Cambria" panose="02040503050406030204" pitchFamily="18" charset="0"/>
              </a:rPr>
              <a:t>) ГЭ/мл, </a:t>
            </a:r>
            <a:r>
              <a:rPr lang="ru-RU" sz="2200" dirty="0">
                <a:latin typeface="Cambria" panose="02040503050406030204" pitchFamily="18" charset="0"/>
                <a:sym typeface="Symbol" panose="05050102010706020507" pitchFamily="18" charset="2"/>
              </a:rPr>
              <a:t></a:t>
            </a:r>
            <a:r>
              <a:rPr lang="ru-RU" sz="2200" dirty="0">
                <a:latin typeface="Cambria" panose="02040503050406030204" pitchFamily="18" charset="0"/>
              </a:rPr>
              <a:t> </a:t>
            </a:r>
            <a:r>
              <a:rPr lang="ru-RU" sz="2200" dirty="0" err="1">
                <a:latin typeface="Cambria" panose="02040503050406030204" pitchFamily="18" charset="0"/>
              </a:rPr>
              <a:t>лактобатерий</a:t>
            </a:r>
            <a:r>
              <a:rPr lang="ru-RU" sz="2200" dirty="0">
                <a:latin typeface="Cambria" panose="02040503050406030204" pitchFamily="18" charset="0"/>
              </a:rPr>
              <a:t> (до 0 – у 1/3 женщин, до 10</a:t>
            </a:r>
            <a:r>
              <a:rPr lang="ru-RU" sz="2200" baseline="30000" dirty="0">
                <a:latin typeface="Cambria" panose="02040503050406030204" pitchFamily="18" charset="0"/>
              </a:rPr>
              <a:t>2</a:t>
            </a:r>
            <a:r>
              <a:rPr lang="ru-RU" sz="2200" dirty="0">
                <a:latin typeface="Cambria" panose="02040503050406030204" pitchFamily="18" charset="0"/>
              </a:rPr>
              <a:t>-10</a:t>
            </a:r>
            <a:r>
              <a:rPr lang="ru-RU" sz="2200" baseline="30000" dirty="0">
                <a:latin typeface="Cambria" panose="02040503050406030204" pitchFamily="18" charset="0"/>
              </a:rPr>
              <a:t>3</a:t>
            </a:r>
            <a:r>
              <a:rPr lang="ru-RU" sz="2200" dirty="0">
                <a:latin typeface="Cambria" panose="02040503050406030204" pitchFamily="18" charset="0"/>
              </a:rPr>
              <a:t> – у 1/3 женщин), </a:t>
            </a:r>
            <a:r>
              <a:rPr lang="ru-RU" sz="2200" dirty="0">
                <a:latin typeface="Cambria" panose="02040503050406030204" pitchFamily="18" charset="0"/>
                <a:sym typeface="Symbol" panose="05050102010706020507" pitchFamily="18" charset="2"/>
              </a:rPr>
              <a:t> </a:t>
            </a:r>
            <a:r>
              <a:rPr lang="ru-RU" sz="2200" dirty="0">
                <a:latin typeface="Cambria" panose="02040503050406030204" pitchFamily="18" charset="0"/>
              </a:rPr>
              <a:t>анаэробных микроорганизмов (</a:t>
            </a:r>
            <a:r>
              <a:rPr lang="ru-RU" sz="2200" i="1" dirty="0" err="1">
                <a:latin typeface="Cambria" panose="02040503050406030204" pitchFamily="18" charset="0"/>
              </a:rPr>
              <a:t>Gardnerella</a:t>
            </a:r>
            <a:r>
              <a:rPr lang="ru-RU" sz="2200" i="1" dirty="0">
                <a:latin typeface="Cambria" panose="02040503050406030204" pitchFamily="18" charset="0"/>
              </a:rPr>
              <a:t> </a:t>
            </a:r>
            <a:r>
              <a:rPr lang="ru-RU" sz="2200" dirty="0">
                <a:latin typeface="Cambria" panose="02040503050406030204" pitchFamily="18" charset="0"/>
              </a:rPr>
              <a:t>и др.), грибы рода </a:t>
            </a:r>
            <a:r>
              <a:rPr lang="ru-RU" sz="2200" dirty="0" err="1">
                <a:latin typeface="Cambria" panose="02040503050406030204" pitchFamily="18" charset="0"/>
              </a:rPr>
              <a:t>Candida</a:t>
            </a:r>
            <a:r>
              <a:rPr lang="ru-RU" sz="2200" dirty="0">
                <a:latin typeface="Cambria" panose="02040503050406030204" pitchFamily="18" charset="0"/>
              </a:rPr>
              <a:t> в количестве более 10</a:t>
            </a:r>
            <a:r>
              <a:rPr lang="ru-RU" sz="2200" baseline="30000" dirty="0">
                <a:latin typeface="Cambria" panose="02040503050406030204" pitchFamily="18" charset="0"/>
              </a:rPr>
              <a:t>4</a:t>
            </a:r>
            <a:r>
              <a:rPr lang="ru-RU" sz="2200" dirty="0">
                <a:latin typeface="Cambria" panose="02040503050406030204" pitchFamily="18" charset="0"/>
              </a:rPr>
              <a:t>—10</a:t>
            </a:r>
            <a:r>
              <a:rPr lang="ru-RU" sz="2200" baseline="30000" dirty="0">
                <a:latin typeface="Cambria" panose="02040503050406030204" pitchFamily="18" charset="0"/>
              </a:rPr>
              <a:t>5</a:t>
            </a:r>
            <a:r>
              <a:rPr lang="ru-RU" sz="2200" dirty="0">
                <a:latin typeface="Cambria" panose="02040503050406030204" pitchFamily="18" charset="0"/>
              </a:rPr>
              <a:t> - у 9,2% – </a:t>
            </a:r>
            <a:r>
              <a:rPr lang="ru-RU" sz="2200" b="1" dirty="0">
                <a:latin typeface="Cambria" panose="02040503050406030204" pitchFamily="18" charset="0"/>
              </a:rPr>
              <a:t>замещение </a:t>
            </a:r>
            <a:r>
              <a:rPr lang="ru-RU" sz="2200" b="1" dirty="0" err="1">
                <a:latin typeface="Cambria" panose="02040503050406030204" pitchFamily="18" charset="0"/>
              </a:rPr>
              <a:t>лактобактерий</a:t>
            </a:r>
            <a:r>
              <a:rPr lang="ru-RU" sz="2200" b="1" dirty="0">
                <a:latin typeface="Cambria" panose="02040503050406030204" pitchFamily="18" charset="0"/>
              </a:rPr>
              <a:t> представителями облигатно-анаэробной флоры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Cambria" panose="02040503050406030204" pitchFamily="18" charset="0"/>
              </a:rPr>
              <a:t>При развитии атрофических процессов во влагалище количество бактерий </a:t>
            </a:r>
            <a:r>
              <a:rPr lang="ru-RU" sz="2200" dirty="0">
                <a:latin typeface="Cambria" panose="02040503050406030204" pitchFamily="18" charset="0"/>
                <a:sym typeface="Symbol" panose="05050102010706020507" pitchFamily="18" charset="2"/>
              </a:rPr>
              <a:t></a:t>
            </a:r>
            <a:r>
              <a:rPr lang="ru-RU" sz="2200" dirty="0">
                <a:latin typeface="Cambria" panose="02040503050406030204" pitchFamily="18" charset="0"/>
              </a:rPr>
              <a:t> до 10 </a:t>
            </a:r>
            <a:r>
              <a:rPr lang="ru-RU" sz="2200" baseline="30000" dirty="0">
                <a:latin typeface="Cambria" panose="02040503050406030204" pitchFamily="18" charset="0"/>
              </a:rPr>
              <a:t>4,1</a:t>
            </a:r>
            <a:r>
              <a:rPr lang="ru-RU" sz="2200" dirty="0">
                <a:latin typeface="Cambria" panose="02040503050406030204" pitchFamily="18" charset="0"/>
              </a:rPr>
              <a:t>- 10 </a:t>
            </a:r>
            <a:r>
              <a:rPr lang="ru-RU" sz="2200" baseline="30000" dirty="0">
                <a:latin typeface="Cambria" panose="02040503050406030204" pitchFamily="18" charset="0"/>
              </a:rPr>
              <a:t>5,3</a:t>
            </a:r>
            <a:r>
              <a:rPr lang="ru-RU" sz="2200" dirty="0">
                <a:latin typeface="Cambria" panose="02040503050406030204" pitchFamily="18" charset="0"/>
              </a:rPr>
              <a:t> ГЭ/мл, </a:t>
            </a:r>
            <a:r>
              <a:rPr lang="ru-RU" sz="2200" dirty="0">
                <a:latin typeface="Cambria" panose="02040503050406030204" pitchFamily="18" charset="0"/>
                <a:sym typeface="Symbol" panose="05050102010706020507" pitchFamily="18" charset="2"/>
              </a:rPr>
              <a:t></a:t>
            </a:r>
            <a:r>
              <a:rPr lang="ru-RU" sz="2200" dirty="0">
                <a:latin typeface="Cambria" panose="02040503050406030204" pitchFamily="18" charset="0"/>
              </a:rPr>
              <a:t> стафилококки, в то время, как количество </a:t>
            </a:r>
            <a:r>
              <a:rPr lang="ru-RU" sz="2200" b="1" dirty="0">
                <a:latin typeface="Cambria" panose="02040503050406030204" pitchFamily="18" charset="0"/>
              </a:rPr>
              <a:t>стрептококков и </a:t>
            </a:r>
            <a:r>
              <a:rPr lang="ru-RU" sz="2200" b="1" dirty="0" err="1">
                <a:latin typeface="Cambria" panose="02040503050406030204" pitchFamily="18" charset="0"/>
              </a:rPr>
              <a:t>энтеробактерий</a:t>
            </a:r>
            <a:r>
              <a:rPr lang="ru-RU" sz="2200" b="1" dirty="0">
                <a:latin typeface="Cambria" panose="02040503050406030204" pitchFamily="18" charset="0"/>
              </a:rPr>
              <a:t> </a:t>
            </a:r>
            <a:r>
              <a:rPr lang="ru-RU" sz="2200" dirty="0">
                <a:latin typeface="Cambria" panose="02040503050406030204" pitchFamily="18" charset="0"/>
              </a:rPr>
              <a:t>практически не изменяется, грибы рода </a:t>
            </a:r>
            <a:r>
              <a:rPr lang="ru-RU" sz="2200" dirty="0" err="1">
                <a:latin typeface="Cambria" panose="02040503050406030204" pitchFamily="18" charset="0"/>
              </a:rPr>
              <a:t>Candida</a:t>
            </a:r>
            <a:r>
              <a:rPr lang="ru-RU" sz="2200" dirty="0">
                <a:latin typeface="Cambria" panose="020405030504060302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</a:rPr>
              <a:t>&gt;</a:t>
            </a:r>
            <a:r>
              <a:rPr lang="ru-RU" sz="2200" dirty="0">
                <a:latin typeface="Cambria" panose="02040503050406030204" pitchFamily="18" charset="0"/>
              </a:rPr>
              <a:t> 10</a:t>
            </a:r>
            <a:r>
              <a:rPr lang="ru-RU" sz="2200" baseline="30000" dirty="0">
                <a:latin typeface="Cambria" panose="02040503050406030204" pitchFamily="18" charset="0"/>
              </a:rPr>
              <a:t>4</a:t>
            </a:r>
            <a:r>
              <a:rPr lang="ru-RU" sz="2200" dirty="0">
                <a:latin typeface="Cambria" panose="02040503050406030204" pitchFamily="18" charset="0"/>
              </a:rPr>
              <a:t>—10</a:t>
            </a:r>
            <a:r>
              <a:rPr lang="ru-RU" sz="2200" baseline="30000" dirty="0">
                <a:latin typeface="Cambria" panose="02040503050406030204" pitchFamily="18" charset="0"/>
              </a:rPr>
              <a:t>5</a:t>
            </a:r>
            <a:r>
              <a:rPr lang="ru-RU" sz="2200" dirty="0">
                <a:latin typeface="Cambria" panose="02040503050406030204" pitchFamily="18" charset="0"/>
              </a:rPr>
              <a:t> — у 7,6%.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349B4-8B89-4E33-A036-C5C635BEE9C2}"/>
              </a:ext>
            </a:extLst>
          </p:cNvPr>
          <p:cNvSpPr txBox="1"/>
          <p:nvPr/>
        </p:nvSpPr>
        <p:spPr>
          <a:xfrm>
            <a:off x="360487" y="6109723"/>
            <a:ext cx="1095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err="1">
                <a:solidFill>
                  <a:schemeClr val="bg1"/>
                </a:solidFill>
                <a:latin typeface="Cambria" panose="02040503050406030204" pitchFamily="18" charset="0"/>
              </a:rPr>
              <a:t>Гаспарян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 А.А. Особенности биоценоза влагалища на фоне терапии</a:t>
            </a:r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глюкокортикоидами. </a:t>
            </a:r>
            <a:r>
              <a:rPr lang="ru-RU" i="1" dirty="0" err="1">
                <a:solidFill>
                  <a:schemeClr val="bg1"/>
                </a:solidFill>
                <a:latin typeface="Cambria" panose="02040503050406030204" pitchFamily="18" charset="0"/>
              </a:rPr>
              <a:t>Дис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. на соискание </a:t>
            </a:r>
            <a:r>
              <a:rPr lang="ru-RU" i="1" dirty="0" err="1">
                <a:solidFill>
                  <a:schemeClr val="bg1"/>
                </a:solidFill>
                <a:latin typeface="Cambria" panose="02040503050406030204" pitchFamily="18" charset="0"/>
              </a:rPr>
              <a:t>канд.мед.наук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. М., 2015. 166 с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EC5637D-E4C6-4EC1-8113-DECB8D95911C}"/>
              </a:ext>
            </a:extLst>
          </p:cNvPr>
          <p:cNvGrpSpPr/>
          <p:nvPr/>
        </p:nvGrpSpPr>
        <p:grpSpPr>
          <a:xfrm>
            <a:off x="7746299" y="1038493"/>
            <a:ext cx="4239572" cy="4926122"/>
            <a:chOff x="8930639" y="1168103"/>
            <a:chExt cx="2924175" cy="36957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91DE454-7556-4813-A338-B5FD3A237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246"/>
            <a:stretch/>
          </p:blipFill>
          <p:spPr>
            <a:xfrm>
              <a:off x="8930639" y="1168103"/>
              <a:ext cx="2924175" cy="36957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2C54C9-9D7E-4FC8-B722-47D33B1FE6BB}"/>
                </a:ext>
              </a:extLst>
            </p:cNvPr>
            <p:cNvSpPr txBox="1"/>
            <p:nvPr/>
          </p:nvSpPr>
          <p:spPr>
            <a:xfrm>
              <a:off x="9780105" y="3938617"/>
              <a:ext cx="554454" cy="253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7,1%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A44E88-ACC4-4D1A-B498-06548E9DDE0E}"/>
                </a:ext>
              </a:extLst>
            </p:cNvPr>
            <p:cNvSpPr txBox="1"/>
            <p:nvPr/>
          </p:nvSpPr>
          <p:spPr>
            <a:xfrm>
              <a:off x="9184640" y="3522056"/>
              <a:ext cx="578473" cy="277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/>
                <a:t>14,2%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56F050-0294-4EB8-B95E-709D07FEECD3}"/>
                </a:ext>
              </a:extLst>
            </p:cNvPr>
            <p:cNvSpPr txBox="1"/>
            <p:nvPr/>
          </p:nvSpPr>
          <p:spPr>
            <a:xfrm>
              <a:off x="10935569" y="2247750"/>
              <a:ext cx="578473" cy="277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/>
                <a:t>35,5%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051B78-5E51-4149-9965-D3E812206AE2}"/>
                </a:ext>
              </a:extLst>
            </p:cNvPr>
            <p:cNvSpPr txBox="1"/>
            <p:nvPr/>
          </p:nvSpPr>
          <p:spPr>
            <a:xfrm>
              <a:off x="10334558" y="1844804"/>
              <a:ext cx="578473" cy="277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/>
                <a:t>42,6%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C27038-22BA-4CB4-B4A5-7DC67B48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024" y="836850"/>
            <a:ext cx="24765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6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36" y="933081"/>
            <a:ext cx="11548782" cy="1049235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Что такое «условно </a:t>
            </a:r>
            <a:r>
              <a:rPr lang="ru-RU" sz="4000" b="1" dirty="0" err="1"/>
              <a:t>нормоценоз</a:t>
            </a:r>
            <a:r>
              <a:rPr lang="ru-RU" sz="4000" b="1" dirty="0"/>
              <a:t>» в менопаузе?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292" y="1564850"/>
            <a:ext cx="10718276" cy="24862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Снижение концентрации </a:t>
            </a:r>
            <a:r>
              <a:rPr lang="ru-RU" dirty="0" err="1"/>
              <a:t>лактобактерий</a:t>
            </a:r>
            <a:r>
              <a:rPr lang="ru-RU" dirty="0"/>
              <a:t> на один-два порядка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Возрастание титра условно-патогенных микроорганизмов до умеренных значений (5-10</a:t>
            </a:r>
            <a:r>
              <a:rPr lang="ru-RU" altLang="ru-RU" baseline="30000" dirty="0">
                <a:solidFill>
                  <a:srgbClr val="000000"/>
                </a:solidFill>
              </a:rPr>
              <a:t>3</a:t>
            </a:r>
            <a:r>
              <a:rPr lang="ru-RU" altLang="ru-RU" dirty="0"/>
              <a:t> КОЕ/мл)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Отсутствие воспалительных изменений во влагалище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Появление </a:t>
            </a:r>
            <a:r>
              <a:rPr lang="ru-RU" dirty="0" err="1"/>
              <a:t>парабазальных</a:t>
            </a:r>
            <a:r>
              <a:rPr lang="ru-RU" dirty="0"/>
              <a:t> клеток эпителия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6242" y="4154935"/>
            <a:ext cx="11736371" cy="1831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Снижение титра </a:t>
            </a:r>
            <a:r>
              <a:rPr lang="ru-RU" sz="2400" dirty="0" err="1">
                <a:solidFill>
                  <a:schemeClr val="tx1"/>
                </a:solidFill>
              </a:rPr>
              <a:t>лактофлоры</a:t>
            </a:r>
            <a:r>
              <a:rPr lang="ru-RU" sz="2400" dirty="0">
                <a:solidFill>
                  <a:schemeClr val="tx1"/>
                </a:solidFill>
              </a:rPr>
              <a:t> в сочетании с присутствием в вагинальном содержимом отдельных </a:t>
            </a:r>
            <a:r>
              <a:rPr lang="ru-RU" sz="2400" dirty="0" err="1">
                <a:solidFill>
                  <a:schemeClr val="tx1"/>
                </a:solidFill>
              </a:rPr>
              <a:t>парабазальных</a:t>
            </a:r>
            <a:r>
              <a:rPr lang="ru-RU" sz="2400" dirty="0">
                <a:solidFill>
                  <a:schemeClr val="tx1"/>
                </a:solidFill>
              </a:rPr>
              <a:t> клеток может считаться признаком нарастания атрофических процессов в слизистой оболочке влагалища вследствие прогрессирующего эстрогенного дефицита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287" y="6090061"/>
            <a:ext cx="1087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>
                <a:solidFill>
                  <a:schemeClr val="bg1"/>
                </a:solidFill>
              </a:rPr>
              <a:t> В.Е. Балан. Клиническая картина, диагностика и лечение вагинальной атрофии в климактерии. Гинекология. 2009; 02:15-18</a:t>
            </a:r>
          </a:p>
        </p:txBody>
      </p:sp>
    </p:spTree>
    <p:extLst>
      <p:ext uri="{BB962C8B-B14F-4D97-AF65-F5344CB8AC3E}">
        <p14:creationId xmlns:p14="http://schemas.microsoft.com/office/powerpoint/2010/main" val="2360518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64" y="783014"/>
            <a:ext cx="10786872" cy="1499616"/>
          </a:xfrm>
        </p:spPr>
        <p:txBody>
          <a:bodyPr>
            <a:noAutofit/>
          </a:bodyPr>
          <a:lstStyle/>
          <a:p>
            <a:r>
              <a:rPr lang="ru-RU" b="1" dirty="0"/>
              <a:t>Несмотря на одинаковые клинические симптомы вагинальной атрофии в пери- и постменопаузе, диагностические показатели отличаются</a:t>
            </a:r>
            <a:endParaRPr lang="ru-RU" b="1" dirty="0">
              <a:solidFill>
                <a:srgbClr val="A4238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678" y="6178217"/>
            <a:ext cx="11140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solidFill>
                  <a:schemeClr val="bg1"/>
                </a:solidFill>
              </a:rPr>
              <a:t>Адаптировано из: В.Е. Балан. Клиническая картина, диагностика и лечение вагинальной атрофии в климактерии. Гинекология. 2009; 02:15-18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401893"/>
              </p:ext>
            </p:extLst>
          </p:nvPr>
        </p:nvGraphicFramePr>
        <p:xfrm>
          <a:off x="702564" y="2282630"/>
          <a:ext cx="10786872" cy="3584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6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6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6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926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Перименопауза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Постменопауза длительностью до 5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Постменопауза длительностью 5-10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27">
                <a:tc>
                  <a:txBody>
                    <a:bodyPr/>
                    <a:lstStyle/>
                    <a:p>
                      <a:r>
                        <a:rPr lang="en-US" sz="1400" dirty="0"/>
                        <a:t>pH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3,8-4,5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6,0-7,0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967">
                <a:tc>
                  <a:txBody>
                    <a:bodyPr/>
                    <a:lstStyle/>
                    <a:p>
                      <a:r>
                        <a:rPr lang="ru-RU" sz="1400" dirty="0"/>
                        <a:t>Значение зрелости влагалищного эпителия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65-70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30-35</a:t>
                      </a:r>
                      <a:endParaRPr lang="ru-RU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967">
                <a:tc>
                  <a:txBody>
                    <a:bodyPr/>
                    <a:lstStyle/>
                    <a:p>
                      <a:r>
                        <a:rPr lang="ru-RU" sz="1400" dirty="0"/>
                        <a:t>Индекс вагинального здоровья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4-5 баллов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1-2 баллов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727">
                <a:tc>
                  <a:txBody>
                    <a:bodyPr/>
                    <a:lstStyle/>
                    <a:p>
                      <a:r>
                        <a:rPr lang="ru-RU" sz="1400" dirty="0"/>
                        <a:t>«Условный </a:t>
                      </a:r>
                      <a:r>
                        <a:rPr lang="ru-RU" sz="1400" dirty="0" err="1"/>
                        <a:t>нормоценоз</a:t>
                      </a:r>
                      <a:r>
                        <a:rPr lang="ru-RU" sz="1400" dirty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59,8%</a:t>
                      </a:r>
                      <a:r>
                        <a:rPr lang="ru-RU" sz="1400" baseline="0" dirty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61,1%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347">
                <a:tc>
                  <a:txBody>
                    <a:bodyPr/>
                    <a:lstStyle/>
                    <a:p>
                      <a:r>
                        <a:rPr lang="ru-RU" sz="1400" dirty="0"/>
                        <a:t>Бактериальный </a:t>
                      </a:r>
                      <a:r>
                        <a:rPr lang="ru-RU" sz="1400" dirty="0" err="1"/>
                        <a:t>вагиноз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33,3%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347">
                <a:tc>
                  <a:txBody>
                    <a:bodyPr/>
                    <a:lstStyle/>
                    <a:p>
                      <a:r>
                        <a:rPr lang="ru-RU" sz="1400" dirty="0"/>
                        <a:t>Неспецифический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dirty="0"/>
                        <a:t>вагинит/</a:t>
                      </a:r>
                      <a:r>
                        <a:rPr lang="ru-RU" sz="1400" dirty="0" err="1"/>
                        <a:t>кольпит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6,1%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94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717" y="1269867"/>
            <a:ext cx="6501899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/>
              <a:t>Нормальная микрофлора влагалища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09717" y="2591521"/>
            <a:ext cx="10596822" cy="330556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ru-RU" dirty="0">
                <a:latin typeface="Cambria" panose="02040503050406030204" pitchFamily="18" charset="0"/>
              </a:rPr>
              <a:t>Lactobacillus spp.  90-95%</a:t>
            </a:r>
            <a:r>
              <a:rPr lang="ru-RU" altLang="ru-RU" dirty="0">
                <a:latin typeface="Cambria" panose="02040503050406030204" pitchFamily="18" charset="0"/>
              </a:rPr>
              <a:t> (5-6 видов)</a:t>
            </a:r>
            <a:endParaRPr lang="en-US" altLang="ru-RU" dirty="0">
              <a:latin typeface="Cambria" panose="02040503050406030204" pitchFamily="18" charset="0"/>
            </a:endParaRPr>
          </a:p>
          <a:p>
            <a:pPr eaLnBrk="1" hangingPunct="1"/>
            <a:r>
              <a:rPr lang="ru-RU" altLang="ru-RU" dirty="0">
                <a:latin typeface="Cambria" panose="02040503050406030204" pitchFamily="18" charset="0"/>
              </a:rPr>
              <a:t>Степень колонизации - 10</a:t>
            </a:r>
            <a:r>
              <a:rPr lang="ru-RU" altLang="ru-RU" baseline="30000" dirty="0">
                <a:latin typeface="Cambria" panose="02040503050406030204" pitchFamily="18" charset="0"/>
              </a:rPr>
              <a:t>7 </a:t>
            </a:r>
            <a:r>
              <a:rPr lang="ru-RU" altLang="ru-RU" dirty="0">
                <a:latin typeface="Cambria" panose="02040503050406030204" pitchFamily="18" charset="0"/>
              </a:rPr>
              <a:t>КОЕ/мл</a:t>
            </a:r>
          </a:p>
          <a:p>
            <a:pPr eaLnBrk="1" hangingPunct="1"/>
            <a:r>
              <a:rPr lang="ru-RU" altLang="ru-RU" dirty="0">
                <a:latin typeface="Cambria" panose="02040503050406030204" pitchFamily="18" charset="0"/>
              </a:rPr>
              <a:t>рН – 3.8 - 4.2</a:t>
            </a:r>
          </a:p>
          <a:p>
            <a:pPr eaLnBrk="1" hangingPunct="1"/>
            <a:r>
              <a:rPr lang="ru-RU" altLang="ru-RU" dirty="0">
                <a:latin typeface="Cambria" panose="02040503050406030204" pitchFamily="18" charset="0"/>
              </a:rPr>
              <a:t>отношение анаэробов к аэробам – 2-5 : 1</a:t>
            </a:r>
          </a:p>
          <a:p>
            <a:pPr eaLnBrk="1" hangingPunct="1"/>
            <a:r>
              <a:rPr lang="ru-RU" altLang="ru-RU" dirty="0" err="1">
                <a:latin typeface="Cambria" panose="02040503050406030204" pitchFamily="18" charset="0"/>
              </a:rPr>
              <a:t>Gardnerella</a:t>
            </a:r>
            <a:r>
              <a:rPr lang="ru-RU" altLang="ru-RU" dirty="0">
                <a:latin typeface="Cambria" panose="02040503050406030204" pitchFamily="18" charset="0"/>
              </a:rPr>
              <a:t> </a:t>
            </a:r>
            <a:r>
              <a:rPr lang="ru-RU" altLang="ru-RU" dirty="0" err="1">
                <a:latin typeface="Cambria" panose="02040503050406030204" pitchFamily="18" charset="0"/>
              </a:rPr>
              <a:t>vaginalis</a:t>
            </a:r>
            <a:r>
              <a:rPr lang="ru-RU" altLang="ru-RU" dirty="0">
                <a:latin typeface="Cambria" panose="02040503050406030204" pitchFamily="18" charset="0"/>
              </a:rPr>
              <a:t> у 5-60%, </a:t>
            </a:r>
            <a:r>
              <a:rPr lang="en-US" altLang="ru-RU" dirty="0" err="1">
                <a:latin typeface="Cambria" panose="02040503050406030204" pitchFamily="18" charset="0"/>
              </a:rPr>
              <a:t>Mobiluncus</a:t>
            </a:r>
            <a:r>
              <a:rPr lang="en-US" altLang="ru-RU" dirty="0">
                <a:latin typeface="Cambria" panose="02040503050406030204" pitchFamily="18" charset="0"/>
              </a:rPr>
              <a:t> spp. д</a:t>
            </a:r>
            <a:r>
              <a:rPr lang="ru-RU" altLang="ru-RU" dirty="0">
                <a:latin typeface="Cambria" panose="02040503050406030204" pitchFamily="18" charset="0"/>
              </a:rPr>
              <a:t>о 5%, </a:t>
            </a:r>
            <a:r>
              <a:rPr lang="en-US" altLang="ru-RU" dirty="0">
                <a:latin typeface="Cambria" panose="02040503050406030204" pitchFamily="18" charset="0"/>
              </a:rPr>
              <a:t>Mycoplasma </a:t>
            </a:r>
            <a:r>
              <a:rPr lang="en-US" altLang="ru-RU" dirty="0" err="1">
                <a:latin typeface="Cambria" panose="02040503050406030204" pitchFamily="18" charset="0"/>
              </a:rPr>
              <a:t>hominis</a:t>
            </a:r>
            <a:r>
              <a:rPr lang="en-US" altLang="ru-RU" dirty="0">
                <a:latin typeface="Cambria" panose="02040503050406030204" pitchFamily="18" charset="0"/>
              </a:rPr>
              <a:t> </a:t>
            </a:r>
            <a:r>
              <a:rPr lang="ru-RU" altLang="ru-RU" dirty="0">
                <a:latin typeface="Cambria" panose="02040503050406030204" pitchFamily="18" charset="0"/>
              </a:rPr>
              <a:t>у 15-30%, </a:t>
            </a:r>
            <a:r>
              <a:rPr lang="en-US" altLang="ru-RU" dirty="0">
                <a:latin typeface="Cambria" panose="02040503050406030204" pitchFamily="18" charset="0"/>
              </a:rPr>
              <a:t>Candida spp. </a:t>
            </a:r>
            <a:r>
              <a:rPr lang="ru-RU" altLang="ru-RU" dirty="0">
                <a:latin typeface="Cambria" panose="02040503050406030204" pitchFamily="18" charset="0"/>
              </a:rPr>
              <a:t>у 10-20% ( </a:t>
            </a:r>
            <a:r>
              <a:rPr lang="ru-RU" altLang="ru-RU" dirty="0">
                <a:latin typeface="Cambria" panose="02040503050406030204" pitchFamily="18" charset="0"/>
                <a:sym typeface="Symbol" panose="05050102010706020507" pitchFamily="18" charset="2"/>
              </a:rPr>
              <a:t>10</a:t>
            </a:r>
            <a:r>
              <a:rPr lang="ru-RU" altLang="ru-RU" baseline="30000" dirty="0">
                <a:latin typeface="Cambria" panose="02040503050406030204" pitchFamily="18" charset="0"/>
                <a:sym typeface="Symbol" panose="05050102010706020507" pitchFamily="18" charset="2"/>
              </a:rPr>
              <a:t>3</a:t>
            </a:r>
            <a:r>
              <a:rPr lang="ru-RU" altLang="ru-RU" dirty="0">
                <a:latin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ru-RU" altLang="ru-RU" dirty="0">
                <a:latin typeface="Cambria" panose="02040503050406030204" pitchFamily="18" charset="0"/>
              </a:rPr>
              <a:t>КОЕ/мл)</a:t>
            </a:r>
          </a:p>
          <a:p>
            <a:pPr eaLnBrk="1" hangingPunct="1"/>
            <a:endParaRPr lang="ru-RU" altLang="ru-RU" dirty="0">
              <a:latin typeface="Cambria" panose="02040503050406030204" pitchFamily="18" charset="0"/>
            </a:endParaRPr>
          </a:p>
        </p:txBody>
      </p:sp>
      <p:pic>
        <p:nvPicPr>
          <p:cNvPr id="7170" name="Picture 2" descr="http://www.lactobacterii.ru/images/lactobacterii-norm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73" y="903274"/>
            <a:ext cx="4892789" cy="33764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396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mignews.com/aimages/02_14/100214_183343_84535_2.jpg">
            <a:extLst>
              <a:ext uri="{FF2B5EF4-FFF2-40B4-BE49-F238E27FC236}">
                <a16:creationId xmlns:a16="http://schemas.microsoft.com/office/drawing/2014/main" id="{1FDF55AB-7123-4B39-BDF7-989997C67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4"/>
          <a:stretch/>
        </p:blipFill>
        <p:spPr bwMode="auto">
          <a:xfrm>
            <a:off x="285670" y="279132"/>
            <a:ext cx="3939368" cy="62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3">
            <a:extLst>
              <a:ext uri="{FF2B5EF4-FFF2-40B4-BE49-F238E27FC236}">
                <a16:creationId xmlns:a16="http://schemas.microsoft.com/office/drawing/2014/main" id="{F46699BE-7B6A-4BF2-9AA3-1541D269F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057" y="4504938"/>
            <a:ext cx="727329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4400" b="1" dirty="0">
                <a:latin typeface="PT Sans Narrow Bold"/>
                <a:ea typeface="MS Mincho" panose="02020609040205080304" pitchFamily="49" charset="-128"/>
              </a:rPr>
              <a:t>Лечить? Не лечить, а – вылечить!!!</a:t>
            </a:r>
          </a:p>
        </p:txBody>
      </p:sp>
    </p:spTree>
    <p:extLst>
      <p:ext uri="{BB962C8B-B14F-4D97-AF65-F5344CB8AC3E}">
        <p14:creationId xmlns:p14="http://schemas.microsoft.com/office/powerpoint/2010/main" val="1548157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pchute.com/reproductive/vagina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/>
          <a:stretch/>
        </p:blipFill>
        <p:spPr bwMode="auto">
          <a:xfrm>
            <a:off x="8347788" y="1691091"/>
            <a:ext cx="1839638" cy="1496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8" b="23936"/>
          <a:stretch/>
        </p:blipFill>
        <p:spPr>
          <a:xfrm>
            <a:off x="5149353" y="1691091"/>
            <a:ext cx="1741114" cy="1478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53" y="1673320"/>
            <a:ext cx="1709124" cy="1531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5702" y="900992"/>
            <a:ext cx="11635217" cy="707838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chemeClr val="tx1"/>
                </a:solidFill>
              </a:rPr>
              <a:t>Принципы терапии при бактериальном </a:t>
            </a:r>
            <a:r>
              <a:rPr lang="ru-RU" sz="3600" b="1" dirty="0" err="1">
                <a:solidFill>
                  <a:schemeClr val="tx1"/>
                </a:solidFill>
              </a:rPr>
              <a:t>вагинозе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5842" y="3950432"/>
            <a:ext cx="2563745" cy="12286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Подавление условно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патогенной флоры 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(в основном </a:t>
            </a:r>
            <a:r>
              <a:rPr lang="ru-RU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анаэробной</a:t>
            </a:r>
            <a:r>
              <a:rPr lang="ru-RU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7187" y="3933933"/>
            <a:ext cx="2232248" cy="1245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Профилактика грибковой супер инфекции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69266" y="3934773"/>
            <a:ext cx="3196682" cy="12599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Поддержание физиологической функции влагалища,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как  фактор восстановления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нормальной микрофлоры</a:t>
            </a:r>
          </a:p>
        </p:txBody>
      </p:sp>
      <p:sp>
        <p:nvSpPr>
          <p:cNvPr id="2" name="Down Arrow 1"/>
          <p:cNvSpPr/>
          <p:nvPr/>
        </p:nvSpPr>
        <p:spPr>
          <a:xfrm>
            <a:off x="2631015" y="3237339"/>
            <a:ext cx="533400" cy="714226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811705" y="3177995"/>
            <a:ext cx="443212" cy="720998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9048300" y="3205308"/>
            <a:ext cx="438614" cy="687389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414779" y="6206704"/>
            <a:ext cx="11120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i="1" dirty="0">
                <a:solidFill>
                  <a:schemeClr val="bg1"/>
                </a:solidFill>
              </a:rPr>
              <a:t>«Рациональные подходы к терапии бактериального </a:t>
            </a:r>
            <a:r>
              <a:rPr lang="ru-RU" sz="1600" i="1" dirty="0" err="1">
                <a:solidFill>
                  <a:schemeClr val="bg1"/>
                </a:solidFill>
              </a:rPr>
              <a:t>вагиноз</a:t>
            </a:r>
            <a:r>
              <a:rPr lang="ru-RU" sz="1600" i="1" dirty="0">
                <a:solidFill>
                  <a:schemeClr val="bg1"/>
                </a:solidFill>
              </a:rPr>
              <a:t>»  </a:t>
            </a:r>
            <a:r>
              <a:rPr lang="ru-RU" sz="1600" i="1" dirty="0" err="1">
                <a:solidFill>
                  <a:schemeClr val="bg1"/>
                </a:solidFill>
              </a:rPr>
              <a:t>В.Н.Прилепская</a:t>
            </a:r>
            <a:r>
              <a:rPr lang="ru-RU" sz="1600" i="1" dirty="0">
                <a:solidFill>
                  <a:schemeClr val="bg1"/>
                </a:solidFill>
              </a:rPr>
              <a:t> , </a:t>
            </a:r>
            <a:r>
              <a:rPr lang="ru-RU" sz="1600" i="1" dirty="0" err="1">
                <a:solidFill>
                  <a:schemeClr val="bg1"/>
                </a:solidFill>
              </a:rPr>
              <a:t>И.Ю.Фофанова</a:t>
            </a:r>
            <a:r>
              <a:rPr lang="ru-RU" sz="1600" i="1" dirty="0">
                <a:solidFill>
                  <a:schemeClr val="bg1"/>
                </a:solidFill>
              </a:rPr>
              <a:t> , Гинекология,  том 15 , №5, 2013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8338" y="5323672"/>
            <a:ext cx="1066471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«ПРЕДПОЧТЕНИЕ В ЛЕЧЕНИИ БВ ОТДАЕТСЯ КОМБИНИРОВАННЫМ ПРЕПАРАТАМ ДЛЯ МЕСТНОГО ПРИМЕНЕНИЯ» </a:t>
            </a:r>
            <a:br>
              <a:rPr lang="ru-RU" sz="2400" b="1" dirty="0"/>
            </a:b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241160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585ABC5-DECB-45D0-B775-29ADE4E2558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45208" y="1014685"/>
            <a:ext cx="467927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tx1"/>
                </a:solidFill>
                <a:latin typeface="+mj-lt"/>
              </a:rPr>
              <a:t>Алгоритм назначения </a:t>
            </a:r>
            <a:r>
              <a:rPr lang="ru-RU" sz="4000" b="1" dirty="0" err="1">
                <a:solidFill>
                  <a:schemeClr val="tx1"/>
                </a:solidFill>
                <a:latin typeface="+mj-lt"/>
              </a:rPr>
              <a:t>этиотропной</a:t>
            </a:r>
            <a:r>
              <a:rPr lang="ru-RU" sz="4000" b="1" dirty="0">
                <a:solidFill>
                  <a:schemeClr val="tx1"/>
                </a:solidFill>
                <a:latin typeface="+mj-lt"/>
              </a:rPr>
              <a:t> терапии 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8E53A220-7214-43E4-A020-C0DC1CE85C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031355"/>
              </p:ext>
            </p:extLst>
          </p:nvPr>
        </p:nvGraphicFramePr>
        <p:xfrm>
          <a:off x="3756177" y="760053"/>
          <a:ext cx="784887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2481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852" y="893338"/>
            <a:ext cx="8871684" cy="1609344"/>
          </a:xfrm>
        </p:spPr>
        <p:txBody>
          <a:bodyPr>
            <a:noAutofit/>
          </a:bodyPr>
          <a:lstStyle/>
          <a:p>
            <a:r>
              <a:rPr lang="ru-RU" b="1" dirty="0"/>
              <a:t>Рекомендованные и альтернативные схемы лечения БВ у небеременных женщин репродуктивного возраста</a:t>
            </a:r>
            <a:endParaRPr lang="ru-RU" dirty="0"/>
          </a:p>
        </p:txBody>
      </p:sp>
      <p:pic>
        <p:nvPicPr>
          <p:cNvPr id="6146" name="Picture 2" descr="Картинки по запросу ДИАГНОСТИКА И ЛЕЧЕНИЕ ЗАБОЛЕВАНИЙ, СОПРОВОЖДАЮЩИХСЯ ПАТОЛОГИЧЕСКИМИ ВЫДЕЛЕНИЯМИ ИЗ ПОЛОВЫХ ПУ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547" y="190036"/>
            <a:ext cx="2350159" cy="3378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4" y="2588221"/>
            <a:ext cx="10587638" cy="3277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9864" y="6036619"/>
            <a:ext cx="1046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latin typeface="Cambria" panose="02040503050406030204" pitchFamily="18" charset="0"/>
              </a:rPr>
              <a:t>Workowski</a:t>
            </a:r>
            <a:r>
              <a:rPr lang="en-US" i="1" dirty="0">
                <a:latin typeface="Cambria" panose="02040503050406030204" pitchFamily="18" charset="0"/>
              </a:rPr>
              <a:t> K., Berman S. Sexually Transmitted Diseases Treatment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nl-NL" i="1" dirty="0">
                <a:latin typeface="Cambria" panose="02040503050406030204" pitchFamily="18" charset="0"/>
              </a:rPr>
              <a:t>Guidelines,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nl-NL" i="1" dirty="0">
                <a:latin typeface="Cambria" panose="02040503050406030204" pitchFamily="18" charset="0"/>
              </a:rPr>
              <a:t>2010 // MMWR. – 2010. – Vol. 59 (RR12). – P. 1–110. URL:</a:t>
            </a:r>
            <a:r>
              <a:rPr lang="ru-RU" i="1" dirty="0">
                <a:latin typeface="Cambria" panose="02040503050406030204" pitchFamily="18" charset="0"/>
              </a:rPr>
              <a:t> </a:t>
            </a:r>
            <a:r>
              <a:rPr lang="en-US" i="1" dirty="0">
                <a:latin typeface="Cambria" panose="02040503050406030204" pitchFamily="18" charset="0"/>
              </a:rPr>
              <a:t>http://www.cdc.gov/mmwr.</a:t>
            </a:r>
            <a:endParaRPr lang="ru-RU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00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32" y="551717"/>
            <a:ext cx="11306629" cy="1219200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chemeClr val="tx1"/>
                </a:solidFill>
              </a:rPr>
              <a:t>Семейство препаратов «Нео-</a:t>
            </a:r>
            <a:r>
              <a:rPr lang="ru-RU" sz="3600" dirty="0" err="1">
                <a:solidFill>
                  <a:schemeClr val="tx1"/>
                </a:solidFill>
              </a:rPr>
              <a:t>Пенотран</a:t>
            </a:r>
            <a:r>
              <a:rPr lang="ru-RU" sz="3600" dirty="0">
                <a:solidFill>
                  <a:schemeClr val="tx1"/>
                </a:solidFill>
              </a:rPr>
              <a:t>»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2800" b="0" cap="none" dirty="0">
                <a:solidFill>
                  <a:schemeClr val="tx1"/>
                </a:solidFill>
              </a:rPr>
              <a:t>комбинированные препараты широкого спектра действия  для лечения вагинальных инфекций в соответствии с международными рекомендациями</a:t>
            </a:r>
            <a:endParaRPr lang="en-US" sz="3200" b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92" y="2216916"/>
            <a:ext cx="2211908" cy="1817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16" y="2160585"/>
            <a:ext cx="2267744" cy="1872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1173" y="3883163"/>
            <a:ext cx="36297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Состав</a:t>
            </a:r>
          </a:p>
          <a:p>
            <a:r>
              <a:rPr lang="ru-RU" sz="2400" dirty="0"/>
              <a:t>500 мг </a:t>
            </a:r>
            <a:r>
              <a:rPr lang="ru-RU" sz="2400" dirty="0" err="1"/>
              <a:t>метронидазола</a:t>
            </a:r>
            <a:r>
              <a:rPr lang="ru-RU" sz="2400" dirty="0"/>
              <a:t> </a:t>
            </a:r>
          </a:p>
          <a:p>
            <a:r>
              <a:rPr lang="ru-RU" sz="2400" dirty="0"/>
              <a:t>100 мг </a:t>
            </a:r>
            <a:r>
              <a:rPr lang="ru-RU" sz="2400" dirty="0" err="1"/>
              <a:t>миконазола</a:t>
            </a:r>
            <a:endParaRPr lang="ru-RU" sz="2400" dirty="0"/>
          </a:p>
          <a:p>
            <a:r>
              <a:rPr lang="en-US" sz="2400" dirty="0"/>
              <a:t>N</a:t>
            </a:r>
            <a:r>
              <a:rPr lang="ru-RU" sz="2400" dirty="0"/>
              <a:t>14</a:t>
            </a:r>
            <a:r>
              <a:rPr lang="en-US" sz="2400" dirty="0"/>
              <a:t> </a:t>
            </a:r>
            <a:r>
              <a:rPr lang="ru-RU" sz="2400" dirty="0"/>
              <a:t>     2 р/с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5023" y="3883163"/>
            <a:ext cx="35416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Состав</a:t>
            </a:r>
          </a:p>
          <a:p>
            <a:r>
              <a:rPr lang="ru-RU" sz="2400" dirty="0"/>
              <a:t>750 мг </a:t>
            </a:r>
            <a:r>
              <a:rPr lang="ru-RU" sz="2400" dirty="0" err="1"/>
              <a:t>метронидазола</a:t>
            </a:r>
            <a:r>
              <a:rPr lang="ru-RU" sz="2400" dirty="0"/>
              <a:t> </a:t>
            </a:r>
          </a:p>
          <a:p>
            <a:r>
              <a:rPr lang="ru-RU" sz="2400" dirty="0"/>
              <a:t>200 мг </a:t>
            </a:r>
            <a:r>
              <a:rPr lang="ru-RU" sz="2400" dirty="0" err="1"/>
              <a:t>миконазола</a:t>
            </a:r>
            <a:endParaRPr lang="en-US" sz="2400" dirty="0"/>
          </a:p>
          <a:p>
            <a:r>
              <a:rPr lang="en-US" sz="2400" dirty="0"/>
              <a:t>N7</a:t>
            </a:r>
            <a:r>
              <a:rPr lang="ru-RU" sz="2400" dirty="0"/>
              <a:t>      1 р/с</a:t>
            </a: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80" y="2216916"/>
            <a:ext cx="3014552" cy="1816519"/>
          </a:xfrm>
          <a:prstGeom prst="rect">
            <a:avLst/>
          </a:prstGeom>
        </p:spPr>
      </p:pic>
      <p:sp>
        <p:nvSpPr>
          <p:cNvPr id="14" name="Rectangle 4"/>
          <p:cNvSpPr/>
          <p:nvPr/>
        </p:nvSpPr>
        <p:spPr>
          <a:xfrm>
            <a:off x="4026651" y="3883163"/>
            <a:ext cx="407837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Состав</a:t>
            </a:r>
          </a:p>
          <a:p>
            <a:r>
              <a:rPr lang="ru-RU" sz="2400" dirty="0"/>
              <a:t>750 мг </a:t>
            </a:r>
            <a:r>
              <a:rPr lang="ru-RU" sz="2400" dirty="0" err="1"/>
              <a:t>метронидазола</a:t>
            </a:r>
            <a:r>
              <a:rPr lang="ru-RU" sz="2400" dirty="0"/>
              <a:t> </a:t>
            </a:r>
          </a:p>
          <a:p>
            <a:r>
              <a:rPr lang="ru-RU" sz="2400" dirty="0"/>
              <a:t>200 мг </a:t>
            </a:r>
            <a:r>
              <a:rPr lang="ru-RU" sz="2400" dirty="0" err="1"/>
              <a:t>миконазола</a:t>
            </a:r>
            <a:r>
              <a:rPr lang="ru-RU" sz="2400" dirty="0"/>
              <a:t> </a:t>
            </a:r>
          </a:p>
          <a:p>
            <a:r>
              <a:rPr lang="ru-RU" sz="2400" dirty="0"/>
              <a:t>100 мг </a:t>
            </a:r>
            <a:r>
              <a:rPr lang="ru-RU" sz="2400" dirty="0" err="1"/>
              <a:t>лидокаина</a:t>
            </a:r>
            <a:endParaRPr lang="ru-RU" sz="2400" dirty="0"/>
          </a:p>
          <a:p>
            <a:r>
              <a:rPr lang="en-US" sz="2400" dirty="0"/>
              <a:t>N7 </a:t>
            </a:r>
            <a:r>
              <a:rPr lang="ru-RU" sz="2400" dirty="0"/>
              <a:t>    </a:t>
            </a:r>
            <a:r>
              <a:rPr lang="en-US" sz="2400" dirty="0"/>
              <a:t> 1 </a:t>
            </a:r>
            <a:r>
              <a:rPr lang="ru-RU" sz="2400" dirty="0"/>
              <a:t>р</a:t>
            </a:r>
            <a:r>
              <a:rPr lang="en-GB" sz="2400" dirty="0"/>
              <a:t>/c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2143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3633" y="226080"/>
            <a:ext cx="11758367" cy="1608138"/>
          </a:xfrm>
        </p:spPr>
        <p:txBody>
          <a:bodyPr>
            <a:noAutofit/>
          </a:bodyPr>
          <a:lstStyle/>
          <a:p>
            <a:r>
              <a:rPr lang="ru-RU" sz="2800" b="1" dirty="0"/>
              <a:t>Комбинация компонентов в препарате Нео-</a:t>
            </a:r>
            <a:r>
              <a:rPr lang="ru-RU" sz="2800" b="1" dirty="0" err="1"/>
              <a:t>пенотран</a:t>
            </a:r>
            <a:r>
              <a:rPr lang="ru-RU" sz="2800" b="1" dirty="0"/>
              <a:t> перекрывает спектр возможных возбудителей вагинальных инфекций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1158869" y="1366709"/>
            <a:ext cx="4754563" cy="4616450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Метронидазол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b="1" u="sng" dirty="0">
                <a:solidFill>
                  <a:srgbClr val="FF0000"/>
                </a:solidFill>
              </a:rPr>
              <a:t>Активен</a:t>
            </a:r>
            <a:r>
              <a:rPr lang="ru-RU" sz="2400" dirty="0"/>
              <a:t> в отношении:</a:t>
            </a:r>
          </a:p>
          <a:p>
            <a:pPr marL="0" indent="0">
              <a:buNone/>
            </a:pPr>
            <a:r>
              <a:rPr lang="ru-RU" sz="2400" dirty="0"/>
              <a:t>Анаэробные бактерии</a:t>
            </a:r>
          </a:p>
          <a:p>
            <a:pPr marL="0" indent="0">
              <a:buNone/>
            </a:pPr>
            <a:r>
              <a:rPr lang="ru-RU" sz="2400" dirty="0"/>
              <a:t>Трихомонады</a:t>
            </a:r>
          </a:p>
          <a:p>
            <a:pPr marL="0" indent="0">
              <a:buNone/>
            </a:pPr>
            <a:r>
              <a:rPr lang="ru-RU" sz="2400" dirty="0"/>
              <a:t>Лямблии</a:t>
            </a:r>
          </a:p>
          <a:p>
            <a:pPr marL="0" indent="0">
              <a:buNone/>
            </a:pPr>
            <a:r>
              <a:rPr lang="ru-RU" sz="2400" b="1" u="sng" dirty="0">
                <a:solidFill>
                  <a:srgbClr val="FF0000"/>
                </a:solidFill>
              </a:rPr>
              <a:t>Не активен:</a:t>
            </a:r>
          </a:p>
          <a:p>
            <a:pPr marL="0" indent="0">
              <a:buNone/>
            </a:pPr>
            <a:r>
              <a:rPr lang="ru-RU" sz="2400" dirty="0"/>
              <a:t>Аэробные бактерии</a:t>
            </a:r>
          </a:p>
          <a:p>
            <a:pPr marL="0" indent="0">
              <a:buNone/>
            </a:pPr>
            <a:r>
              <a:rPr lang="ru-RU" sz="2400" dirty="0"/>
              <a:t>Грибы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6740525" y="1530350"/>
            <a:ext cx="5451475" cy="4795838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Миконазол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b="1" u="sng" dirty="0">
                <a:solidFill>
                  <a:srgbClr val="FF0000"/>
                </a:solidFill>
              </a:rPr>
              <a:t>Активен</a:t>
            </a:r>
            <a:r>
              <a:rPr lang="ru-RU" sz="2400" dirty="0"/>
              <a:t> в отношении:</a:t>
            </a:r>
          </a:p>
          <a:p>
            <a:pPr marL="0" indent="0">
              <a:buNone/>
            </a:pPr>
            <a:r>
              <a:rPr lang="ru-RU" sz="2400" dirty="0"/>
              <a:t>Дерматомицеты</a:t>
            </a:r>
          </a:p>
          <a:p>
            <a:pPr marL="0" indent="0">
              <a:buNone/>
            </a:pPr>
            <a:r>
              <a:rPr lang="ru-RU" sz="2400" dirty="0"/>
              <a:t>Дрожжи</a:t>
            </a:r>
          </a:p>
          <a:p>
            <a:pPr marL="0" indent="0">
              <a:buNone/>
            </a:pPr>
            <a:r>
              <a:rPr lang="ru-RU" sz="2400" dirty="0"/>
              <a:t>Патогенные грибы (</a:t>
            </a:r>
            <a:r>
              <a:rPr lang="en-US" sz="2400" dirty="0"/>
              <a:t>Candida </a:t>
            </a:r>
            <a:r>
              <a:rPr lang="en-US" sz="2400" dirty="0" err="1"/>
              <a:t>albicans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ru-RU" sz="2400" b="1" i="1" dirty="0"/>
              <a:t>Аэробные бактерии </a:t>
            </a:r>
            <a:r>
              <a:rPr lang="ru-RU" sz="2400" dirty="0"/>
              <a:t>(стафилококки, </a:t>
            </a:r>
            <a:r>
              <a:rPr lang="ru-RU" sz="2400" dirty="0">
                <a:solidFill>
                  <a:srgbClr val="7030A0"/>
                </a:solidFill>
              </a:rPr>
              <a:t>стрептококки</a:t>
            </a:r>
            <a:r>
              <a:rPr lang="ru-RU" sz="2400" dirty="0"/>
              <a:t>, кишечная палочка, </a:t>
            </a:r>
            <a:r>
              <a:rPr lang="ru-RU" sz="2400" dirty="0" err="1"/>
              <a:t>энтерокки</a:t>
            </a:r>
            <a:r>
              <a:rPr lang="ru-RU" sz="2400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4288" y="6057781"/>
            <a:ext cx="10018288" cy="768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Bef>
                <a:spcPts val="300"/>
              </a:spcBef>
              <a:buSzPts val="1100"/>
            </a:pPr>
            <a:r>
              <a:rPr lang="ru-RU" sz="2000" i="1" dirty="0">
                <a:solidFill>
                  <a:schemeClr val="bg1"/>
                </a:solidFill>
                <a:ea typeface="Calibri"/>
                <a:cs typeface="Times New Roman"/>
              </a:rPr>
              <a:t>В.Л. </a:t>
            </a:r>
            <a:r>
              <a:rPr lang="ru-RU" sz="2000" i="1" dirty="0" err="1">
                <a:solidFill>
                  <a:schemeClr val="bg1"/>
                </a:solidFill>
                <a:ea typeface="Calibri"/>
                <a:cs typeface="Times New Roman"/>
              </a:rPr>
              <a:t>Тютюник</a:t>
            </a:r>
            <a:r>
              <a:rPr lang="ru-RU" sz="2000" i="1" dirty="0">
                <a:solidFill>
                  <a:schemeClr val="bg1"/>
                </a:solidFill>
                <a:ea typeface="Calibri"/>
                <a:cs typeface="Times New Roman"/>
              </a:rPr>
              <a:t> и </a:t>
            </a:r>
            <a:r>
              <a:rPr lang="ru-RU" sz="2000" i="1" dirty="0" err="1">
                <a:solidFill>
                  <a:schemeClr val="bg1"/>
                </a:solidFill>
                <a:ea typeface="Calibri"/>
                <a:cs typeface="Times New Roman"/>
              </a:rPr>
              <a:t>соавт</a:t>
            </a:r>
            <a:r>
              <a:rPr lang="ru-RU" sz="2000" i="1" dirty="0">
                <a:solidFill>
                  <a:schemeClr val="bg1"/>
                </a:solidFill>
                <a:ea typeface="Calibri"/>
                <a:cs typeface="Times New Roman"/>
              </a:rPr>
              <a:t>. Терапия урогенитальных инфекций в период беременности// Ремедиум. 2017.№2.Репринт</a:t>
            </a:r>
          </a:p>
        </p:txBody>
      </p:sp>
      <p:sp>
        <p:nvSpPr>
          <p:cNvPr id="7" name="Плюс 6"/>
          <p:cNvSpPr/>
          <p:nvPr/>
        </p:nvSpPr>
        <p:spPr>
          <a:xfrm>
            <a:off x="4710069" y="2825688"/>
            <a:ext cx="1731264" cy="1698492"/>
          </a:xfrm>
          <a:prstGeom prst="mathPlu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10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0168" y="750749"/>
            <a:ext cx="10671048" cy="105919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Комбинация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метронидазол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+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миконазол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в отечественных регламентирующих документах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40256" y="1809946"/>
            <a:ext cx="10728960" cy="21974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/>
              <a:t>В Федеральных клинических рекомендациях «Диагностика и лечение заболеваний, сопровождающихся патологическими выделениями из половых путей женщины» от 2013 года указаны ОСНОВНЫЕ КОМБИНИРОВАННЫЕ ЛЕКАРСТВЕННЫЕ СРЕДСТВА для лечения вагинитов смешанной этиологии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582168" y="4062376"/>
          <a:ext cx="10728960" cy="1875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7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1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882">
                <a:tc>
                  <a:txBody>
                    <a:bodyPr/>
                    <a:lstStyle/>
                    <a:p>
                      <a:r>
                        <a:rPr lang="ru-RU" dirty="0"/>
                        <a:t>Действующее вещество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Схема лечения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399">
                <a:tc>
                  <a:txBody>
                    <a:bodyPr/>
                    <a:lstStyle/>
                    <a:p>
                      <a:r>
                        <a:rPr lang="ru-RU" dirty="0"/>
                        <a:t>Метронидазол 500 мг + </a:t>
                      </a:r>
                      <a:r>
                        <a:rPr lang="ru-RU" dirty="0" err="1"/>
                        <a:t>миконазола</a:t>
                      </a:r>
                      <a:r>
                        <a:rPr lang="ru-RU" dirty="0"/>
                        <a:t> нитрат 100 мг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 1 </a:t>
                      </a:r>
                      <a:r>
                        <a:rPr lang="ru-RU" dirty="0" err="1"/>
                        <a:t>ваг.супп</a:t>
                      </a:r>
                      <a:r>
                        <a:rPr lang="ru-RU" dirty="0"/>
                        <a:t>. 2 раза в сутки/ 7 дней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Метронидазол 750 мг + </a:t>
                      </a:r>
                      <a:r>
                        <a:rPr lang="ru-RU" dirty="0" err="1"/>
                        <a:t>миконазола</a:t>
                      </a:r>
                      <a:r>
                        <a:rPr lang="ru-RU" dirty="0"/>
                        <a:t> нитрат 200 мг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По 1 </a:t>
                      </a:r>
                      <a:r>
                        <a:rPr lang="ru-RU" dirty="0" err="1"/>
                        <a:t>ваг.супп</a:t>
                      </a:r>
                      <a:r>
                        <a:rPr lang="ru-RU" dirty="0"/>
                        <a:t>./ 7 дней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2168" y="6051551"/>
            <a:ext cx="1068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Диагностика и лечение заболеваний,  сопровождающихся патологическими выделениями  из половых путей женщин. Москва, 2013, Приложение 3</a:t>
            </a:r>
          </a:p>
        </p:txBody>
      </p:sp>
    </p:spTree>
    <p:extLst>
      <p:ext uri="{BB962C8B-B14F-4D97-AF65-F5344CB8AC3E}">
        <p14:creationId xmlns:p14="http://schemas.microsoft.com/office/powerpoint/2010/main" val="299180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563" y="991908"/>
            <a:ext cx="11294208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Манифестация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кандидозной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инфекции на фоне имеющегося инфекционного процесса влагалища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85571" y="2158567"/>
            <a:ext cx="5791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Вагиниты любой этиологии способствуют активации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вульвовагинального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кандидоза, который, в свою очередь, осложняет течение и усложняет лечение вагинита, обусловленного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бактериально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-вирусной инфекцией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70119" y="6128885"/>
            <a:ext cx="7220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>
                <a:solidFill>
                  <a:schemeClr val="bg1"/>
                </a:solidFill>
              </a:rPr>
              <a:t>Краснопольский В. И. с </a:t>
            </a:r>
            <a:r>
              <a:rPr lang="ru-RU" sz="2000" i="1" dirty="0" err="1">
                <a:solidFill>
                  <a:schemeClr val="bg1"/>
                </a:solidFill>
              </a:rPr>
              <a:t>соавт</a:t>
            </a:r>
            <a:r>
              <a:rPr lang="ru-RU" sz="2000" i="1" dirty="0">
                <a:solidFill>
                  <a:schemeClr val="bg1"/>
                </a:solidFill>
              </a:rPr>
              <a:t>., 2005; Мальцева Л. И. с </a:t>
            </a:r>
            <a:r>
              <a:rPr lang="ru-RU" sz="2000" i="1" dirty="0" err="1">
                <a:solidFill>
                  <a:schemeClr val="bg1"/>
                </a:solidFill>
              </a:rPr>
              <a:t>соавт</a:t>
            </a:r>
            <a:r>
              <a:rPr lang="ru-RU" sz="2000" i="1" dirty="0">
                <a:solidFill>
                  <a:schemeClr val="bg1"/>
                </a:solidFill>
              </a:rPr>
              <a:t>., 2004, 2007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3728DAF-4CB6-4BED-941D-F5CA2D93EC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96875"/>
              </p:ext>
            </p:extLst>
          </p:nvPr>
        </p:nvGraphicFramePr>
        <p:xfrm>
          <a:off x="-567912" y="1941921"/>
          <a:ext cx="6968713" cy="4772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3991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078" y="798903"/>
            <a:ext cx="10979721" cy="1146604"/>
          </a:xfrm>
        </p:spPr>
        <p:txBody>
          <a:bodyPr>
            <a:noAutofit/>
          </a:bodyPr>
          <a:lstStyle/>
          <a:p>
            <a:r>
              <a:rPr lang="ru-RU" sz="3600" b="1" dirty="0"/>
              <a:t>КРИТЕРИЙ ВЫБОРА </a:t>
            </a:r>
            <a:r>
              <a:rPr lang="ru-RU" sz="3600" b="1" dirty="0" err="1"/>
              <a:t>антимикотика</a:t>
            </a:r>
            <a:r>
              <a:rPr lang="ru-RU" sz="3600" b="1" dirty="0"/>
              <a:t> для лечения вагинальных инфекций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376" y="1762392"/>
            <a:ext cx="11176752" cy="6989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err="1"/>
              <a:t>Антимикотик</a:t>
            </a:r>
            <a:r>
              <a:rPr lang="ru-RU" sz="3600" dirty="0"/>
              <a:t> из группы </a:t>
            </a:r>
            <a:r>
              <a:rPr lang="ru-RU" sz="3600" dirty="0" err="1"/>
              <a:t>азолов</a:t>
            </a:r>
            <a:r>
              <a:rPr lang="ru-RU" sz="3600" dirty="0"/>
              <a:t> – </a:t>
            </a:r>
            <a:r>
              <a:rPr lang="ru-RU" sz="3600" b="1" dirty="0" err="1">
                <a:solidFill>
                  <a:schemeClr val="tx2"/>
                </a:solidFill>
              </a:rPr>
              <a:t>миконазол</a:t>
            </a:r>
            <a:r>
              <a:rPr lang="ru-RU" sz="3600" b="1" dirty="0">
                <a:solidFill>
                  <a:schemeClr val="tx2"/>
                </a:solidFill>
              </a:rPr>
              <a:t> </a:t>
            </a:r>
          </a:p>
          <a:p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078" y="2461368"/>
            <a:ext cx="115241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На основе доказательств преимущества использования </a:t>
            </a:r>
            <a:r>
              <a:rPr lang="ru-RU" sz="2400" dirty="0" err="1"/>
              <a:t>азолов</a:t>
            </a:r>
            <a:r>
              <a:rPr lang="ru-RU" sz="2400" dirty="0"/>
              <a:t> (в частности, </a:t>
            </a:r>
            <a:r>
              <a:rPr lang="ru-RU" sz="2400" b="1" dirty="0" err="1"/>
              <a:t>миконазола</a:t>
            </a:r>
            <a:r>
              <a:rPr lang="ru-RU" sz="2400" dirty="0"/>
              <a:t>) для местного лечения вульвовагинального кандидоза перед </a:t>
            </a:r>
            <a:r>
              <a:rPr lang="ru-RU" sz="2400" dirty="0" err="1"/>
              <a:t>полиеновыми</a:t>
            </a:r>
            <a:r>
              <a:rPr lang="ru-RU" sz="2400" dirty="0"/>
              <a:t> антибиотиками (</a:t>
            </a:r>
            <a:r>
              <a:rPr lang="ru-RU" sz="2400" dirty="0" err="1"/>
              <a:t>нистатин</a:t>
            </a:r>
            <a:r>
              <a:rPr lang="ru-RU" sz="2400" dirty="0"/>
              <a:t>, </a:t>
            </a:r>
            <a:r>
              <a:rPr lang="ru-RU" sz="2400" dirty="0" err="1"/>
              <a:t>натамицин</a:t>
            </a:r>
            <a:r>
              <a:rPr lang="ru-RU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В составе комбинированных препаратов с </a:t>
            </a:r>
            <a:r>
              <a:rPr lang="ru-RU" sz="2400" b="1" dirty="0" err="1"/>
              <a:t>метронидазолом</a:t>
            </a:r>
            <a:r>
              <a:rPr lang="ru-RU" sz="2400" b="1" dirty="0"/>
              <a:t> используется </a:t>
            </a:r>
            <a:r>
              <a:rPr lang="ru-RU" sz="2400" b="1" dirty="0" err="1"/>
              <a:t>миконазол</a:t>
            </a:r>
            <a:endParaRPr lang="ru-R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/>
              <a:t>Полиеновые</a:t>
            </a:r>
            <a:r>
              <a:rPr lang="ru-RU" sz="2400" dirty="0"/>
              <a:t> </a:t>
            </a:r>
            <a:r>
              <a:rPr lang="ru-RU" sz="2400" dirty="0" err="1"/>
              <a:t>антимикотики</a:t>
            </a:r>
            <a:r>
              <a:rPr lang="ru-RU" sz="2400" dirty="0"/>
              <a:t> (</a:t>
            </a:r>
            <a:r>
              <a:rPr lang="ru-RU" sz="2400" dirty="0" err="1"/>
              <a:t>нистатин</a:t>
            </a:r>
            <a:r>
              <a:rPr lang="ru-RU" sz="2400" dirty="0"/>
              <a:t>, </a:t>
            </a:r>
            <a:r>
              <a:rPr lang="ru-RU" sz="2400" dirty="0" err="1"/>
              <a:t>натамицин</a:t>
            </a:r>
            <a:r>
              <a:rPr lang="ru-RU" sz="2400" dirty="0"/>
              <a:t>): альтернатива имидазолом при лечении ВВК, вызванного </a:t>
            </a:r>
            <a:r>
              <a:rPr lang="en-US" sz="2400" dirty="0">
                <a:latin typeface="Cambria" panose="02040503050406030204" pitchFamily="18" charset="0"/>
              </a:rPr>
              <a:t>Candida non-</a:t>
            </a:r>
            <a:r>
              <a:rPr lang="en-US" sz="2400" dirty="0" err="1">
                <a:latin typeface="Cambria" panose="02040503050406030204" pitchFamily="18" charset="0"/>
              </a:rPr>
              <a:t>albicans</a:t>
            </a:r>
            <a:r>
              <a:rPr lang="ru-RU" sz="2400" dirty="0">
                <a:latin typeface="Cambria" panose="02040503050406030204" pitchFamily="18" charset="0"/>
              </a:rPr>
              <a:t> (10-15%), препараты выбора при лечении резистентных форм ВВК, вызванных </a:t>
            </a:r>
            <a:r>
              <a:rPr lang="en-US" sz="2400" dirty="0">
                <a:latin typeface="Cambria" panose="02040503050406030204" pitchFamily="18" charset="0"/>
              </a:rPr>
              <a:t>non-</a:t>
            </a:r>
            <a:r>
              <a:rPr lang="en-US" sz="2400" dirty="0" err="1">
                <a:latin typeface="Cambria" panose="02040503050406030204" pitchFamily="18" charset="0"/>
              </a:rPr>
              <a:t>albicans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Candida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spp. </a:t>
            </a:r>
            <a:r>
              <a:rPr lang="ru-RU" sz="2400" dirty="0"/>
              <a:t>(</a:t>
            </a:r>
            <a:r>
              <a:rPr lang="en-US" sz="2400" dirty="0"/>
              <a:t>&lt;</a:t>
            </a:r>
            <a:r>
              <a:rPr lang="ru-RU" sz="2400" dirty="0"/>
              <a:t>5% случаев ВВК)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078" y="6245060"/>
            <a:ext cx="11668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CDC 2010 Treatment Guidelines www.cdc.gov/std/treatment/2010/vaginal-discharge.htm</a:t>
            </a:r>
          </a:p>
          <a:p>
            <a:pPr algn="r"/>
            <a:r>
              <a:rPr lang="en-US" sz="1400" i="1" dirty="0">
                <a:solidFill>
                  <a:schemeClr val="bg1"/>
                </a:solidFill>
              </a:rPr>
              <a:t>2015 Sexually Transmitted Diseases Treatment Guidelines. Vulvovaginal Candidiasis www.cdc.gov/std/tg2015/candidiasis.htm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59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016" y="94805"/>
            <a:ext cx="10487320" cy="10492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600" b="1" dirty="0"/>
              <a:t>Сравнение антимикотической активности </a:t>
            </a:r>
            <a:r>
              <a:rPr lang="ru-RU" sz="3600" b="1" dirty="0" err="1"/>
              <a:t>миконазола</a:t>
            </a:r>
            <a:r>
              <a:rPr lang="ru-RU" sz="3600" b="1" dirty="0"/>
              <a:t> и </a:t>
            </a:r>
            <a:r>
              <a:rPr lang="ru-RU" sz="3600" b="1" dirty="0" err="1"/>
              <a:t>нистатина</a:t>
            </a:r>
            <a:endParaRPr lang="ru-RU" sz="36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6" y="1059199"/>
            <a:ext cx="7772400" cy="50263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446416" y="1966437"/>
            <a:ext cx="354212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 сравнении антимикотической активности </a:t>
            </a:r>
            <a:r>
              <a:rPr lang="ru-RU" dirty="0" err="1"/>
              <a:t>миконазола</a:t>
            </a:r>
            <a:r>
              <a:rPr lang="ru-RU" dirty="0"/>
              <a:t> и </a:t>
            </a:r>
            <a:r>
              <a:rPr lang="ru-RU" dirty="0" err="1"/>
              <a:t>нистатина</a:t>
            </a:r>
            <a:r>
              <a:rPr lang="ru-RU" dirty="0"/>
              <a:t>, первый оказался более эффективным в отношении всех исследуемых грибков.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 концентрации </a:t>
            </a:r>
            <a:r>
              <a:rPr lang="ru-RU" dirty="0" err="1"/>
              <a:t>миконазола</a:t>
            </a:r>
            <a:r>
              <a:rPr lang="ru-RU" dirty="0"/>
              <a:t> 10 мкг/мл полностью прекращался рост C. </a:t>
            </a:r>
            <a:r>
              <a:rPr lang="en-US" dirty="0"/>
              <a:t>A</a:t>
            </a:r>
            <a:r>
              <a:rPr lang="ru-RU" dirty="0" err="1"/>
              <a:t>lbicans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4978" y="6255316"/>
            <a:ext cx="10695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</a:rPr>
              <a:t>Van </a:t>
            </a:r>
            <a:r>
              <a:rPr lang="en-US" sz="1600" i="1" dirty="0" err="1">
                <a:solidFill>
                  <a:schemeClr val="bg1"/>
                </a:solidFill>
              </a:rPr>
              <a:t>Cutsem</a:t>
            </a:r>
            <a:r>
              <a:rPr lang="en-US" sz="1600" i="1" dirty="0">
                <a:solidFill>
                  <a:schemeClr val="bg1"/>
                </a:solidFill>
              </a:rPr>
              <a:t> J.M., </a:t>
            </a:r>
            <a:r>
              <a:rPr lang="en-US" sz="1600" i="1" dirty="0" err="1">
                <a:solidFill>
                  <a:schemeClr val="bg1"/>
                </a:solidFill>
              </a:rPr>
              <a:t>Thienpont</a:t>
            </a:r>
            <a:r>
              <a:rPr lang="en-US" sz="1600" i="1" dirty="0">
                <a:solidFill>
                  <a:schemeClr val="bg1"/>
                </a:solidFill>
              </a:rPr>
              <a:t> D. Miconazole, a broad-spectrum </a:t>
            </a:r>
            <a:r>
              <a:rPr lang="en-US" sz="1600" i="1" dirty="0" err="1">
                <a:solidFill>
                  <a:schemeClr val="bg1"/>
                </a:solidFill>
              </a:rPr>
              <a:t>antimycotic</a:t>
            </a:r>
            <a:r>
              <a:rPr lang="en-US" sz="1600" i="1" dirty="0">
                <a:solidFill>
                  <a:schemeClr val="bg1"/>
                </a:solidFill>
              </a:rPr>
              <a:t> agent with antibacterial activity. Chemotherapy 1972; 17: 392-404.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70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6374" y="76937"/>
            <a:ext cx="10963373" cy="567554"/>
          </a:xfrm>
        </p:spPr>
        <p:txBody>
          <a:bodyPr>
            <a:normAutofit/>
          </a:bodyPr>
          <a:lstStyle/>
          <a:p>
            <a:r>
              <a:rPr lang="az-Cyrl-AZ" b="1" dirty="0"/>
              <a:t>Вагинальные механизмы обороны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77071" y="801917"/>
            <a:ext cx="11632676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latin typeface="+mj-lt"/>
              </a:rPr>
              <a:t>Несколько механизмов здоровой экосистемы влагалища защищает женщин от различных вагинальных инфекций и осложнений беременности</a:t>
            </a:r>
          </a:p>
        </p:txBody>
      </p:sp>
      <p:pic>
        <p:nvPicPr>
          <p:cNvPr id="10" name="Picture 6" descr="Vagina23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509" y="2355868"/>
            <a:ext cx="3835951" cy="2305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70717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77071" y="1549199"/>
            <a:ext cx="39890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Both"/>
            </a:pPr>
            <a:r>
              <a:rPr lang="az-Cyrl-AZ" sz="1400" b="1" cap="small" dirty="0">
                <a:latin typeface="Calibri" panose="020F0502020204030204" pitchFamily="34" charset="0"/>
                <a:cs typeface="Calibri" panose="020F0502020204030204" pitchFamily="34" charset="0"/>
              </a:rPr>
              <a:t>ВАГИНАЛЬНЫЙ ЭПИТЕЛИЙ</a:t>
            </a:r>
            <a:endParaRPr lang="de-CH" sz="1400" b="1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7"/>
          <p:cNvPicPr>
            <a:picLocks noChangeArrowheads="1"/>
          </p:cNvPicPr>
          <p:nvPr/>
        </p:nvPicPr>
        <p:blipFill rotWithShape="1"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9460" y="2244177"/>
            <a:ext cx="4060473" cy="2525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70717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366135" y="1549199"/>
            <a:ext cx="41764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cap="small" dirty="0"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az-Cyrl-AZ" sz="1400" b="1" cap="small" dirty="0">
                <a:latin typeface="Calibri" panose="020F0502020204030204" pitchFamily="34" charset="0"/>
                <a:cs typeface="Calibri" panose="020F0502020204030204" pitchFamily="34" charset="0"/>
              </a:rPr>
              <a:t>ФЛОРА ВЛАГАЛИЩА (ЛАКТОБАКТЕРИИ)</a:t>
            </a:r>
            <a:endParaRPr lang="en-GB" sz="1400" b="1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18886" y="4610528"/>
            <a:ext cx="792162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7800" indent="-177800" algn="ctr" fontAlgn="base">
              <a:spcBef>
                <a:spcPct val="20000"/>
              </a:spcBef>
              <a:spcAft>
                <a:spcPct val="0"/>
              </a:spcAft>
              <a:buClr>
                <a:srgbClr val="00488E"/>
              </a:buClr>
            </a:pPr>
            <a:r>
              <a:rPr lang="en-GB" sz="1600" b="1" cap="small" dirty="0">
                <a:latin typeface="Cambria" panose="02040503050406030204" pitchFamily="18" charset="0"/>
              </a:rPr>
              <a:t>(3) </a:t>
            </a:r>
            <a:r>
              <a:rPr lang="az-Cyrl-AZ" sz="1600" b="1" cap="small" dirty="0">
                <a:latin typeface="Cambria" panose="02040503050406030204" pitchFamily="18" charset="0"/>
              </a:rPr>
              <a:t>Гуморальный и клеточный иммунитет:</a:t>
            </a:r>
            <a:endParaRPr lang="az-Cyrl-AZ" sz="1400" b="1" cap="small" dirty="0">
              <a:latin typeface="Cambria" panose="02040503050406030204" pitchFamily="18" charset="0"/>
            </a:endParaRPr>
          </a:p>
          <a:p>
            <a:pPr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Секреторный </a:t>
            </a:r>
            <a:r>
              <a:rPr lang="en-US" altLang="ru-RU" sz="1600" dirty="0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Ig A</a:t>
            </a:r>
            <a:endParaRPr lang="ru-RU" altLang="ru-RU" sz="1600" dirty="0">
              <a:latin typeface="Cambria" panose="02040503050406030204" pitchFamily="18" charset="0"/>
              <a:ea typeface="Arial Cyr" panose="020B0604020202020204" pitchFamily="34" charset="0"/>
              <a:cs typeface="Arial Cyr" panose="020B0604020202020204" pitchFamily="34" charset="0"/>
            </a:endParaRPr>
          </a:p>
          <a:p>
            <a:pPr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Гуморальные факторы    (лизоцим, </a:t>
            </a:r>
            <a:r>
              <a:rPr lang="ru-RU" altLang="ru-RU" sz="1600" dirty="0" err="1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фибронектин</a:t>
            </a:r>
            <a:r>
              <a:rPr lang="ru-RU" altLang="ru-RU" sz="1600" dirty="0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,  </a:t>
            </a:r>
            <a:r>
              <a:rPr lang="ru-RU" altLang="ru-RU" sz="1600" dirty="0" err="1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лактоферрин</a:t>
            </a:r>
            <a:r>
              <a:rPr lang="ru-RU" altLang="ru-RU" sz="1600" dirty="0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 и др.) </a:t>
            </a:r>
          </a:p>
          <a:p>
            <a:pPr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Система комплемента</a:t>
            </a:r>
          </a:p>
          <a:p>
            <a:pPr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Система интерферонов</a:t>
            </a:r>
          </a:p>
          <a:p>
            <a:pPr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Cambria" panose="02040503050406030204" pitchFamily="18" charset="0"/>
                <a:ea typeface="Arial Cyr" panose="020B0604020202020204" pitchFamily="34" charset="0"/>
                <a:cs typeface="Arial Cyr" panose="020B0604020202020204" pitchFamily="34" charset="0"/>
              </a:rPr>
              <a:t>Система фагоцитоза </a:t>
            </a:r>
            <a:endParaRPr lang="ru-RU" altLang="ru-RU" dirty="0">
              <a:latin typeface="Cambria" panose="02040503050406030204" pitchFamily="18" charset="0"/>
              <a:ea typeface="Arial Cyr" panose="020B0604020202020204" pitchFamily="34" charset="0"/>
              <a:cs typeface="Arial Cyr" panose="020B0604020202020204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289844" y="6269297"/>
            <a:ext cx="79672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GB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Vignali &amp; Balmer, 1995; Merk et al, 2005; Unlu &amp; Donders 2011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email">
            <a:lum contras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126" y="1958939"/>
            <a:ext cx="2340106" cy="168449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633" y="1958939"/>
            <a:ext cx="2331938" cy="1684496"/>
          </a:xfrm>
          <a:prstGeom prst="rect">
            <a:avLst/>
          </a:prstGeom>
          <a:ln w="9525" algn="ctr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488E">
                    <a:alpha val="50000"/>
                  </a:srgbClr>
                </a:solidFill>
              </a14:hiddenFill>
            </a:ext>
          </a:extLst>
        </p:spPr>
      </p:pic>
      <p:pic>
        <p:nvPicPr>
          <p:cNvPr id="15362" name="Picture 2" descr="Похожее изображение">
            <a:extLst>
              <a:ext uri="{FF2B5EF4-FFF2-40B4-BE49-F238E27FC236}">
                <a16:creationId xmlns:a16="http://schemas.microsoft.com/office/drawing/2014/main" id="{F847F9C8-BB81-4FE7-9D4C-0D79FF87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512" y="2258642"/>
            <a:ext cx="3260088" cy="2445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EFE257-C691-4760-B1D8-7ECAC2CF1D80}"/>
              </a:ext>
            </a:extLst>
          </p:cNvPr>
          <p:cNvSpPr/>
          <p:nvPr/>
        </p:nvSpPr>
        <p:spPr>
          <a:xfrm>
            <a:off x="7358733" y="4927057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+mj-lt"/>
              </a:rPr>
              <a:t>(4) СОСТАВ  ВЛАГАЛИЩНОЙ  ЖИДКОСТИ; </a:t>
            </a:r>
          </a:p>
          <a:p>
            <a:pPr algn="just">
              <a:defRPr/>
            </a:pPr>
            <a:r>
              <a:rPr lang="ru-RU" sz="1400" b="1" dirty="0">
                <a:latin typeface="+mj-lt"/>
              </a:rPr>
              <a:t>(5) ПРОДУКТЫ  МИКРОБНОГО  МЕТАБОЛИЗМА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768045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289" y="5486064"/>
            <a:ext cx="10983950" cy="63408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Cambria" panose="02040503050406030204" pitchFamily="18" charset="0"/>
              </a:rPr>
              <a:t>Новое требование к </a:t>
            </a:r>
            <a:r>
              <a:rPr lang="ru-RU" sz="1800" b="1" dirty="0" err="1">
                <a:latin typeface="Cambria" panose="02040503050406030204" pitchFamily="18" charset="0"/>
              </a:rPr>
              <a:t>антимикотику</a:t>
            </a:r>
            <a:r>
              <a:rPr lang="ru-RU" sz="1800" b="1" dirty="0">
                <a:latin typeface="Cambria" panose="02040503050406030204" pitchFamily="18" charset="0"/>
              </a:rPr>
              <a:t> — разрушение </a:t>
            </a:r>
            <a:r>
              <a:rPr lang="ru-RU" sz="1800" b="1" dirty="0" err="1">
                <a:latin typeface="Cambria" panose="02040503050406030204" pitchFamily="18" charset="0"/>
              </a:rPr>
              <a:t>кандидных</a:t>
            </a:r>
            <a:r>
              <a:rPr lang="ru-RU" sz="1800" b="1" dirty="0">
                <a:latin typeface="Cambria" panose="02040503050406030204" pitchFamily="18" charset="0"/>
              </a:rPr>
              <a:t> биоплёнок на слизистой</a:t>
            </a:r>
            <a:endParaRPr lang="ru-RU" sz="1800" dirty="0">
              <a:latin typeface="Cambria" panose="0204050305040603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4289" y="-33186"/>
            <a:ext cx="11151219" cy="1329277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БИОЛОГИЧЕСКОЕ ЗНАЧЕНИЕ БИОПЛЁНОК — повышение резистентности, что незамедлительно сказывается на эффективности лечения</a:t>
            </a:r>
          </a:p>
          <a:p>
            <a:pPr marL="0" indent="0">
              <a:buNone/>
            </a:pPr>
            <a:endParaRPr lang="ru-RU" sz="28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9743" y="6116440"/>
            <a:ext cx="9466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Gebremedhin S, Dorocka-Bobkowska B, Prylinski M, Konopka K, Duzgunes N.</a:t>
            </a:r>
            <a:r>
              <a:rPr lang="ru-RU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Miconazole activity against Candida biofilms developed on acrylic discs</a:t>
            </a:r>
            <a:r>
              <a:rPr lang="ru-RU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// </a:t>
            </a:r>
            <a:r>
              <a:rPr lang="en-US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J</a:t>
            </a:r>
            <a:r>
              <a:rPr lang="ru-RU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Physiol</a:t>
            </a:r>
            <a:r>
              <a:rPr lang="ru-RU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Pharmacol</a:t>
            </a:r>
            <a:r>
              <a:rPr lang="en-US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. </a:t>
            </a:r>
            <a:r>
              <a:rPr lang="ru-RU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2014 Aug;65(4):593-600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55" y="1502311"/>
            <a:ext cx="5163013" cy="396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86403" y="2616331"/>
            <a:ext cx="60997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ambria" panose="02040503050406030204" pitchFamily="18" charset="0"/>
              </a:rPr>
              <a:t>In vitro: </a:t>
            </a:r>
            <a:r>
              <a:rPr lang="ru-RU" sz="3200" dirty="0">
                <a:latin typeface="Cambria" panose="02040503050406030204" pitchFamily="18" charset="0"/>
              </a:rPr>
              <a:t>снижение активности биоплёнки, образованной различными штаммами рода </a:t>
            </a:r>
            <a:r>
              <a:rPr lang="ru-RU" sz="3200" dirty="0" err="1">
                <a:latin typeface="Cambria" panose="02040503050406030204" pitchFamily="18" charset="0"/>
              </a:rPr>
              <a:t>Candida</a:t>
            </a:r>
            <a:r>
              <a:rPr lang="ru-RU" sz="3200" dirty="0">
                <a:latin typeface="Cambria" panose="02040503050406030204" pitchFamily="18" charset="0"/>
              </a:rPr>
              <a:t>, под действием </a:t>
            </a:r>
            <a:r>
              <a:rPr lang="ru-RU" sz="3200" dirty="0" err="1">
                <a:latin typeface="Cambria" panose="02040503050406030204" pitchFamily="18" charset="0"/>
              </a:rPr>
              <a:t>миконазола</a:t>
            </a:r>
            <a:r>
              <a:rPr lang="ru-RU" sz="3200" dirty="0">
                <a:latin typeface="Cambria" panose="02040503050406030204" pitchFamily="18" charset="0"/>
              </a:rPr>
              <a:t> на 50%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3668" y="1364831"/>
            <a:ext cx="6043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A32380"/>
                </a:solidFill>
              </a:rPr>
              <a:t>В составе биопленок резистентность грибов к лекарственному препарату увеличилась с 64 до 1000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222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425" y="898143"/>
            <a:ext cx="9593447" cy="990600"/>
          </a:xfrm>
        </p:spPr>
        <p:txBody>
          <a:bodyPr>
            <a:noAutofit/>
          </a:bodyPr>
          <a:lstStyle/>
          <a:p>
            <a:r>
              <a:rPr lang="ru-RU" b="1" dirty="0" err="1"/>
              <a:t>Миконазол</a:t>
            </a:r>
            <a:r>
              <a:rPr lang="ru-RU" b="1" dirty="0"/>
              <a:t> активирует синтез </a:t>
            </a:r>
            <a:r>
              <a:rPr lang="ru-RU" b="1" dirty="0" err="1"/>
              <a:t>фарнезола</a:t>
            </a:r>
            <a:r>
              <a:rPr lang="ru-RU" b="1" dirty="0"/>
              <a:t> в клетках </a:t>
            </a:r>
            <a:r>
              <a:rPr lang="en-US" b="1" dirty="0"/>
              <a:t>Candida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60157" y="1858565"/>
            <a:ext cx="6315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Блокирует переход из </a:t>
            </a:r>
            <a:r>
              <a:rPr lang="en-US" sz="2400" dirty="0"/>
              <a:t>Candida</a:t>
            </a:r>
            <a:r>
              <a:rPr lang="ru-RU" sz="2400" dirty="0"/>
              <a:t> из дрожжевой формы в агрессивную, вирулентную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Блокирует образование биопленок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18940" y="6173401"/>
            <a:ext cx="107608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bg1"/>
                </a:solidFill>
              </a:rPr>
              <a:t>Francois I.E., </a:t>
            </a:r>
            <a:r>
              <a:rPr lang="en-US" sz="1000" i="1" dirty="0" err="1">
                <a:solidFill>
                  <a:schemeClr val="bg1"/>
                </a:solidFill>
              </a:rPr>
              <a:t>Cammue</a:t>
            </a:r>
            <a:r>
              <a:rPr lang="en-US" sz="1000" i="1" dirty="0">
                <a:solidFill>
                  <a:schemeClr val="bg1"/>
                </a:solidFill>
              </a:rPr>
              <a:t> B., </a:t>
            </a:r>
            <a:r>
              <a:rPr lang="en-US" sz="1000" i="1" dirty="0" err="1">
                <a:solidFill>
                  <a:schemeClr val="bg1"/>
                </a:solidFill>
              </a:rPr>
              <a:t>Borgers</a:t>
            </a:r>
            <a:r>
              <a:rPr lang="en-US" sz="1000" i="1" dirty="0">
                <a:solidFill>
                  <a:schemeClr val="bg1"/>
                </a:solidFill>
              </a:rPr>
              <a:t> M. et al. Azoles: mode of antifungal action and resistance development. Effect of miconazole on endogenous reactive oxygen species production in Candida </a:t>
            </a:r>
            <a:r>
              <a:rPr lang="en-US" sz="1000" i="1" dirty="0" err="1">
                <a:solidFill>
                  <a:schemeClr val="bg1"/>
                </a:solidFill>
              </a:rPr>
              <a:t>albicans</a:t>
            </a:r>
            <a:r>
              <a:rPr lang="en-US" sz="1000" i="1" dirty="0">
                <a:solidFill>
                  <a:schemeClr val="bg1"/>
                </a:solidFill>
              </a:rPr>
              <a:t>. Anti-Infective Agents in Med. Chem. 2006; 5:3-13</a:t>
            </a:r>
            <a:r>
              <a:rPr lang="ru-RU" sz="1000" i="1" dirty="0">
                <a:solidFill>
                  <a:schemeClr val="bg1"/>
                </a:solidFill>
              </a:rPr>
              <a:t>; </a:t>
            </a:r>
          </a:p>
          <a:p>
            <a:pPr algn="r"/>
            <a:r>
              <a:rPr lang="fr-FR" sz="1000" i="1" dirty="0">
                <a:solidFill>
                  <a:schemeClr val="bg1"/>
                </a:solidFill>
              </a:rPr>
              <a:t>Ramage G., </a:t>
            </a:r>
            <a:r>
              <a:rPr lang="fr-FR" sz="1000" i="1" dirty="0" err="1">
                <a:solidFill>
                  <a:schemeClr val="bg1"/>
                </a:solidFill>
              </a:rPr>
              <a:t>Saville</a:t>
            </a:r>
            <a:r>
              <a:rPr lang="fr-FR" sz="1000" i="1" dirty="0">
                <a:solidFill>
                  <a:schemeClr val="bg1"/>
                </a:solidFill>
              </a:rPr>
              <a:t> S.P., </a:t>
            </a:r>
            <a:r>
              <a:rPr lang="fr-FR" sz="1000" i="1" dirty="0" err="1">
                <a:solidFill>
                  <a:schemeClr val="bg1"/>
                </a:solidFill>
              </a:rPr>
              <a:t>Wickes</a:t>
            </a:r>
            <a:r>
              <a:rPr lang="fr-FR" sz="1000" i="1" dirty="0">
                <a:solidFill>
                  <a:schemeClr val="bg1"/>
                </a:solidFill>
              </a:rPr>
              <a:t> B.L. et al. </a:t>
            </a:r>
            <a:r>
              <a:rPr lang="en-US" sz="1000" i="1" dirty="0">
                <a:solidFill>
                  <a:schemeClr val="bg1"/>
                </a:solidFill>
              </a:rPr>
              <a:t>Inhibition of Candida </a:t>
            </a:r>
            <a:r>
              <a:rPr lang="en-US" sz="1000" i="1" dirty="0" err="1">
                <a:solidFill>
                  <a:schemeClr val="bg1"/>
                </a:solidFill>
              </a:rPr>
              <a:t>albicans</a:t>
            </a:r>
            <a:r>
              <a:rPr lang="en-US" sz="1000" i="1" dirty="0">
                <a:solidFill>
                  <a:schemeClr val="bg1"/>
                </a:solidFill>
              </a:rPr>
              <a:t> Biofilm Formation by </a:t>
            </a:r>
            <a:r>
              <a:rPr lang="en-US" sz="1000" i="1" dirty="0" err="1">
                <a:solidFill>
                  <a:schemeClr val="bg1"/>
                </a:solidFill>
              </a:rPr>
              <a:t>Farnesol</a:t>
            </a:r>
            <a:r>
              <a:rPr lang="en-US" sz="1000" i="1" dirty="0">
                <a:solidFill>
                  <a:schemeClr val="bg1"/>
                </a:solidFill>
              </a:rPr>
              <a:t>, a Quorum-Sensing Molecule Appl. Environ. </a:t>
            </a:r>
            <a:r>
              <a:rPr lang="en-US" sz="1000" i="1" dirty="0" err="1">
                <a:solidFill>
                  <a:schemeClr val="bg1"/>
                </a:solidFill>
              </a:rPr>
              <a:t>Microbiol</a:t>
            </a:r>
            <a:r>
              <a:rPr lang="en-US" sz="1000" i="1" dirty="0">
                <a:solidFill>
                  <a:schemeClr val="bg1"/>
                </a:solidFill>
              </a:rPr>
              <a:t>. 2002; 68: 5459.</a:t>
            </a:r>
            <a:endParaRPr lang="ru-RU" sz="1000" i="1" dirty="0">
              <a:solidFill>
                <a:schemeClr val="bg1"/>
              </a:solidFill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86A7509-13FA-46FF-8B73-1AFF37CD0DA1}"/>
              </a:ext>
            </a:extLst>
          </p:cNvPr>
          <p:cNvGrpSpPr/>
          <p:nvPr/>
        </p:nvGrpSpPr>
        <p:grpSpPr>
          <a:xfrm>
            <a:off x="847704" y="3267200"/>
            <a:ext cx="10591842" cy="2808051"/>
            <a:chOff x="800079" y="2827971"/>
            <a:chExt cx="10591842" cy="2808051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275DBBC8-4B2C-4B17-9D3B-5317F858B29F}"/>
                </a:ext>
              </a:extLst>
            </p:cNvPr>
            <p:cNvSpPr/>
            <p:nvPr/>
          </p:nvSpPr>
          <p:spPr>
            <a:xfrm rot="19843584">
              <a:off x="1871447" y="3898452"/>
              <a:ext cx="492464" cy="367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8176EB4E-67CF-4033-8BA4-DE7CD45D3119}"/>
                </a:ext>
              </a:extLst>
            </p:cNvPr>
            <p:cNvSpPr/>
            <p:nvPr/>
          </p:nvSpPr>
          <p:spPr>
            <a:xfrm rot="19843584">
              <a:off x="1463954" y="4133904"/>
              <a:ext cx="698376" cy="457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трелка вправо 5">
              <a:extLst>
                <a:ext uri="{FF2B5EF4-FFF2-40B4-BE49-F238E27FC236}">
                  <a16:creationId xmlns:a16="http://schemas.microsoft.com/office/drawing/2014/main" id="{F4ECBADC-AF63-4893-88B0-0F40102DCECB}"/>
                </a:ext>
              </a:extLst>
            </p:cNvPr>
            <p:cNvSpPr/>
            <p:nvPr/>
          </p:nvSpPr>
          <p:spPr>
            <a:xfrm>
              <a:off x="2492638" y="4083629"/>
              <a:ext cx="1436515" cy="60016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57E2C2-DAFF-4AF6-A054-FC5715E6B99C}"/>
                </a:ext>
              </a:extLst>
            </p:cNvPr>
            <p:cNvSpPr txBox="1"/>
            <p:nvPr/>
          </p:nvSpPr>
          <p:spPr>
            <a:xfrm>
              <a:off x="800079" y="4959164"/>
              <a:ext cx="18694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Почкующиеся </a:t>
              </a:r>
            </a:p>
            <a:p>
              <a:pPr algn="ctr"/>
              <a:r>
                <a:rPr lang="ru-RU" dirty="0"/>
                <a:t>грибы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05AC8B7-A5EE-4A8B-95C2-E2ABAFADD632}"/>
                </a:ext>
              </a:extLst>
            </p:cNvPr>
            <p:cNvSpPr txBox="1"/>
            <p:nvPr/>
          </p:nvSpPr>
          <p:spPr>
            <a:xfrm>
              <a:off x="4541043" y="4989691"/>
              <a:ext cx="24593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err="1"/>
                <a:t>Гифальная</a:t>
              </a:r>
              <a:r>
                <a:rPr lang="ru-RU" dirty="0"/>
                <a:t> форма</a:t>
              </a:r>
            </a:p>
            <a:p>
              <a:pPr algn="ctr"/>
              <a:r>
                <a:rPr lang="ru-RU" dirty="0"/>
                <a:t> грибов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D4C270-65BD-44C1-BCE6-5F7F4135FC15}"/>
                </a:ext>
              </a:extLst>
            </p:cNvPr>
            <p:cNvSpPr txBox="1"/>
            <p:nvPr/>
          </p:nvSpPr>
          <p:spPr>
            <a:xfrm>
              <a:off x="9352651" y="5091845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Биопленки</a:t>
              </a:r>
            </a:p>
          </p:txBody>
        </p: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19609B1A-0164-417E-A2CB-092A47B05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942" y="3395779"/>
              <a:ext cx="2728979" cy="1592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Стрелка вниз 14">
              <a:extLst>
                <a:ext uri="{FF2B5EF4-FFF2-40B4-BE49-F238E27FC236}">
                  <a16:creationId xmlns:a16="http://schemas.microsoft.com/office/drawing/2014/main" id="{2358D6E4-F738-4A1C-B1B6-DF008781CB21}"/>
                </a:ext>
              </a:extLst>
            </p:cNvPr>
            <p:cNvSpPr/>
            <p:nvPr/>
          </p:nvSpPr>
          <p:spPr>
            <a:xfrm>
              <a:off x="2725336" y="3251358"/>
              <a:ext cx="811090" cy="724160"/>
            </a:xfrm>
            <a:prstGeom prst="downArrow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180C1AD-CCA0-46C4-8A37-7646A58205AA}"/>
                </a:ext>
              </a:extLst>
            </p:cNvPr>
            <p:cNvSpPr txBox="1"/>
            <p:nvPr/>
          </p:nvSpPr>
          <p:spPr>
            <a:xfrm>
              <a:off x="2489269" y="2827971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</a:rPr>
                <a:t>ФАРНЕЗОЛ</a:t>
              </a:r>
            </a:p>
          </p:txBody>
        </p:sp>
        <p:pic>
          <p:nvPicPr>
            <p:cNvPr id="38" name="Picture 2" descr="ÐÐ°ÑÑÐ¸Ð½ÐºÐ¸ Ð¿Ð¾ Ð·Ð°Ð¿ÑÐ¾ÑÑ Ð³Ð¸ÑÑ ÐºÐ°Ð½Ð´Ð¸Ð´Ð°">
              <a:extLst>
                <a:ext uri="{FF2B5EF4-FFF2-40B4-BE49-F238E27FC236}">
                  <a16:creationId xmlns:a16="http://schemas.microsoft.com/office/drawing/2014/main" id="{2E1021C6-3130-4E0E-8375-F2DAA1775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13" y="3435396"/>
              <a:ext cx="3380589" cy="1572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Стрелка вправо 5">
              <a:extLst>
                <a:ext uri="{FF2B5EF4-FFF2-40B4-BE49-F238E27FC236}">
                  <a16:creationId xmlns:a16="http://schemas.microsoft.com/office/drawing/2014/main" id="{387A6B51-8DCF-4F82-9215-C55AC0D90DA2}"/>
                </a:ext>
              </a:extLst>
            </p:cNvPr>
            <p:cNvSpPr/>
            <p:nvPr/>
          </p:nvSpPr>
          <p:spPr>
            <a:xfrm>
              <a:off x="7541508" y="4081996"/>
              <a:ext cx="1141452" cy="619026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Picture 4" descr="ÐÐ°ÑÑÐ¸Ð½ÐºÐ¸ Ð¿Ð¾ Ð·Ð°Ð¿ÑÐ¾ÑÑ ÐºÑÐµÑÑÐ¸Ðº Ð·Ð°Ð¿ÑÐµÑ">
              <a:extLst>
                <a:ext uri="{FF2B5EF4-FFF2-40B4-BE49-F238E27FC236}">
                  <a16:creationId xmlns:a16="http://schemas.microsoft.com/office/drawing/2014/main" id="{01057335-F282-4EE8-9AB2-705304CF0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543" y="3856375"/>
              <a:ext cx="1141452" cy="113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51AD41D-5FE7-4D2C-9C77-5956DDD29BD0}"/>
              </a:ext>
            </a:extLst>
          </p:cNvPr>
          <p:cNvSpPr txBox="1"/>
          <p:nvPr/>
        </p:nvSpPr>
        <p:spPr>
          <a:xfrm>
            <a:off x="1463077" y="2038713"/>
            <a:ext cx="219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МИКОНАЗОЛ</a:t>
            </a:r>
          </a:p>
        </p:txBody>
      </p:sp>
      <p:sp>
        <p:nvSpPr>
          <p:cNvPr id="55" name="Стрелка вниз 14">
            <a:extLst>
              <a:ext uri="{FF2B5EF4-FFF2-40B4-BE49-F238E27FC236}">
                <a16:creationId xmlns:a16="http://schemas.microsoft.com/office/drawing/2014/main" id="{8D56792C-1A14-4BAB-8BC1-60F662F57431}"/>
              </a:ext>
            </a:extLst>
          </p:cNvPr>
          <p:cNvSpPr/>
          <p:nvPr/>
        </p:nvSpPr>
        <p:spPr>
          <a:xfrm>
            <a:off x="2725336" y="2631295"/>
            <a:ext cx="811090" cy="724160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14">
            <a:extLst>
              <a:ext uri="{FF2B5EF4-FFF2-40B4-BE49-F238E27FC236}">
                <a16:creationId xmlns:a16="http://schemas.microsoft.com/office/drawing/2014/main" id="{954B94FE-C0FC-40DC-860A-0F854A49F24C}"/>
              </a:ext>
            </a:extLst>
          </p:cNvPr>
          <p:cNvSpPr/>
          <p:nvPr/>
        </p:nvSpPr>
        <p:spPr>
          <a:xfrm>
            <a:off x="1463077" y="2631295"/>
            <a:ext cx="811090" cy="1667571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Picture 4" descr="ÐÐ°ÑÑÐ¸Ð½ÐºÐ¸ Ð¿Ð¾ Ð·Ð°Ð¿ÑÐ¾ÑÑ ÐºÑÐµÑÑÐ¸Ðº Ð·Ð°Ð¿ÑÐµÑ">
            <a:extLst>
              <a:ext uri="{FF2B5EF4-FFF2-40B4-BE49-F238E27FC236}">
                <a16:creationId xmlns:a16="http://schemas.microsoft.com/office/drawing/2014/main" id="{743578C7-6FDC-4E3E-A878-45974992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23" y="4292547"/>
            <a:ext cx="1141452" cy="11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ÐÐ°ÑÑÐ¸Ð½ÐºÐ¸ Ð¿Ð¾ Ð·Ð°Ð¿ÑÐ¾ÑÑ ÐºÑÐµÑÑÐ¸Ðº Ð·Ð°Ð¿ÑÐµÑ">
            <a:extLst>
              <a:ext uri="{FF2B5EF4-FFF2-40B4-BE49-F238E27FC236}">
                <a16:creationId xmlns:a16="http://schemas.microsoft.com/office/drawing/2014/main" id="{C87A27AD-7EAD-47D8-8339-B91F03B6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06" y="4152236"/>
            <a:ext cx="1141452" cy="11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ÐÐ°ÑÑÐ¸Ð½ÐºÐ¸ Ð¿Ð¾ Ð·Ð°Ð¿ÑÐ¾ÑÑ ÐºÑÐµÑÑÐ¸Ðº Ð·Ð°Ð¿ÑÐµÑ">
            <a:extLst>
              <a:ext uri="{FF2B5EF4-FFF2-40B4-BE49-F238E27FC236}">
                <a16:creationId xmlns:a16="http://schemas.microsoft.com/office/drawing/2014/main" id="{55BEC0CF-834C-4ED7-8196-9EB5F4A70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501" y="4093374"/>
            <a:ext cx="1141452" cy="11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50B242-DBC8-4D3A-84C9-59D0F9F44D7B}"/>
              </a:ext>
            </a:extLst>
          </p:cNvPr>
          <p:cNvSpPr txBox="1"/>
          <p:nvPr/>
        </p:nvSpPr>
        <p:spPr>
          <a:xfrm>
            <a:off x="165278" y="2572054"/>
            <a:ext cx="1999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Фунгцицидное</a:t>
            </a:r>
            <a:r>
              <a:rPr lang="ru-RU" dirty="0"/>
              <a:t> действие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9CBEC8-EE5A-46FE-90D8-B102B8646B6E}"/>
              </a:ext>
            </a:extLst>
          </p:cNvPr>
          <p:cNvSpPr txBox="1"/>
          <p:nvPr/>
        </p:nvSpPr>
        <p:spPr>
          <a:xfrm>
            <a:off x="3244780" y="2522198"/>
            <a:ext cx="153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Активирует синтез</a:t>
            </a:r>
          </a:p>
        </p:txBody>
      </p:sp>
    </p:spTree>
    <p:extLst>
      <p:ext uri="{BB962C8B-B14F-4D97-AF65-F5344CB8AC3E}">
        <p14:creationId xmlns:p14="http://schemas.microsoft.com/office/powerpoint/2010/main" val="3688064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8160" y="861077"/>
            <a:ext cx="11433048" cy="964548"/>
          </a:xfrm>
        </p:spPr>
        <p:txBody>
          <a:bodyPr>
            <a:noAutofit/>
          </a:bodyPr>
          <a:lstStyle/>
          <a:p>
            <a:r>
              <a:rPr lang="ru-RU" sz="2800" b="1" dirty="0"/>
              <a:t>Доза </a:t>
            </a:r>
            <a:r>
              <a:rPr lang="ru-RU" sz="2800" b="1" dirty="0" err="1"/>
              <a:t>метронидазола</a:t>
            </a:r>
            <a:r>
              <a:rPr lang="ru-RU" sz="2800" b="1" dirty="0"/>
              <a:t> и </a:t>
            </a:r>
            <a:r>
              <a:rPr lang="ru-RU" sz="2800" b="1" dirty="0" err="1"/>
              <a:t>миконазола</a:t>
            </a:r>
            <a:r>
              <a:rPr lang="ru-RU" sz="2800" b="1" dirty="0"/>
              <a:t> в препаратах Нео-</a:t>
            </a:r>
            <a:r>
              <a:rPr lang="ru-RU" sz="2800" b="1" dirty="0" err="1"/>
              <a:t>пенотран</a:t>
            </a:r>
            <a:r>
              <a:rPr lang="ru-RU" sz="2800" b="1" dirty="0"/>
              <a:t> оптимальна для лечения вагинальных и инфекций и обеспечивает низкий риск рецидивов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67740" y="6119336"/>
            <a:ext cx="105338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ru-RU" sz="1400" i="1" dirty="0">
                <a:solidFill>
                  <a:schemeClr val="bg1"/>
                </a:solidFill>
              </a:rPr>
              <a:t>1. Адаптировано из: </a:t>
            </a:r>
            <a:r>
              <a:rPr kumimoji="1" lang="en-US" sz="1400" i="1" dirty="0">
                <a:solidFill>
                  <a:schemeClr val="bg1"/>
                </a:solidFill>
              </a:rPr>
              <a:t>O</a:t>
            </a:r>
            <a:r>
              <a:rPr kumimoji="1" lang="fr-FR" sz="1400" i="1" dirty="0">
                <a:solidFill>
                  <a:schemeClr val="bg1"/>
                </a:solidFill>
              </a:rPr>
              <a:t>zyurt E et al. Efficacy </a:t>
            </a:r>
            <a:r>
              <a:rPr kumimoji="1" lang="en-US" sz="1400" i="1" dirty="0">
                <a:solidFill>
                  <a:schemeClr val="bg1"/>
                </a:solidFill>
              </a:rPr>
              <a:t>of Once Daily, 7-Day Treatment With 750 mg Metronidazole </a:t>
            </a:r>
            <a:r>
              <a:rPr kumimoji="1" lang="it-IT" sz="1400" i="1" dirty="0">
                <a:solidFill>
                  <a:schemeClr val="bg1"/>
                </a:solidFill>
              </a:rPr>
              <a:t>+ 200 mg Miconazole (Neo-Penotran Forte) – </a:t>
            </a:r>
            <a:r>
              <a:rPr kumimoji="1" lang="en-US" sz="1400" i="1" dirty="0">
                <a:solidFill>
                  <a:schemeClr val="bg1"/>
                </a:solidFill>
              </a:rPr>
              <a:t>A Triple – Active Pessary For The </a:t>
            </a:r>
            <a:r>
              <a:rPr kumimoji="1" lang="en-US" sz="1400" i="1" dirty="0" err="1">
                <a:solidFill>
                  <a:schemeClr val="bg1"/>
                </a:solidFill>
              </a:rPr>
              <a:t>Treattment</a:t>
            </a:r>
            <a:r>
              <a:rPr kumimoji="1" lang="en-US" sz="1400" i="1" dirty="0">
                <a:solidFill>
                  <a:schemeClr val="bg1"/>
                </a:solidFill>
              </a:rPr>
              <a:t> of single and Mixed Vaginal Infections. </a:t>
            </a:r>
            <a:r>
              <a:rPr kumimoji="1" lang="en-US" sz="1400" i="1" dirty="0" err="1">
                <a:solidFill>
                  <a:schemeClr val="bg1"/>
                </a:solidFill>
              </a:rPr>
              <a:t>Int</a:t>
            </a:r>
            <a:r>
              <a:rPr kumimoji="1" lang="en-US" sz="1400" i="1" dirty="0">
                <a:solidFill>
                  <a:schemeClr val="bg1"/>
                </a:solidFill>
              </a:rPr>
              <a:t> J of Gynecology&amp;Obstetrics.74 (2001) p.35-43.</a:t>
            </a:r>
            <a:endParaRPr kumimoji="1" lang="ru-RU" sz="1400" i="1" dirty="0">
              <a:solidFill>
                <a:schemeClr val="bg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257669" y="2202697"/>
            <a:ext cx="4160520" cy="407362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2400" dirty="0"/>
              <a:t>В исследовании участвовало 97 пациенток;</a:t>
            </a:r>
          </a:p>
          <a:p>
            <a:pPr lvl="0"/>
            <a:r>
              <a:rPr lang="ru-RU" sz="2400" dirty="0"/>
              <a:t>Все пациентки получали Нео-</a:t>
            </a:r>
            <a:r>
              <a:rPr lang="ru-RU" sz="2400" dirty="0" err="1"/>
              <a:t>пеноторан</a:t>
            </a:r>
            <a:r>
              <a:rPr lang="ru-RU" sz="2400" dirty="0"/>
              <a:t> в течение 7 дней;</a:t>
            </a:r>
          </a:p>
          <a:p>
            <a:pPr lvl="0"/>
            <a:r>
              <a:rPr lang="en-US" sz="2400" dirty="0"/>
              <a:t> </a:t>
            </a:r>
            <a:r>
              <a:rPr lang="ru-RU" sz="2400" dirty="0"/>
              <a:t>У 91% пациенток не было проявлений симптомов заболевания после лечения;</a:t>
            </a:r>
            <a:r>
              <a:rPr lang="ru-RU" sz="2400" baseline="30000" dirty="0">
                <a:solidFill>
                  <a:prstClr val="black"/>
                </a:solidFill>
              </a:rPr>
              <a:t> 1</a:t>
            </a:r>
            <a:endParaRPr lang="ru-RU" sz="2400" dirty="0"/>
          </a:p>
          <a:p>
            <a:r>
              <a:rPr lang="ru-RU" sz="2400" dirty="0"/>
              <a:t>Средний уровень </a:t>
            </a:r>
            <a:r>
              <a:rPr lang="ru-RU" sz="2400" dirty="0" err="1"/>
              <a:t>излеченности</a:t>
            </a:r>
            <a:r>
              <a:rPr lang="ru-RU" sz="2400" dirty="0"/>
              <a:t> смешанных инфекций составил 86%</a:t>
            </a:r>
            <a:r>
              <a:rPr lang="ru-RU" sz="2400" baseline="30000" dirty="0"/>
              <a:t>1</a:t>
            </a:r>
            <a:endParaRPr lang="en-US" sz="2400" baseline="30000" dirty="0"/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478185"/>
              </p:ext>
            </p:extLst>
          </p:nvPr>
        </p:nvGraphicFramePr>
        <p:xfrm>
          <a:off x="350521" y="1676400"/>
          <a:ext cx="6374130" cy="4222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9656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020" y="928656"/>
            <a:ext cx="10058400" cy="1609344"/>
          </a:xfrm>
        </p:spPr>
        <p:txBody>
          <a:bodyPr>
            <a:noAutofit/>
          </a:bodyPr>
          <a:lstStyle/>
          <a:p>
            <a:r>
              <a:rPr lang="ru-RU" sz="3600" b="1" dirty="0"/>
              <a:t>КРИТЕРИЙ ВЫБОРА препарата для лечения вагинальных инфекций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944" y="2233970"/>
            <a:ext cx="8229600" cy="1152128"/>
          </a:xfrm>
        </p:spPr>
        <p:txBody>
          <a:bodyPr>
            <a:noAutofit/>
          </a:bodyPr>
          <a:lstStyle/>
          <a:p>
            <a:r>
              <a:rPr lang="ru-RU" sz="4400" dirty="0"/>
              <a:t>Не подавляет рост и не вызывает гибель </a:t>
            </a:r>
            <a:r>
              <a:rPr lang="ru-RU" sz="4400" dirty="0" err="1"/>
              <a:t>лактобактерий</a:t>
            </a:r>
            <a:endParaRPr lang="ru-RU" sz="44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944" y="4577408"/>
            <a:ext cx="10421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Назначение препаратов, которые «сберегают» </a:t>
            </a:r>
            <a:r>
              <a:rPr lang="ru-RU" sz="3600" b="1" dirty="0" err="1">
                <a:solidFill>
                  <a:srgbClr val="C00000"/>
                </a:solidFill>
              </a:rPr>
              <a:t>лактобактерии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97280" y="6159816"/>
            <a:ext cx="10389912" cy="506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Духанин А.С.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ru-RU" sz="1600" i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Критерии </a:t>
            </a:r>
            <a:r>
              <a:rPr lang="ru-RU" sz="1600" i="1" dirty="0">
                <a:solidFill>
                  <a:schemeClr val="bg1"/>
                </a:solidFill>
              </a:rPr>
              <a:t> </a:t>
            </a:r>
            <a:r>
              <a:rPr lang="ru-RU" sz="1600" i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эффективного препарата для лечения вагинальных инфекций (доклад, 2016)</a:t>
            </a:r>
            <a:endParaRPr lang="ru-RU" sz="16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" y="-3909"/>
            <a:ext cx="11125200" cy="117738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600" b="1" dirty="0"/>
              <a:t>Метронидазол: сберегает </a:t>
            </a:r>
            <a:r>
              <a:rPr lang="ru-RU" sz="3600" b="1" dirty="0" err="1"/>
              <a:t>лактобактерии</a:t>
            </a:r>
            <a:r>
              <a:rPr lang="ru-RU" sz="3600" b="1" dirty="0"/>
              <a:t> и уничтожает патогенную микрофлору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96240" y="1072906"/>
          <a:ext cx="10732009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4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86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86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dirty="0" err="1"/>
                        <a:t>Микробиота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АМП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АНТИБИОТИКИ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/>
                        <a:t>Патология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Метронидазол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Клиндамицин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Неомицин</a:t>
                      </a:r>
                      <a:r>
                        <a:rPr lang="ru-RU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Полимиксин</a:t>
                      </a:r>
                      <a:r>
                        <a:rPr lang="ru-RU" sz="1400" dirty="0"/>
                        <a:t> В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Анаэробная</a:t>
                      </a:r>
                      <a:r>
                        <a:rPr lang="ru-RU" baseline="0" dirty="0"/>
                        <a:t> инфекция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 </a:t>
                      </a:r>
                    </a:p>
                    <a:p>
                      <a:pPr algn="ctr"/>
                      <a:r>
                        <a:rPr lang="ru-RU" sz="1100" dirty="0"/>
                        <a:t>бактерицидный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 </a:t>
                      </a:r>
                      <a:r>
                        <a:rPr lang="ru-RU" sz="1000" dirty="0"/>
                        <a:t>бактериостатический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 err="1"/>
                        <a:t>Бактери-альный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вагиноз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Гарднереллы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 </a:t>
                      </a:r>
                    </a:p>
                    <a:p>
                      <a:pPr algn="ctr"/>
                      <a:r>
                        <a:rPr lang="ru-RU" sz="1100" dirty="0"/>
                        <a:t>бактерицидный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 </a:t>
                      </a:r>
                      <a:r>
                        <a:rPr lang="ru-RU" sz="1000" dirty="0"/>
                        <a:t>бактериостатический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L.crispatis</a:t>
                      </a:r>
                      <a:r>
                        <a:rPr lang="ru-RU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L. </a:t>
                      </a:r>
                      <a:r>
                        <a:rPr lang="en-US" dirty="0" err="1"/>
                        <a:t>Gasseri</a:t>
                      </a:r>
                      <a:r>
                        <a:rPr lang="ru-RU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L.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Jensenii</a:t>
                      </a:r>
                      <a:r>
                        <a:rPr lang="ru-RU" baseline="0" dirty="0"/>
                        <a:t>*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dirty="0"/>
                        <a:t>Аэробная инфекция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Аэробный вагинит**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6239" y="4778391"/>
            <a:ext cx="10732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*Перекись-продуцирующие штаммы </a:t>
            </a:r>
            <a:r>
              <a:rPr lang="ru-RU" sz="1400" dirty="0" err="1">
                <a:solidFill>
                  <a:prstClr val="black"/>
                </a:solidFill>
              </a:rPr>
              <a:t>лактобактерий</a:t>
            </a:r>
            <a:r>
              <a:rPr lang="ru-RU" sz="1400" dirty="0">
                <a:solidFill>
                  <a:prstClr val="black"/>
                </a:solidFill>
              </a:rPr>
              <a:t>, которые в первую очередь обеспечивают низкий уровень рН влагалищного секрета (&lt; 4,5)  — одного из главных факторов колонизационной резистентности влагалища </a:t>
            </a:r>
            <a:r>
              <a:rPr lang="en-US" sz="1400" dirty="0">
                <a:solidFill>
                  <a:prstClr val="black"/>
                </a:solidFill>
              </a:rPr>
              <a:t>[Africa C. et al. Int. J. Environ. Res. Public Health. 2014. Vol. 11. N 7. P. 6979-7000]</a:t>
            </a:r>
            <a:r>
              <a:rPr lang="ru-RU" sz="1400" dirty="0">
                <a:solidFill>
                  <a:prstClr val="black"/>
                </a:solidFill>
              </a:rPr>
              <a:t>; ** Распространенность у женщин репродуктивного возраста среди вагинальных инфекций составляет  2-8% </a:t>
            </a:r>
            <a:r>
              <a:rPr lang="en-US" sz="1400" dirty="0">
                <a:solidFill>
                  <a:prstClr val="black"/>
                </a:solidFill>
              </a:rPr>
              <a:t>[</a:t>
            </a:r>
            <a:r>
              <a:rPr lang="ru-RU" sz="1400" dirty="0">
                <a:solidFill>
                  <a:prstClr val="black"/>
                </a:solidFill>
              </a:rPr>
              <a:t>Кира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Е.Ф., Гинекология. 2010; 1: 12-</a:t>
            </a:r>
            <a:r>
              <a:rPr lang="en-US" sz="1400" dirty="0">
                <a:solidFill>
                  <a:prstClr val="black"/>
                </a:solidFill>
              </a:rPr>
              <a:t>1</a:t>
            </a:r>
            <a:r>
              <a:rPr lang="ru-RU" sz="1400" dirty="0">
                <a:solidFill>
                  <a:prstClr val="black"/>
                </a:solidFill>
              </a:rPr>
              <a:t>5</a:t>
            </a:r>
            <a:r>
              <a:rPr lang="en-US" sz="1400" dirty="0">
                <a:solidFill>
                  <a:prstClr val="black"/>
                </a:solidFill>
              </a:rPr>
              <a:t>].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160" y="5857285"/>
            <a:ext cx="10229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Neut</a:t>
            </a:r>
            <a:r>
              <a:rPr lang="en-US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 C. Topical treatment of infectious vaginitis: Effects of Antibiotic, Antifungal and Antiseptic drugs on the growth of normal vaginal Lactobacillus Strains. Open Journal of Obstetrics and Gynecology, 2015, 5, 173-180</a:t>
            </a:r>
            <a:r>
              <a:rPr lang="ru-RU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; Инструкция по медицинскому применению препарата </a:t>
            </a:r>
            <a:r>
              <a:rPr lang="ru-RU" sz="12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Тержинан</a:t>
            </a:r>
            <a:r>
              <a:rPr lang="ru-RU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 П N015129/01; Инструкция по медицинскому применению препарата </a:t>
            </a:r>
            <a:r>
              <a:rPr lang="ru-RU" sz="12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Полижинакс</a:t>
            </a:r>
            <a:r>
              <a:rPr lang="ru-RU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  П N011782/01; Инструкция по медицинскому применению препарата Нео-</a:t>
            </a:r>
            <a:r>
              <a:rPr lang="ru-RU" sz="12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Пенотран</a:t>
            </a:r>
            <a:r>
              <a:rPr lang="ru-RU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  П </a:t>
            </a:r>
            <a:r>
              <a:rPr lang="en-US" sz="1200" i="1" dirty="0">
                <a:solidFill>
                  <a:prstClr val="black"/>
                </a:solidFill>
                <a:latin typeface="Cambria" panose="02040503050406030204" pitchFamily="18" charset="0"/>
              </a:rPr>
              <a:t>N014405/01</a:t>
            </a:r>
            <a:endParaRPr lang="ru-RU" sz="1200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79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099" y="908720"/>
            <a:ext cx="9543458" cy="72937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Чего хочет женщина?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353" y="6213218"/>
            <a:ext cx="11415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Исследование </a:t>
            </a:r>
            <a:r>
              <a:rPr lang="en-US" sz="2800" dirty="0">
                <a:solidFill>
                  <a:schemeClr val="bg1"/>
                </a:solidFill>
              </a:rPr>
              <a:t>GFK </a:t>
            </a:r>
            <a:r>
              <a:rPr lang="ru-RU" sz="2800" dirty="0">
                <a:solidFill>
                  <a:schemeClr val="bg1"/>
                </a:solidFill>
              </a:rPr>
              <a:t>: ожидания пациенток от терапии ВИ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2" y="1638092"/>
            <a:ext cx="7495015" cy="42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73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76" y="818859"/>
            <a:ext cx="11013648" cy="52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12362" y="122547"/>
            <a:ext cx="8160873" cy="5549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/>
              <a:t>Быстрота наступления эффекта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0221" y="6251158"/>
            <a:ext cx="542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GFK – </a:t>
            </a:r>
            <a:r>
              <a:rPr lang="ru-RU" i="1" dirty="0">
                <a:solidFill>
                  <a:schemeClr val="bg1"/>
                </a:solidFill>
              </a:rPr>
              <a:t>институт маркетинговых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2470066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7368" y="205600"/>
            <a:ext cx="8077200" cy="675213"/>
          </a:xfrm>
        </p:spPr>
        <p:txBody>
          <a:bodyPr>
            <a:noAutofit/>
          </a:bodyPr>
          <a:lstStyle/>
          <a:p>
            <a:pPr algn="l"/>
            <a:r>
              <a:rPr lang="ru-RU" sz="4000" b="1" dirty="0" err="1">
                <a:solidFill>
                  <a:schemeClr val="tx1"/>
                </a:solidFill>
                <a:cs typeface="Times New Roman" pitchFamily="18" charset="0"/>
              </a:rPr>
              <a:t>Лидокаин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368" y="1564796"/>
            <a:ext cx="5826683" cy="20090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4F81BD">
                    <a:lumMod val="50000"/>
                  </a:srgbClr>
                </a:solidFill>
              </a:rPr>
              <a:t>ПОЛОЖИТЕЛЬНЫЕ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4F81BD">
                    <a:lumMod val="50000"/>
                  </a:srgbClr>
                </a:solidFill>
              </a:rPr>
              <a:t>Анестезирующий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4F81BD">
                    <a:lumMod val="50000"/>
                  </a:srgbClr>
                </a:solidFill>
              </a:rPr>
              <a:t>Локальный противовоспалительный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437" y="3698574"/>
            <a:ext cx="9852389" cy="24857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4F81BD">
                    <a:lumMod val="50000"/>
                  </a:srgbClr>
                </a:solidFill>
              </a:rPr>
              <a:t>ОТРИЦАТЕЛЬНЫЕ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4F81BD">
                    <a:lumMod val="50000"/>
                  </a:srgbClr>
                </a:solidFill>
              </a:rPr>
              <a:t>Местные реакции – преходящее легкое жжение, раздражение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4F81BD">
                    <a:lumMod val="50000"/>
                  </a:srgbClr>
                </a:solidFill>
              </a:rPr>
              <a:t>Аллергические реакции (частота - в зависимости от лекарственной формы: </a:t>
            </a:r>
            <a:r>
              <a:rPr lang="ru-RU" sz="2800" dirty="0" err="1">
                <a:solidFill>
                  <a:srgbClr val="4F81BD">
                    <a:lumMod val="50000"/>
                  </a:srgbClr>
                </a:solidFill>
              </a:rPr>
              <a:t>метилпарабены</a:t>
            </a:r>
            <a:r>
              <a:rPr lang="ru-RU" sz="2800" dirty="0">
                <a:solidFill>
                  <a:srgbClr val="4F81BD">
                    <a:lumMod val="50000"/>
                  </a:srgbClr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368" y="855304"/>
            <a:ext cx="61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81BD">
                    <a:lumMod val="50000"/>
                  </a:srgbClr>
                </a:solidFill>
              </a:rPr>
              <a:t>ОСНОВНЫЕ ЭФФЕКТЫ:</a:t>
            </a:r>
            <a:endParaRPr lang="en-US" sz="3200" b="1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1" y="1340644"/>
            <a:ext cx="4657948" cy="207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048400" y="6467387"/>
            <a:ext cx="10389912" cy="373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Духанин А.С.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ru-RU" sz="1600" i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Критерии </a:t>
            </a:r>
            <a:r>
              <a:rPr lang="ru-RU" sz="1600" i="1" dirty="0">
                <a:solidFill>
                  <a:schemeClr val="bg1"/>
                </a:solidFill>
              </a:rPr>
              <a:t> </a:t>
            </a:r>
            <a:r>
              <a:rPr lang="ru-RU" sz="1600" i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эффективного препарата для лечения вагинальных инфекций (доклад, 2016)</a:t>
            </a:r>
            <a:endParaRPr lang="ru-RU" sz="16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80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5652" y="955654"/>
            <a:ext cx="10518139" cy="648072"/>
          </a:xfrm>
        </p:spPr>
        <p:txBody>
          <a:bodyPr>
            <a:noAutofit/>
          </a:bodyPr>
          <a:lstStyle/>
          <a:p>
            <a:r>
              <a:rPr lang="ru-RU" sz="2400" b="1" cap="none" dirty="0">
                <a:solidFill>
                  <a:schemeClr val="tx1"/>
                </a:solidFill>
              </a:rPr>
              <a:t>КАКИЕ ФОРМЫ ВЫПУСКА ДЛЯ ЛЕЧЕНИЯ ВУЛЬВОВАГИНАЛЬНЫХ ИНФЕКЦИЙ ПРЕДПОЧИТАЮТ ПАЦИЕНТКИ?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429459"/>
              </p:ext>
            </p:extLst>
          </p:nvPr>
        </p:nvGraphicFramePr>
        <p:xfrm>
          <a:off x="-992085" y="1757053"/>
          <a:ext cx="13333615" cy="441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Document" r:id="rId4" imgW="4401332" imgH="1313826" progId="Word.Document.12">
                  <p:embed/>
                </p:oleObj>
              </mc:Choice>
              <mc:Fallback>
                <p:oleObj name="Document" r:id="rId4" imgW="4401332" imgH="1313826" progId="Word.Document.12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92085" y="1757053"/>
                        <a:ext cx="13333615" cy="4419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5347" y="5311236"/>
            <a:ext cx="11783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Вагинальные суппозитории по удобству использования пациентками имеют больше преимуществ по сравнению с вагинальным таблеткам и вагинальным кремом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0856" y="6380207"/>
            <a:ext cx="97533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</a:rPr>
              <a:t>Preferences in the treatment of vaginal </a:t>
            </a:r>
            <a:r>
              <a:rPr lang="en-US" sz="1600" i="1" dirty="0" err="1">
                <a:solidFill>
                  <a:schemeClr val="bg1"/>
                </a:solidFill>
              </a:rPr>
              <a:t>candidosis</a:t>
            </a:r>
            <a:r>
              <a:rPr lang="en-US" sz="1600" i="1" dirty="0">
                <a:solidFill>
                  <a:schemeClr val="bg1"/>
                </a:solidFill>
              </a:rPr>
              <a:t> / Peter </a:t>
            </a:r>
            <a:r>
              <a:rPr lang="en-US" sz="1600" i="1" dirty="0" err="1">
                <a:solidFill>
                  <a:schemeClr val="bg1"/>
                </a:solidFill>
              </a:rPr>
              <a:t>Tooley</a:t>
            </a:r>
            <a:r>
              <a:rPr lang="en-US" sz="1600" i="1" dirty="0">
                <a:solidFill>
                  <a:schemeClr val="bg1"/>
                </a:solidFill>
              </a:rPr>
              <a:t> //The practitioner. VOL.233.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880465" y="1681489"/>
            <a:ext cx="1845426" cy="332309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test-vpn\AppData\Local\Microsoft\Windows\Temporary Internet Files\Content.Outlook\AWBQQPBQ\2 (2)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12" b="74806" l="10000" r="90000">
                        <a14:foregroundMark x1="67162" y1="51980" x2="67162" y2="51980"/>
                        <a14:backgroundMark x1="25908" y1="43729" x2="25908" y2="43729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21" t="32715" r="50429" b="30635"/>
          <a:stretch/>
        </p:blipFill>
        <p:spPr bwMode="auto">
          <a:xfrm>
            <a:off x="9038231" y="3228461"/>
            <a:ext cx="1106207" cy="18788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143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608" y="758735"/>
            <a:ext cx="11175204" cy="764704"/>
          </a:xfrm>
        </p:spPr>
        <p:txBody>
          <a:bodyPr>
            <a:noAutofit/>
          </a:bodyPr>
          <a:lstStyle/>
          <a:p>
            <a:r>
              <a:rPr lang="ru-RU" sz="2800" b="1" dirty="0"/>
              <a:t>Преимущества </a:t>
            </a:r>
            <a:r>
              <a:rPr lang="ru-RU" sz="2800" b="1" dirty="0" err="1"/>
              <a:t>Витепсола</a:t>
            </a:r>
            <a:r>
              <a:rPr lang="en-US" sz="2800" b="1" dirty="0"/>
              <a:t> </a:t>
            </a:r>
            <a:r>
              <a:rPr lang="ru-RU" sz="2800" b="1" dirty="0"/>
              <a:t>(</a:t>
            </a:r>
            <a:r>
              <a:rPr lang="en-US" sz="2800" b="1" dirty="0">
                <a:latin typeface="Cambria" panose="02040503050406030204" pitchFamily="18" charset="0"/>
              </a:rPr>
              <a:t>WITEPSOL</a:t>
            </a:r>
            <a:r>
              <a:rPr lang="ru-RU" sz="2800" b="1" dirty="0"/>
              <a:t>)</a:t>
            </a:r>
            <a:br>
              <a:rPr lang="ru-RU" sz="2800" b="1" dirty="0"/>
            </a:br>
            <a:r>
              <a:rPr lang="ru-RU" sz="2800" b="1" dirty="0"/>
              <a:t>в суппозиториях  препаратов семейства Нео-</a:t>
            </a:r>
            <a:r>
              <a:rPr lang="ru-RU" sz="2800" b="1" dirty="0" err="1"/>
              <a:t>Пенотран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9608" y="1720840"/>
            <a:ext cx="1140310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/>
              <a:t>Липофильная</a:t>
            </a:r>
            <a:r>
              <a:rPr lang="ru-RU" b="1" i="1" dirty="0"/>
              <a:t> основа суппозиториев препаратов семейства Нео-</a:t>
            </a:r>
            <a:r>
              <a:rPr lang="ru-RU" b="1" i="1" dirty="0" err="1"/>
              <a:t>Пенотран</a:t>
            </a:r>
            <a:r>
              <a:rPr lang="ru-RU" b="1" i="1" dirty="0"/>
              <a:t>® </a:t>
            </a:r>
            <a:r>
              <a:rPr lang="ru-RU" b="1" i="1" dirty="0" err="1"/>
              <a:t>Витепсол</a:t>
            </a:r>
            <a:r>
              <a:rPr lang="ru-RU" b="1" i="1" dirty="0"/>
              <a:t> </a:t>
            </a:r>
            <a:r>
              <a:rPr lang="en-US" b="1" i="1" dirty="0"/>
              <a:t>S-55</a:t>
            </a:r>
            <a:endParaRPr lang="ru-RU" b="1" i="1" dirty="0"/>
          </a:p>
          <a:p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Химически инертное соединение (не вступает во взаимодействие и не препятствует высвобождению активных компонентов)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Индифферентное (не вызывает аллергических и раздражающих реакций со стороны слизистой оболочки влагалища)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Обладает выраженными увлажняющими свойствами ( облегчает введение, успокаивает воспаленную слизистую, устраняет сухость при атрофических процессах)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</a:t>
            </a:r>
            <a:r>
              <a:rPr lang="en-US" sz="2000" dirty="0" err="1"/>
              <a:t>лучшает</a:t>
            </a:r>
            <a:r>
              <a:rPr lang="en-US" sz="2000" dirty="0"/>
              <a:t> </a:t>
            </a:r>
            <a:r>
              <a:rPr lang="en-US" sz="2000" dirty="0" err="1"/>
              <a:t>взаимодействие</a:t>
            </a:r>
            <a:r>
              <a:rPr lang="en-US" sz="2000" dirty="0"/>
              <a:t> </a:t>
            </a:r>
            <a:r>
              <a:rPr lang="en-US" sz="2000" dirty="0" err="1"/>
              <a:t>активного</a:t>
            </a:r>
            <a:r>
              <a:rPr lang="en-US" sz="2000" dirty="0"/>
              <a:t> </a:t>
            </a:r>
            <a:r>
              <a:rPr lang="en-US" sz="2000" dirty="0" err="1"/>
              <a:t>компонента</a:t>
            </a:r>
            <a:r>
              <a:rPr lang="en-US" sz="2000" dirty="0"/>
              <a:t> </a:t>
            </a:r>
            <a:r>
              <a:rPr lang="en-US" sz="2000" dirty="0" err="1"/>
              <a:t>препарата</a:t>
            </a:r>
            <a:r>
              <a:rPr lang="en-US" sz="2000" dirty="0"/>
              <a:t> с </a:t>
            </a:r>
            <a:r>
              <a:rPr lang="en-US" sz="2000" dirty="0" err="1"/>
              <a:t>вагинальными</a:t>
            </a:r>
            <a:r>
              <a:rPr lang="en-US" sz="2000" dirty="0"/>
              <a:t> </a:t>
            </a:r>
            <a:r>
              <a:rPr lang="en-US" sz="2000" dirty="0" err="1"/>
              <a:t>эпителиоцитами</a:t>
            </a:r>
            <a:r>
              <a:rPr lang="ru-RU" sz="2000" dirty="0"/>
              <a:t>), повышения диспергирования и увеличения абсорбции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0798" y="6099265"/>
            <a:ext cx="10870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>
                <a:solidFill>
                  <a:schemeClr val="bg1"/>
                </a:solidFill>
              </a:rPr>
              <a:t> Исследования в области создания </a:t>
            </a:r>
            <a:r>
              <a:rPr lang="ru-RU" sz="1200" i="1" dirty="0" err="1">
                <a:solidFill>
                  <a:schemeClr val="bg1"/>
                </a:solidFill>
              </a:rPr>
              <a:t>суппозиторных</a:t>
            </a:r>
            <a:r>
              <a:rPr lang="ru-RU" sz="1200" i="1" dirty="0">
                <a:solidFill>
                  <a:schemeClr val="bg1"/>
                </a:solidFill>
              </a:rPr>
              <a:t> основ и новой номенклатуры суппозиториев разной направленности действия / Н. Г. Козлова, И. Н. Долгая, Е. Е. Замараева и др. // </a:t>
            </a:r>
            <a:r>
              <a:rPr lang="ru-RU" sz="1200" i="1" dirty="0" err="1">
                <a:solidFill>
                  <a:schemeClr val="bg1"/>
                </a:solidFill>
              </a:rPr>
              <a:t>Фармаком</a:t>
            </a:r>
            <a:r>
              <a:rPr lang="ru-RU" sz="1200" i="1" dirty="0">
                <a:solidFill>
                  <a:schemeClr val="bg1"/>
                </a:solidFill>
              </a:rPr>
              <a:t>. – 1994. № 2–3. С. 15–21., </a:t>
            </a:r>
            <a:r>
              <a:rPr lang="en-US" sz="1200" i="1" dirty="0" err="1">
                <a:solidFill>
                  <a:schemeClr val="bg1"/>
                </a:solidFill>
              </a:rPr>
              <a:t>Witepsol</a:t>
            </a:r>
            <a:r>
              <a:rPr lang="en-US" sz="1200" i="1" dirty="0">
                <a:solidFill>
                  <a:schemeClr val="bg1"/>
                </a:solidFill>
              </a:rPr>
              <a:t>. Product information www.stobec.com/documents/data/8467.pdf</a:t>
            </a:r>
          </a:p>
          <a:p>
            <a:pPr algn="r"/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FBEFE-4E23-4EEA-BC0E-5808EBCE3F3E}"/>
              </a:ext>
            </a:extLst>
          </p:cNvPr>
          <p:cNvSpPr txBox="1"/>
          <p:nvPr/>
        </p:nvSpPr>
        <p:spPr>
          <a:xfrm>
            <a:off x="523876" y="2137520"/>
            <a:ext cx="1140310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mbria" panose="02040503050406030204" pitchFamily="18" charset="0"/>
              </a:rPr>
              <a:t>WITEPSOL </a:t>
            </a:r>
            <a:r>
              <a:rPr lang="ru-RU" dirty="0">
                <a:solidFill>
                  <a:srgbClr val="1F497D"/>
                </a:solidFill>
                <a:latin typeface="Cambria" panose="02040503050406030204" pitchFamily="18" charset="0"/>
              </a:rPr>
              <a:t>класс </a:t>
            </a:r>
            <a:r>
              <a:rPr lang="en-US" dirty="0">
                <a:solidFill>
                  <a:srgbClr val="1F497D"/>
                </a:solidFill>
                <a:latin typeface="Cambria" panose="02040503050406030204" pitchFamily="18" charset="0"/>
              </a:rPr>
              <a:t>S</a:t>
            </a:r>
            <a:r>
              <a:rPr lang="ru-RU" dirty="0">
                <a:solidFill>
                  <a:srgbClr val="1F497D"/>
                </a:solidFill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rgbClr val="1F497D"/>
                </a:solidFill>
              </a:rPr>
              <a:t>содержит специальные добавки, необходимые для 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ru-RU" dirty="0">
                <a:solidFill>
                  <a:srgbClr val="1F497D"/>
                </a:solidFill>
              </a:rPr>
              <a:t>более интенсивного увлажнения слизистой (</a:t>
            </a:r>
            <a:r>
              <a:rPr lang="en-US" dirty="0" err="1">
                <a:solidFill>
                  <a:prstClr val="black"/>
                </a:solidFill>
              </a:rPr>
              <a:t>улучшает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взаимодействие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активного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компонента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препарата</a:t>
            </a:r>
            <a:r>
              <a:rPr lang="en-US" dirty="0">
                <a:solidFill>
                  <a:prstClr val="black"/>
                </a:solidFill>
              </a:rPr>
              <a:t> с </a:t>
            </a:r>
            <a:r>
              <a:rPr lang="en-US" dirty="0" err="1">
                <a:solidFill>
                  <a:prstClr val="black"/>
                </a:solidFill>
              </a:rPr>
              <a:t>вагинальными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эпителиоцитами</a:t>
            </a:r>
            <a:r>
              <a:rPr lang="ru-RU" dirty="0">
                <a:solidFill>
                  <a:prstClr val="black"/>
                </a:solidFill>
              </a:rPr>
              <a:t>)</a:t>
            </a:r>
            <a:r>
              <a:rPr lang="ru-RU" dirty="0">
                <a:solidFill>
                  <a:srgbClr val="1F497D"/>
                </a:solidFill>
              </a:rPr>
              <a:t>, повышения диспергирования или увеличения абсорбции</a:t>
            </a:r>
          </a:p>
        </p:txBody>
      </p:sp>
    </p:spTree>
    <p:extLst>
      <p:ext uri="{BB962C8B-B14F-4D97-AF65-F5344CB8AC3E}">
        <p14:creationId xmlns:p14="http://schemas.microsoft.com/office/powerpoint/2010/main" val="272397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4D0886D-216E-4FC8-87D1-4DFD47487DC9}"/>
              </a:ext>
            </a:extLst>
          </p:cNvPr>
          <p:cNvSpPr/>
          <p:nvPr/>
        </p:nvSpPr>
        <p:spPr>
          <a:xfrm>
            <a:off x="9087438" y="2243121"/>
            <a:ext cx="2387525" cy="309245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Выбор «полезного» препарата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F9201-D4B7-430C-9339-78F37B6B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1 рубеж – эпителий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E76EB81-AC2F-4F6B-B5F7-A933CCE824E2}"/>
              </a:ext>
            </a:extLst>
          </p:cNvPr>
          <p:cNvSpPr/>
          <p:nvPr/>
        </p:nvSpPr>
        <p:spPr>
          <a:xfrm>
            <a:off x="717037" y="2243121"/>
            <a:ext cx="6126823" cy="309245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Вывод: 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Нельзя подавлять слущивание эпителия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Если есть возможность – стимулировать слущивание эпителия</a:t>
            </a:r>
          </a:p>
        </p:txBody>
      </p:sp>
      <p:pic>
        <p:nvPicPr>
          <p:cNvPr id="5122" name="Picture 2" descr="ÐÐ°ÑÑÐ¸Ð½ÐºÐ¸ Ð¿Ð¾ Ð·Ð°Ð¿ÑÐ¾ÑÑ ÑÑÑÐµÐ»Ð¾ÑÐºÐ°">
            <a:extLst>
              <a:ext uri="{FF2B5EF4-FFF2-40B4-BE49-F238E27FC236}">
                <a16:creationId xmlns:a16="http://schemas.microsoft.com/office/drawing/2014/main" id="{A52B84E0-BC29-4379-BB53-A9DB624A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10" y="2853561"/>
            <a:ext cx="3594558" cy="16945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B1336BC-BAAA-407C-A0BF-52850CB52AE7}"/>
              </a:ext>
            </a:extLst>
          </p:cNvPr>
          <p:cNvSpPr/>
          <p:nvPr/>
        </p:nvSpPr>
        <p:spPr>
          <a:xfrm>
            <a:off x="717037" y="5693790"/>
            <a:ext cx="10757926" cy="93325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Особенно – при </a:t>
            </a:r>
            <a:r>
              <a:rPr lang="ru-RU" sz="2400" dirty="0" err="1"/>
              <a:t>прогестероновой</a:t>
            </a:r>
            <a:r>
              <a:rPr lang="ru-RU" sz="2400" dirty="0"/>
              <a:t> и эстрогенной недостаточности</a:t>
            </a:r>
          </a:p>
        </p:txBody>
      </p:sp>
    </p:spTree>
    <p:extLst>
      <p:ext uri="{BB962C8B-B14F-4D97-AF65-F5344CB8AC3E}">
        <p14:creationId xmlns:p14="http://schemas.microsoft.com/office/powerpoint/2010/main" val="132099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t="32945"/>
          <a:stretch/>
        </p:blipFill>
        <p:spPr bwMode="auto">
          <a:xfrm>
            <a:off x="5456703" y="974194"/>
            <a:ext cx="1549942" cy="7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0"/>
          <a:stretch/>
        </p:blipFill>
        <p:spPr bwMode="auto">
          <a:xfrm>
            <a:off x="8939316" y="940214"/>
            <a:ext cx="1600200" cy="6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36732" y="1686277"/>
            <a:ext cx="4079740" cy="1348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Нео-</a:t>
            </a:r>
            <a:r>
              <a:rPr lang="ru-RU" sz="1400" b="1" dirty="0" err="1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Пенотран</a:t>
            </a:r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®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Метронидазол: 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500 мг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Миконазол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: 100 мг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Классическая схема применения: 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1х2 раза в сутки, курсом 7 дней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7952656" y="1723313"/>
            <a:ext cx="3725870" cy="1345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Нео-Пенотран® Форте Л</a:t>
            </a:r>
            <a:r>
              <a:rPr lang="ru-RU" sz="1400" dirty="0">
                <a:ea typeface="Times New Roman"/>
                <a:cs typeface="Arial" panose="020B0604020202020204" pitchFamily="34" charset="0"/>
              </a:rPr>
              <a:t> </a:t>
            </a: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Метронидазол: 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750 мг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Миконазол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: 200 мг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Лидокаин: 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100 мг, для быстрого устранения боли и жжения 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36731" y="3884116"/>
            <a:ext cx="4100809" cy="18402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  <a:tabLst>
                <a:tab pos="1733550" algn="l"/>
              </a:tabLst>
            </a:pP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Лечение хронических и рецидивирующих  вагинитов различной этиологии, за счет оптимальной суточной дозировки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718801" y="3884116"/>
            <a:ext cx="3122341" cy="1840278"/>
          </a:xfrm>
          <a:prstGeom prst="rect">
            <a:avLst/>
          </a:prstGeom>
          <a:solidFill>
            <a:srgbClr val="DBEEF4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  <a:tabLst>
                <a:tab pos="1733550" algn="l"/>
              </a:tabLst>
              <a:defRPr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Лечение  БВ, и острых вагинитов  различной этиологии  за счет эффективной суточной дозировки, и </a:t>
            </a:r>
            <a:r>
              <a:rPr lang="ru-RU" sz="1600" dirty="0" err="1">
                <a:solidFill>
                  <a:srgbClr val="002060"/>
                </a:solidFill>
                <a:cs typeface="Arial" panose="020B0604020202020204" pitchFamily="34" charset="0"/>
              </a:rPr>
              <a:t>комплаентной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  схемы лечения </a:t>
            </a:r>
            <a:endParaRPr lang="ru-RU" sz="1600" dirty="0">
              <a:solidFill>
                <a:srgbClr val="002060"/>
              </a:solidFill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7952655" y="3884116"/>
            <a:ext cx="3770994" cy="18402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  <a:tabLst>
                <a:tab pos="1733550" algn="l"/>
              </a:tabLst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Лечение БВ, и острых вагинитов  различной этиологии, с выраженными симптомами зуда и жжения за счет анестетика лидокаина,  моментально избавляющего от этих симптомов</a:t>
            </a:r>
          </a:p>
        </p:txBody>
      </p:sp>
      <p:sp>
        <p:nvSpPr>
          <p:cNvPr id="19" name="Rectangle 35"/>
          <p:cNvSpPr/>
          <p:nvPr/>
        </p:nvSpPr>
        <p:spPr>
          <a:xfrm>
            <a:off x="436731" y="3127258"/>
            <a:ext cx="4079741" cy="712885"/>
          </a:xfrm>
          <a:prstGeom prst="rect">
            <a:avLst/>
          </a:prstGeom>
          <a:solidFill>
            <a:srgbClr val="FCF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Характер процесса хронический / рецидивирующий?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35"/>
          <p:cNvSpPr/>
          <p:nvPr/>
        </p:nvSpPr>
        <p:spPr>
          <a:xfrm>
            <a:off x="4718801" y="3127258"/>
            <a:ext cx="7004848" cy="712885"/>
          </a:xfrm>
          <a:prstGeom prst="rect">
            <a:avLst/>
          </a:prstGeom>
          <a:solidFill>
            <a:srgbClr val="FCF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Характер процесса острый?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3"/>
          <a:stretch/>
        </p:blipFill>
        <p:spPr bwMode="auto">
          <a:xfrm>
            <a:off x="1378806" y="962145"/>
            <a:ext cx="1764887" cy="65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4718802" y="1720530"/>
            <a:ext cx="3122340" cy="1348298"/>
          </a:xfrm>
          <a:prstGeom prst="rect">
            <a:avLst/>
          </a:prstGeom>
          <a:solidFill>
            <a:srgbClr val="DBEEF4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Нео-Пенотран® Форте</a:t>
            </a:r>
            <a:r>
              <a:rPr lang="ru-RU" sz="1400" dirty="0">
                <a:ea typeface="Times New Roman"/>
                <a:cs typeface="Arial" panose="020B0604020202020204" pitchFamily="34" charset="0"/>
              </a:rPr>
              <a:t> </a:t>
            </a: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Метронидазол: 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750 мг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Миконазол: 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200 мг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  <a:p>
            <a:pPr eaLnBrk="0" fontAlgn="base" hangingPunct="0"/>
            <a:r>
              <a:rPr lang="ru-RU" sz="1400" b="1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Удобная схема применения: 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1х1 раза в сутки, курсом 7 дней</a:t>
            </a:r>
            <a:endParaRPr lang="ru-RU" sz="1400" dirty="0"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68351" y="-51584"/>
            <a:ext cx="11407698" cy="9211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Семейство Нео-</a:t>
            </a:r>
            <a:r>
              <a:rPr lang="ru-RU" sz="3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Пенотран</a:t>
            </a:r>
            <a:r>
              <a:rPr lang="ru-RU" sz="3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®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65989" y="6139711"/>
            <a:ext cx="12126011" cy="66563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5000"/>
              </a:lnSpc>
              <a:tabLst>
                <a:tab pos="1733550" algn="l"/>
              </a:tabLst>
            </a:pP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Нео-</a:t>
            </a:r>
            <a:r>
              <a:rPr lang="ru-RU" sz="1600" dirty="0" err="1">
                <a:solidFill>
                  <a:schemeClr val="bg1"/>
                </a:solidFill>
                <a:cs typeface="Arial" panose="020B0604020202020204" pitchFamily="34" charset="0"/>
              </a:rPr>
              <a:t>Пенотран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  и Нео-</a:t>
            </a:r>
            <a:r>
              <a:rPr lang="ru-RU" sz="1600" dirty="0" err="1">
                <a:solidFill>
                  <a:schemeClr val="bg1"/>
                </a:solidFill>
                <a:cs typeface="Arial" panose="020B0604020202020204" pitchFamily="34" charset="0"/>
              </a:rPr>
              <a:t>Пенотран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 Форте  разрешены для применения после 1 триместра беременности (инструкция Нео-</a:t>
            </a:r>
            <a:r>
              <a:rPr lang="ru-RU" sz="1600" dirty="0" err="1">
                <a:solidFill>
                  <a:schemeClr val="bg1"/>
                </a:solidFill>
                <a:cs typeface="Arial" panose="020B0604020202020204" pitchFamily="34" charset="0"/>
              </a:rPr>
              <a:t>Пеноран</a:t>
            </a:r>
            <a:r>
              <a:rPr lang="ru-RU" sz="1600" dirty="0">
                <a:solidFill>
                  <a:schemeClr val="bg1"/>
                </a:solidFill>
                <a:cs typeface="Arial" panose="020B0604020202020204" pitchFamily="34" charset="0"/>
              </a:rPr>
              <a:t>); </a:t>
            </a:r>
            <a:r>
              <a:rPr lang="ru-RU" sz="1600" b="1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Нео-</a:t>
            </a:r>
            <a:r>
              <a:rPr lang="ru-RU" sz="1600" b="1" dirty="0" err="1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Пенотран</a:t>
            </a:r>
            <a:r>
              <a:rPr lang="ru-RU" sz="1600" b="1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 Форте Л -противопоказан при беременности </a:t>
            </a:r>
            <a:r>
              <a:rPr lang="ru-RU" sz="1600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(инструкция по применению Нео-</a:t>
            </a:r>
            <a:r>
              <a:rPr lang="ru-RU" sz="1600" dirty="0" err="1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Пенотрана</a:t>
            </a:r>
            <a:r>
              <a:rPr lang="ru-RU" sz="1600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 Форте Л)</a:t>
            </a:r>
          </a:p>
        </p:txBody>
      </p:sp>
    </p:spTree>
    <p:extLst>
      <p:ext uri="{BB962C8B-B14F-4D97-AF65-F5344CB8AC3E}">
        <p14:creationId xmlns:p14="http://schemas.microsoft.com/office/powerpoint/2010/main" val="1381158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088" y="1276483"/>
            <a:ext cx="8008974" cy="1609344"/>
          </a:xfrm>
        </p:spPr>
        <p:txBody>
          <a:bodyPr>
            <a:noAutofit/>
          </a:bodyPr>
          <a:lstStyle/>
          <a:p>
            <a:r>
              <a:rPr lang="ru-RU" sz="4000" b="1" dirty="0"/>
              <a:t>КРИТЕРИЙ ВЫБОРА </a:t>
            </a:r>
            <a:r>
              <a:rPr lang="ru-RU" sz="4000" dirty="0"/>
              <a:t>препарата для лечения вагинальных инфекций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69848" y="4566692"/>
            <a:ext cx="10058400" cy="16055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rgbClr val="C00000"/>
                </a:solidFill>
              </a:rPr>
              <a:t>Отсутствие рецидива</a:t>
            </a:r>
          </a:p>
        </p:txBody>
      </p:sp>
    </p:spTree>
    <p:extLst>
      <p:ext uri="{BB962C8B-B14F-4D97-AF65-F5344CB8AC3E}">
        <p14:creationId xmlns:p14="http://schemas.microsoft.com/office/powerpoint/2010/main" val="2474795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7522" y="85025"/>
            <a:ext cx="5676080" cy="990600"/>
          </a:xfrm>
        </p:spPr>
        <p:txBody>
          <a:bodyPr>
            <a:normAutofit/>
          </a:bodyPr>
          <a:lstStyle/>
          <a:p>
            <a:r>
              <a:rPr lang="ru-RU" sz="3600" b="1" dirty="0"/>
              <a:t>НЕО-ПЕНОТРАН ФОРТЕ Л</a:t>
            </a:r>
          </a:p>
        </p:txBody>
      </p:sp>
      <p:pic>
        <p:nvPicPr>
          <p:cNvPr id="2052" name="Picture 4" descr="Картинки по запросу галочка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83" y="773922"/>
            <a:ext cx="1563625" cy="14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галочка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27" y="2655757"/>
            <a:ext cx="1563625" cy="14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артинки по запросу галочка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94" y="4490720"/>
            <a:ext cx="1563625" cy="14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B135DD3-F239-461F-BF6F-29BF78E60EA7}"/>
              </a:ext>
            </a:extLst>
          </p:cNvPr>
          <p:cNvGrpSpPr/>
          <p:nvPr/>
        </p:nvGrpSpPr>
        <p:grpSpPr>
          <a:xfrm>
            <a:off x="549033" y="1020077"/>
            <a:ext cx="3943221" cy="4981269"/>
            <a:chOff x="549033" y="1020077"/>
            <a:chExt cx="3943221" cy="4981269"/>
          </a:xfrm>
        </p:grpSpPr>
        <p:sp>
          <p:nvSpPr>
            <p:cNvPr id="3" name="TextBox 2"/>
            <p:cNvSpPr txBox="1"/>
            <p:nvPr/>
          </p:nvSpPr>
          <p:spPr>
            <a:xfrm>
              <a:off x="1206425" y="1123974"/>
              <a:ext cx="2582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/>
                <a:t>Антимикробное действие</a:t>
              </a:r>
            </a:p>
            <a:p>
              <a:r>
                <a:rPr lang="ru-RU" sz="1400" dirty="0"/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98059" y="2434564"/>
              <a:ext cx="3240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Антимикотическое действие</a:t>
              </a:r>
            </a:p>
            <a:p>
              <a:pPr algn="ctr"/>
              <a:r>
                <a:rPr lang="ru-RU" sz="1400" b="1" dirty="0"/>
                <a:t>комплексное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1328" y="3114020"/>
              <a:ext cx="385394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err="1"/>
                <a:t>Фунгистатическое</a:t>
              </a:r>
              <a:endParaRPr lang="ru-RU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err="1"/>
                <a:t>Фунгицидное</a:t>
              </a:r>
              <a:endParaRPr lang="ru-RU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/>
                <a:t>Влияет на «чувство кворума» </a:t>
              </a:r>
              <a:r>
                <a:rPr lang="en-US" sz="1400" dirty="0"/>
                <a:t>Candida</a:t>
              </a:r>
              <a:endParaRPr lang="ru-RU" sz="1400" dirty="0"/>
            </a:p>
            <a:p>
              <a:r>
                <a:rPr lang="ru-RU" sz="1400" dirty="0"/>
                <a:t>     и </a:t>
              </a:r>
              <a:r>
                <a:rPr lang="en-US" sz="1400" dirty="0"/>
                <a:t> </a:t>
              </a:r>
              <a:r>
                <a:rPr lang="ru-RU" sz="1400" dirty="0"/>
                <a:t>блокирует образование</a:t>
              </a:r>
            </a:p>
            <a:p>
              <a:r>
                <a:rPr lang="ru-RU" sz="1400" dirty="0"/>
                <a:t>     биопленок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4031" y="4880909"/>
              <a:ext cx="2781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/>
                <a:t>Быстро купирует симптомы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2080" y="5278241"/>
              <a:ext cx="37609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sz="1400" dirty="0"/>
                <a:t>Анальгезирующий эффект</a:t>
              </a:r>
            </a:p>
            <a:p>
              <a:pPr marL="285750" indent="-285750">
                <a:buFontTx/>
                <a:buChar char="-"/>
              </a:pPr>
              <a:r>
                <a:rPr lang="ru-RU" sz="1400" dirty="0"/>
                <a:t>Купирует симптомы через 3-5 минут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11327" y="1020077"/>
              <a:ext cx="3872924" cy="10843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11328" y="2395611"/>
              <a:ext cx="3872923" cy="208508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11328" y="4840733"/>
              <a:ext cx="3880926" cy="11606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9033" y="1463670"/>
              <a:ext cx="143180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/>
                <a:t>Анаэробы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/>
                <a:t>Аэробы</a:t>
              </a:r>
            </a:p>
            <a:p>
              <a:endParaRPr lang="ru-RU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019" y="205839"/>
            <a:ext cx="3600400" cy="62239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24601" y="5282148"/>
            <a:ext cx="3770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ЧУВСТВО КОМФОРТА</a:t>
            </a:r>
          </a:p>
          <a:p>
            <a:pPr algn="ctr"/>
            <a:r>
              <a:rPr lang="ru-RU" sz="20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С ПЕРЫХ МИНУТ</a:t>
            </a:r>
          </a:p>
        </p:txBody>
      </p:sp>
    </p:spTree>
    <p:extLst>
      <p:ext uri="{BB962C8B-B14F-4D97-AF65-F5344CB8AC3E}">
        <p14:creationId xmlns:p14="http://schemas.microsoft.com/office/powerpoint/2010/main" val="1470302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11337925" cy="968375"/>
          </a:xfr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800" b="1" dirty="0"/>
              <a:t>	Для купирования признаков воспаления оптимально применять средства с широким спектром антибактериального действия.</a:t>
            </a:r>
            <a:r>
              <a:rPr lang="ru-RU" sz="2800" b="1" kern="0" baseline="30000" dirty="0">
                <a:solidFill>
                  <a:srgbClr val="A42381"/>
                </a:solidFill>
                <a:cs typeface="Arial"/>
              </a:rPr>
              <a:t>1</a:t>
            </a:r>
            <a:r>
              <a:rPr lang="ru-RU" sz="2800" b="1" dirty="0">
                <a:solidFill>
                  <a:srgbClr val="A42381"/>
                </a:solidFill>
              </a:rPr>
              <a:t>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0663" y="3767502"/>
            <a:ext cx="4088091" cy="18486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prstClr val="black"/>
                </a:solidFill>
                <a:latin typeface="+mj-lt"/>
              </a:rPr>
              <a:t>Такие препараты можно назначать перед процедурами диагностики или лечения шейки матки</a:t>
            </a:r>
            <a:r>
              <a:rPr lang="ru-RU" sz="1800" kern="0" baseline="30000" dirty="0">
                <a:solidFill>
                  <a:srgbClr val="000000"/>
                </a:solidFill>
                <a:latin typeface="+mj-lt"/>
                <a:cs typeface="Arial"/>
              </a:rPr>
              <a:t>1;</a:t>
            </a:r>
            <a:r>
              <a:rPr lang="ru-RU" sz="1800" dirty="0">
                <a:solidFill>
                  <a:prstClr val="black"/>
                </a:solidFill>
              </a:rPr>
              <a:t> внутриматочными манипуляциями; оперативными вмешательствами</a:t>
            </a:r>
            <a:endParaRPr lang="ru-RU" sz="1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9848" y="6040628"/>
            <a:ext cx="1024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>
                <a:solidFill>
                  <a:prstClr val="black"/>
                </a:solidFill>
              </a:rPr>
              <a:t>1. Т.Н. </a:t>
            </a:r>
            <a:r>
              <a:rPr lang="ru-RU" sz="1200" i="1" dirty="0" err="1">
                <a:solidFill>
                  <a:prstClr val="black"/>
                </a:solidFill>
              </a:rPr>
              <a:t>Бебнева</a:t>
            </a:r>
            <a:r>
              <a:rPr lang="ru-RU" sz="1200" i="1" dirty="0">
                <a:solidFill>
                  <a:prstClr val="black"/>
                </a:solidFill>
              </a:rPr>
              <a:t>, С.И. Роговская, Н.М. </a:t>
            </a:r>
            <a:r>
              <a:rPr lang="ru-RU" sz="1200" i="1" dirty="0" err="1">
                <a:solidFill>
                  <a:prstClr val="black"/>
                </a:solidFill>
              </a:rPr>
              <a:t>Подзолкова</a:t>
            </a:r>
            <a:r>
              <a:rPr lang="ru-RU" sz="1200" i="1" dirty="0">
                <a:solidFill>
                  <a:prstClr val="black"/>
                </a:solidFill>
              </a:rPr>
              <a:t>. </a:t>
            </a:r>
            <a:r>
              <a:rPr lang="ru-RU" sz="1200" i="1" dirty="0" err="1">
                <a:solidFill>
                  <a:prstClr val="black"/>
                </a:solidFill>
              </a:rPr>
              <a:t>Кольпоскопия</a:t>
            </a:r>
            <a:r>
              <a:rPr lang="ru-RU" sz="1200" i="1" dirty="0">
                <a:solidFill>
                  <a:prstClr val="black"/>
                </a:solidFill>
              </a:rPr>
              <a:t> в диагностике цервикальной патологии: как практикующему врачу получить максимум информации? </a:t>
            </a:r>
            <a:r>
              <a:rPr lang="ru-RU" sz="1200" i="1" dirty="0" err="1">
                <a:solidFill>
                  <a:prstClr val="black"/>
                </a:solidFill>
              </a:rPr>
              <a:t>Доктор.ру</a:t>
            </a:r>
            <a:r>
              <a:rPr lang="ru-RU" sz="1200" i="1" dirty="0">
                <a:solidFill>
                  <a:prstClr val="black"/>
                </a:solidFill>
              </a:rPr>
              <a:t>. Специальный выпуск №1 (5)/2014. с. 42-45; 2. Инструкция по применению лекарственного препарата для медицинского применения </a:t>
            </a:r>
            <a:r>
              <a:rPr lang="ru-RU" sz="1200" i="1" dirty="0" err="1">
                <a:solidFill>
                  <a:prstClr val="black"/>
                </a:solidFill>
              </a:rPr>
              <a:t>Гайномакс</a:t>
            </a:r>
            <a:r>
              <a:rPr lang="ru-RU" sz="1200" i="1" dirty="0">
                <a:solidFill>
                  <a:prstClr val="black"/>
                </a:solidFill>
              </a:rPr>
              <a:t> № ЛП-000007</a:t>
            </a:r>
          </a:p>
        </p:txBody>
      </p:sp>
      <p:pic>
        <p:nvPicPr>
          <p:cNvPr id="3074" name="Picture 2" descr="http://www.apteka84.kz/files/items/items_81544/86995849002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b="20196"/>
          <a:stretch/>
        </p:blipFill>
        <p:spPr bwMode="auto">
          <a:xfrm>
            <a:off x="624840" y="1432560"/>
            <a:ext cx="3512618" cy="200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9066"/>
              </p:ext>
            </p:extLst>
          </p:nvPr>
        </p:nvGraphicFramePr>
        <p:xfrm>
          <a:off x="4428840" y="1432560"/>
          <a:ext cx="7251407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5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6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2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/>
                        <a:t>Тиоконазол</a:t>
                      </a:r>
                      <a:r>
                        <a:rPr kumimoji="0" lang="en-US" sz="16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j-ea"/>
                          <a:cs typeface="Arial"/>
                        </a:rPr>
                        <a:t>2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/>
                        <a:t>Тинидазол</a:t>
                      </a:r>
                      <a:r>
                        <a:rPr kumimoji="0" lang="en-US" sz="16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0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Фармакологическая группа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919">
                <a:tc>
                  <a:txBody>
                    <a:bodyPr/>
                    <a:lstStyle/>
                    <a:p>
                      <a:r>
                        <a:rPr lang="ru-RU" sz="1600" dirty="0"/>
                        <a:t>Синтетическое противогрибковое средство с высокой активностью в</a:t>
                      </a:r>
                      <a:r>
                        <a:rPr lang="ru-RU" sz="1600" baseline="0" dirty="0"/>
                        <a:t> отношении дрожжеподобных и других грибов (</a:t>
                      </a:r>
                      <a:r>
                        <a:rPr lang="ru-RU" sz="1600" baseline="0" dirty="0" err="1"/>
                        <a:t>дерматофитов</a:t>
                      </a:r>
                      <a:r>
                        <a:rPr lang="ru-RU" sz="1600" baseline="0" dirty="0"/>
                        <a:t>) и Гр+ бактерий, производное имидазола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Противопротозойный</a:t>
                      </a:r>
                      <a:r>
                        <a:rPr lang="ru-RU" sz="1600" baseline="0" dirty="0"/>
                        <a:t> препарат с противомикробным действием, производное </a:t>
                      </a:r>
                      <a:r>
                        <a:rPr lang="ru-RU" sz="1600" baseline="0" dirty="0" err="1"/>
                        <a:t>нитроимидазола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20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Спектр активности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3919">
                <a:tc>
                  <a:txBody>
                    <a:bodyPr/>
                    <a:lstStyle/>
                    <a:p>
                      <a:r>
                        <a:rPr lang="ru-RU" sz="1600" dirty="0"/>
                        <a:t>Эффективен в отношении бактериальных возбудителей:</a:t>
                      </a:r>
                      <a:r>
                        <a:rPr lang="ru-RU" sz="1600" baseline="0" dirty="0"/>
                        <a:t> </a:t>
                      </a:r>
                      <a:r>
                        <a:rPr lang="en-US" sz="1600" baseline="0" dirty="0"/>
                        <a:t>Trichomonas vaginalis, </a:t>
                      </a:r>
                      <a:r>
                        <a:rPr lang="en-US" sz="1600" baseline="0" dirty="0" err="1"/>
                        <a:t>Gardnerella</a:t>
                      </a:r>
                      <a:r>
                        <a:rPr lang="en-US" sz="1600" baseline="0" dirty="0"/>
                        <a:t> vaginalis, </a:t>
                      </a:r>
                      <a:r>
                        <a:rPr lang="en-US" sz="1600" baseline="0" dirty="0" err="1"/>
                        <a:t>Bacteriodes</a:t>
                      </a:r>
                      <a:r>
                        <a:rPr lang="en-US" sz="1600" baseline="0" dirty="0"/>
                        <a:t> spp.; </a:t>
                      </a:r>
                      <a:r>
                        <a:rPr lang="ru-RU" sz="1600" baseline="0" dirty="0"/>
                        <a:t>дрожжеподобных грибов рода </a:t>
                      </a:r>
                      <a:r>
                        <a:rPr lang="en-US" sz="1600" baseline="0" dirty="0"/>
                        <a:t>Candida</a:t>
                      </a:r>
                      <a:r>
                        <a:rPr lang="ru-RU" sz="1600" baseline="0" dirty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Активен в отношении анаэробных</a:t>
                      </a:r>
                      <a:r>
                        <a:rPr lang="ru-RU" sz="1600" baseline="0" dirty="0"/>
                        <a:t> бактерий. Оказывает бактерицидное действие.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261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280" y="108910"/>
            <a:ext cx="11109959" cy="709528"/>
          </a:xfrm>
        </p:spPr>
        <p:txBody>
          <a:bodyPr>
            <a:normAutofit/>
          </a:bodyPr>
          <a:lstStyle/>
          <a:p>
            <a:r>
              <a:rPr lang="ru-RU" sz="2800" b="1" dirty="0"/>
              <a:t>Важно! Возможно применение коротким курсом!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280" y="1196753"/>
            <a:ext cx="10594848" cy="492941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2600" dirty="0" err="1"/>
              <a:t>Гайномакс</a:t>
            </a:r>
            <a:r>
              <a:rPr lang="ru-RU" sz="2600" dirty="0"/>
              <a:t> – эффективная терапия вагинитов у пациенток с патологией шейки матки за 3 дня.</a:t>
            </a:r>
            <a:r>
              <a:rPr lang="ru-RU" sz="2600" kern="0" baseline="30000" dirty="0">
                <a:solidFill>
                  <a:srgbClr val="000000"/>
                </a:solidFill>
                <a:latin typeface="Arial"/>
                <a:cs typeface="Arial"/>
              </a:rPr>
              <a:t> 1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r>
              <a:rPr lang="ru-RU" sz="2600" dirty="0"/>
              <a:t>Короткая схема лечения показала высокие результаты микробиологического и клинического излечения.</a:t>
            </a:r>
            <a:r>
              <a:rPr lang="ru-RU" sz="2600" kern="0" baseline="30000" dirty="0">
                <a:solidFill>
                  <a:srgbClr val="000000"/>
                </a:solidFill>
                <a:latin typeface="Arial"/>
                <a:cs typeface="Arial"/>
              </a:rPr>
              <a:t> 2</a:t>
            </a:r>
            <a:endParaRPr lang="ru-RU" sz="2600" dirty="0"/>
          </a:p>
          <a:p>
            <a:r>
              <a:rPr lang="ru-RU" sz="2600" dirty="0"/>
              <a:t>Применение такой схемы способствует повышению </a:t>
            </a:r>
            <a:r>
              <a:rPr lang="ru-RU" sz="2600" dirty="0" err="1"/>
              <a:t>комплаентности</a:t>
            </a:r>
            <a:r>
              <a:rPr lang="ru-RU" sz="2600" dirty="0"/>
              <a:t> и позволяет в короткие сроки провести </a:t>
            </a:r>
            <a:r>
              <a:rPr lang="ru-RU" sz="2600" dirty="0" err="1"/>
              <a:t>кольпоскопическое</a:t>
            </a:r>
            <a:r>
              <a:rPr lang="ru-RU" sz="2600" dirty="0"/>
              <a:t> исследование для определения дальнейшей тактики лечения.</a:t>
            </a:r>
            <a:r>
              <a:rPr lang="ru-RU" sz="2600" kern="0" baseline="30000" dirty="0">
                <a:solidFill>
                  <a:srgbClr val="000000"/>
                </a:solidFill>
                <a:latin typeface="Arial"/>
                <a:cs typeface="Arial"/>
              </a:rPr>
              <a:t> 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351" y="6141368"/>
            <a:ext cx="11585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chemeClr val="bg1"/>
                </a:solidFill>
              </a:rPr>
              <a:t>1. Инструкция по применению лекарственного препарата для медицинского применения </a:t>
            </a:r>
            <a:r>
              <a:rPr lang="ru-RU" sz="1600" i="1" dirty="0" err="1">
                <a:solidFill>
                  <a:schemeClr val="bg1"/>
                </a:solidFill>
              </a:rPr>
              <a:t>Гайномакс</a:t>
            </a:r>
            <a:r>
              <a:rPr lang="ru-RU" sz="1600" i="1" dirty="0">
                <a:solidFill>
                  <a:schemeClr val="bg1"/>
                </a:solidFill>
              </a:rPr>
              <a:t> № ЛП-000007; 2. А.Л. Тихомиров. Эффективная локальная терапия вагинальных белей. Гинекология. 2015; 04: 54-55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1938085"/>
            <a:ext cx="6168386" cy="193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68008" y="1931491"/>
            <a:ext cx="5760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88088" y="1947224"/>
            <a:ext cx="4423040" cy="180181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ru-RU" sz="2400" dirty="0">
                <a:solidFill>
                  <a:schemeClr val="bg1"/>
                </a:solidFill>
              </a:rPr>
              <a:t>Не содержит </a:t>
            </a:r>
            <a:r>
              <a:rPr lang="ru-RU" sz="2400" dirty="0" err="1">
                <a:solidFill>
                  <a:schemeClr val="bg1"/>
                </a:solidFill>
              </a:rPr>
              <a:t>глюкокортикостериодов</a:t>
            </a:r>
            <a:r>
              <a:rPr lang="ru-RU" sz="2400" dirty="0">
                <a:solidFill>
                  <a:schemeClr val="bg1"/>
                </a:solidFill>
              </a:rPr>
              <a:t>. Не влияет на иммунитет.</a:t>
            </a:r>
            <a:r>
              <a:rPr lang="ru-RU" sz="3200" kern="0" baseline="30000" dirty="0">
                <a:solidFill>
                  <a:schemeClr val="bg1"/>
                </a:solidFill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3495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9710" y="60621"/>
            <a:ext cx="10616211" cy="123250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b="1" dirty="0"/>
              <a:t>В каких ситуациях могут понадобиться краткосрочные варианты коррекции </a:t>
            </a:r>
            <a:r>
              <a:rPr lang="ru-RU" b="1" dirty="0" err="1"/>
              <a:t>дисбиоза</a:t>
            </a:r>
            <a:r>
              <a:rPr lang="ru-RU" b="1" dirty="0"/>
              <a:t> влагалища?</a:t>
            </a:r>
            <a:endParaRPr lang="tr-TR" b="1" dirty="0"/>
          </a:p>
        </p:txBody>
      </p:sp>
      <p:pic>
        <p:nvPicPr>
          <p:cNvPr id="1026" name="Picture 2" descr="https://static8.depositphotos.com/1465849/943/i/950/depositphotos_9431793-stock-photo-woman-doctor-thinking-of-diagno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76" y="2099715"/>
            <a:ext cx="3083142" cy="45037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6661130" y="1619703"/>
            <a:ext cx="2975212" cy="1144310"/>
          </a:xfrm>
          <a:prstGeom prst="cloudCallout">
            <a:avLst>
              <a:gd name="adj1" fmla="val -55558"/>
              <a:gd name="adj2" fmla="val 18816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Бактериальный </a:t>
            </a:r>
            <a:r>
              <a:rPr lang="ru-RU" dirty="0" err="1">
                <a:solidFill>
                  <a:prstClr val="black"/>
                </a:solidFill>
              </a:rPr>
              <a:t>вагиноз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7552273" y="2401638"/>
            <a:ext cx="2975212" cy="1144310"/>
          </a:xfrm>
          <a:prstGeom prst="cloudCallout">
            <a:avLst>
              <a:gd name="adj1" fmla="val -71292"/>
              <a:gd name="adj2" fmla="val 85161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Кандидоз</a:t>
            </a:r>
          </a:p>
        </p:txBody>
      </p:sp>
      <p:sp>
        <p:nvSpPr>
          <p:cNvPr id="10" name="Выноска-облако 9"/>
          <p:cNvSpPr/>
          <p:nvPr/>
        </p:nvSpPr>
        <p:spPr>
          <a:xfrm>
            <a:off x="7256061" y="3328635"/>
            <a:ext cx="3411940" cy="1144310"/>
          </a:xfrm>
          <a:prstGeom prst="cloudCallout">
            <a:avLst>
              <a:gd name="adj1" fmla="val -71845"/>
              <a:gd name="adj2" fmla="val 35733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Неспецифический вагинит</a:t>
            </a:r>
          </a:p>
        </p:txBody>
      </p:sp>
      <p:sp>
        <p:nvSpPr>
          <p:cNvPr id="11" name="Выноска-облако 10"/>
          <p:cNvSpPr/>
          <p:nvPr/>
        </p:nvSpPr>
        <p:spPr>
          <a:xfrm>
            <a:off x="7462311" y="4264216"/>
            <a:ext cx="2332232" cy="1013650"/>
          </a:xfrm>
          <a:prstGeom prst="cloudCallout">
            <a:avLst>
              <a:gd name="adj1" fmla="val -91098"/>
              <a:gd name="adj2" fmla="val -4224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Микст-инфекции</a:t>
            </a:r>
          </a:p>
        </p:txBody>
      </p:sp>
      <p:sp>
        <p:nvSpPr>
          <p:cNvPr id="4" name="Выноска-облако 3"/>
          <p:cNvSpPr/>
          <p:nvPr/>
        </p:nvSpPr>
        <p:spPr>
          <a:xfrm>
            <a:off x="499649" y="1293125"/>
            <a:ext cx="5346514" cy="3657601"/>
          </a:xfrm>
          <a:prstGeom prst="cloudCallout">
            <a:avLst>
              <a:gd name="adj1" fmla="val 48385"/>
              <a:gd name="adj2" fmla="val 27346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У пациентки скоро: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black"/>
                </a:solidFill>
              </a:rPr>
              <a:t>Операция с влагалищным доступом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black"/>
                </a:solidFill>
              </a:rPr>
              <a:t>Установка пессария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black"/>
                </a:solidFill>
              </a:rPr>
              <a:t>Установка внутриматочной спирали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black"/>
                </a:solidFill>
              </a:rPr>
              <a:t>Роды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black"/>
                </a:solidFill>
              </a:rPr>
              <a:t>Манипуляции на шейке матки 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black"/>
                </a:solidFill>
              </a:rPr>
              <a:t>Прерывание беременности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black"/>
                </a:solidFill>
              </a:rPr>
              <a:t>Эстетическая гинекологическая операция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4912" y="1049254"/>
            <a:ext cx="320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prstClr val="black"/>
                </a:solidFill>
              </a:rPr>
              <a:t>Результаты исследований</a:t>
            </a:r>
          </a:p>
        </p:txBody>
      </p:sp>
      <p:sp>
        <p:nvSpPr>
          <p:cNvPr id="12" name="Выноска-облако 11"/>
          <p:cNvSpPr/>
          <p:nvPr/>
        </p:nvSpPr>
        <p:spPr>
          <a:xfrm>
            <a:off x="1524000" y="4771042"/>
            <a:ext cx="2934270" cy="2086959"/>
          </a:xfrm>
          <a:prstGeom prst="cloudCallout">
            <a:avLst>
              <a:gd name="adj1" fmla="val 96639"/>
              <a:gd name="adj2" fmla="val -62341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У пациентки скоро: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white"/>
                </a:solidFill>
              </a:rPr>
              <a:t>Свадьба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white"/>
                </a:solidFill>
              </a:rPr>
              <a:t>Командировка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solidFill>
                  <a:prstClr val="white"/>
                </a:solidFill>
              </a:rPr>
              <a:t>Свидание…</a:t>
            </a:r>
          </a:p>
        </p:txBody>
      </p:sp>
    </p:spTree>
    <p:extLst>
      <p:ext uri="{BB962C8B-B14F-4D97-AF65-F5344CB8AC3E}">
        <p14:creationId xmlns:p14="http://schemas.microsoft.com/office/powerpoint/2010/main" val="2724127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088" y="942680"/>
            <a:ext cx="10323160" cy="1151296"/>
          </a:xfrm>
        </p:spPr>
        <p:txBody>
          <a:bodyPr>
            <a:noAutofit/>
          </a:bodyPr>
          <a:lstStyle/>
          <a:p>
            <a:r>
              <a:rPr lang="ru-RU" sz="4000" b="1" dirty="0"/>
              <a:t>КРИТЕРИЙ эффективности лечения – контроль лечения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162" y="2093976"/>
            <a:ext cx="11142770" cy="2445284"/>
          </a:xfrm>
        </p:spPr>
        <p:txBody>
          <a:bodyPr>
            <a:noAutofit/>
          </a:bodyPr>
          <a:lstStyle/>
          <a:p>
            <a:r>
              <a:rPr lang="ru-RU" sz="2400" dirty="0"/>
              <a:t>Установление </a:t>
            </a:r>
            <a:r>
              <a:rPr lang="ru-RU" sz="2400" dirty="0" err="1"/>
              <a:t>излеченности</a:t>
            </a:r>
            <a:r>
              <a:rPr lang="ru-RU" sz="2400" dirty="0"/>
              <a:t> бактериального вагиноза на основании микроскопического метода проводится через 14 дней после окончания лечения. При отрицательных результатах обследования пациентки дальнейшему наблюдению не подлежат.</a:t>
            </a:r>
          </a:p>
          <a:p>
            <a:r>
              <a:rPr lang="ru-RU" sz="2400" dirty="0"/>
              <a:t>Врач должен рекомендовать пациентке в период лечения и диспансерного наблюдения воздержаться от половых контактов или использовать барьерные методы контрацепции до установления </a:t>
            </a:r>
            <a:r>
              <a:rPr lang="ru-RU" sz="2400" dirty="0" err="1"/>
              <a:t>излеченности</a:t>
            </a:r>
            <a:endParaRPr lang="ru-RU" sz="2400" dirty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805088" y="6270531"/>
            <a:ext cx="10058400" cy="462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ru-RU" sz="4400" b="1" dirty="0">
                <a:solidFill>
                  <a:schemeClr val="bg1"/>
                </a:solidFill>
              </a:rPr>
              <a:t>Отсутствие повода для рецидивов</a:t>
            </a:r>
          </a:p>
        </p:txBody>
      </p:sp>
    </p:spTree>
    <p:extLst>
      <p:ext uri="{BB962C8B-B14F-4D97-AF65-F5344CB8AC3E}">
        <p14:creationId xmlns:p14="http://schemas.microsoft.com/office/powerpoint/2010/main" val="426182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972" y="824254"/>
            <a:ext cx="10510887" cy="1049235"/>
          </a:xfrm>
        </p:spPr>
        <p:txBody>
          <a:bodyPr>
            <a:normAutofit/>
          </a:bodyPr>
          <a:lstStyle/>
          <a:p>
            <a:r>
              <a:rPr lang="ru-RU" b="1" dirty="0"/>
              <a:t>Почему для локальной терапии из всех женских гормонов применяется именно </a:t>
            </a:r>
            <a:r>
              <a:rPr lang="ru-RU" b="1" dirty="0" err="1"/>
              <a:t>эстриол</a:t>
            </a:r>
            <a:r>
              <a:rPr lang="ru-RU" b="1" dirty="0"/>
              <a:t>?</a:t>
            </a:r>
            <a:r>
              <a:rPr lang="ru-RU" b="1" baseline="50000" dirty="0"/>
              <a:t> 1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31736" y="6147938"/>
            <a:ext cx="890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</a:rPr>
              <a:t>*ГУМС – </a:t>
            </a:r>
            <a:r>
              <a:rPr lang="ru-RU" sz="1000" dirty="0" err="1">
                <a:solidFill>
                  <a:schemeClr val="bg1"/>
                </a:solidFill>
              </a:rPr>
              <a:t>генитоуринарный</a:t>
            </a:r>
            <a:r>
              <a:rPr lang="ru-RU" sz="1000" dirty="0">
                <a:solidFill>
                  <a:schemeClr val="bg1"/>
                </a:solidFill>
              </a:rPr>
              <a:t> менопаузальный синдром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ru-RU" sz="1000" dirty="0">
                <a:solidFill>
                  <a:schemeClr val="bg1"/>
                </a:solidFill>
              </a:rPr>
              <a:t>**при СНМ</a:t>
            </a:r>
          </a:p>
          <a:p>
            <a:pPr marL="228600" indent="-228600" algn="r">
              <a:buAutoNum type="arabicPeriod"/>
            </a:pPr>
            <a:r>
              <a:rPr lang="ru-RU" sz="1000" dirty="0">
                <a:solidFill>
                  <a:schemeClr val="bg1"/>
                </a:solidFill>
              </a:rPr>
              <a:t>Адаптировано из: Серов В.Н. Терапия урогенитальных расстройств, обусловленных дефицитом эстрогенов. Акушерство, гинекология и репродукция. 2010; №1: с. 21-35</a:t>
            </a:r>
          </a:p>
          <a:p>
            <a:pPr marL="228600" indent="-228600" algn="r"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http://grls.rosminzdrav.ru/</a:t>
            </a:r>
            <a:endParaRPr lang="ru-RU" sz="1000" dirty="0">
              <a:solidFill>
                <a:schemeClr val="bg1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978013"/>
              </p:ext>
            </p:extLst>
          </p:nvPr>
        </p:nvGraphicFramePr>
        <p:xfrm>
          <a:off x="904971" y="2004734"/>
          <a:ext cx="10510887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3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ЭСТРИОЛ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ЭСТРАДИОЛ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Фракция</a:t>
                      </a:r>
                      <a:r>
                        <a:rPr lang="ru-RU" sz="1600" baseline="0" dirty="0"/>
                        <a:t> натуральных эстрогенов</a:t>
                      </a:r>
                      <a:r>
                        <a:rPr lang="ru-RU" sz="1600" baseline="50000" dirty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/>
                        <a:t>Интравагинальное</a:t>
                      </a:r>
                      <a:r>
                        <a:rPr lang="ru-RU" sz="1600" baseline="0" dirty="0"/>
                        <a:t> применение</a:t>
                      </a:r>
                      <a:r>
                        <a:rPr lang="ru-RU" sz="1600" baseline="50000" dirty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нет</a:t>
                      </a:r>
                      <a:r>
                        <a:rPr lang="ru-RU" sz="1600" baseline="50000" dirty="0"/>
                        <a:t>2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/>
                        <a:t>Кольпотропный</a:t>
                      </a:r>
                      <a:r>
                        <a:rPr lang="ru-RU" sz="1600" dirty="0"/>
                        <a:t> эффект</a:t>
                      </a:r>
                      <a:r>
                        <a:rPr lang="ru-RU" sz="1600" baseline="50000" dirty="0"/>
                        <a:t>1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выраженный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Длительность рецепторных</a:t>
                      </a:r>
                      <a:r>
                        <a:rPr lang="ru-RU" sz="1600" baseline="0" dirty="0"/>
                        <a:t> связей</a:t>
                      </a:r>
                      <a:r>
                        <a:rPr lang="ru-RU" sz="1600" baseline="50000" dirty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2-4 часа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Более 6 часов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Необходимость</a:t>
                      </a:r>
                      <a:r>
                        <a:rPr lang="ru-RU" sz="1600" baseline="0" dirty="0"/>
                        <a:t> добавления прогестагенов</a:t>
                      </a:r>
                      <a:r>
                        <a:rPr lang="ru-RU" sz="1600" baseline="50000" dirty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Наступление эффекта при ГУМС*</a:t>
                      </a:r>
                      <a:r>
                        <a:rPr lang="ru-RU" sz="1600" baseline="50000" dirty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3-4</a:t>
                      </a:r>
                      <a:r>
                        <a:rPr lang="ru-RU" sz="1600" baseline="0" dirty="0"/>
                        <a:t> недели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6-9 месяцев**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350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Рекомендации </a:t>
            </a:r>
            <a:r>
              <a:rPr lang="en-US" b="1" dirty="0"/>
              <a:t>NICE</a:t>
            </a:r>
            <a:r>
              <a:rPr lang="ru-RU" b="1" dirty="0"/>
              <a:t>*</a:t>
            </a:r>
            <a:r>
              <a:rPr lang="ru-RU" b="1" baseline="50000" dirty="0"/>
              <a:t>1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0270" y="1734532"/>
            <a:ext cx="9603275" cy="3731813"/>
          </a:xfrm>
        </p:spPr>
        <p:txBody>
          <a:bodyPr>
            <a:noAutofit/>
          </a:bodyPr>
          <a:lstStyle/>
          <a:p>
            <a:r>
              <a:rPr lang="ru-RU" dirty="0"/>
              <a:t>Рекомендовать прием эстрогенов вагинально женщинам с ВВА** (</a:t>
            </a:r>
            <a:r>
              <a:rPr lang="ru-RU" u="sng" dirty="0"/>
              <a:t>включая тех, кто принимает системную МГТ</a:t>
            </a:r>
            <a:r>
              <a:rPr lang="ru-RU" dirty="0"/>
              <a:t>***) и </a:t>
            </a:r>
            <a:r>
              <a:rPr lang="ru-RU" u="sng" dirty="0"/>
              <a:t>продолжать лечение так долго как нужно, чтобы убрать симптомы</a:t>
            </a:r>
          </a:p>
          <a:p>
            <a:r>
              <a:rPr lang="ru-RU" dirty="0"/>
              <a:t>Рекомендовать прием эстрогенов вагинально женщинам, </a:t>
            </a:r>
            <a:r>
              <a:rPr lang="ru-RU" u="sng" dirty="0"/>
              <a:t>которым противопоказана системная МГТ</a:t>
            </a:r>
            <a:r>
              <a:rPr lang="ru-RU" dirty="0"/>
              <a:t>***</a:t>
            </a:r>
          </a:p>
          <a:p>
            <a:r>
              <a:rPr lang="ru-RU" dirty="0"/>
              <a:t>Рекомендовать женщинам с сухостью во влагалище </a:t>
            </a:r>
            <a:r>
              <a:rPr lang="ru-RU" u="sng" dirty="0"/>
              <a:t>применение </a:t>
            </a:r>
            <a:r>
              <a:rPr lang="ru-RU" u="sng" dirty="0" err="1"/>
              <a:t>любрикантов</a:t>
            </a:r>
            <a:r>
              <a:rPr lang="ru-RU" u="sng" dirty="0"/>
              <a:t> вместе с местной терапией эстрогенами</a:t>
            </a:r>
          </a:p>
          <a:p>
            <a:r>
              <a:rPr lang="ru-RU" dirty="0"/>
              <a:t>Объяснять женщинам с ВВА**, что: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/>
              <a:t>симптомы возвращаются после прекращения лечения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/>
              <a:t>системные эффекты местной терапии эстрогенами - минимальны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571" y="6204257"/>
            <a:ext cx="1102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</a:rPr>
              <a:t>*</a:t>
            </a:r>
            <a:r>
              <a:rPr lang="en-US" sz="1200" dirty="0">
                <a:solidFill>
                  <a:schemeClr val="bg1"/>
                </a:solidFill>
              </a:rPr>
              <a:t>NICE - National Institute for Health and Care Excellence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**ВВА – </a:t>
            </a:r>
            <a:r>
              <a:rPr lang="ru-RU" sz="1200" dirty="0" err="1">
                <a:solidFill>
                  <a:schemeClr val="bg1"/>
                </a:solidFill>
              </a:rPr>
              <a:t>вульвовагинальная</a:t>
            </a:r>
            <a:r>
              <a:rPr lang="ru-RU" sz="1200" dirty="0">
                <a:solidFill>
                  <a:schemeClr val="bg1"/>
                </a:solidFill>
              </a:rPr>
              <a:t> атрофия, **МГТ – менопаузальная гормональная терапия</a:t>
            </a:r>
          </a:p>
          <a:p>
            <a:pPr algn="r"/>
            <a:r>
              <a:rPr lang="ru-RU" sz="1200" dirty="0">
                <a:solidFill>
                  <a:schemeClr val="bg1"/>
                </a:solidFill>
              </a:rPr>
              <a:t>1. </a:t>
            </a:r>
            <a:r>
              <a:rPr lang="en-US" sz="1200" dirty="0">
                <a:solidFill>
                  <a:schemeClr val="bg1"/>
                </a:solidFill>
              </a:rPr>
              <a:t>Menopause: diagnosis and management</a:t>
            </a:r>
            <a:r>
              <a:rPr lang="ru-RU" sz="1200" dirty="0">
                <a:solidFill>
                  <a:schemeClr val="bg1"/>
                </a:solidFill>
              </a:rPr>
              <a:t>. </a:t>
            </a:r>
            <a:r>
              <a:rPr lang="en-US" sz="1200" dirty="0">
                <a:solidFill>
                  <a:schemeClr val="bg1"/>
                </a:solidFill>
              </a:rPr>
              <a:t>NICE guideline</a:t>
            </a:r>
            <a:r>
              <a:rPr lang="ru-RU" sz="1200" dirty="0">
                <a:solidFill>
                  <a:schemeClr val="bg1"/>
                </a:solidFill>
              </a:rPr>
              <a:t>. 2015</a:t>
            </a:r>
          </a:p>
        </p:txBody>
      </p:sp>
      <p:pic>
        <p:nvPicPr>
          <p:cNvPr id="9218" name="Picture 2" descr="http://carers-network.org.uk/wp-content/uploads/2016/03/NICE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03" y="850429"/>
            <a:ext cx="4905127" cy="6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883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479375" y="113338"/>
            <a:ext cx="8820658" cy="17995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Arial"/>
              </a:rPr>
              <a:t>КАК ДОЛГО ПРОДОЛЖАТЬ ТЕРАПИЮ?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Arial"/>
              </a:rPr>
              <a:t>ОБРАТИМСЯ К ОФИЦИАЛЬНЫМ ИСТОЧНИКАМ...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7068143" y="4668169"/>
            <a:ext cx="385192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384" y="2088011"/>
            <a:ext cx="108732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«Часто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требуется длительная терапия,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поскольку симптомы могут возвращаться после отмены лечения. При локальном применении эстрогенов с небольшой активностью в низких дозах не было обнаружено системных рисков [B]».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Причины для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обязательного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ограничения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продолжительности МГТ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отсутствуют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».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«Объясняйте женщине с урогенитальной атрофией, что симптомы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обычно возвращаются при остановке терапии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побочные реакции при интравагинальном применении эстрогенов крайне редки». 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«Предлагайте интравагинальное применение эстрогенов женщинам с урогенитальной атрофией (включая женщин на системной МГТ)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продолжайте лечение на столько долго на сколько возможно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чтобы облегчить течение симптомов».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Нет ограничения для перерывов и возобновления приема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местных эстриол содержащих препаратов.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263352" y="5946449"/>
            <a:ext cx="11089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</a:rPr>
              <a:t>1.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</a:rPr>
              <a:t> R.J. Beber, N. Panay, A.Fenton, IMS Recommendations, Climacteris, 2016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</a:rPr>
              <a:t>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</a:rPr>
              <a:t>2. Menopause: diagnosis and management, NICE Recommendations, 2015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</a:rPr>
              <a:t>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</a:rPr>
              <a:t>3.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</a:rPr>
              <a:t>Клинические рекомендации «Менопаузальная гормонотерапия и сохранение здоровья женщины в зрелом возрасте» Письмо Министерства Здравоохранения РФ 15-4/10/2-5804 от 02.10.2015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049AE20-1D97-43BA-BBA7-279637E13247}"/>
              </a:ext>
            </a:extLst>
          </p:cNvPr>
          <p:cNvGrpSpPr/>
          <p:nvPr/>
        </p:nvGrpSpPr>
        <p:grpSpPr>
          <a:xfrm>
            <a:off x="9448955" y="34651"/>
            <a:ext cx="2263670" cy="2006103"/>
            <a:chOff x="8404330" y="0"/>
            <a:chExt cx="2263670" cy="2006103"/>
          </a:xfrm>
        </p:grpSpPr>
        <p:pic>
          <p:nvPicPr>
            <p:cNvPr id="17" name="Picture 2" descr="Картинки по запросу international menopause societ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4330" y="0"/>
              <a:ext cx="2263670" cy="794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www.salisburyjournal.co.uk/resources/images/4636430.jpg?display=1&amp;htype=0&amp;type=responsive-galler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5432" y="834694"/>
              <a:ext cx="1987367" cy="66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Картинки по запросу министерство здравоохранения рф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6" t="31238" b="32041"/>
            <a:stretch/>
          </p:blipFill>
          <p:spPr bwMode="auto">
            <a:xfrm>
              <a:off x="8513021" y="1421841"/>
              <a:ext cx="2119011" cy="584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7970A25-5B70-4481-BDF4-82A2B3C893F4}"/>
              </a:ext>
            </a:extLst>
          </p:cNvPr>
          <p:cNvSpPr/>
          <p:nvPr/>
        </p:nvSpPr>
        <p:spPr>
          <a:xfrm>
            <a:off x="551384" y="2068935"/>
            <a:ext cx="11089232" cy="123108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996F115-D4EC-4D92-9021-407B09B380A9}"/>
              </a:ext>
            </a:extLst>
          </p:cNvPr>
          <p:cNvSpPr/>
          <p:nvPr/>
        </p:nvSpPr>
        <p:spPr>
          <a:xfrm>
            <a:off x="551384" y="3384238"/>
            <a:ext cx="11089232" cy="17159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2062FB1-E160-431D-AB40-07AB2B91D43F}"/>
              </a:ext>
            </a:extLst>
          </p:cNvPr>
          <p:cNvSpPr/>
          <p:nvPr/>
        </p:nvSpPr>
        <p:spPr>
          <a:xfrm>
            <a:off x="567070" y="5169394"/>
            <a:ext cx="11089232" cy="65090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7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1.bp.blogspot.com/-nBcr74y6aSA/VkwAkzoGtXI/AAAAAAAABWY/9iwDYaI3bqc/s320/IMG_0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157" y="870208"/>
            <a:ext cx="2452986" cy="339006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43518" y="6285922"/>
            <a:ext cx="378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http://ginekolonatasha.blogspot.ru/</a:t>
            </a:r>
            <a:endParaRPr lang="ru-RU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80" y="1256261"/>
            <a:ext cx="7239246" cy="3859177"/>
          </a:xfrm>
          <a:prstGeom prst="rect">
            <a:avLst/>
          </a:prstGeom>
        </p:spPr>
      </p:pic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518" y="2881289"/>
            <a:ext cx="2539273" cy="339006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6206" y="6147422"/>
            <a:ext cx="562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i="1" dirty="0">
                <a:solidFill>
                  <a:schemeClr val="bg1"/>
                </a:solidFill>
                <a:latin typeface="Cambria" panose="02040503050406030204" pitchFamily="18" charset="0"/>
              </a:rPr>
              <a:t>G Reid, A W Bruce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. </a:t>
            </a:r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«Urogenital infections in women: can probiotics help?»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 // </a:t>
            </a:r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Postgrad Med J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2003;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79: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428–432 </a:t>
            </a:r>
            <a:endParaRPr lang="ru-RU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480" y="260350"/>
            <a:ext cx="11421135" cy="9141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altLang="ru-RU" sz="2800" b="1" dirty="0">
                <a:solidFill>
                  <a:schemeClr val="tx1"/>
                </a:solidFill>
                <a:cs typeface="Arial" panose="020B0604020202020204" pitchFamily="34" charset="0"/>
              </a:rPr>
              <a:t>виды </a:t>
            </a:r>
            <a:r>
              <a:rPr lang="ru-RU" altLang="ru-RU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лактобактерий</a:t>
            </a:r>
            <a:r>
              <a:rPr lang="ru-RU" altLang="ru-RU" sz="2800" b="1" dirty="0">
                <a:solidFill>
                  <a:schemeClr val="tx1"/>
                </a:solidFill>
                <a:cs typeface="Arial" panose="020B0604020202020204" pitchFamily="34" charset="0"/>
              </a:rPr>
              <a:t> во влагалище здоровой европейской женщины</a:t>
            </a:r>
            <a:endParaRPr lang="en-GB" altLang="ru-RU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69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:a16="http://schemas.microsoft.com/office/drawing/2014/main" id="{E59A333F-0DFA-43F5-B76D-60307930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92101"/>
            <a:ext cx="8280920" cy="145891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/>
              <a:t>Влияние эстрогенов на ГМП*, стрессового недержания мочи, РИМТ* с позиций доказательной медицины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8EB03953-E7F7-4C32-A017-B59BFD26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02" y="116633"/>
            <a:ext cx="2864522" cy="163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F84F21-B44B-4C84-AA37-488567BE208B}"/>
              </a:ext>
            </a:extLst>
          </p:cNvPr>
          <p:cNvSpPr/>
          <p:nvPr/>
        </p:nvSpPr>
        <p:spPr>
          <a:xfrm>
            <a:off x="407368" y="1800406"/>
            <a:ext cx="110716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4949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Локальные и системные эстрогены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редуцируют симптомы ГМП, эффективнее – локальные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эстрогены (уровень А)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Системные эстрогены редуцируют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ноктурию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(р=0.0371), </a:t>
            </a:r>
            <a:r>
              <a:rPr kumimoji="0" lang="ru-RU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ургентность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(р=0.0425), ургентное НМ (р=0.0002), повышают емкость мочевого пузыря (р=0.0018), увеличивают объем при первом позыве (р=0.0018)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Не доказана роль системной  МГТ у женщин со стрессовым недержанием мочи.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Локальная терапия эффективна только при легкой степени недержания мочи в комплексе с ТМТД*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Установлена эффективность эстрогенов на симптомы РИМТ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 сравнению с плацебо (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=3345)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(А):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системных эстрогенов (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RR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=1.08;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0.88-1.33)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локальных эстрогенов: крем (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RR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1.65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;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0.13-0.50), кольцо (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RR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1.64;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CL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0.47-0.86)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DCF899-11B8-435E-8819-20792E427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6381328"/>
            <a:ext cx="94143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rgbClr val="6F6DC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6F6DC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lnSpc>
                <a:spcPts val="1900"/>
              </a:lnSpc>
              <a:spcBef>
                <a:spcPts val="400"/>
              </a:spcBef>
              <a:buClr>
                <a:srgbClr val="6F6DC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F6DC0"/>
              </a:buClr>
              <a:buFont typeface="Lucida Grande"/>
              <a:buChar char="–"/>
              <a:defRPr sz="14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6DC0"/>
              </a:buClr>
              <a:buFont typeface="Lucida Grande"/>
              <a:buChar char="–"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6DC0"/>
              </a:buClr>
              <a:buFont typeface="Lucida Grande"/>
              <a:buChar char="–"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6DC0"/>
              </a:buClr>
              <a:buFont typeface="Lucida Grande"/>
              <a:buChar char="–"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6DC0"/>
              </a:buClr>
              <a:buFont typeface="Lucida Grande"/>
              <a:buChar char="–"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6DC0"/>
              </a:buClr>
              <a:buFont typeface="Lucida Grande"/>
              <a:buChar char="–"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Santen et al. Scientific Statement Postmenopausal </a:t>
            </a:r>
            <a:r>
              <a:rPr kumimoji="0" lang="en-US" alt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Hormon</a:t>
            </a:r>
            <a:r>
              <a:rPr kumimoji="0" lang="en-US" alt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Therapy J. </a:t>
            </a:r>
            <a:r>
              <a:rPr kumimoji="0" lang="en-US" alt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Clin</a:t>
            </a:r>
            <a:r>
              <a:rPr kumimoji="0" lang="en-US" alt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Endocrinol. </a:t>
            </a:r>
            <a:r>
              <a:rPr kumimoji="0" lang="en-US" alt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Metab</a:t>
            </a:r>
            <a:r>
              <a:rPr kumimoji="0" lang="en-US" alt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., 2010, 95 (</a:t>
            </a:r>
            <a:r>
              <a:rPr kumimoji="0" lang="en-US" alt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Suppl</a:t>
            </a:r>
            <a:r>
              <a:rPr kumimoji="0" lang="en-US" alt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1): S7-S66</a:t>
            </a:r>
            <a:endParaRPr kumimoji="0" lang="ru-RU" alt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B7F61-371D-4991-94F4-2D0368F4EC4E}"/>
              </a:ext>
            </a:extLst>
          </p:cNvPr>
          <p:cNvSpPr txBox="1"/>
          <p:nvPr/>
        </p:nvSpPr>
        <p:spPr>
          <a:xfrm>
            <a:off x="636036" y="5861368"/>
            <a:ext cx="10842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*РИМТ – рецидивирующие инфекции мочевого тракта, ГМП – гиперактивный мочевой пузырь, ТМТД – тренировка мышц тазового дна</a:t>
            </a:r>
          </a:p>
        </p:txBody>
      </p:sp>
    </p:spTree>
    <p:extLst>
      <p:ext uri="{BB962C8B-B14F-4D97-AF65-F5344CB8AC3E}">
        <p14:creationId xmlns:p14="http://schemas.microsoft.com/office/powerpoint/2010/main" val="1024096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72118" y="901344"/>
            <a:ext cx="11028583" cy="12849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С ноября 2017 года препарат </a:t>
            </a:r>
            <a:r>
              <a:rPr lang="ru-RU" sz="2400" b="1" dirty="0" err="1"/>
              <a:t>Эстрокад</a:t>
            </a:r>
            <a:r>
              <a:rPr lang="ru-RU" sz="2400" b="1" dirty="0"/>
              <a:t>® в России продвигается компанией «</a:t>
            </a:r>
            <a:r>
              <a:rPr lang="ru-RU" sz="2400" b="1" dirty="0" err="1"/>
              <a:t>Ацино</a:t>
            </a:r>
            <a:r>
              <a:rPr lang="ru-RU" sz="2400" b="1" dirty="0"/>
              <a:t> Рус»:*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20674" y="6163913"/>
            <a:ext cx="84249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>
                <a:solidFill>
                  <a:schemeClr val="bg1"/>
                </a:solidFill>
              </a:rPr>
              <a:t>*Форма выпуска – суппозитории вагинальные</a:t>
            </a:r>
          </a:p>
          <a:p>
            <a:pPr algn="r"/>
            <a:r>
              <a:rPr lang="ru-RU" sz="1000" i="1" dirty="0">
                <a:solidFill>
                  <a:schemeClr val="bg1"/>
                </a:solidFill>
              </a:rPr>
              <a:t>1. Инструкция по медицинскому применению препарата </a:t>
            </a:r>
            <a:r>
              <a:rPr lang="ru-RU" sz="1000" i="1" dirty="0" err="1">
                <a:solidFill>
                  <a:schemeClr val="bg1"/>
                </a:solidFill>
              </a:rPr>
              <a:t>Эстрокад</a:t>
            </a:r>
            <a:r>
              <a:rPr lang="ru-RU" sz="1000" i="1" dirty="0">
                <a:solidFill>
                  <a:schemeClr val="bg1"/>
                </a:solidFill>
              </a:rPr>
              <a:t>® №ЛС-001609;</a:t>
            </a:r>
          </a:p>
          <a:p>
            <a:pPr algn="r"/>
            <a:r>
              <a:rPr lang="en-US" sz="1000" i="1" dirty="0">
                <a:solidFill>
                  <a:schemeClr val="bg1"/>
                </a:solidFill>
              </a:rPr>
              <a:t>2</a:t>
            </a:r>
            <a:r>
              <a:rPr lang="ru-RU" sz="1000" i="1" dirty="0">
                <a:solidFill>
                  <a:schemeClr val="bg1"/>
                </a:solidFill>
              </a:rPr>
              <a:t>. Каталог компании </a:t>
            </a:r>
            <a:r>
              <a:rPr lang="ru-RU" sz="1000" i="1" dirty="0" err="1">
                <a:solidFill>
                  <a:schemeClr val="bg1"/>
                </a:solidFill>
              </a:rPr>
              <a:t>Химмед</a:t>
            </a:r>
            <a:r>
              <a:rPr lang="ru-RU" sz="1000" i="1" dirty="0">
                <a:solidFill>
                  <a:schemeClr val="bg1"/>
                </a:solidFill>
              </a:rPr>
              <a:t> «</a:t>
            </a:r>
            <a:r>
              <a:rPr lang="ru-RU" sz="1000" i="1" dirty="0" err="1">
                <a:solidFill>
                  <a:schemeClr val="bg1"/>
                </a:solidFill>
              </a:rPr>
              <a:t>Суппозиторные</a:t>
            </a:r>
            <a:r>
              <a:rPr lang="ru-RU" sz="1000" i="1" dirty="0">
                <a:solidFill>
                  <a:schemeClr val="bg1"/>
                </a:solidFill>
              </a:rPr>
              <a:t> основы WITEPSOL® для фармацевтики» (</a:t>
            </a:r>
            <a:r>
              <a:rPr lang="ru-RU" sz="1000" i="1" dirty="0" err="1">
                <a:solidFill>
                  <a:schemeClr val="bg1"/>
                </a:solidFill>
              </a:rPr>
              <a:t>Oleochemicals</a:t>
            </a:r>
            <a:r>
              <a:rPr lang="ru-RU" sz="1000" i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21E4FD-31D1-4D65-9963-6A2A7DA1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45" y="2411261"/>
            <a:ext cx="5699051" cy="11708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183649-6125-4518-B49D-C6E223E19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97" y="2861173"/>
            <a:ext cx="2506284" cy="31620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C76C44-4083-4981-9A39-24E09DE6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34" y="2889937"/>
            <a:ext cx="2490136" cy="30940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E702CE2-87DB-4FEC-A0AB-6E588897C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3" y="2354911"/>
            <a:ext cx="4391545" cy="4003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2900" y="3834535"/>
            <a:ext cx="2198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B2B6D"/>
                </a:solidFill>
              </a:rPr>
              <a:t>Способствует восстановлению эпителия влагалища</a:t>
            </a:r>
            <a:r>
              <a:rPr lang="ru-RU" b="1" baseline="50000" dirty="0">
                <a:solidFill>
                  <a:srgbClr val="3B2B6D"/>
                </a:solidFill>
              </a:rPr>
              <a:t>1</a:t>
            </a:r>
            <a:endParaRPr lang="ru-RU" b="1" dirty="0">
              <a:solidFill>
                <a:srgbClr val="3B2B6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1862" y="3713780"/>
            <a:ext cx="2341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711B56"/>
                </a:solidFill>
              </a:rPr>
              <a:t>Специальная </a:t>
            </a:r>
            <a:r>
              <a:rPr lang="ru-RU" sz="1400" b="1" dirty="0" err="1">
                <a:solidFill>
                  <a:srgbClr val="711B56"/>
                </a:solidFill>
              </a:rPr>
              <a:t>суппозиторная</a:t>
            </a:r>
            <a:r>
              <a:rPr lang="ru-RU" sz="1400" b="1" dirty="0">
                <a:solidFill>
                  <a:srgbClr val="711B56"/>
                </a:solidFill>
              </a:rPr>
              <a:t> основа обеспечивает дополнительное увлажнение слизистой оболочки</a:t>
            </a:r>
            <a:r>
              <a:rPr lang="en-US" sz="1400" b="1" baseline="30000" dirty="0">
                <a:solidFill>
                  <a:srgbClr val="711B56"/>
                </a:solidFill>
              </a:rPr>
              <a:t>2</a:t>
            </a:r>
            <a:endParaRPr lang="ru-RU" sz="1400" b="1" dirty="0">
              <a:solidFill>
                <a:srgbClr val="711B5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7421" y="1684532"/>
            <a:ext cx="10693279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80000"/>
              <a:buBlip>
                <a:blip r:embed="rId5"/>
              </a:buBlip>
            </a:pPr>
            <a:r>
              <a:rPr lang="ru-RU" sz="1600" dirty="0">
                <a:solidFill>
                  <a:srgbClr val="000000"/>
                </a:solidFill>
              </a:rPr>
              <a:t>Препарат заместительной гормональной терапии для лечения атрофии слизистой влагалища, связанной с дефицитом эстрогенов;</a:t>
            </a:r>
            <a:r>
              <a:rPr lang="en-US" sz="1600" b="1" baseline="30000" dirty="0">
                <a:solidFill>
                  <a:prstClr val="black"/>
                </a:solidFill>
              </a:rPr>
              <a:t> 1</a:t>
            </a:r>
            <a:endParaRPr lang="ru-RU" sz="1600" dirty="0">
              <a:solidFill>
                <a:srgbClr val="000000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80000"/>
              <a:buBlip>
                <a:blip r:embed="rId5"/>
              </a:buBlip>
            </a:pPr>
            <a:r>
              <a:rPr lang="ru-RU" sz="1600" dirty="0">
                <a:solidFill>
                  <a:srgbClr val="000000"/>
                </a:solidFill>
              </a:rPr>
              <a:t>Оказывает «двойное» действие благодаря своему составу: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51" l="1942" r="100000">
                        <a14:foregroundMark x1="22573" y1="12687" x2="22573" y2="12687"/>
                        <a14:foregroundMark x1="28155" y1="9453" x2="28155" y2="9453"/>
                        <a14:foregroundMark x1="32767" y1="6219" x2="32767" y2="6219"/>
                        <a14:foregroundMark x1="41262" y1="4478" x2="41262" y2="4478"/>
                        <a14:foregroundMark x1="46359" y1="3234" x2="46359" y2="3234"/>
                        <a14:foregroundMark x1="50728" y1="2985" x2="50728" y2="2985"/>
                        <a14:foregroundMark x1="57039" y1="3731" x2="57039" y2="3731"/>
                        <a14:foregroundMark x1="52427" y1="9453" x2="52427" y2="9453"/>
                        <a14:foregroundMark x1="63350" y1="4726" x2="63350" y2="4726"/>
                        <a14:foregroundMark x1="69660" y1="6965" x2="69660" y2="6965"/>
                        <a14:foregroundMark x1="75485" y1="9453" x2="75485" y2="9453"/>
                        <a14:foregroundMark x1="80340" y1="13184" x2="80340" y2="13184"/>
                        <a14:foregroundMark x1="84709" y1="17413" x2="84709" y2="17413"/>
                        <a14:foregroundMark x1="89563" y1="22388" x2="89563" y2="22388"/>
                        <a14:foregroundMark x1="90777" y1="28607" x2="90777" y2="28607"/>
                        <a14:foregroundMark x1="94417" y1="34328" x2="94417" y2="34328"/>
                        <a14:foregroundMark x1="95388" y1="40299" x2="95388" y2="40299"/>
                        <a14:foregroundMark x1="96359" y1="45771" x2="96359" y2="45771"/>
                        <a14:foregroundMark x1="95874" y1="53731" x2="95874" y2="53731"/>
                        <a14:foregroundMark x1="96117" y1="58209" x2="96117" y2="58209"/>
                        <a14:foregroundMark x1="93204" y1="65174" x2="93204" y2="65174"/>
                        <a14:foregroundMark x1="90777" y1="70896" x2="90777" y2="70896"/>
                        <a14:foregroundMark x1="89078" y1="75622" x2="89078" y2="75622"/>
                        <a14:foregroundMark x1="84223" y1="81841" x2="84223" y2="81841"/>
                        <a14:foregroundMark x1="79369" y1="85821" x2="79369" y2="85821"/>
                        <a14:foregroundMark x1="74515" y1="90299" x2="74515" y2="90299"/>
                        <a14:foregroundMark x1="69417" y1="92289" x2="69417" y2="92289"/>
                        <a14:foregroundMark x1="63592" y1="93284" x2="63592" y2="93284"/>
                        <a14:foregroundMark x1="56553" y1="96020" x2="56553" y2="96020"/>
                        <a14:foregroundMark x1="50485" y1="97015" x2="50485" y2="97015"/>
                        <a14:foregroundMark x1="44660" y1="94776" x2="44660" y2="94776"/>
                        <a14:foregroundMark x1="38350" y1="93532" x2="38350" y2="93532"/>
                        <a14:foregroundMark x1="32524" y1="93532" x2="32524" y2="93532"/>
                        <a14:foregroundMark x1="28883" y1="89055" x2="28883" y2="89055"/>
                        <a14:foregroundMark x1="22087" y1="85572" x2="22087" y2="85572"/>
                        <a14:foregroundMark x1="17233" y1="81095" x2="17233" y2="81095"/>
                        <a14:foregroundMark x1="12864" y1="76368" x2="12864" y2="76368"/>
                        <a14:foregroundMark x1="10194" y1="70896" x2="10194" y2="70896"/>
                        <a14:foregroundMark x1="8495" y1="64677" x2="8495" y2="64677"/>
                        <a14:foregroundMark x1="7767" y1="58955" x2="7767" y2="58955"/>
                        <a14:foregroundMark x1="7039" y1="51990" x2="7039" y2="51990"/>
                        <a14:foregroundMark x1="5097" y1="45025" x2="5097" y2="45025"/>
                        <a14:foregroundMark x1="6068" y1="39055" x2="6068" y2="39055"/>
                        <a14:foregroundMark x1="8495" y1="33582" x2="8495" y2="33582"/>
                        <a14:foregroundMark x1="11650" y1="27861" x2="11650" y2="27861"/>
                        <a14:foregroundMark x1="14806" y1="20896" x2="14806" y2="20896"/>
                        <a14:foregroundMark x1="18204" y1="16418" x2="18204" y2="16418"/>
                        <a14:foregroundMark x1="62136" y1="86816" x2="62136" y2="86816"/>
                        <a14:foregroundMark x1="67476" y1="74876" x2="67476" y2="74876"/>
                        <a14:foregroundMark x1="60922" y1="75124" x2="60922" y2="75124"/>
                        <a14:foregroundMark x1="56796" y1="76119" x2="56796" y2="76119"/>
                        <a14:foregroundMark x1="52427" y1="76617" x2="52427" y2="76617"/>
                        <a14:foregroundMark x1="50243" y1="75124" x2="50243" y2="75124"/>
                        <a14:foregroundMark x1="46845" y1="75871" x2="46845" y2="75871"/>
                        <a14:foregroundMark x1="42476" y1="76119" x2="42476" y2="76119"/>
                        <a14:foregroundMark x1="37621" y1="75373" x2="37621" y2="75373"/>
                        <a14:foregroundMark x1="38350" y1="64925" x2="38350" y2="64925"/>
                        <a14:foregroundMark x1="41505" y1="65423" x2="41505" y2="65423"/>
                        <a14:foregroundMark x1="46359" y1="66915" x2="46359" y2="66915"/>
                        <a14:foregroundMark x1="51214" y1="66915" x2="51214" y2="66915"/>
                        <a14:foregroundMark x1="56553" y1="68408" x2="56553" y2="68408"/>
                        <a14:foregroundMark x1="58981" y1="67662" x2="58981" y2="67662"/>
                        <a14:foregroundMark x1="64078" y1="66915" x2="64078" y2="66915"/>
                        <a14:foregroundMark x1="66505" y1="67662" x2="66505" y2="67662"/>
                        <a14:foregroundMark x1="48786" y1="87562" x2="48786" y2="87562"/>
                        <a14:foregroundMark x1="52184" y1="87562" x2="52184" y2="87562"/>
                        <a14:foregroundMark x1="55097" y1="87811" x2="55097" y2="87811"/>
                        <a14:foregroundMark x1="58981" y1="87811" x2="58981" y2="87811"/>
                        <a14:foregroundMark x1="68447" y1="84826" x2="68447" y2="84826"/>
                        <a14:foregroundMark x1="70388" y1="83333" x2="70388" y2="83333"/>
                        <a14:foregroundMark x1="75243" y1="82090" x2="75243" y2="82090"/>
                        <a14:foregroundMark x1="77184" y1="77363" x2="77184" y2="77363"/>
                        <a14:foregroundMark x1="43447" y1="87065" x2="43447" y2="87065"/>
                        <a14:foregroundMark x1="82767" y1="71891" x2="82767" y2="71891"/>
                        <a14:foregroundMark x1="85194" y1="69403" x2="85194" y2="69403"/>
                        <a14:foregroundMark x1="87136" y1="64677" x2="87136" y2="64677"/>
                        <a14:foregroundMark x1="87864" y1="59950" x2="87864" y2="59950"/>
                        <a14:foregroundMark x1="89806" y1="51990" x2="89806" y2="51990"/>
                        <a14:foregroundMark x1="89078" y1="48010" x2="89078" y2="48010"/>
                        <a14:foregroundMark x1="88107" y1="43532" x2="88107" y2="43532"/>
                        <a14:foregroundMark x1="88592" y1="40796" x2="88592" y2="40796"/>
                        <a14:foregroundMark x1="85437" y1="36070" x2="85437" y2="36070"/>
                        <a14:foregroundMark x1="86165" y1="32338" x2="86165" y2="32338"/>
                        <a14:foregroundMark x1="82767" y1="29851" x2="82767" y2="29851"/>
                        <a14:foregroundMark x1="77670" y1="22139" x2="77670" y2="22139"/>
                        <a14:foregroundMark x1="75243" y1="18905" x2="75243" y2="18905"/>
                        <a14:foregroundMark x1="71117" y1="17413" x2="71117" y2="17413"/>
                        <a14:foregroundMark x1="67476" y1="15423" x2="67476" y2="15423"/>
                        <a14:foregroundMark x1="64320" y1="11940" x2="64320" y2="11940"/>
                        <a14:foregroundMark x1="61650" y1="11443" x2="61650" y2="11443"/>
                        <a14:foregroundMark x1="57524" y1="11443" x2="57524" y2="11443"/>
                        <a14:foregroundMark x1="48301" y1="11194" x2="48301" y2="11194"/>
                        <a14:foregroundMark x1="44175" y1="10199" x2="44175" y2="10199"/>
                        <a14:foregroundMark x1="41990" y1="12189" x2="41990" y2="12189"/>
                        <a14:foregroundMark x1="37379" y1="14428" x2="37379" y2="14428"/>
                        <a14:foregroundMark x1="34709" y1="14179" x2="34709" y2="14179"/>
                        <a14:foregroundMark x1="29612" y1="16915" x2="29612" y2="16915"/>
                        <a14:foregroundMark x1="26942" y1="19900" x2="26942" y2="19900"/>
                        <a14:foregroundMark x1="18689" y1="28856" x2="18689" y2="28856"/>
                        <a14:foregroundMark x1="17961" y1="32836" x2="17961" y2="32836"/>
                        <a14:foregroundMark x1="14320" y1="36567" x2="14320" y2="36567"/>
                        <a14:foregroundMark x1="13592" y1="40299" x2="13592" y2="40299"/>
                        <a14:foregroundMark x1="14320" y1="44776" x2="14320" y2="44776"/>
                        <a14:foregroundMark x1="12621" y1="50000" x2="15049" y2="50000"/>
                        <a14:foregroundMark x1="49029" y1="51990" x2="49029" y2="51990"/>
                        <a14:foregroundMark x1="79854" y1="65672" x2="79854" y2="65672"/>
                        <a14:foregroundMark x1="81553" y1="63930" x2="81553" y2="63930"/>
                        <a14:foregroundMark x1="82767" y1="58955" x2="82767" y2="58955"/>
                        <a14:foregroundMark x1="83738" y1="54478" x2="83738" y2="54478"/>
                        <a14:foregroundMark x1="84466" y1="49005" x2="84466" y2="49005"/>
                        <a14:foregroundMark x1="39320" y1="10945" x2="39320" y2="10945"/>
                        <a14:foregroundMark x1="46845" y1="87065" x2="46845" y2="87065"/>
                        <a14:foregroundMark x1="79369" y1="78856" x2="79369" y2="78856"/>
                        <a14:foregroundMark x1="87864" y1="49254" x2="87864" y2="49254"/>
                        <a14:foregroundMark x1="59951" y1="11443" x2="59951" y2="11443"/>
                        <a14:foregroundMark x1="37621" y1="4478" x2="37621" y2="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7" y="4869160"/>
            <a:ext cx="1288281" cy="125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421" y="5602952"/>
            <a:ext cx="831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rgbClr val="000000"/>
                </a:solidFill>
              </a:rPr>
              <a:t>Все стадии производства препарата осуществляет компания ДР. КАДЕ фармацевтическая фабрика </a:t>
            </a:r>
            <a:r>
              <a:rPr lang="ru-RU" sz="1200" i="1" dirty="0" err="1">
                <a:solidFill>
                  <a:srgbClr val="000000"/>
                </a:solidFill>
              </a:rPr>
              <a:t>ГмбХ</a:t>
            </a:r>
            <a:r>
              <a:rPr lang="ru-RU" sz="1200" i="1" dirty="0">
                <a:solidFill>
                  <a:srgbClr val="000000"/>
                </a:solidFill>
              </a:rPr>
              <a:t> (Германия).</a:t>
            </a:r>
            <a:r>
              <a:rPr lang="en-US" sz="1200" b="1" i="1" baseline="30000" dirty="0">
                <a:solidFill>
                  <a:prstClr val="black"/>
                </a:solidFill>
              </a:rPr>
              <a:t> 1</a:t>
            </a:r>
            <a:endParaRPr lang="ru-RU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77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272" y="1038167"/>
            <a:ext cx="10760307" cy="1049235"/>
          </a:xfrm>
        </p:spPr>
        <p:txBody>
          <a:bodyPr/>
          <a:lstStyle/>
          <a:p>
            <a:r>
              <a:rPr lang="ru-RU" b="1" dirty="0"/>
              <a:t>Показания к применению препарата Эстрокад</a:t>
            </a:r>
            <a:r>
              <a:rPr lang="ru-RU" b="1" dirty="0">
                <a:latin typeface="Arial"/>
                <a:cs typeface="Arial"/>
              </a:rPr>
              <a:t>®</a:t>
            </a:r>
            <a:r>
              <a:rPr lang="ru-RU" b="1" baseline="50000" dirty="0"/>
              <a:t>1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845" y="2002559"/>
            <a:ext cx="1116566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/>
              <a:t>Заместительная гормональная терапия (ЗГТ) для лечения атрофии слизистой оболочки нижних отделов мочеполового тракта, связанной с дефицитом эстрогенов;</a:t>
            </a:r>
          </a:p>
          <a:p>
            <a:pPr>
              <a:defRPr/>
            </a:pPr>
            <a:r>
              <a:rPr lang="ru-RU" sz="2400" dirty="0"/>
              <a:t>пред- и послеоперационная терапия у женщин в постменопаузе при хирургических вмешательствах влагалищным доступом;</a:t>
            </a:r>
          </a:p>
          <a:p>
            <a:pPr>
              <a:defRPr/>
            </a:pPr>
            <a:r>
              <a:rPr lang="ru-RU" sz="2400" dirty="0"/>
              <a:t>с диагностической целью при неясных результатах мазка из влагалища на фоне атрофических изменений.</a:t>
            </a:r>
          </a:p>
          <a:p>
            <a:pPr marL="0" indent="0">
              <a:buNone/>
              <a:defRPr/>
            </a:pP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57460" y="6306762"/>
            <a:ext cx="1029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>
                <a:solidFill>
                  <a:schemeClr val="bg1"/>
                </a:solidFill>
              </a:rPr>
              <a:t>1. Инструкция по медицинскому применению препарата </a:t>
            </a:r>
            <a:r>
              <a:rPr lang="ru-RU" i="1" dirty="0" err="1">
                <a:solidFill>
                  <a:schemeClr val="bg1"/>
                </a:solidFill>
              </a:rPr>
              <a:t>Эстрокад</a:t>
            </a:r>
            <a:r>
              <a:rPr lang="ru-RU" i="1" dirty="0">
                <a:solidFill>
                  <a:schemeClr val="bg1"/>
                </a:solidFill>
              </a:rPr>
              <a:t>® №ЛС-001609</a:t>
            </a:r>
          </a:p>
        </p:txBody>
      </p:sp>
    </p:spTree>
    <p:extLst>
      <p:ext uri="{BB962C8B-B14F-4D97-AF65-F5344CB8AC3E}">
        <p14:creationId xmlns:p14="http://schemas.microsoft.com/office/powerpoint/2010/main" val="771839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67646" y="803617"/>
            <a:ext cx="11274458" cy="1368152"/>
          </a:xfrm>
        </p:spPr>
        <p:txBody>
          <a:bodyPr>
            <a:normAutofit fontScale="90000"/>
          </a:bodyPr>
          <a:lstStyle/>
          <a:p>
            <a:r>
              <a:rPr lang="ru-RU" dirty="0"/>
              <a:t>Любая схема применения лекарственного средства всегда имеет одну цель — </a:t>
            </a:r>
            <a:r>
              <a:rPr lang="ru-RU" i="1" u="sng" dirty="0"/>
              <a:t>добиться желаемого эффекта и в то же время избежать токсических реакций</a:t>
            </a:r>
            <a:r>
              <a:rPr lang="en-US" baseline="30000" dirty="0">
                <a:solidFill>
                  <a:prstClr val="black"/>
                </a:solidFill>
              </a:rPr>
              <a:t>1</a:t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67646" y="2171769"/>
            <a:ext cx="11274458" cy="3294576"/>
          </a:xfrm>
        </p:spPr>
        <p:txBody>
          <a:bodyPr>
            <a:normAutofit/>
          </a:bodyPr>
          <a:lstStyle/>
          <a:p>
            <a:r>
              <a:rPr lang="ru-RU" sz="1800" dirty="0"/>
              <a:t>Прежде всего следует </a:t>
            </a:r>
            <a:r>
              <a:rPr lang="ru-RU" sz="1800" u="sng" dirty="0"/>
              <a:t>определить начальную дозу</a:t>
            </a:r>
            <a:r>
              <a:rPr lang="ru-RU" sz="1800" dirty="0"/>
              <a:t>, способную обеспечить желаемый эффект и не вызвать токсических реакций. Часто эта доза совпадает с поддерживающей</a:t>
            </a:r>
            <a:r>
              <a:rPr lang="en-US" sz="1800" b="1" baseline="30000" dirty="0">
                <a:solidFill>
                  <a:prstClr val="black"/>
                </a:solidFill>
              </a:rPr>
              <a:t>1</a:t>
            </a:r>
            <a:endParaRPr lang="ru-RU" sz="1800" dirty="0"/>
          </a:p>
          <a:p>
            <a:r>
              <a:rPr lang="ru-RU" sz="1800" dirty="0"/>
              <a:t>Терапевтического эффекта можно добиться раньше, если ввести начальную дозу, более высокую, чем поддерживающая</a:t>
            </a:r>
            <a:r>
              <a:rPr lang="en-US" sz="1800" b="1" baseline="30000" dirty="0">
                <a:solidFill>
                  <a:prstClr val="black"/>
                </a:solidFill>
              </a:rPr>
              <a:t>1</a:t>
            </a:r>
            <a:endParaRPr lang="ru-RU" sz="1800" dirty="0"/>
          </a:p>
          <a:p>
            <a:r>
              <a:rPr lang="ru-RU" sz="1800" dirty="0"/>
              <a:t>Эту начальную дозу </a:t>
            </a:r>
            <a:r>
              <a:rPr lang="ru-RU" sz="1800" b="1" u="sng" dirty="0"/>
              <a:t>называют первичной, или нагрузочной</a:t>
            </a:r>
            <a:r>
              <a:rPr lang="ru-RU" sz="1800" dirty="0"/>
              <a:t>, т.е. первичная доза - это доза, обеспечивающая терапевтический эффект у больного при условии, что в его организме отсутствует применяемый препарат</a:t>
            </a:r>
            <a:r>
              <a:rPr lang="en-US" sz="1800" b="1" baseline="30000" dirty="0">
                <a:solidFill>
                  <a:prstClr val="black"/>
                </a:solidFill>
              </a:rPr>
              <a:t>1</a:t>
            </a:r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819374" y="6198620"/>
            <a:ext cx="1012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buFontTx/>
              <a:buAutoNum type="arabicPeriod"/>
            </a:pPr>
            <a:r>
              <a:rPr lang="en-US" sz="160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http://dommedika.com/farmakology/nachalnaia_i_poddergivaiuchaia_doza_lekarstv.html</a:t>
            </a:r>
            <a:endParaRPr lang="ru-RU" sz="1600" i="1" dirty="0">
              <a:solidFill>
                <a:schemeClr val="bg1"/>
              </a:solidFill>
            </a:endParaRPr>
          </a:p>
          <a:p>
            <a:pPr marL="228600" indent="-228600" algn="r">
              <a:buFontTx/>
              <a:buAutoNum type="arabicPeriod"/>
            </a:pPr>
            <a:r>
              <a:rPr lang="ru-RU" sz="1600" i="1" dirty="0">
                <a:solidFill>
                  <a:schemeClr val="bg1"/>
                </a:solidFill>
              </a:rPr>
              <a:t>Инструкция по медицинскому применению препарата </a:t>
            </a:r>
            <a:r>
              <a:rPr lang="ru-RU" sz="1600" i="1" dirty="0" err="1">
                <a:solidFill>
                  <a:schemeClr val="bg1"/>
                </a:solidFill>
              </a:rPr>
              <a:t>Эстрокад</a:t>
            </a:r>
            <a:r>
              <a:rPr lang="ru-RU" sz="1600" i="1" dirty="0">
                <a:solidFill>
                  <a:schemeClr val="bg1"/>
                </a:solidFill>
              </a:rPr>
              <a:t>® №ЛС-001609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896" y="4979074"/>
            <a:ext cx="10960231" cy="97454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Для восстановления дефицита эстрогенов «нагрузочная доза» составляет 0,5 мг/сутки </a:t>
            </a:r>
            <a:r>
              <a:rPr lang="ru-RU" dirty="0" err="1">
                <a:solidFill>
                  <a:srgbClr val="FFFFFF"/>
                </a:solidFill>
              </a:rPr>
              <a:t>эстриола</a:t>
            </a:r>
            <a:r>
              <a:rPr lang="ru-RU" dirty="0">
                <a:solidFill>
                  <a:srgbClr val="FFFFFF"/>
                </a:solidFill>
              </a:rPr>
              <a:t> ежедневно</a:t>
            </a:r>
            <a:r>
              <a:rPr lang="ru-RU" b="1" baseline="30000" dirty="0">
                <a:solidFill>
                  <a:srgbClr val="FFFFFF"/>
                </a:solidFill>
              </a:rPr>
              <a:t>2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57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7397E0E-F429-45A0-AA2F-CF113E608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21733" r="5581" b="16350"/>
          <a:stretch/>
        </p:blipFill>
        <p:spPr>
          <a:xfrm>
            <a:off x="196102" y="1461550"/>
            <a:ext cx="7620139" cy="4567373"/>
          </a:xfrm>
          <a:prstGeom prst="rect">
            <a:avLst/>
          </a:prstGeom>
        </p:spPr>
      </p:pic>
      <p:sp>
        <p:nvSpPr>
          <p:cNvPr id="4" name="TextBox 128">
            <a:extLst>
              <a:ext uri="{FF2B5EF4-FFF2-40B4-BE49-F238E27FC236}">
                <a16:creationId xmlns:a16="http://schemas.microsoft.com/office/drawing/2014/main" id="{1CE37E7D-D10E-49C5-B7E4-8790BC217BFD}"/>
              </a:ext>
            </a:extLst>
          </p:cNvPr>
          <p:cNvSpPr txBox="1"/>
          <p:nvPr/>
        </p:nvSpPr>
        <p:spPr>
          <a:xfrm>
            <a:off x="695400" y="6219626"/>
            <a:ext cx="1133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US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Raz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R,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Stamm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WE. A Controlled Trial Of Intravaginal Estriol In Postmenopausal</a:t>
            </a:r>
            <a:r>
              <a:rPr lang="ru-RU" sz="1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Women With Recurrent Urinary Tract Infections. N </a:t>
            </a:r>
            <a:r>
              <a:rPr lang="en-US" sz="1400" i="1" dirty="0" err="1">
                <a:solidFill>
                  <a:schemeClr val="bg1"/>
                </a:solidFill>
                <a:latin typeface="+mn-lt"/>
              </a:rPr>
              <a:t>Engl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 J Med. 1993;329(11):753-756.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A30B2D-F26D-4289-9131-F89692E8D2C7}"/>
              </a:ext>
            </a:extLst>
          </p:cNvPr>
          <p:cNvSpPr txBox="1">
            <a:spLocks/>
          </p:cNvSpPr>
          <p:nvPr/>
        </p:nvSpPr>
        <p:spPr>
          <a:xfrm>
            <a:off x="196102" y="318550"/>
            <a:ext cx="84054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600" b="1" dirty="0">
                <a:cs typeface="Arial"/>
              </a:rPr>
              <a:t>ДЛИТЕЛЬНЫЙ ЭФФЕКТ ЭСТРИОЛА: </a:t>
            </a:r>
            <a:r>
              <a:rPr lang="ru-RU" sz="3600" b="1" dirty="0" err="1">
                <a:cs typeface="Arial"/>
              </a:rPr>
              <a:t>лактобактерии</a:t>
            </a:r>
            <a:endParaRPr lang="af-ZA" sz="1200" b="1" dirty="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5870F-2831-4D73-82BE-9A0BDFCC3C72}"/>
              </a:ext>
            </a:extLst>
          </p:cNvPr>
          <p:cNvSpPr txBox="1"/>
          <p:nvPr/>
        </p:nvSpPr>
        <p:spPr>
          <a:xfrm>
            <a:off x="8259992" y="4040488"/>
            <a:ext cx="3771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C91D46"/>
                </a:solidFill>
                <a:latin typeface="+mn-lt"/>
              </a:rPr>
              <a:t>«Продолжительная локальная МГТ, в частности введение </a:t>
            </a:r>
            <a:r>
              <a:rPr lang="ru-RU" b="1" dirty="0" err="1">
                <a:solidFill>
                  <a:srgbClr val="C91D46"/>
                </a:solidFill>
                <a:latin typeface="+mn-lt"/>
              </a:rPr>
              <a:t>эстиолсодержащего</a:t>
            </a:r>
            <a:r>
              <a:rPr lang="ru-RU" b="1" dirty="0">
                <a:solidFill>
                  <a:srgbClr val="C91D46"/>
                </a:solidFill>
                <a:latin typeface="+mn-lt"/>
              </a:rPr>
              <a:t> </a:t>
            </a:r>
            <a:r>
              <a:rPr lang="ru-RU" b="1" dirty="0" err="1">
                <a:solidFill>
                  <a:srgbClr val="C91D46"/>
                </a:solidFill>
                <a:latin typeface="+mn-lt"/>
              </a:rPr>
              <a:t>интравагинального</a:t>
            </a:r>
            <a:r>
              <a:rPr lang="ru-RU" b="1" dirty="0">
                <a:solidFill>
                  <a:srgbClr val="C91D46"/>
                </a:solidFill>
                <a:latin typeface="+mn-lt"/>
              </a:rPr>
              <a:t> крема, безопасно и повышает содержание </a:t>
            </a:r>
            <a:r>
              <a:rPr lang="ru-RU" b="1" dirty="0" err="1">
                <a:solidFill>
                  <a:srgbClr val="C91D46"/>
                </a:solidFill>
                <a:latin typeface="+mn-lt"/>
              </a:rPr>
              <a:t>лактобактерий</a:t>
            </a:r>
            <a:r>
              <a:rPr lang="ru-RU" b="1" dirty="0">
                <a:solidFill>
                  <a:srgbClr val="C91D46"/>
                </a:solidFill>
                <a:latin typeface="+mn-lt"/>
              </a:rPr>
              <a:t> во влагалище» </a:t>
            </a:r>
            <a:endParaRPr lang="en-US" b="1" baseline="30000" dirty="0">
              <a:solidFill>
                <a:srgbClr val="C91D46"/>
              </a:solidFill>
              <a:latin typeface="+mn-lt"/>
            </a:endParaRPr>
          </a:p>
        </p:txBody>
      </p:sp>
      <p:pic>
        <p:nvPicPr>
          <p:cNvPr id="79874" name="Picture 2" descr="фигура">
            <a:extLst>
              <a:ext uri="{FF2B5EF4-FFF2-40B4-BE49-F238E27FC236}">
                <a16:creationId xmlns:a16="http://schemas.microsoft.com/office/drawing/2014/main" id="{0382B84E-70A5-4517-B335-6A18AB049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3"/>
          <a:stretch/>
        </p:blipFill>
        <p:spPr bwMode="auto">
          <a:xfrm>
            <a:off x="7816241" y="127846"/>
            <a:ext cx="4214981" cy="391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707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BDD13DF-1775-4064-B3A1-A8E3AE6E1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t="21733" r="8611" b="17259"/>
          <a:stretch/>
        </p:blipFill>
        <p:spPr>
          <a:xfrm>
            <a:off x="509991" y="1171790"/>
            <a:ext cx="8352928" cy="50478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5EE3C6-5B9E-460C-871F-EBCE6E009688}"/>
              </a:ext>
            </a:extLst>
          </p:cNvPr>
          <p:cNvSpPr txBox="1">
            <a:spLocks/>
          </p:cNvSpPr>
          <p:nvPr/>
        </p:nvSpPr>
        <p:spPr>
          <a:xfrm>
            <a:off x="223452" y="245349"/>
            <a:ext cx="11161239" cy="747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/>
              </a:rPr>
              <a:t>ДЛИТЕЛЬНЫЙ ЭФФЕКТ ЭСТРИОЛА: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/>
              </a:rPr>
              <a:t>энтеробактерии</a:t>
            </a:r>
            <a:endParaRPr kumimoji="0" lang="af-Z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/>
              <a:ea typeface="+mj-ea"/>
              <a:cs typeface="Arial"/>
            </a:endParaRPr>
          </a:p>
        </p:txBody>
      </p:sp>
      <p:sp>
        <p:nvSpPr>
          <p:cNvPr id="5" name="TextBox 128">
            <a:extLst>
              <a:ext uri="{FF2B5EF4-FFF2-40B4-BE49-F238E27FC236}">
                <a16:creationId xmlns:a16="http://schemas.microsoft.com/office/drawing/2014/main" id="{BA9DE9A7-F577-4FBE-9D8A-E6C51808DC6F}"/>
              </a:ext>
            </a:extLst>
          </p:cNvPr>
          <p:cNvSpPr txBox="1"/>
          <p:nvPr/>
        </p:nvSpPr>
        <p:spPr>
          <a:xfrm>
            <a:off x="695400" y="6219626"/>
            <a:ext cx="10472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Raz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Stamm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WE. A Controlled Trial Of Intravaginal Estriol In Postmenopausal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Women With Recurrent Urinary Tract Infections. 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Med. 1993;329(11):753-756.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2A5F6-36F1-40CA-8BBA-8125CB3DBF2F}"/>
              </a:ext>
            </a:extLst>
          </p:cNvPr>
          <p:cNvSpPr txBox="1"/>
          <p:nvPr/>
        </p:nvSpPr>
        <p:spPr>
          <a:xfrm>
            <a:off x="8453603" y="3178115"/>
            <a:ext cx="34266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91D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«Продолжительная локальная МГТ, в частности введение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91D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эстиолсодержащего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91D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91D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интравагинального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91D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крема, снижает количество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91D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энтеробактерий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91D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» 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C91D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 descr="фигура">
            <a:extLst>
              <a:ext uri="{FF2B5EF4-FFF2-40B4-BE49-F238E27FC236}">
                <a16:creationId xmlns:a16="http://schemas.microsoft.com/office/drawing/2014/main" id="{80242C35-A5F3-4C49-AE8E-E7C384685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3"/>
          <a:stretch/>
        </p:blipFill>
        <p:spPr bwMode="auto">
          <a:xfrm>
            <a:off x="9059176" y="805348"/>
            <a:ext cx="2556116" cy="237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79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ВАЖНО!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234911" y="1556792"/>
            <a:ext cx="9982986" cy="435133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Физиологические изменения, происходящие в менопаузе, часто снижают сексуальную активность женщин из-за </a:t>
            </a:r>
            <a:r>
              <a:rPr lang="ru-RU" dirty="0" err="1"/>
              <a:t>диспареунии</a:t>
            </a:r>
            <a:r>
              <a:rPr lang="ru-RU" dirty="0"/>
              <a:t>, </a:t>
            </a:r>
            <a:r>
              <a:rPr lang="ru-RU" dirty="0" err="1"/>
              <a:t>неудержания</a:t>
            </a:r>
            <a:r>
              <a:rPr lang="ru-RU" dirty="0"/>
              <a:t> мочи, снижения либидо</a:t>
            </a:r>
            <a:r>
              <a:rPr lang="ru-RU" b="1" baseline="50000" dirty="0">
                <a:solidFill>
                  <a:srgbClr val="000000"/>
                </a:solidFill>
              </a:rPr>
              <a:t>1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ru-RU" dirty="0"/>
              <a:t>Результат таких урогенитальных нарушений в последней трети жизни развиваются психологические расстройства, депрессии</a:t>
            </a:r>
            <a:r>
              <a:rPr lang="ru-RU" b="1" baseline="50000" dirty="0">
                <a:solidFill>
                  <a:srgbClr val="000000"/>
                </a:solidFill>
              </a:rPr>
              <a:t>1</a:t>
            </a:r>
            <a:endParaRPr lang="ru-RU" dirty="0"/>
          </a:p>
          <a:p>
            <a:r>
              <a:rPr lang="ru-RU" b="1" i="1" dirty="0"/>
              <a:t>Даже если у пациентки нет жалоб, относящихся к атрофии эпителия половых путей, следует учитывать показатели расстройств мочеиспускания, поскольку патологические симптомы в этой области могут превалировать («молчаливая атрофия влагалищного эпителия»)</a:t>
            </a:r>
            <a:r>
              <a:rPr lang="ru-RU" b="1" baseline="50000" dirty="0">
                <a:solidFill>
                  <a:srgbClr val="000000"/>
                </a:solidFill>
              </a:rPr>
              <a:t> 2</a:t>
            </a:r>
            <a:endParaRPr lang="ru-RU" dirty="0"/>
          </a:p>
          <a:p>
            <a:r>
              <a:rPr lang="ru-RU" dirty="0"/>
              <a:t>Обязательно выполнять цитологическое исследование при профилактических осмотрах пациенток в </a:t>
            </a:r>
            <a:r>
              <a:rPr lang="ru-RU" dirty="0" err="1"/>
              <a:t>перименопаузальном</a:t>
            </a:r>
            <a:r>
              <a:rPr lang="ru-RU" dirty="0"/>
              <a:t> периоде</a:t>
            </a:r>
            <a:r>
              <a:rPr lang="ru-RU" b="1" baseline="50000" dirty="0">
                <a:solidFill>
                  <a:srgbClr val="000000"/>
                </a:solidFill>
              </a:rPr>
              <a:t>2</a:t>
            </a:r>
            <a:endParaRPr lang="ru-RU" dirty="0"/>
          </a:p>
          <a:p>
            <a:r>
              <a:rPr lang="ru-RU" dirty="0"/>
              <a:t>Необходимо активно выяснять у женщин постменопаузального возраста, есть ли у них признаки урогенитальной атрофии</a:t>
            </a:r>
            <a:r>
              <a:rPr lang="ru-RU" b="1" baseline="50000" dirty="0">
                <a:solidFill>
                  <a:srgbClr val="000000"/>
                </a:solidFill>
              </a:rPr>
              <a:t>2</a:t>
            </a:r>
            <a:endParaRPr lang="ru-RU" dirty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523751" y="6196891"/>
            <a:ext cx="99829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i="1" dirty="0">
                <a:solidFill>
                  <a:schemeClr val="bg1"/>
                </a:solidFill>
              </a:rPr>
              <a:t>1. И.Б. Манухин и др. Качество жизни и климактерий. – 2-е изд., </a:t>
            </a:r>
            <a:r>
              <a:rPr lang="ru-RU" sz="1100" i="1" dirty="0" err="1">
                <a:solidFill>
                  <a:schemeClr val="bg1"/>
                </a:solidFill>
              </a:rPr>
              <a:t>перераб</a:t>
            </a:r>
            <a:r>
              <a:rPr lang="ru-RU" sz="1100" i="1" dirty="0">
                <a:solidFill>
                  <a:schemeClr val="bg1"/>
                </a:solidFill>
              </a:rPr>
              <a:t>. и доп. – М.: </a:t>
            </a:r>
            <a:r>
              <a:rPr lang="ru-RU" sz="1100" i="1" dirty="0" err="1">
                <a:solidFill>
                  <a:schemeClr val="bg1"/>
                </a:solidFill>
              </a:rPr>
              <a:t>Литтера</a:t>
            </a:r>
            <a:r>
              <a:rPr lang="ru-RU" sz="1100" i="1" dirty="0">
                <a:solidFill>
                  <a:schemeClr val="bg1"/>
                </a:solidFill>
              </a:rPr>
              <a:t>, 2015. – 320с. С.85</a:t>
            </a:r>
          </a:p>
          <a:p>
            <a:pPr algn="r"/>
            <a:r>
              <a:rPr lang="ru-RU" sz="1100" i="1" dirty="0">
                <a:solidFill>
                  <a:schemeClr val="bg1"/>
                </a:solidFill>
              </a:rPr>
              <a:t>2. </a:t>
            </a:r>
            <a:r>
              <a:rPr lang="ru-RU" sz="1100" i="1" dirty="0" err="1">
                <a:solidFill>
                  <a:schemeClr val="bg1"/>
                </a:solidFill>
              </a:rPr>
              <a:t>Ордиянц</a:t>
            </a:r>
            <a:r>
              <a:rPr lang="ru-RU" sz="1100" i="1" dirty="0">
                <a:solidFill>
                  <a:schemeClr val="bg1"/>
                </a:solidFill>
              </a:rPr>
              <a:t> И.М., </a:t>
            </a:r>
            <a:r>
              <a:rPr lang="ru-RU" sz="1100" i="1" dirty="0" err="1">
                <a:solidFill>
                  <a:schemeClr val="bg1"/>
                </a:solidFill>
              </a:rPr>
              <a:t>Симоновская</a:t>
            </a:r>
            <a:r>
              <a:rPr lang="ru-RU" sz="1100" i="1" dirty="0">
                <a:solidFill>
                  <a:schemeClr val="bg1"/>
                </a:solidFill>
              </a:rPr>
              <a:t> Х.Ю. </a:t>
            </a:r>
            <a:r>
              <a:rPr lang="ru-RU" sz="1100" i="1" dirty="0" err="1">
                <a:solidFill>
                  <a:schemeClr val="bg1"/>
                </a:solidFill>
              </a:rPr>
              <a:t>Генитоуринарный</a:t>
            </a:r>
            <a:r>
              <a:rPr lang="ru-RU" sz="1100" i="1" dirty="0">
                <a:solidFill>
                  <a:schemeClr val="bg1"/>
                </a:solidFill>
              </a:rPr>
              <a:t> менопаузальный синдром. Новые возможности </a:t>
            </a:r>
            <a:r>
              <a:rPr lang="ru-RU" sz="1100" i="1" dirty="0" err="1">
                <a:solidFill>
                  <a:schemeClr val="bg1"/>
                </a:solidFill>
              </a:rPr>
              <a:t>патогенетически</a:t>
            </a:r>
            <a:r>
              <a:rPr lang="ru-RU" sz="1100" i="1" dirty="0">
                <a:solidFill>
                  <a:schemeClr val="bg1"/>
                </a:solidFill>
              </a:rPr>
              <a:t> оправданной местной терапии. </a:t>
            </a:r>
            <a:r>
              <a:rPr lang="ru-RU" sz="1100" i="1" dirty="0" err="1">
                <a:solidFill>
                  <a:schemeClr val="bg1"/>
                </a:solidFill>
              </a:rPr>
              <a:t>Status</a:t>
            </a:r>
            <a:r>
              <a:rPr lang="ru-RU" sz="1100" i="1" dirty="0">
                <a:solidFill>
                  <a:schemeClr val="bg1"/>
                </a:solidFill>
              </a:rPr>
              <a:t> </a:t>
            </a:r>
            <a:r>
              <a:rPr lang="ru-RU" sz="1100" i="1" dirty="0" err="1">
                <a:solidFill>
                  <a:schemeClr val="bg1"/>
                </a:solidFill>
              </a:rPr>
              <a:t>Praesens</a:t>
            </a:r>
            <a:r>
              <a:rPr lang="ru-RU" sz="1100" i="1" dirty="0">
                <a:solidFill>
                  <a:schemeClr val="bg1"/>
                </a:solidFill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2624448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4" b="1010"/>
          <a:stretch/>
        </p:blipFill>
        <p:spPr>
          <a:xfrm>
            <a:off x="2054352" y="0"/>
            <a:ext cx="8116030" cy="6858000"/>
          </a:xfrm>
          <a:prstGeom prst="rect">
            <a:avLst/>
          </a:prstGeom>
        </p:spPr>
      </p:pic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3575721" y="2150637"/>
            <a:ext cx="48965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– это обоснованный выбор для старта терапии атрофии слизистой влагалища с </a:t>
            </a:r>
            <a:r>
              <a:rPr lang="ru-RU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«двойным» действием </a:t>
            </a:r>
            <a:r>
              <a:rPr lang="ru-RU" dirty="0"/>
              <a:t>– </a:t>
            </a:r>
            <a:r>
              <a:rPr lang="ru-RU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восстановление эпителия влагалища</a:t>
            </a:r>
            <a:r>
              <a:rPr lang="ru-RU" b="1" baseline="30000" dirty="0">
                <a:solidFill>
                  <a:schemeClr val="accent1"/>
                </a:solidFill>
              </a:rPr>
              <a:t>1</a:t>
            </a:r>
            <a:r>
              <a:rPr lang="ru-RU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и дополнительное увлажнение</a:t>
            </a:r>
            <a:r>
              <a:rPr lang="ru-RU" b="1" baseline="30000" dirty="0">
                <a:solidFill>
                  <a:schemeClr val="accent1"/>
                </a:solidFill>
              </a:rPr>
              <a:t>2</a:t>
            </a:r>
            <a:r>
              <a:rPr lang="ru-RU" dirty="0"/>
              <a:t> – что дает эффект от терапии уже к концу 2й недели применения</a:t>
            </a:r>
            <a:r>
              <a:rPr lang="ru-RU" b="1" baseline="30000" dirty="0"/>
              <a:t>3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7896" y="615801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i="1" dirty="0">
                <a:solidFill>
                  <a:schemeClr val="bg1"/>
                </a:solidFill>
              </a:rPr>
              <a:t>1. Инструкция по медицинскому применению препарата </a:t>
            </a:r>
            <a:r>
              <a:rPr lang="ru-RU" sz="1000" i="1" dirty="0" err="1">
                <a:solidFill>
                  <a:schemeClr val="bg1"/>
                </a:solidFill>
              </a:rPr>
              <a:t>Эстрокад</a:t>
            </a:r>
            <a:r>
              <a:rPr lang="ru-RU" sz="1000" i="1" dirty="0">
                <a:solidFill>
                  <a:schemeClr val="bg1"/>
                </a:solidFill>
              </a:rPr>
              <a:t>® №ЛС-001609;</a:t>
            </a:r>
          </a:p>
          <a:p>
            <a:pPr algn="r"/>
            <a:r>
              <a:rPr lang="ru-RU" sz="1000" i="1" dirty="0">
                <a:solidFill>
                  <a:schemeClr val="bg1"/>
                </a:solidFill>
              </a:rPr>
              <a:t>2. Каталог компании </a:t>
            </a:r>
            <a:r>
              <a:rPr lang="ru-RU" sz="1000" i="1" dirty="0" err="1">
                <a:solidFill>
                  <a:schemeClr val="bg1"/>
                </a:solidFill>
              </a:rPr>
              <a:t>Химмед</a:t>
            </a:r>
            <a:r>
              <a:rPr lang="ru-RU" sz="1000" i="1" dirty="0">
                <a:solidFill>
                  <a:schemeClr val="bg1"/>
                </a:solidFill>
              </a:rPr>
              <a:t> «</a:t>
            </a:r>
            <a:r>
              <a:rPr lang="ru-RU" sz="1000" i="1" dirty="0" err="1">
                <a:solidFill>
                  <a:schemeClr val="bg1"/>
                </a:solidFill>
              </a:rPr>
              <a:t>Суппозиторные</a:t>
            </a:r>
            <a:r>
              <a:rPr lang="ru-RU" sz="1000" i="1" dirty="0">
                <a:solidFill>
                  <a:schemeClr val="bg1"/>
                </a:solidFill>
              </a:rPr>
              <a:t> основы WITEPSOL® для фармацевтики» (</a:t>
            </a:r>
            <a:r>
              <a:rPr lang="ru-RU" sz="1000" i="1" dirty="0" err="1">
                <a:solidFill>
                  <a:schemeClr val="bg1"/>
                </a:solidFill>
              </a:rPr>
              <a:t>Oleochemicals</a:t>
            </a:r>
            <a:r>
              <a:rPr lang="ru-RU" sz="1000" i="1" dirty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ru-RU" sz="1000" i="1" dirty="0">
                <a:solidFill>
                  <a:schemeClr val="bg1"/>
                </a:solidFill>
              </a:rPr>
              <a:t>3. С.В. Шмелева, И.Б. Манухин. Качество жизни женщин старшей возрастной группы с урогенитальными расстройствами. Вопросы гинекологии, акушерства и </a:t>
            </a:r>
            <a:r>
              <a:rPr lang="ru-RU" sz="1000" i="1" dirty="0" err="1">
                <a:solidFill>
                  <a:schemeClr val="bg1"/>
                </a:solidFill>
              </a:rPr>
              <a:t>перинатологии</a:t>
            </a:r>
            <a:r>
              <a:rPr lang="ru-RU" sz="1000" i="1" dirty="0">
                <a:solidFill>
                  <a:schemeClr val="bg1"/>
                </a:solidFill>
              </a:rPr>
              <a:t>, 2007, т.6, №4, с.22-26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15" y="1558016"/>
            <a:ext cx="3208079" cy="6533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AC8CC6-221F-4A05-9D92-2B5FDBB50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960" y="4686985"/>
            <a:ext cx="2044081" cy="18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2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motivators.cc/images/dew9wyoszo8st0m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8385" r="9863" b="26186"/>
          <a:stretch/>
        </p:blipFill>
        <p:spPr bwMode="auto">
          <a:xfrm>
            <a:off x="2224726" y="933254"/>
            <a:ext cx="7352907" cy="4487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7555B-007F-49A5-A19A-4698E4C3669F}"/>
              </a:ext>
            </a:extLst>
          </p:cNvPr>
          <p:cNvSpPr txBox="1"/>
          <p:nvPr/>
        </p:nvSpPr>
        <p:spPr>
          <a:xfrm>
            <a:off x="249810" y="5377993"/>
            <a:ext cx="1130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Не важно, сколько у Вас ресурсов – если не умеете их использовать их никогда не будет достаточно и они никогда не будут приносить пользу</a:t>
            </a:r>
          </a:p>
        </p:txBody>
      </p:sp>
    </p:spTree>
    <p:extLst>
      <p:ext uri="{BB962C8B-B14F-4D97-AF65-F5344CB8AC3E}">
        <p14:creationId xmlns:p14="http://schemas.microsoft.com/office/powerpoint/2010/main" val="1230573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"/>
          <p:cNvSpPr>
            <a:spLocks noGrp="1" noChangeArrowheads="1"/>
          </p:cNvSpPr>
          <p:nvPr>
            <p:ph type="title"/>
          </p:nvPr>
        </p:nvSpPr>
        <p:spPr>
          <a:xfrm>
            <a:off x="923827" y="122143"/>
            <a:ext cx="10761191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Частота доминирования</a:t>
            </a:r>
            <a:r>
              <a:rPr lang="en-US" sz="3600" b="1" dirty="0">
                <a:solidFill>
                  <a:schemeClr val="tx1"/>
                </a:solidFill>
              </a:rPr>
              <a:t> Lactobacillus </a:t>
            </a:r>
            <a:r>
              <a:rPr lang="ru-RU" sz="3600" b="1" dirty="0">
                <a:solidFill>
                  <a:schemeClr val="tx1"/>
                </a:solidFill>
              </a:rPr>
              <a:t>при </a:t>
            </a:r>
            <a:r>
              <a:rPr lang="ru-RU" sz="3600" b="1" dirty="0" err="1">
                <a:solidFill>
                  <a:schemeClr val="tx1"/>
                </a:solidFill>
              </a:rPr>
              <a:t>нормо</a:t>
            </a:r>
            <a:r>
              <a:rPr lang="ru-RU" sz="3600" b="1" dirty="0">
                <a:solidFill>
                  <a:schemeClr val="tx1"/>
                </a:solidFill>
              </a:rPr>
              <a:t>- и </a:t>
            </a:r>
            <a:r>
              <a:rPr lang="ru-RU" sz="3600" b="1" dirty="0" err="1">
                <a:solidFill>
                  <a:schemeClr val="tx1"/>
                </a:solidFill>
              </a:rPr>
              <a:t>дисбиозах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E12489-CCAC-4F70-9CB5-7822B786D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44"/>
          <a:stretch/>
        </p:blipFill>
        <p:spPr>
          <a:xfrm>
            <a:off x="997177" y="1265143"/>
            <a:ext cx="9080078" cy="53156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87EEC8-9543-435A-9A27-6DA28250D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523" y="4326499"/>
            <a:ext cx="2999495" cy="22542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8744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4D0886D-216E-4FC8-87D1-4DFD47487DC9}"/>
              </a:ext>
            </a:extLst>
          </p:cNvPr>
          <p:cNvSpPr/>
          <p:nvPr/>
        </p:nvSpPr>
        <p:spPr>
          <a:xfrm>
            <a:off x="9087438" y="2243121"/>
            <a:ext cx="2387525" cy="309245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Выбор «полезного» препарата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F9201-D4B7-430C-9339-78F37B6B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2 рубеж – </a:t>
            </a:r>
            <a:r>
              <a:rPr lang="ru-RU" sz="4400" b="1" dirty="0" err="1"/>
              <a:t>лактобактерии</a:t>
            </a:r>
            <a:endParaRPr lang="ru-RU" sz="4400" b="1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E76EB81-AC2F-4F6B-B5F7-A933CCE824E2}"/>
              </a:ext>
            </a:extLst>
          </p:cNvPr>
          <p:cNvSpPr/>
          <p:nvPr/>
        </p:nvSpPr>
        <p:spPr>
          <a:xfrm>
            <a:off x="717037" y="2243121"/>
            <a:ext cx="6126823" cy="309245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Вывод: 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Нельзя подавлять рост собственных </a:t>
            </a:r>
            <a:r>
              <a:rPr lang="ru-RU" sz="2800" dirty="0" err="1"/>
              <a:t>лактобактерий</a:t>
            </a:r>
            <a:endParaRPr lang="ru-RU" sz="2800" dirty="0"/>
          </a:p>
          <a:p>
            <a:pPr marL="285750" indent="-285750">
              <a:buFontTx/>
              <a:buChar char="-"/>
            </a:pPr>
            <a:r>
              <a:rPr lang="ru-RU" sz="2800" dirty="0"/>
              <a:t>Если необходимо, то нужно помогать им восстанавливаться</a:t>
            </a:r>
          </a:p>
        </p:txBody>
      </p:sp>
      <p:pic>
        <p:nvPicPr>
          <p:cNvPr id="5122" name="Picture 2" descr="ÐÐ°ÑÑÐ¸Ð½ÐºÐ¸ Ð¿Ð¾ Ð·Ð°Ð¿ÑÐ¾ÑÑ ÑÑÑÐµÐ»Ð¾ÑÐºÐ°">
            <a:extLst>
              <a:ext uri="{FF2B5EF4-FFF2-40B4-BE49-F238E27FC236}">
                <a16:creationId xmlns:a16="http://schemas.microsoft.com/office/drawing/2014/main" id="{A52B84E0-BC29-4379-BB53-A9DB624A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75" y="3902796"/>
            <a:ext cx="2865319" cy="13507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39C7C4C-17E3-4648-BA9E-E2438722DC4A}"/>
              </a:ext>
            </a:extLst>
          </p:cNvPr>
          <p:cNvSpPr/>
          <p:nvPr/>
        </p:nvSpPr>
        <p:spPr>
          <a:xfrm>
            <a:off x="717037" y="5693790"/>
            <a:ext cx="10757926" cy="93325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Особенно – при </a:t>
            </a:r>
            <a:r>
              <a:rPr lang="ru-RU" sz="2400" dirty="0" err="1"/>
              <a:t>прогестероновой</a:t>
            </a:r>
            <a:r>
              <a:rPr lang="ru-RU" sz="2400" dirty="0"/>
              <a:t> и эстрогенной недостаточности</a:t>
            </a:r>
          </a:p>
        </p:txBody>
      </p:sp>
    </p:spTree>
    <p:extLst>
      <p:ext uri="{BB962C8B-B14F-4D97-AF65-F5344CB8AC3E}">
        <p14:creationId xmlns:p14="http://schemas.microsoft.com/office/powerpoint/2010/main" val="166540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8576" y="3429000"/>
            <a:ext cx="3324958" cy="333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92" y="3239311"/>
            <a:ext cx="3380277" cy="341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7"/>
          <p:cNvSpPr txBox="1">
            <a:spLocks noChangeArrowheads="1"/>
          </p:cNvSpPr>
          <p:nvPr/>
        </p:nvSpPr>
        <p:spPr bwMode="auto">
          <a:xfrm>
            <a:off x="4420346" y="6181192"/>
            <a:ext cx="24628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600" i="1" dirty="0" err="1">
                <a:solidFill>
                  <a:schemeClr val="bg1"/>
                </a:solidFill>
                <a:latin typeface="Verdana" pitchFamily="34" charset="0"/>
              </a:rPr>
              <a:t>Donders</a:t>
            </a:r>
            <a:r>
              <a:rPr lang="en-GB" sz="1600" i="1" dirty="0">
                <a:solidFill>
                  <a:schemeClr val="bg1"/>
                </a:solidFill>
                <a:latin typeface="Verdana" pitchFamily="34" charset="0"/>
              </a:rPr>
              <a:t> et al, 2002; </a:t>
            </a:r>
            <a:r>
              <a:rPr lang="en-GB" sz="1600" i="1" dirty="0" err="1">
                <a:solidFill>
                  <a:schemeClr val="bg1"/>
                </a:solidFill>
                <a:latin typeface="Verdana" pitchFamily="34" charset="0"/>
              </a:rPr>
              <a:t>Donders</a:t>
            </a:r>
            <a:r>
              <a:rPr lang="en-GB" sz="1600" i="1" dirty="0">
                <a:solidFill>
                  <a:schemeClr val="bg1"/>
                </a:solidFill>
                <a:latin typeface="Verdana" pitchFamily="34" charset="0"/>
              </a:rPr>
              <a:t> et al 2011 </a:t>
            </a:r>
          </a:p>
        </p:txBody>
      </p:sp>
      <p:sp>
        <p:nvSpPr>
          <p:cNvPr id="10245" name="Rectangle 3"/>
          <p:cNvSpPr txBox="1">
            <a:spLocks/>
          </p:cNvSpPr>
          <p:nvPr/>
        </p:nvSpPr>
        <p:spPr bwMode="auto">
          <a:xfrm>
            <a:off x="372096" y="2267027"/>
            <a:ext cx="5621272" cy="11685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16000" anchor="ctr" anchorCtr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lnSpc>
                <a:spcPts val="2000"/>
              </a:lnSpc>
              <a:defRPr/>
            </a:pPr>
            <a:r>
              <a:rPr lang="ru-RU" sz="2000" b="1" cap="small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СЛАБЫЙ ЦИТОКИНОВЫЙ ОТВЕТ</a:t>
            </a:r>
            <a:r>
              <a:rPr lang="en-GB" sz="2000" b="1" cap="small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</a:t>
            </a:r>
          </a:p>
          <a:p>
            <a:pPr marL="285750" indent="-285750" eaLnBrk="1" hangingPunct="1">
              <a:lnSpc>
                <a:spcPts val="2000"/>
              </a:lnSpc>
              <a:buFont typeface="Arial" pitchFamily="34" charset="0"/>
              <a:buChar char="•"/>
              <a:defRPr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Умеренно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повышен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IL-1  </a:t>
            </a:r>
          </a:p>
          <a:p>
            <a:pPr marL="285750" indent="-285750" eaLnBrk="1" hangingPunct="1">
              <a:lnSpc>
                <a:spcPts val="2000"/>
              </a:lnSpc>
              <a:buFont typeface="Arial" pitchFamily="34" charset="0"/>
              <a:buChar char="•"/>
              <a:defRPr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Нет воспаления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нет лейкоцитов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0246" name="Rectangle 2"/>
          <p:cNvSpPr txBox="1">
            <a:spLocks/>
          </p:cNvSpPr>
          <p:nvPr/>
        </p:nvSpPr>
        <p:spPr bwMode="auto">
          <a:xfrm>
            <a:off x="5919088" y="2262103"/>
            <a:ext cx="5621272" cy="1168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lnSpc>
                <a:spcPts val="2000"/>
              </a:lnSpc>
              <a:buClr>
                <a:srgbClr val="00488E"/>
              </a:buClr>
              <a:defRPr/>
            </a:pPr>
            <a:r>
              <a:rPr lang="ru-RU" sz="2000" b="1" cap="small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СИЛЬНЫЙ</a:t>
            </a:r>
            <a:r>
              <a:rPr lang="en-GB" sz="2000" b="1" cap="small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2000" b="1" cap="small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ЦИТОКИНОВЫЙ</a:t>
            </a:r>
            <a:r>
              <a:rPr lang="en-GB" sz="2000" b="1" cap="small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 ОТВЕТ </a:t>
            </a:r>
          </a:p>
          <a:p>
            <a:pPr marL="285750" indent="-285750" eaLnBrk="1" hangingPunct="1">
              <a:lnSpc>
                <a:spcPts val="2000"/>
              </a:lnSpc>
              <a:buClr>
                <a:srgbClr val="00488E"/>
              </a:buClr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Высокий уровень</a:t>
            </a:r>
            <a:r>
              <a:rPr lang="en-GB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 IL-1 </a:t>
            </a:r>
            <a:r>
              <a:rPr lang="en-GB" dirty="0">
                <a:solidFill>
                  <a:prstClr val="black"/>
                </a:solidFill>
                <a:latin typeface="Verdana" pitchFamily="34" charset="0"/>
                <a:ea typeface="MS Mincho" pitchFamily="49" charset="-128"/>
                <a:cs typeface="Arial" charset="0"/>
              </a:rPr>
              <a:t>, </a:t>
            </a:r>
            <a:r>
              <a:rPr lang="en-GB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IL-6,  IL-8 </a:t>
            </a:r>
          </a:p>
          <a:p>
            <a:pPr marL="285750" indent="-285750" eaLnBrk="1" hangingPunct="1">
              <a:lnSpc>
                <a:spcPts val="2000"/>
              </a:lnSpc>
              <a:buClr>
                <a:srgbClr val="4584D3"/>
              </a:buClr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Воспаление</a:t>
            </a:r>
            <a:r>
              <a:rPr lang="en-GB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, </a:t>
            </a:r>
            <a:r>
              <a:rPr lang="ru-RU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токсичные</a:t>
            </a:r>
            <a:r>
              <a:rPr lang="en-GB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лейкоциты</a:t>
            </a:r>
            <a:endParaRPr lang="en-GB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6" name="Title 1"/>
          <p:cNvSpPr>
            <a:spLocks noGrp="1"/>
          </p:cNvSpPr>
          <p:nvPr>
            <p:ph type="title"/>
          </p:nvPr>
        </p:nvSpPr>
        <p:spPr>
          <a:xfrm>
            <a:off x="372096" y="792923"/>
            <a:ext cx="11533958" cy="914400"/>
          </a:xfrm>
        </p:spPr>
        <p:txBody>
          <a:bodyPr>
            <a:noAutofit/>
          </a:bodyPr>
          <a:lstStyle/>
          <a:p>
            <a:r>
              <a:rPr lang="az-Cyrl-AZ" b="1" dirty="0">
                <a:solidFill>
                  <a:schemeClr val="tx1"/>
                </a:solidFill>
              </a:rPr>
              <a:t>Два типа нарушений баланса микрофлоры влагалища при снижении количества лактобактерий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1641" y="1838243"/>
            <a:ext cx="4760537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sz="2800" b="1" dirty="0">
                <a:solidFill>
                  <a:srgbClr val="C00000"/>
                </a:solidFill>
              </a:rPr>
              <a:t>Бактериальный вагиноз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38507" y="1816155"/>
            <a:ext cx="4862382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sz="2800" b="1" dirty="0">
                <a:solidFill>
                  <a:srgbClr val="004E96">
                    <a:lumMod val="60000"/>
                    <a:lumOff val="40000"/>
                  </a:srgbClr>
                </a:solidFill>
              </a:rPr>
              <a:t>Аэробный вагинит</a:t>
            </a:r>
            <a:endParaRPr lang="en-US" sz="2800" b="1" dirty="0">
              <a:solidFill>
                <a:srgbClr val="004E96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61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4D0886D-216E-4FC8-87D1-4DFD47487DC9}"/>
              </a:ext>
            </a:extLst>
          </p:cNvPr>
          <p:cNvSpPr/>
          <p:nvPr/>
        </p:nvSpPr>
        <p:spPr>
          <a:xfrm>
            <a:off x="9087438" y="2243121"/>
            <a:ext cx="2387525" cy="309245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Выбор «полезного» препарата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F9201-D4B7-430C-9339-78F37B6B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3 рубеж – иммунная система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E76EB81-AC2F-4F6B-B5F7-A933CCE824E2}"/>
              </a:ext>
            </a:extLst>
          </p:cNvPr>
          <p:cNvSpPr/>
          <p:nvPr/>
        </p:nvSpPr>
        <p:spPr>
          <a:xfrm>
            <a:off x="905574" y="2243121"/>
            <a:ext cx="5268984" cy="309245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Вывод: 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Нельзя подавлять иммунную систему</a:t>
            </a:r>
          </a:p>
        </p:txBody>
      </p:sp>
      <p:pic>
        <p:nvPicPr>
          <p:cNvPr id="5122" name="Picture 2" descr="ÐÐ°ÑÑÐ¸Ð½ÐºÐ¸ Ð¿Ð¾ Ð·Ð°Ð¿ÑÐ¾ÑÑ ÑÑÑÐµÐ»Ð¾ÑÐºÐ°">
            <a:extLst>
              <a:ext uri="{FF2B5EF4-FFF2-40B4-BE49-F238E27FC236}">
                <a16:creationId xmlns:a16="http://schemas.microsoft.com/office/drawing/2014/main" id="{A52B84E0-BC29-4379-BB53-A9DB624A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10" y="2853561"/>
            <a:ext cx="3594558" cy="16945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24A49BC-34C5-48B2-B30D-B442723DD524}"/>
              </a:ext>
            </a:extLst>
          </p:cNvPr>
          <p:cNvSpPr/>
          <p:nvPr/>
        </p:nvSpPr>
        <p:spPr>
          <a:xfrm>
            <a:off x="717037" y="5693790"/>
            <a:ext cx="10757926" cy="93325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Особенно – при </a:t>
            </a:r>
            <a:r>
              <a:rPr lang="ru-RU" sz="2400" dirty="0" err="1"/>
              <a:t>прогестероновой</a:t>
            </a:r>
            <a:r>
              <a:rPr lang="ru-RU" sz="2400" dirty="0"/>
              <a:t> и эстрогенной недостаточности</a:t>
            </a:r>
          </a:p>
        </p:txBody>
      </p:sp>
    </p:spTree>
    <p:extLst>
      <p:ext uri="{BB962C8B-B14F-4D97-AF65-F5344CB8AC3E}">
        <p14:creationId xmlns:p14="http://schemas.microsoft.com/office/powerpoint/2010/main" val="12854244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Галерея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1032</TotalTime>
  <Words>4693</Words>
  <Application>Microsoft Office PowerPoint</Application>
  <PresentationFormat>Широкоэкранный</PresentationFormat>
  <Paragraphs>530</Paragraphs>
  <Slides>58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75" baseType="lpstr">
      <vt:lpstr>MS Mincho</vt:lpstr>
      <vt:lpstr>Arial</vt:lpstr>
      <vt:lpstr>Arial Black</vt:lpstr>
      <vt:lpstr>Arial Cyr</vt:lpstr>
      <vt:lpstr>Arial Tur</vt:lpstr>
      <vt:lpstr>Calibri</vt:lpstr>
      <vt:lpstr>Cambria</vt:lpstr>
      <vt:lpstr>Century Gothic</vt:lpstr>
      <vt:lpstr>PT Sans Narrow Bold</vt:lpstr>
      <vt:lpstr>Symbol</vt:lpstr>
      <vt:lpstr>Times New Roman</vt:lpstr>
      <vt:lpstr>Verdana</vt:lpstr>
      <vt:lpstr>Wingdings</vt:lpstr>
      <vt:lpstr>Галерея</vt:lpstr>
      <vt:lpstr>Дерево</vt:lpstr>
      <vt:lpstr>think-cell Slide</vt:lpstr>
      <vt:lpstr>Document</vt:lpstr>
      <vt:lpstr>Перименопауза: комплексное решение проблемы нарушений биоциноза влагалища</vt:lpstr>
      <vt:lpstr>Нормальная микрофлора влагалища</vt:lpstr>
      <vt:lpstr>Вагинальные механизмы обороны</vt:lpstr>
      <vt:lpstr>1 рубеж – эпителий</vt:lpstr>
      <vt:lpstr>Презентация PowerPoint</vt:lpstr>
      <vt:lpstr>Частота доминирования Lactobacillus при нормо- и дисбиозах</vt:lpstr>
      <vt:lpstr>2 рубеж – лактобактерии</vt:lpstr>
      <vt:lpstr>Два типа нарушений баланса микрофлоры влагалища при снижении количества лактобактерий</vt:lpstr>
      <vt:lpstr>3 рубеж – иммунная система</vt:lpstr>
      <vt:lpstr>Неспецифические инфекционные заболевания влагалища</vt:lpstr>
      <vt:lpstr>Варианты вагинального биотопа у пациенток с неспецифическим вагинитом</vt:lpstr>
      <vt:lpstr>МЕЖВИДОВЫЕ КОММУНИКАЦИИ В БИОПЛЕНКЕ</vt:lpstr>
      <vt:lpstr>Кандиды замедляют свой рост путем синтеза фарнезола – молекулы «ЧУВСТВО КВОРУМА»</vt:lpstr>
      <vt:lpstr>Почему вагинальные инфекции не рецидивируют?</vt:lpstr>
      <vt:lpstr>Почему вагинальные инфекции так часто рецидивируют?</vt:lpstr>
      <vt:lpstr>Презентация PowerPoint</vt:lpstr>
      <vt:lpstr>МИКРОБИОЦИНОЗ ВЛАГАЛИЩА в постменопаузе</vt:lpstr>
      <vt:lpstr>Что такое «условно нормоценоз» в менопаузе?</vt:lpstr>
      <vt:lpstr>Несмотря на одинаковые клинические симптомы вагинальной атрофии в пери- и постменопаузе, диагностические показатели отличаются</vt:lpstr>
      <vt:lpstr>Презентация PowerPoint</vt:lpstr>
      <vt:lpstr>Принципы терапии при бактериальном вагинозе</vt:lpstr>
      <vt:lpstr>Алгоритм назначения этиотропной терапии </vt:lpstr>
      <vt:lpstr>Рекомендованные и альтернативные схемы лечения БВ у небеременных женщин репродуктивного возраста</vt:lpstr>
      <vt:lpstr>Семейство препаратов «Нео-Пенотран» комбинированные препараты широкого спектра действия  для лечения вагинальных инфекций в соответствии с международными рекомендациями</vt:lpstr>
      <vt:lpstr>Комбинация компонентов в препарате Нео-пенотран перекрывает спектр возможных возбудителей вагинальных инфекций</vt:lpstr>
      <vt:lpstr>Комбинация метронидазол + миконазол в отечественных регламентирующих документах</vt:lpstr>
      <vt:lpstr>Манифестация кандидозной инфекции на фоне имеющегося инфекционного процесса влагалища </vt:lpstr>
      <vt:lpstr>КРИТЕРИЙ ВЫБОРА антимикотика для лечения вагинальных инфекций</vt:lpstr>
      <vt:lpstr>Сравнение антимикотической активности миконазола и нистатина</vt:lpstr>
      <vt:lpstr>Новое требование к антимикотику — разрушение кандидных биоплёнок на слизистой</vt:lpstr>
      <vt:lpstr>Миконазол активирует синтез фарнезола в клетках Candida</vt:lpstr>
      <vt:lpstr>Доза метронидазола и миконазола в препаратах Нео-пенотран оптимальна для лечения вагинальных и инфекций и обеспечивает низкий риск рецидивов</vt:lpstr>
      <vt:lpstr>КРИТЕРИЙ ВЫБОРА препарата для лечения вагинальных инфекций</vt:lpstr>
      <vt:lpstr>Метронидазол: сберегает лактобактерии и уничтожает патогенную микрофлору</vt:lpstr>
      <vt:lpstr>Чего хочет женщина?</vt:lpstr>
      <vt:lpstr>Презентация PowerPoint</vt:lpstr>
      <vt:lpstr>Лидокаин</vt:lpstr>
      <vt:lpstr>КАКИЕ ФОРМЫ ВЫПУСКА ДЛЯ ЛЕЧЕНИЯ ВУЛЬВОВАГИНАЛЬНЫХ ИНФЕКЦИЙ ПРЕДПОЧИТАЮТ ПАЦИЕНТКИ?</vt:lpstr>
      <vt:lpstr>Преимущества Витепсола (WITEPSOL) в суппозиториях  препаратов семейства Нео-Пенотран</vt:lpstr>
      <vt:lpstr>Презентация PowerPoint</vt:lpstr>
      <vt:lpstr>КРИТЕРИЙ ВЫБОРА препарата для лечения вагинальных инфекций</vt:lpstr>
      <vt:lpstr>НЕО-ПЕНОТРАН ФОРТЕ Л</vt:lpstr>
      <vt:lpstr> Для купирования признаков воспаления оптимально применять средства с широким спектром антибактериального действия.1  </vt:lpstr>
      <vt:lpstr>Важно! Возможно применение коротким курсом!</vt:lpstr>
      <vt:lpstr>В каких ситуациях могут понадобиться краткосрочные варианты коррекции дисбиоза влагалища?</vt:lpstr>
      <vt:lpstr>КРИТЕРИЙ эффективности лечения – контроль лечения</vt:lpstr>
      <vt:lpstr>Почему для локальной терапии из всех женских гормонов применяется именно эстриол? 1</vt:lpstr>
      <vt:lpstr>Рекомендации NICE*1</vt:lpstr>
      <vt:lpstr>Презентация PowerPoint</vt:lpstr>
      <vt:lpstr>Влияние эстрогенов на ГМП*, стрессового недержания мочи, РИМТ* с позиций доказательной медицины</vt:lpstr>
      <vt:lpstr>С ноября 2017 года препарат Эстрокад® в России продвигается компанией «Ацино Рус»:*</vt:lpstr>
      <vt:lpstr>Показания к применению препарата Эстрокад®1</vt:lpstr>
      <vt:lpstr>Любая схема применения лекарственного средства всегда имеет одну цель — добиться желаемого эффекта и в то же время избежать токсических реакций1 </vt:lpstr>
      <vt:lpstr>Презентация PowerPoint</vt:lpstr>
      <vt:lpstr>Презентация PowerPoint</vt:lpstr>
      <vt:lpstr>ВАЖНО!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Вагиниты, вагинозы, норма. Что лечить, зачем лечить, чем лечить?</dc:title>
  <dc:creator>Анна Воронцова</dc:creator>
  <cp:lastModifiedBy>Анна Воронцова</cp:lastModifiedBy>
  <cp:revision>92</cp:revision>
  <dcterms:created xsi:type="dcterms:W3CDTF">2018-08-26T05:04:23Z</dcterms:created>
  <dcterms:modified xsi:type="dcterms:W3CDTF">2018-09-05T13:54:31Z</dcterms:modified>
</cp:coreProperties>
</file>