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9" r:id="rId3"/>
    <p:sldId id="261" r:id="rId4"/>
    <p:sldId id="290" r:id="rId5"/>
    <p:sldId id="258" r:id="rId6"/>
    <p:sldId id="262" r:id="rId7"/>
    <p:sldId id="264" r:id="rId8"/>
    <p:sldId id="265" r:id="rId9"/>
    <p:sldId id="266" r:id="rId10"/>
    <p:sldId id="267" r:id="rId11"/>
    <p:sldId id="268" r:id="rId12"/>
    <p:sldId id="269" r:id="rId13"/>
    <p:sldId id="270" r:id="rId14"/>
    <p:sldId id="287" r:id="rId15"/>
    <p:sldId id="271" r:id="rId16"/>
    <p:sldId id="272" r:id="rId17"/>
    <p:sldId id="286" r:id="rId18"/>
    <p:sldId id="273" r:id="rId19"/>
    <p:sldId id="274" r:id="rId20"/>
    <p:sldId id="275" r:id="rId21"/>
    <p:sldId id="276" r:id="rId22"/>
    <p:sldId id="278" r:id="rId23"/>
    <p:sldId id="279" r:id="rId24"/>
    <p:sldId id="280" r:id="rId25"/>
    <p:sldId id="281" r:id="rId26"/>
    <p:sldId id="282" r:id="rId27"/>
    <p:sldId id="283" r:id="rId28"/>
    <p:sldId id="284" r:id="rId29"/>
    <p:sldId id="291" r:id="rId30"/>
    <p:sldId id="293" r:id="rId31"/>
    <p:sldId id="292" r:id="rId32"/>
    <p:sldId id="294" r:id="rId33"/>
    <p:sldId id="295" r:id="rId34"/>
    <p:sldId id="296" r:id="rId35"/>
    <p:sldId id="297" r:id="rId36"/>
    <p:sldId id="298" r:id="rId37"/>
    <p:sldId id="299" r:id="rId38"/>
    <p:sldId id="300" r:id="rId39"/>
    <p:sldId id="301" r:id="rId40"/>
    <p:sldId id="288" r:id="rId41"/>
    <p:sldId id="302" r:id="rId42"/>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уровень вовлеченности </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extLst>
          </c:dLbls>
          <c:cat>
            <c:strRef>
              <c:f>Лист1!$A$2:$A$5</c:f>
              <c:strCache>
                <c:ptCount val="2"/>
                <c:pt idx="0">
                  <c:v>вовлеченность</c:v>
                </c:pt>
                <c:pt idx="1">
                  <c:v>не вовлечено </c:v>
                </c:pt>
              </c:strCache>
            </c:strRef>
          </c:cat>
          <c:val>
            <c:numRef>
              <c:f>Лист1!$B$2:$B$5</c:f>
              <c:numCache>
                <c:formatCode>General</c:formatCode>
                <c:ptCount val="4"/>
                <c:pt idx="0">
                  <c:v>72</c:v>
                </c:pt>
                <c:pt idx="1">
                  <c:v>28</c:v>
                </c:pt>
              </c:numCache>
            </c:numRef>
          </c:val>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389EE92-3DA9-4858-91A4-F990A1827DE1}" type="datetimeFigureOut">
              <a:rPr lang="ru-RU" smtClean="0"/>
              <a:t>21.05.2018</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3857050-ADCC-4DD3-BBC1-3C628D7E4ACA}" type="slidenum">
              <a:rPr lang="ru-RU" smtClean="0"/>
              <a:t>‹#›</a:t>
            </a:fld>
            <a:endParaRPr lang="ru-RU"/>
          </a:p>
        </p:txBody>
      </p:sp>
    </p:spTree>
    <p:extLst>
      <p:ext uri="{BB962C8B-B14F-4D97-AF65-F5344CB8AC3E}">
        <p14:creationId xmlns:p14="http://schemas.microsoft.com/office/powerpoint/2010/main" val="313690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BF56AC-6C12-4B38-837E-956E9D127FC3}" type="slidenum">
              <a:rPr lang="ru-RU" smtClean="0"/>
              <a:pPr/>
              <a:t>1</a:t>
            </a:fld>
            <a:endParaRPr lang="ru-RU"/>
          </a:p>
        </p:txBody>
      </p:sp>
    </p:spTree>
    <p:extLst>
      <p:ext uri="{BB962C8B-B14F-4D97-AF65-F5344CB8AC3E}">
        <p14:creationId xmlns:p14="http://schemas.microsoft.com/office/powerpoint/2010/main" val="313880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baseline="0" dirty="0" smtClean="0"/>
              <a:t>Психологами давно установлено, что такие элементы окружающего нас пространства как цвета, формы, линии, текстуры, звуки, запахи, а также различные образы и символы, — все это имеет влияние на эмоциональные состояния человека, его настроение, психологические характеристики.</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 Различные компоненты обстановки, атмосфера в определенной совокупности влияют на принятие решений, особенности коммуникации между людьми, психологический настрой и поведение. </a:t>
            </a:r>
          </a:p>
        </p:txBody>
      </p:sp>
      <p:sp>
        <p:nvSpPr>
          <p:cNvPr id="4" name="Номер слайда 3"/>
          <p:cNvSpPr>
            <a:spLocks noGrp="1"/>
          </p:cNvSpPr>
          <p:nvPr>
            <p:ph type="sldNum" sz="quarter" idx="10"/>
          </p:nvPr>
        </p:nvSpPr>
        <p:spPr/>
        <p:txBody>
          <a:bodyPr/>
          <a:lstStyle/>
          <a:p>
            <a:fld id="{11BF56AC-6C12-4B38-837E-956E9D127FC3}" type="slidenum">
              <a:rPr lang="ru-RU" smtClean="0"/>
              <a:pPr/>
              <a:t>10</a:t>
            </a:fld>
            <a:endParaRPr lang="ru-RU"/>
          </a:p>
        </p:txBody>
      </p:sp>
    </p:spTree>
    <p:extLst>
      <p:ext uri="{BB962C8B-B14F-4D97-AF65-F5344CB8AC3E}">
        <p14:creationId xmlns:p14="http://schemas.microsoft.com/office/powerpoint/2010/main" val="288400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Ощущение благополучия создает освещение, а также способствуют доверительному отношению пациента во время лечения. Нами </a:t>
            </a:r>
            <a:r>
              <a:rPr lang="ru-RU" sz="1200" b="1" kern="1200" dirty="0" smtClean="0">
                <a:solidFill>
                  <a:schemeClr val="tx1"/>
                </a:solidFill>
                <a:effectLst/>
                <a:latin typeface="+mn-lt"/>
                <a:ea typeface="+mn-ea"/>
                <a:cs typeface="+mn-cs"/>
              </a:rPr>
              <a:t>визуальные акценты с помощью светодиодных светильников были использованы как на потолке, так и на стенах.</a:t>
            </a:r>
          </a:p>
          <a:p>
            <a:endParaRPr lang="ru-RU" sz="1200" b="1"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Для выполнения сложных и тонких манипуляций в непосредственно в полости рта необходимо очень хорошее освещение операционного поля. Обычно его обеспечивают светильники стоматологических установок. Согласно существующих стандартов освещенность рабочего поля стоматолога должна быть в пределах 8000-10 000 люкс. Это очень высокий уровень освещенности, но существующие светильники его обеспечивают. Столь значительная освещенность операционного поля еще раз подчеркивает необходимость достаточной общей освещенности стоматологического кабинета, поскольку значительные отличия его уровня вызывают быстрое утомление органов зрения. При использовании современных </a:t>
            </a:r>
            <a:r>
              <a:rPr lang="ru-RU" sz="1200" kern="1200" dirty="0" err="1" smtClean="0">
                <a:solidFill>
                  <a:schemeClr val="tx1"/>
                </a:solidFill>
                <a:effectLst/>
                <a:latin typeface="+mn-lt"/>
                <a:ea typeface="+mn-ea"/>
                <a:cs typeface="+mn-cs"/>
              </a:rPr>
              <a:t>светоотверждаемых</a:t>
            </a:r>
            <a:r>
              <a:rPr lang="ru-RU" sz="1200" kern="1200" dirty="0" smtClean="0">
                <a:solidFill>
                  <a:schemeClr val="tx1"/>
                </a:solidFill>
                <a:effectLst/>
                <a:latin typeface="+mn-lt"/>
                <a:ea typeface="+mn-ea"/>
                <a:cs typeface="+mn-cs"/>
              </a:rPr>
              <a:t> композиционных материалов полимеризация накладываемого слоя композита может произойти уже под влиянием света светильника стоматологической установки. Поэтому при внесении и пластической обработке порции композиционного материала светильник обычно рекомендуется выключать. При этом вследствие недостаточной освещенности возникают определенные трудности при манипулировании в полости рта.</a:t>
            </a:r>
            <a:endParaRPr lang="ru-RU" dirty="0"/>
          </a:p>
        </p:txBody>
      </p:sp>
      <p:sp>
        <p:nvSpPr>
          <p:cNvPr id="4" name="Номер слайда 3"/>
          <p:cNvSpPr>
            <a:spLocks noGrp="1"/>
          </p:cNvSpPr>
          <p:nvPr>
            <p:ph type="sldNum" sz="quarter" idx="10"/>
          </p:nvPr>
        </p:nvSpPr>
        <p:spPr/>
        <p:txBody>
          <a:bodyPr/>
          <a:lstStyle/>
          <a:p>
            <a:fld id="{F1DFA6D0-FD32-4A9E-AEA2-6A9CB53054DC}" type="slidenum">
              <a:rPr lang="ru-RU" smtClean="0"/>
              <a:pPr/>
              <a:t>11</a:t>
            </a:fld>
            <a:endParaRPr lang="ru-RU"/>
          </a:p>
        </p:txBody>
      </p:sp>
    </p:spTree>
    <p:extLst>
      <p:ext uri="{BB962C8B-B14F-4D97-AF65-F5344CB8AC3E}">
        <p14:creationId xmlns:p14="http://schemas.microsoft.com/office/powerpoint/2010/main" val="124275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интерьерных решениях в лечебных кабинетах необходимо учитывать не только эргономику рабочей зоны, что предлагает бережливое производство, но и психологический комфорт для медицинских работников, что с успехом реализуется на Луначарского 171. Вслед за Европой и Америкой концепция «очеловечивания» медицинских учреждений постепенно приживается и в России. Не секрет, что в ряде случаев материально-техническое состояние ЛПУ вводит пациента в еще большее состояние тревоги, а административный режим пребывания в нем напоминает если не тюрьму, то учреждение особо строго режима. Тони </a:t>
            </a:r>
            <a:r>
              <a:rPr lang="ru-RU" dirty="0" err="1" smtClean="0"/>
              <a:t>Монк</a:t>
            </a:r>
            <a:r>
              <a:rPr lang="ru-RU" dirty="0" smtClean="0"/>
              <a:t>, британский архитектор, специализирующийся на дизайне в области здравоохранения, считает, что «окружающая среда больницы способствует лечению пациентов». </a:t>
            </a:r>
          </a:p>
          <a:p>
            <a:r>
              <a:rPr lang="ru-RU" dirty="0" smtClean="0"/>
              <a:t> </a:t>
            </a:r>
            <a:endParaRPr lang="ru-RU" dirty="0"/>
          </a:p>
        </p:txBody>
      </p:sp>
      <p:sp>
        <p:nvSpPr>
          <p:cNvPr id="4" name="Номер слайда 3"/>
          <p:cNvSpPr>
            <a:spLocks noGrp="1"/>
          </p:cNvSpPr>
          <p:nvPr>
            <p:ph type="sldNum" sz="quarter" idx="10"/>
          </p:nvPr>
        </p:nvSpPr>
        <p:spPr/>
        <p:txBody>
          <a:bodyPr/>
          <a:lstStyle/>
          <a:p>
            <a:fld id="{11BF56AC-6C12-4B38-837E-956E9D127FC3}" type="slidenum">
              <a:rPr lang="ru-RU" smtClean="0"/>
              <a:pPr/>
              <a:t>14</a:t>
            </a:fld>
            <a:endParaRPr lang="ru-RU"/>
          </a:p>
        </p:txBody>
      </p:sp>
    </p:spTree>
    <p:extLst>
      <p:ext uri="{BB962C8B-B14F-4D97-AF65-F5344CB8AC3E}">
        <p14:creationId xmlns:p14="http://schemas.microsoft.com/office/powerpoint/2010/main" val="271953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Поликлиника на Данилы Зверева это наш форпост в Кировском</a:t>
            </a:r>
            <a:r>
              <a:rPr lang="ru-RU" baseline="0" dirty="0" smtClean="0"/>
              <a:t> районе, мы планируем расширять на этой площадке оказание стоматологической помощи взрослому населению удаленных микрорайонов. </a:t>
            </a:r>
            <a:endParaRPr lang="ru-RU" dirty="0"/>
          </a:p>
        </p:txBody>
      </p:sp>
      <p:sp>
        <p:nvSpPr>
          <p:cNvPr id="4" name="Номер слайда 3"/>
          <p:cNvSpPr>
            <a:spLocks noGrp="1"/>
          </p:cNvSpPr>
          <p:nvPr>
            <p:ph type="sldNum" sz="quarter" idx="10"/>
          </p:nvPr>
        </p:nvSpPr>
        <p:spPr/>
        <p:txBody>
          <a:bodyPr/>
          <a:lstStyle/>
          <a:p>
            <a:fld id="{11BF56AC-6C12-4B38-837E-956E9D127FC3}" type="slidenum">
              <a:rPr lang="ru-RU" smtClean="0"/>
              <a:pPr/>
              <a:t>17</a:t>
            </a:fld>
            <a:endParaRPr lang="ru-RU"/>
          </a:p>
        </p:txBody>
      </p:sp>
    </p:spTree>
    <p:extLst>
      <p:ext uri="{BB962C8B-B14F-4D97-AF65-F5344CB8AC3E}">
        <p14:creationId xmlns:p14="http://schemas.microsoft.com/office/powerpoint/2010/main" val="56866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Изначально понятие </a:t>
            </a:r>
            <a:r>
              <a:rPr lang="ru-RU" dirty="0" err="1" smtClean="0"/>
              <a:t>вовлечённости</a:t>
            </a:r>
            <a:r>
              <a:rPr lang="ru-RU" dirty="0" smtClean="0"/>
              <a:t> использовалось социальными психологами для оценки степени адаптации людей к социальной роли. </a:t>
            </a:r>
          </a:p>
          <a:p>
            <a:endParaRPr lang="ru-RU" dirty="0" smtClean="0"/>
          </a:p>
          <a:p>
            <a:r>
              <a:rPr lang="ru-RU" dirty="0" smtClean="0"/>
              <a:t>Особую роль при этом играет кадровая политика, определяющая систему управления персоналом. Грамотно выстроенная работа в этой области позволяет повысить степень вовлеченности работников в дела организации и эффективность деятельности медицинского учреждения, а также увеличить ее рентабельность.</a:t>
            </a:r>
          </a:p>
          <a:p>
            <a:endParaRPr lang="ru-RU" dirty="0"/>
          </a:p>
        </p:txBody>
      </p:sp>
      <p:sp>
        <p:nvSpPr>
          <p:cNvPr id="4" name="Номер слайда 3"/>
          <p:cNvSpPr>
            <a:spLocks noGrp="1"/>
          </p:cNvSpPr>
          <p:nvPr>
            <p:ph type="sldNum" sz="quarter" idx="10"/>
          </p:nvPr>
        </p:nvSpPr>
        <p:spPr/>
        <p:txBody>
          <a:bodyPr/>
          <a:lstStyle/>
          <a:p>
            <a:fld id="{6C0C2141-D387-4D70-BBBC-1E4FA3CE8A3F}" type="slidenum">
              <a:rPr lang="ru-RU" smtClean="0"/>
              <a:t>18</a:t>
            </a:fld>
            <a:endParaRPr lang="ru-RU"/>
          </a:p>
        </p:txBody>
      </p:sp>
    </p:spTree>
    <p:extLst>
      <p:ext uri="{BB962C8B-B14F-4D97-AF65-F5344CB8AC3E}">
        <p14:creationId xmlns:p14="http://schemas.microsoft.com/office/powerpoint/2010/main" val="160989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a:t>
            </a:r>
            <a:r>
              <a:rPr lang="ru-RU" baseline="0" dirty="0" smtClean="0"/>
              <a:t> привлечением студентов УГМУ и </a:t>
            </a:r>
            <a:r>
              <a:rPr lang="ru-RU" baseline="0" dirty="0" err="1" smtClean="0"/>
              <a:t>УрФУ</a:t>
            </a:r>
            <a:r>
              <a:rPr lang="ru-RU" baseline="0" dirty="0" smtClean="0"/>
              <a:t> проведены исследования в медицинской среде, проведен анализ не только вовлеченности персонала, но и причин организационного сопротивления работников. Устранены причины сопротивления, проведена большая разъяснительная работа на всех этапах оказания медицинской услуги. Результаты не замедлили себя показать.</a:t>
            </a:r>
            <a:endParaRPr lang="ru-RU" dirty="0"/>
          </a:p>
        </p:txBody>
      </p:sp>
      <p:sp>
        <p:nvSpPr>
          <p:cNvPr id="4" name="Номер слайда 3"/>
          <p:cNvSpPr>
            <a:spLocks noGrp="1"/>
          </p:cNvSpPr>
          <p:nvPr>
            <p:ph type="sldNum" sz="quarter" idx="10"/>
          </p:nvPr>
        </p:nvSpPr>
        <p:spPr/>
        <p:txBody>
          <a:bodyPr/>
          <a:lstStyle/>
          <a:p>
            <a:fld id="{11BF56AC-6C12-4B38-837E-956E9D127FC3}" type="slidenum">
              <a:rPr lang="ru-RU" smtClean="0"/>
              <a:pPr/>
              <a:t>19</a:t>
            </a:fld>
            <a:endParaRPr lang="ru-RU"/>
          </a:p>
        </p:txBody>
      </p:sp>
    </p:spTree>
    <p:extLst>
      <p:ext uri="{BB962C8B-B14F-4D97-AF65-F5344CB8AC3E}">
        <p14:creationId xmlns:p14="http://schemas.microsoft.com/office/powerpoint/2010/main" val="16474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В наиболее успешных и эффективных компаниях  уровень вовлеченности примерно составляет 70-80% вовлеченных сотрудников от общего количества сотрудников организации. В целом, уровень свыше 65% уже считается очень хорошим.</a:t>
            </a:r>
            <a:endParaRPr lang="ru-RU" dirty="0"/>
          </a:p>
        </p:txBody>
      </p:sp>
      <p:sp>
        <p:nvSpPr>
          <p:cNvPr id="4" name="Номер слайда 3"/>
          <p:cNvSpPr>
            <a:spLocks noGrp="1"/>
          </p:cNvSpPr>
          <p:nvPr>
            <p:ph type="sldNum" sz="quarter" idx="10"/>
          </p:nvPr>
        </p:nvSpPr>
        <p:spPr/>
        <p:txBody>
          <a:bodyPr/>
          <a:lstStyle/>
          <a:p>
            <a:fld id="{6C0C2141-D387-4D70-BBBC-1E4FA3CE8A3F}" type="slidenum">
              <a:rPr lang="ru-RU" smtClean="0"/>
              <a:t>20</a:t>
            </a:fld>
            <a:endParaRPr lang="ru-RU"/>
          </a:p>
        </p:txBody>
      </p:sp>
    </p:spTree>
    <p:extLst>
      <p:ext uri="{BB962C8B-B14F-4D97-AF65-F5344CB8AC3E}">
        <p14:creationId xmlns:p14="http://schemas.microsoft.com/office/powerpoint/2010/main" val="95193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система управления отсутствует, показатели вовлеченности будут низкими, так как именно эта система позволяет согласованно решать задачи, стоящие перед медицинской организацией в целом и каждым ее сотрудником в отдельности.</a:t>
            </a:r>
          </a:p>
          <a:p>
            <a:endParaRPr lang="ru-RU" dirty="0"/>
          </a:p>
        </p:txBody>
      </p:sp>
      <p:sp>
        <p:nvSpPr>
          <p:cNvPr id="4" name="Номер слайда 3"/>
          <p:cNvSpPr>
            <a:spLocks noGrp="1"/>
          </p:cNvSpPr>
          <p:nvPr>
            <p:ph type="sldNum" sz="quarter" idx="10"/>
          </p:nvPr>
        </p:nvSpPr>
        <p:spPr/>
        <p:txBody>
          <a:bodyPr/>
          <a:lstStyle/>
          <a:p>
            <a:fld id="{6C0C2141-D387-4D70-BBBC-1E4FA3CE8A3F}" type="slidenum">
              <a:rPr lang="ru-RU" smtClean="0"/>
              <a:t>22</a:t>
            </a:fld>
            <a:endParaRPr lang="ru-RU"/>
          </a:p>
        </p:txBody>
      </p:sp>
    </p:spTree>
    <p:extLst>
      <p:ext uri="{BB962C8B-B14F-4D97-AF65-F5344CB8AC3E}">
        <p14:creationId xmlns:p14="http://schemas.microsoft.com/office/powerpoint/2010/main" val="1246066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E147D6-7B6A-41F4-948A-74A749CECD94}" type="slidenum">
              <a:rPr lang="ru-RU" smtClean="0"/>
              <a:t>28</a:t>
            </a:fld>
            <a:endParaRPr lang="ru-RU"/>
          </a:p>
        </p:txBody>
      </p:sp>
    </p:spTree>
    <p:extLst>
      <p:ext uri="{BB962C8B-B14F-4D97-AF65-F5344CB8AC3E}">
        <p14:creationId xmlns:p14="http://schemas.microsoft.com/office/powerpoint/2010/main" val="189352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Основной своей работой с позиций клинической психологии мы считаем формирование положительного имиджа учреждения у наших</a:t>
            </a:r>
            <a:r>
              <a:rPr lang="ru-RU" baseline="0" dirty="0" smtClean="0"/>
              <a:t> клиентов, мы не только и не столько рассказываем о новых технологиях в лечении, сколько делаем нашу поликлинику удобной для наших пациентов, в том числе и для маломобильных граждан.  И как результат получаем положительные отзывы наших пациентов не только в книгах обращений граждан, благодарственных письмах, на сайте, но и в средствах массовой информации.</a:t>
            </a:r>
            <a:endParaRPr lang="ru-RU" dirty="0"/>
          </a:p>
        </p:txBody>
      </p:sp>
      <p:sp>
        <p:nvSpPr>
          <p:cNvPr id="4" name="Номер слайда 3"/>
          <p:cNvSpPr>
            <a:spLocks noGrp="1"/>
          </p:cNvSpPr>
          <p:nvPr>
            <p:ph type="sldNum" sz="quarter" idx="10"/>
          </p:nvPr>
        </p:nvSpPr>
        <p:spPr/>
        <p:txBody>
          <a:bodyPr/>
          <a:lstStyle/>
          <a:p>
            <a:fld id="{11BF56AC-6C12-4B38-837E-956E9D127FC3}" type="slidenum">
              <a:rPr lang="ru-RU" smtClean="0"/>
              <a:pPr/>
              <a:t>40</a:t>
            </a:fld>
            <a:endParaRPr lang="ru-RU"/>
          </a:p>
        </p:txBody>
      </p:sp>
    </p:spTree>
    <p:extLst>
      <p:ext uri="{BB962C8B-B14F-4D97-AF65-F5344CB8AC3E}">
        <p14:creationId xmlns:p14="http://schemas.microsoft.com/office/powerpoint/2010/main" val="41836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Модель бережливых технологий необходимо обкатывать на пилотной площадке. </a:t>
            </a:r>
            <a:endParaRPr lang="ru-RU" dirty="0"/>
          </a:p>
        </p:txBody>
      </p:sp>
      <p:sp>
        <p:nvSpPr>
          <p:cNvPr id="4" name="Номер слайда 3"/>
          <p:cNvSpPr>
            <a:spLocks noGrp="1"/>
          </p:cNvSpPr>
          <p:nvPr>
            <p:ph type="sldNum" sz="quarter" idx="10"/>
          </p:nvPr>
        </p:nvSpPr>
        <p:spPr/>
        <p:txBody>
          <a:bodyPr/>
          <a:lstStyle/>
          <a:p>
            <a:fld id="{23857050-ADCC-4DD3-BBC1-3C628D7E4ACA}" type="slidenum">
              <a:rPr lang="ru-RU" smtClean="0"/>
              <a:t>2</a:t>
            </a:fld>
            <a:endParaRPr lang="ru-RU"/>
          </a:p>
        </p:txBody>
      </p:sp>
    </p:spTree>
    <p:extLst>
      <p:ext uri="{BB962C8B-B14F-4D97-AF65-F5344CB8AC3E}">
        <p14:creationId xmlns:p14="http://schemas.microsoft.com/office/powerpoint/2010/main" val="239585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3857050-ADCC-4DD3-BBC1-3C628D7E4ACA}" type="slidenum">
              <a:rPr lang="ru-RU" smtClean="0"/>
              <a:t>3</a:t>
            </a:fld>
            <a:endParaRPr lang="ru-RU"/>
          </a:p>
        </p:txBody>
      </p:sp>
    </p:spTree>
    <p:extLst>
      <p:ext uri="{BB962C8B-B14F-4D97-AF65-F5344CB8AC3E}">
        <p14:creationId xmlns:p14="http://schemas.microsoft.com/office/powerpoint/2010/main" val="284414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Основная задача поддержание (мониторинг исполнения) бережливых технологий на должном уровне! Иначе все скатится к прежнему, привычному</a:t>
            </a:r>
            <a:r>
              <a:rPr lang="ru-RU" baseline="0" dirty="0" smtClean="0"/>
              <a:t> образу действий. </a:t>
            </a:r>
            <a:endParaRPr lang="ru-RU" dirty="0"/>
          </a:p>
        </p:txBody>
      </p:sp>
      <p:sp>
        <p:nvSpPr>
          <p:cNvPr id="4" name="Номер слайда 3"/>
          <p:cNvSpPr>
            <a:spLocks noGrp="1"/>
          </p:cNvSpPr>
          <p:nvPr>
            <p:ph type="sldNum" sz="quarter" idx="10"/>
          </p:nvPr>
        </p:nvSpPr>
        <p:spPr/>
        <p:txBody>
          <a:bodyPr/>
          <a:lstStyle/>
          <a:p>
            <a:fld id="{4F3074F5-024D-4CB7-86B5-7016D01E8101}" type="slidenum">
              <a:rPr lang="ru-RU" smtClean="0"/>
              <a:pPr/>
              <a:t>4</a:t>
            </a:fld>
            <a:endParaRPr lang="ru-RU"/>
          </a:p>
        </p:txBody>
      </p:sp>
    </p:spTree>
    <p:extLst>
      <p:ext uri="{BB962C8B-B14F-4D97-AF65-F5344CB8AC3E}">
        <p14:creationId xmlns:p14="http://schemas.microsoft.com/office/powerpoint/2010/main" val="127154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t>Для максимальной отдачи от  концепции использования «бережливых технологий», важно </a:t>
            </a:r>
            <a:r>
              <a:rPr lang="ru-RU" sz="1200" b="1" dirty="0" err="1" smtClean="0"/>
              <a:t>оценить</a:t>
            </a:r>
            <a:r>
              <a:rPr lang="ru-RU" dirty="0" err="1" smtClean="0"/>
              <a:t>последствия</a:t>
            </a:r>
            <a:r>
              <a:rPr lang="ru-RU" dirty="0" smtClean="0"/>
              <a:t> перемен в глобальном масштабе — не только для конкретного подразделения учреждения здравоохранения, но и для всей организации и медицинской службы в целом. </a:t>
            </a:r>
            <a:endParaRPr lang="ru-RU" dirty="0"/>
          </a:p>
        </p:txBody>
      </p:sp>
      <p:sp>
        <p:nvSpPr>
          <p:cNvPr id="4" name="Номер слайда 3"/>
          <p:cNvSpPr>
            <a:spLocks noGrp="1"/>
          </p:cNvSpPr>
          <p:nvPr>
            <p:ph type="sldNum" sz="quarter" idx="10"/>
          </p:nvPr>
        </p:nvSpPr>
        <p:spPr/>
        <p:txBody>
          <a:bodyPr/>
          <a:lstStyle/>
          <a:p>
            <a:fld id="{23857050-ADCC-4DD3-BBC1-3C628D7E4ACA}" type="slidenum">
              <a:rPr lang="ru-RU" smtClean="0"/>
              <a:t>5</a:t>
            </a:fld>
            <a:endParaRPr lang="ru-RU"/>
          </a:p>
        </p:txBody>
      </p:sp>
    </p:spTree>
    <p:extLst>
      <p:ext uri="{BB962C8B-B14F-4D97-AF65-F5344CB8AC3E}">
        <p14:creationId xmlns:p14="http://schemas.microsoft.com/office/powerpoint/2010/main" val="2646259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Интеграция - это процесс, в результате которого разрозненные части, имеющие некоторые сходные черты, объединяются в единое целое. Процесс интеграции нами успешно пройден. </a:t>
            </a:r>
          </a:p>
          <a:p>
            <a:r>
              <a:rPr lang="ru-RU" b="1" u="sng" dirty="0" smtClean="0"/>
              <a:t>Интеграция, что это – это процесс, или действие, имеющий своим результатом целостность, объединение, соединение, восстановление единства</a:t>
            </a:r>
            <a:r>
              <a:rPr lang="ru-RU" dirty="0" smtClean="0"/>
              <a:t>; в философии Герберта Спенсера означает </a:t>
            </a:r>
            <a:r>
              <a:rPr lang="ru-RU" b="1" u="sng" dirty="0" smtClean="0"/>
              <a:t>превращение распыленного, незаметного состояния в концентрированное, видимое</a:t>
            </a:r>
            <a:r>
              <a:rPr lang="ru-RU" dirty="0" smtClean="0"/>
              <a:t>, связанное с замедлением внутреннего движения, в то время как дезинтеграция - превращение концентрированного в состояние распыленности, связанное с ускорением движения.</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3074F5-024D-4CB7-86B5-7016D01E8101}" type="slidenum">
              <a:rPr kumimoji="0" lang="ru-R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6495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результате проведенной</a:t>
            </a:r>
            <a:r>
              <a:rPr lang="ru-RU" baseline="0" dirty="0" smtClean="0"/>
              <a:t> работы удалось не только создать мощную и современную поликлинику, но и организовать оказание стоматологической помощи в рамках семейной стоматологии (и детям и взрослым) практически на каждой площадке учреждения. Повысить доступность стоматологической помощи в рамках Территориальной программы ОМС  во всех районах присутствия МАУ «СП № 12».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48E4AA-96DA-4BA4-AB8E-F5A806007BA2}" type="slidenum">
              <a:rPr kumimoji="0" lang="ru-R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1245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Чем боле централизовано</a:t>
            </a:r>
            <a:r>
              <a:rPr lang="ru-RU" sz="1200" kern="1200" baseline="0" dirty="0" smtClean="0">
                <a:solidFill>
                  <a:schemeClr val="tx1"/>
                </a:solidFill>
                <a:effectLst/>
                <a:latin typeface="+mn-lt"/>
                <a:ea typeface="+mn-ea"/>
                <a:cs typeface="+mn-cs"/>
              </a:rPr>
              <a:t> управление учреждением, тем лучше результаты организационных изменений.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Если</a:t>
            </a:r>
            <a:r>
              <a:rPr lang="ru-RU" baseline="0" dirty="0" smtClean="0"/>
              <a:t> с</a:t>
            </a:r>
            <a:r>
              <a:rPr lang="ru-RU" dirty="0" smtClean="0"/>
              <a:t>оциально-экономический</a:t>
            </a:r>
            <a:r>
              <a:rPr lang="ru-RU" baseline="0" dirty="0" smtClean="0"/>
              <a:t> и маркетинговый компоненты координационно-объединительного подхода изучены хорошо и успешно применяются в практике управления развитием медицинских организаций, то психологический компонент это до сих пор </a:t>
            </a:r>
            <a:r>
              <a:rPr lang="ru-RU" baseline="0" dirty="0" err="1" smtClean="0"/>
              <a:t>терра</a:t>
            </a:r>
            <a:r>
              <a:rPr lang="ru-RU" baseline="0" dirty="0" smtClean="0"/>
              <a:t> </a:t>
            </a:r>
            <a:r>
              <a:rPr lang="ru-RU" baseline="0" dirty="0" err="1" smtClean="0"/>
              <a:t>инкогнита</a:t>
            </a:r>
            <a:r>
              <a:rPr lang="ru-RU" baseline="0" dirty="0" smtClean="0"/>
              <a:t> для многих руководителей и медицинских работников. </a:t>
            </a:r>
            <a:endParaRPr lang="ru-RU" dirty="0" smtClean="0"/>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1BF56AC-6C12-4B38-837E-956E9D127FC3}" type="slidenum">
              <a:rPr lang="ru-RU" smtClean="0"/>
              <a:pPr/>
              <a:t>8</a:t>
            </a:fld>
            <a:endParaRPr lang="ru-RU"/>
          </a:p>
        </p:txBody>
      </p:sp>
    </p:spTree>
    <p:extLst>
      <p:ext uri="{BB962C8B-B14F-4D97-AF65-F5344CB8AC3E}">
        <p14:creationId xmlns:p14="http://schemas.microsoft.com/office/powerpoint/2010/main" val="233055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3074F5-024D-4CB7-86B5-7016D01E8101}" type="slidenum">
              <a:rPr lang="ru-RU" smtClean="0"/>
              <a:t>9</a:t>
            </a:fld>
            <a:endParaRPr lang="ru-RU"/>
          </a:p>
        </p:txBody>
      </p:sp>
    </p:spTree>
    <p:extLst>
      <p:ext uri="{BB962C8B-B14F-4D97-AF65-F5344CB8AC3E}">
        <p14:creationId xmlns:p14="http://schemas.microsoft.com/office/powerpoint/2010/main" val="2842637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3C9390-54D1-4D3E-A630-9F71CE278AF9}" type="datetimeFigureOut">
              <a:rPr lang="ru-RU" smtClean="0"/>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37952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3608746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4023467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1251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88936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B3C9390-54D1-4D3E-A630-9F71CE278AF9}" type="datetimeFigureOut">
              <a:rPr lang="ru-RU" smtClean="0"/>
              <a:t>21.05.2018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148818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B3C9390-54D1-4D3E-A630-9F71CE278AF9}" type="datetimeFigureOut">
              <a:rPr lang="ru-RU" smtClean="0"/>
              <a:t>21.05.2018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1000744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3C9390-54D1-4D3E-A630-9F71CE278AF9}" type="datetimeFigureOut">
              <a:rPr lang="ru-RU" smtClean="0"/>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1932885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3C9390-54D1-4D3E-A630-9F71CE278AF9}" type="datetimeFigureOut">
              <a:rPr lang="ru-RU" smtClean="0"/>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86220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F6E3702-1C3B-4D74-B9A9-629955DA86F3}" type="datetimeFigureOut">
              <a:rPr lang="ru-RU" smtClean="0"/>
              <a:pPr/>
              <a:t>22.05.2018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585D284-0C67-40C0-BEEA-06D19B99C857}" type="slidenum">
              <a:rPr lang="ru-RU" smtClean="0"/>
              <a:pPr/>
              <a:t>‹#›</a:t>
            </a:fld>
            <a:endParaRPr lang="ru-RU"/>
          </a:p>
        </p:txBody>
      </p:sp>
    </p:spTree>
    <p:extLst>
      <p:ext uri="{BB962C8B-B14F-4D97-AF65-F5344CB8AC3E}">
        <p14:creationId xmlns:p14="http://schemas.microsoft.com/office/powerpoint/2010/main" val="385946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3C9390-54D1-4D3E-A630-9F71CE278AF9}" type="datetimeFigureOut">
              <a:rPr lang="ru-RU" smtClean="0"/>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3899439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3C9390-54D1-4D3E-A630-9F71CE278AF9}" type="datetimeFigureOut">
              <a:rPr lang="ru-RU" smtClean="0"/>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25170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316622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3C9390-54D1-4D3E-A630-9F71CE278AF9}" type="datetimeFigureOut">
              <a:rPr lang="ru-RU" smtClean="0"/>
              <a:t>21.05.2018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67243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3C9390-54D1-4D3E-A630-9F71CE278AF9}" type="datetimeFigureOut">
              <a:rPr lang="ru-RU" smtClean="0"/>
              <a:t>21.05.2018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6682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B3C9390-54D1-4D3E-A630-9F71CE278AF9}" type="datetimeFigureOut">
              <a:rPr lang="ru-RU" smtClean="0"/>
              <a:t>21.05.2018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70244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108796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3C9390-54D1-4D3E-A630-9F71CE278AF9}" type="datetimeFigureOut">
              <a:rPr lang="ru-RU" smtClean="0"/>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BC901C-020D-46E5-94F9-7A95A42D7009}" type="slidenum">
              <a:rPr lang="ru-RU" smtClean="0"/>
              <a:t>‹#›</a:t>
            </a:fld>
            <a:endParaRPr lang="ru-RU"/>
          </a:p>
        </p:txBody>
      </p:sp>
    </p:spTree>
    <p:extLst>
      <p:ext uri="{BB962C8B-B14F-4D97-AF65-F5344CB8AC3E}">
        <p14:creationId xmlns:p14="http://schemas.microsoft.com/office/powerpoint/2010/main" val="295676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B3C9390-54D1-4D3E-A630-9F71CE278AF9}" type="datetimeFigureOut">
              <a:rPr lang="ru-RU" smtClean="0"/>
              <a:t>21.05.2018</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FBC901C-020D-46E5-94F9-7A95A42D7009}" type="slidenum">
              <a:rPr lang="ru-RU" smtClean="0"/>
              <a:t>‹#›</a:t>
            </a:fld>
            <a:endParaRPr lang="ru-RU"/>
          </a:p>
        </p:txBody>
      </p:sp>
    </p:spTree>
    <p:extLst>
      <p:ext uri="{BB962C8B-B14F-4D97-AF65-F5344CB8AC3E}">
        <p14:creationId xmlns:p14="http://schemas.microsoft.com/office/powerpoint/2010/main" val="1733229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konspekt.biz/list.php?tag=%D1%80%D0%B0%D1%81%D1%85%D0%BE%D0%B4%D1%8B"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7.pn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3"/>
          <p:cNvSpPr txBox="1">
            <a:spLocks/>
          </p:cNvSpPr>
          <p:nvPr/>
        </p:nvSpPr>
        <p:spPr>
          <a:xfrm>
            <a:off x="0" y="0"/>
            <a:ext cx="12192000" cy="3551250"/>
          </a:xfrm>
          <a:prstGeom prst="rect">
            <a:avLst/>
          </a:prstGeom>
          <a:solidFill>
            <a:schemeClr val="accent3">
              <a:lumMod val="20000"/>
              <a:lumOff val="80000"/>
            </a:schemeClr>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ru-RU" sz="2800" b="1" dirty="0" smtClean="0">
                <a:solidFill>
                  <a:schemeClr val="accent3">
                    <a:lumMod val="75000"/>
                  </a:schemeClr>
                </a:solidFill>
              </a:rPr>
              <a:t>Модель использования «бережливых технологий» </a:t>
            </a:r>
          </a:p>
          <a:p>
            <a:pPr>
              <a:defRPr/>
            </a:pPr>
            <a:r>
              <a:rPr lang="ru-RU" sz="2800" b="1" dirty="0" smtClean="0">
                <a:solidFill>
                  <a:schemeClr val="accent3">
                    <a:lumMod val="75000"/>
                  </a:schemeClr>
                </a:solidFill>
              </a:rPr>
              <a:t>в организации работы стоматологической поликлиники </a:t>
            </a:r>
            <a:endParaRPr lang="ru-RU" sz="2800" b="1" dirty="0">
              <a:solidFill>
                <a:schemeClr val="accent3">
                  <a:lumMod val="75000"/>
                </a:schemeClr>
              </a:solidFill>
            </a:endParaRPr>
          </a:p>
          <a:p>
            <a:pPr>
              <a:defRPr/>
            </a:pPr>
            <a:r>
              <a:rPr lang="ru-RU" sz="1200" b="1" u="sng" dirty="0">
                <a:solidFill>
                  <a:schemeClr val="accent3">
                    <a:lumMod val="75000"/>
                  </a:schemeClr>
                </a:solidFill>
              </a:rPr>
              <a:t>Муниципальное автономное учреждение </a:t>
            </a:r>
          </a:p>
          <a:p>
            <a:pPr>
              <a:defRPr/>
            </a:pPr>
            <a:r>
              <a:rPr lang="ru-RU" sz="1200" b="1" u="sng" dirty="0">
                <a:solidFill>
                  <a:schemeClr val="accent3">
                    <a:lumMod val="75000"/>
                  </a:schemeClr>
                </a:solidFill>
              </a:rPr>
              <a:t>«Стоматологическая поликлиника № 12»</a:t>
            </a:r>
          </a:p>
          <a:p>
            <a:pPr>
              <a:defRPr/>
            </a:pPr>
            <a:r>
              <a:rPr lang="ru-RU" sz="1200" b="1" dirty="0">
                <a:solidFill>
                  <a:schemeClr val="accent3">
                    <a:lumMod val="75000"/>
                  </a:schemeClr>
                </a:solidFill>
              </a:rPr>
              <a:t>Свердловская область</a:t>
            </a:r>
          </a:p>
          <a:p>
            <a:pPr>
              <a:defRPr/>
            </a:pPr>
            <a:r>
              <a:rPr lang="ru-RU" sz="1200" b="1" dirty="0">
                <a:solidFill>
                  <a:schemeClr val="accent3">
                    <a:lumMod val="75000"/>
                  </a:schemeClr>
                </a:solidFill>
              </a:rPr>
              <a:t>г. Екатеринбург </a:t>
            </a:r>
            <a:endParaRPr lang="ru-RU" sz="1200" b="1" dirty="0" smtClean="0">
              <a:solidFill>
                <a:schemeClr val="accent3">
                  <a:lumMod val="75000"/>
                </a:schemeClr>
              </a:solidFill>
            </a:endParaRPr>
          </a:p>
          <a:p>
            <a:pPr>
              <a:defRPr/>
            </a:pPr>
            <a:r>
              <a:rPr lang="ru-RU" sz="1200" b="1" dirty="0" smtClean="0">
                <a:solidFill>
                  <a:schemeClr val="accent3">
                    <a:lumMod val="75000"/>
                  </a:schemeClr>
                </a:solidFill>
              </a:rPr>
              <a:t>2018 год</a:t>
            </a:r>
            <a:endParaRPr lang="ru-RU" sz="1867" dirty="0">
              <a:solidFill>
                <a:schemeClr val="accent3">
                  <a:lumMod val="75000"/>
                </a:scheme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1</a:t>
            </a:fld>
            <a:endParaRPr lang="ru-RU"/>
          </a:p>
        </p:txBody>
      </p:sp>
      <p:pic>
        <p:nvPicPr>
          <p:cNvPr id="3" name="Рисунок 2"/>
          <p:cNvPicPr>
            <a:picLocks noChangeAspect="1"/>
          </p:cNvPicPr>
          <p:nvPr/>
        </p:nvPicPr>
        <p:blipFill>
          <a:blip r:embed="rId3"/>
          <a:stretch>
            <a:fillRect/>
          </a:stretch>
        </p:blipFill>
        <p:spPr>
          <a:xfrm>
            <a:off x="11263312" y="1"/>
            <a:ext cx="928688" cy="1341860"/>
          </a:xfrm>
          <a:prstGeom prst="rect">
            <a:avLst/>
          </a:prstGeom>
        </p:spPr>
      </p:pic>
      <p:pic>
        <p:nvPicPr>
          <p:cNvPr id="2" name="Рисунок 1"/>
          <p:cNvPicPr>
            <a:picLocks noChangeAspect="1"/>
          </p:cNvPicPr>
          <p:nvPr/>
        </p:nvPicPr>
        <p:blipFill>
          <a:blip r:embed="rId4"/>
          <a:stretch>
            <a:fillRect/>
          </a:stretch>
        </p:blipFill>
        <p:spPr>
          <a:xfrm>
            <a:off x="0" y="2661313"/>
            <a:ext cx="12192000" cy="4184119"/>
          </a:xfrm>
          <a:prstGeom prst="rect">
            <a:avLst/>
          </a:prstGeom>
        </p:spPr>
      </p:pic>
    </p:spTree>
    <p:extLst>
      <p:ext uri="{BB962C8B-B14F-4D97-AF65-F5344CB8AC3E}">
        <p14:creationId xmlns:p14="http://schemas.microsoft.com/office/powerpoint/2010/main" val="227392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7034754" y="4419601"/>
            <a:ext cx="3313045" cy="2440623"/>
          </a:xfrm>
          <a:prstGeom prst="rect">
            <a:avLst/>
          </a:prstGeom>
        </p:spPr>
      </p:pic>
      <p:pic>
        <p:nvPicPr>
          <p:cNvPr id="8" name="Рисунок 7"/>
          <p:cNvPicPr>
            <a:picLocks noChangeAspect="1"/>
          </p:cNvPicPr>
          <p:nvPr/>
        </p:nvPicPr>
        <p:blipFill>
          <a:blip r:embed="rId4"/>
          <a:stretch>
            <a:fillRect/>
          </a:stretch>
        </p:blipFill>
        <p:spPr>
          <a:xfrm>
            <a:off x="3552395" y="4437635"/>
            <a:ext cx="3482357" cy="2420365"/>
          </a:xfrm>
          <a:prstGeom prst="rect">
            <a:avLst/>
          </a:prstGeom>
        </p:spPr>
      </p:pic>
      <p:pic>
        <p:nvPicPr>
          <p:cNvPr id="7" name="Рисунок 6"/>
          <p:cNvPicPr>
            <a:picLocks noChangeAspect="1"/>
          </p:cNvPicPr>
          <p:nvPr/>
        </p:nvPicPr>
        <p:blipFill>
          <a:blip r:embed="rId5"/>
          <a:stretch>
            <a:fillRect/>
          </a:stretch>
        </p:blipFill>
        <p:spPr>
          <a:xfrm>
            <a:off x="0" y="4426741"/>
            <a:ext cx="3552395" cy="2418051"/>
          </a:xfrm>
          <a:prstGeom prst="rect">
            <a:avLst/>
          </a:prstGeom>
        </p:spPr>
      </p:pic>
      <p:sp>
        <p:nvSpPr>
          <p:cNvPr id="2" name="Заголовок 1"/>
          <p:cNvSpPr>
            <a:spLocks noGrp="1"/>
          </p:cNvSpPr>
          <p:nvPr>
            <p:ph type="title"/>
          </p:nvPr>
        </p:nvSpPr>
        <p:spPr>
          <a:xfrm>
            <a:off x="913775" y="24973"/>
            <a:ext cx="10364451" cy="1182574"/>
          </a:xfrm>
        </p:spPr>
        <p:txBody>
          <a:bodyPr>
            <a:noAutofit/>
          </a:bodyPr>
          <a:lstStyle/>
          <a:p>
            <a:pPr algn="ctr">
              <a:defRPr/>
            </a:pPr>
            <a:r>
              <a:rPr lang="ru-RU" sz="3733" dirty="0"/>
              <a:t>Материальный ресурс </a:t>
            </a:r>
            <a:endParaRPr lang="ru-RU" sz="3733" dirty="0"/>
          </a:p>
        </p:txBody>
      </p:sp>
      <p:sp>
        <p:nvSpPr>
          <p:cNvPr id="3" name="Текст 2"/>
          <p:cNvSpPr>
            <a:spLocks noGrp="1"/>
          </p:cNvSpPr>
          <p:nvPr>
            <p:ph idx="4294967295"/>
          </p:nvPr>
        </p:nvSpPr>
        <p:spPr>
          <a:xfrm>
            <a:off x="239350" y="1220755"/>
            <a:ext cx="11713301" cy="5376596"/>
          </a:xfrm>
          <a:prstGeom prst="rect">
            <a:avLst/>
          </a:prstGeom>
          <a:ln>
            <a:miter lim="800000"/>
            <a:headEnd/>
            <a:tailEnd/>
          </a:ln>
        </p:spPr>
        <p:txBody>
          <a:bodyPr>
            <a:normAutofit fontScale="25000" lnSpcReduction="20000"/>
          </a:bodyPr>
          <a:lstStyle/>
          <a:p>
            <a:pPr algn="just">
              <a:defRPr/>
            </a:pPr>
            <a:r>
              <a:rPr lang="ru-RU" sz="6000" dirty="0"/>
              <a:t>Эстетика </a:t>
            </a:r>
            <a:r>
              <a:rPr lang="ru-RU" sz="6000" dirty="0"/>
              <a:t>холлов, регистратур, зон ожидания и лечебных кабинетов с </a:t>
            </a:r>
            <a:r>
              <a:rPr lang="ru-RU" sz="6000" dirty="0"/>
              <a:t>целью создания комфортных условий как для работы персонала, так и для </a:t>
            </a:r>
            <a:r>
              <a:rPr lang="ru-RU" sz="6000" dirty="0"/>
              <a:t>получения медицинской помощи пациентами.</a:t>
            </a:r>
          </a:p>
          <a:p>
            <a:pPr algn="just">
              <a:defRPr/>
            </a:pPr>
            <a:r>
              <a:rPr lang="ru-RU" sz="6000" dirty="0"/>
              <a:t>Использование дизайна помещений лечебных учреждений, как средства невербальной коммуникации между работниками стоматологической поликлиники и пациентами. </a:t>
            </a:r>
          </a:p>
          <a:p>
            <a:pPr algn="just">
              <a:defRPr/>
            </a:pPr>
            <a:r>
              <a:rPr lang="ru-RU" sz="6000" dirty="0"/>
              <a:t>Применение концепции </a:t>
            </a:r>
            <a:r>
              <a:rPr lang="ru-RU" sz="6000" dirty="0"/>
              <a:t>«очеловечивания» медицинских учреждений </a:t>
            </a:r>
            <a:r>
              <a:rPr lang="ru-RU" sz="6000" dirty="0"/>
              <a:t>направленной </a:t>
            </a:r>
            <a:r>
              <a:rPr lang="ru-RU" sz="6000" dirty="0"/>
              <a:t>на снижение у </a:t>
            </a:r>
            <a:r>
              <a:rPr lang="ru-RU" sz="6000" dirty="0"/>
              <a:t>медицинских работников и пациентов </a:t>
            </a:r>
            <a:r>
              <a:rPr lang="ru-RU" sz="6000" dirty="0"/>
              <a:t>тревоги, стресса и психологического дискомфорта от пребывания в </a:t>
            </a:r>
            <a:r>
              <a:rPr lang="ru-RU" sz="6000" dirty="0"/>
              <a:t>стоматологической клинике </a:t>
            </a:r>
            <a:r>
              <a:rPr lang="ru-RU" sz="6000" dirty="0"/>
              <a:t>и процесса лечения</a:t>
            </a:r>
            <a:r>
              <a:rPr lang="ru-RU" sz="6000" dirty="0"/>
              <a:t>.</a:t>
            </a:r>
          </a:p>
          <a:p>
            <a:pPr algn="just">
              <a:defRPr/>
            </a:pPr>
            <a:r>
              <a:rPr lang="ru-RU" sz="6000" dirty="0"/>
              <a:t>Необходимо помнить, что ощущение </a:t>
            </a:r>
            <a:r>
              <a:rPr lang="ru-RU" sz="6000" dirty="0"/>
              <a:t>благополучия создает </a:t>
            </a:r>
            <a:r>
              <a:rPr lang="ru-RU" sz="6000" dirty="0"/>
              <a:t> и освещение. Доказано, что тон освещения способствует </a:t>
            </a:r>
            <a:r>
              <a:rPr lang="ru-RU" sz="6000" dirty="0"/>
              <a:t>доверительному отношению </a:t>
            </a:r>
            <a:r>
              <a:rPr lang="ru-RU" sz="6000" dirty="0"/>
              <a:t>пациента к врачу при проведении лечения.</a:t>
            </a:r>
          </a:p>
          <a:p>
            <a:pPr algn="just">
              <a:defRPr/>
            </a:pPr>
            <a:r>
              <a:rPr lang="ru-RU" sz="6000" dirty="0"/>
              <a:t>Обученный должным образом вежливый </a:t>
            </a:r>
            <a:r>
              <a:rPr lang="ru-RU" sz="6000" dirty="0"/>
              <a:t>персонал, отсутствие очередей в регистратуре за счет внедренного организационного стандарта, включающего в себя </a:t>
            </a:r>
            <a:r>
              <a:rPr lang="ru-RU" sz="6000" dirty="0"/>
              <a:t> и электронную </a:t>
            </a:r>
            <a:r>
              <a:rPr lang="ru-RU" sz="6000" dirty="0"/>
              <a:t>очередь и предварительную запись на прием, электронное табло расписания работы </a:t>
            </a:r>
            <a:r>
              <a:rPr lang="ru-RU" sz="6000" dirty="0"/>
              <a:t>врачей все это требует значительной финансовой поддержки. </a:t>
            </a:r>
            <a:endParaRPr lang="ru-RU" sz="6000" dirty="0"/>
          </a:p>
          <a:p>
            <a:pPr marL="0" indent="0">
              <a:buNone/>
              <a:defRPr/>
            </a:pPr>
            <a:r>
              <a:rPr lang="ru-RU" dirty="0" smtClean="0"/>
              <a:t>     </a:t>
            </a:r>
            <a:endParaRPr lang="ru-RU" dirty="0"/>
          </a:p>
        </p:txBody>
      </p:sp>
      <p:pic>
        <p:nvPicPr>
          <p:cNvPr id="14" name="Рисунок 13"/>
          <p:cNvPicPr>
            <a:picLocks noChangeAspect="1"/>
          </p:cNvPicPr>
          <p:nvPr/>
        </p:nvPicPr>
        <p:blipFill>
          <a:blip r:embed="rId6"/>
          <a:stretch>
            <a:fillRect/>
          </a:stretch>
        </p:blipFill>
        <p:spPr>
          <a:xfrm>
            <a:off x="66556" y="27196"/>
            <a:ext cx="846739" cy="1223451"/>
          </a:xfrm>
          <a:prstGeom prst="rect">
            <a:avLst/>
          </a:prstGeom>
        </p:spPr>
      </p:pic>
      <p:pic>
        <p:nvPicPr>
          <p:cNvPr id="11" name="Рисунок 10"/>
          <p:cNvPicPr>
            <a:picLocks noChangeAspect="1"/>
          </p:cNvPicPr>
          <p:nvPr/>
        </p:nvPicPr>
        <p:blipFill>
          <a:blip r:embed="rId7"/>
          <a:stretch>
            <a:fillRect/>
          </a:stretch>
        </p:blipFill>
        <p:spPr>
          <a:xfrm>
            <a:off x="9264352" y="4437636"/>
            <a:ext cx="2858965" cy="2420365"/>
          </a:xfrm>
          <a:prstGeom prst="rect">
            <a:avLst/>
          </a:prstGeom>
        </p:spPr>
      </p:pic>
    </p:spTree>
    <p:extLst>
      <p:ext uri="{BB962C8B-B14F-4D97-AF65-F5344CB8AC3E}">
        <p14:creationId xmlns:p14="http://schemas.microsoft.com/office/powerpoint/2010/main" val="1659725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ОСВЕЩЕНИЕ</a:t>
            </a:r>
            <a:endParaRPr lang="ru-RU" dirty="0"/>
          </a:p>
        </p:txBody>
      </p:sp>
      <p:pic>
        <p:nvPicPr>
          <p:cNvPr id="3" name="Picture 6" descr="C:\Users\СП №3\Desktop\Техническая-2015-11-19\Техническая\IMG_46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566"/>
          <a:stretch/>
        </p:blipFill>
        <p:spPr bwMode="auto">
          <a:xfrm>
            <a:off x="3208005" y="741790"/>
            <a:ext cx="5147680" cy="2199199"/>
          </a:xfrm>
          <a:prstGeom prst="rect">
            <a:avLst/>
          </a:prstGeom>
          <a:noFill/>
          <a:effectLst>
            <a:glow rad="609600">
              <a:schemeClr val="accent1">
                <a:alpha val="82000"/>
              </a:schemeClr>
            </a:glo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31907" y="3667286"/>
            <a:ext cx="5428343" cy="3020385"/>
          </a:xfrm>
          <a:prstGeom prst="rect">
            <a:avLst/>
          </a:prstGeom>
          <a:noFill/>
          <a:ln>
            <a:noFill/>
          </a:ln>
          <a:effectLst>
            <a:glow rad="685800">
              <a:schemeClr val="accent1">
                <a:alpha val="40000"/>
              </a:schemeClr>
            </a:glow>
            <a:outerShdw blurRad="571500" dist="495300" dir="1002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25 ка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39" y="3667285"/>
            <a:ext cx="5147680" cy="316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6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674" y="0"/>
            <a:ext cx="1649705" cy="2430531"/>
          </a:xfrm>
          <a:prstGeom prst="rect">
            <a:avLst/>
          </a:prstGeom>
        </p:spPr>
      </p:pic>
      <p:pic>
        <p:nvPicPr>
          <p:cNvPr id="4" name="Рисунок 3"/>
          <p:cNvPicPr>
            <a:picLocks noChangeAspect="1"/>
          </p:cNvPicPr>
          <p:nvPr/>
        </p:nvPicPr>
        <p:blipFill>
          <a:blip r:embed="rId3"/>
          <a:stretch>
            <a:fillRect/>
          </a:stretch>
        </p:blipFill>
        <p:spPr>
          <a:xfrm>
            <a:off x="10566622" y="1"/>
            <a:ext cx="1625377" cy="2276872"/>
          </a:xfrm>
          <a:prstGeom prst="rect">
            <a:avLst/>
          </a:prstGeom>
        </p:spPr>
      </p:pic>
      <p:sp>
        <p:nvSpPr>
          <p:cNvPr id="2" name="Заголовок 1"/>
          <p:cNvSpPr>
            <a:spLocks noGrp="1"/>
          </p:cNvSpPr>
          <p:nvPr>
            <p:ph type="title"/>
          </p:nvPr>
        </p:nvSpPr>
        <p:spPr>
          <a:xfrm>
            <a:off x="913775" y="1"/>
            <a:ext cx="10364451" cy="1311415"/>
          </a:xfrm>
        </p:spPr>
        <p:txBody>
          <a:bodyPr>
            <a:normAutofit/>
          </a:bodyPr>
          <a:lstStyle/>
          <a:p>
            <a:r>
              <a:rPr lang="ru-RU" sz="3733" dirty="0"/>
              <a:t>Информационный ресурс </a:t>
            </a:r>
            <a:endParaRPr lang="ru-RU" sz="3733" dirty="0"/>
          </a:p>
        </p:txBody>
      </p:sp>
      <p:sp>
        <p:nvSpPr>
          <p:cNvPr id="3" name="Объект 2"/>
          <p:cNvSpPr>
            <a:spLocks noGrp="1"/>
          </p:cNvSpPr>
          <p:nvPr>
            <p:ph idx="4294967295"/>
          </p:nvPr>
        </p:nvSpPr>
        <p:spPr>
          <a:xfrm>
            <a:off x="1446662" y="1119117"/>
            <a:ext cx="9580729" cy="5007048"/>
          </a:xfrm>
          <a:prstGeom prst="rect">
            <a:avLst/>
          </a:prstGeom>
        </p:spPr>
        <p:txBody>
          <a:bodyPr>
            <a:normAutofit/>
          </a:bodyPr>
          <a:lstStyle/>
          <a:p>
            <a:pPr algn="just"/>
            <a:r>
              <a:rPr lang="ru-RU" dirty="0" smtClean="0"/>
              <a:t>Нормативно-правовая документация регламентирующая работу стоматологической поликлиники. </a:t>
            </a:r>
            <a:endParaRPr lang="ru-RU" dirty="0"/>
          </a:p>
          <a:p>
            <a:pPr algn="just"/>
            <a:r>
              <a:rPr lang="ru-RU" dirty="0"/>
              <a:t>Организационный стандарт работы амбулаторно-поликлинических подразделений муниципальных учреждений здравоохранения муниципального образования «город Екатеринбург</a:t>
            </a:r>
            <a:r>
              <a:rPr lang="ru-RU" dirty="0" smtClean="0"/>
              <a:t>».</a:t>
            </a:r>
          </a:p>
          <a:p>
            <a:pPr algn="just"/>
            <a:r>
              <a:rPr lang="ru-RU" dirty="0" smtClean="0"/>
              <a:t>Информационный ресурс обучения кадров, с точки зрения психологии, включает </a:t>
            </a:r>
            <a:r>
              <a:rPr lang="ru-RU" dirty="0"/>
              <a:t>три взаимосвязанных компонента: </a:t>
            </a:r>
            <a:r>
              <a:rPr lang="ru-RU" dirty="0" smtClean="0"/>
              <a:t>планирование направлений обучения, программу обучения (тренинг) и </a:t>
            </a:r>
            <a:r>
              <a:rPr lang="ru-RU" b="1" u="sng" dirty="0" smtClean="0"/>
              <a:t>использование по назначению обученного персонала</a:t>
            </a:r>
            <a:r>
              <a:rPr lang="ru-RU" dirty="0"/>
              <a:t>.</a:t>
            </a:r>
          </a:p>
          <a:p>
            <a:endParaRPr lang="ru-RU" dirty="0"/>
          </a:p>
        </p:txBody>
      </p:sp>
      <p:pic>
        <p:nvPicPr>
          <p:cNvPr id="11" name="Рисунок 10"/>
          <p:cNvPicPr>
            <a:picLocks noChangeAspect="1"/>
          </p:cNvPicPr>
          <p:nvPr/>
        </p:nvPicPr>
        <p:blipFill>
          <a:blip r:embed="rId4"/>
          <a:stretch>
            <a:fillRect/>
          </a:stretch>
        </p:blipFill>
        <p:spPr>
          <a:xfrm>
            <a:off x="11159030" y="5514310"/>
            <a:ext cx="846739" cy="1223451"/>
          </a:xfrm>
          <a:prstGeom prst="rect">
            <a:avLst/>
          </a:prstGeom>
        </p:spPr>
      </p:pic>
      <p:pic>
        <p:nvPicPr>
          <p:cNvPr id="7" name="Рисунок 6"/>
          <p:cNvPicPr>
            <a:picLocks noChangeAspect="1"/>
          </p:cNvPicPr>
          <p:nvPr/>
        </p:nvPicPr>
        <p:blipFill>
          <a:blip r:embed="rId5"/>
          <a:stretch>
            <a:fillRect/>
          </a:stretch>
        </p:blipFill>
        <p:spPr>
          <a:xfrm>
            <a:off x="2850397" y="4632918"/>
            <a:ext cx="3343702" cy="2225082"/>
          </a:xfrm>
          <a:prstGeom prst="rect">
            <a:avLst/>
          </a:prstGeom>
        </p:spPr>
      </p:pic>
      <p:pic>
        <p:nvPicPr>
          <p:cNvPr id="8" name="Рисунок 7"/>
          <p:cNvPicPr>
            <a:picLocks noChangeAspect="1"/>
          </p:cNvPicPr>
          <p:nvPr/>
        </p:nvPicPr>
        <p:blipFill>
          <a:blip r:embed="rId6"/>
          <a:stretch>
            <a:fillRect/>
          </a:stretch>
        </p:blipFill>
        <p:spPr>
          <a:xfrm>
            <a:off x="6164474" y="4632918"/>
            <a:ext cx="3266129" cy="2170395"/>
          </a:xfrm>
          <a:prstGeom prst="rect">
            <a:avLst/>
          </a:prstGeom>
        </p:spPr>
      </p:pic>
    </p:spTree>
    <p:extLst>
      <p:ext uri="{BB962C8B-B14F-4D97-AF65-F5344CB8AC3E}">
        <p14:creationId xmlns:p14="http://schemas.microsoft.com/office/powerpoint/2010/main" val="110765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09600" y="274637"/>
            <a:ext cx="10972800" cy="593728"/>
          </a:xfrm>
        </p:spPr>
        <p:txBody>
          <a:bodyPr>
            <a:noAutofit/>
          </a:bodyPr>
          <a:lstStyle/>
          <a:p>
            <a:r>
              <a:rPr lang="ru-RU" sz="4800" dirty="0"/>
              <a:t>Луначарского 171</a:t>
            </a:r>
            <a:endParaRPr lang="ru-RU" sz="4800" dirty="0"/>
          </a:p>
        </p:txBody>
      </p:sp>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035" y="1124744"/>
            <a:ext cx="10047541" cy="5596733"/>
          </a:xfrm>
          <a:prstGeom prst="rect">
            <a:avLst/>
          </a:prstGeom>
        </p:spPr>
      </p:pic>
      <p:pic>
        <p:nvPicPr>
          <p:cNvPr id="6" name="Рисунок 5"/>
          <p:cNvPicPr>
            <a:picLocks noChangeAspect="1"/>
          </p:cNvPicPr>
          <p:nvPr/>
        </p:nvPicPr>
        <p:blipFill>
          <a:blip r:embed="rId3"/>
          <a:stretch>
            <a:fillRect/>
          </a:stretch>
        </p:blipFill>
        <p:spPr>
          <a:xfrm>
            <a:off x="386296" y="164637"/>
            <a:ext cx="846739" cy="1223451"/>
          </a:xfrm>
          <a:prstGeom prst="rect">
            <a:avLst/>
          </a:prstGeom>
        </p:spPr>
      </p:pic>
    </p:spTree>
    <p:extLst>
      <p:ext uri="{BB962C8B-B14F-4D97-AF65-F5344CB8AC3E}">
        <p14:creationId xmlns:p14="http://schemas.microsoft.com/office/powerpoint/2010/main" val="1328405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Рисунок 1" descr="фото 6.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7328" y="4246586"/>
            <a:ext cx="4013611" cy="25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609600" y="274637"/>
            <a:ext cx="10972800" cy="685931"/>
          </a:xfrm>
        </p:spPr>
        <p:txBody>
          <a:bodyPr>
            <a:normAutofit fontScale="90000"/>
          </a:bodyPr>
          <a:lstStyle/>
          <a:p>
            <a:r>
              <a:rPr lang="ru-RU" sz="4800" dirty="0"/>
              <a:t>Луначарского </a:t>
            </a:r>
            <a:r>
              <a:rPr lang="ru-RU" sz="4800" dirty="0"/>
              <a:t>171</a:t>
            </a:r>
            <a:endParaRPr lang="ru-RU" sz="4800" dirty="0"/>
          </a:p>
        </p:txBody>
      </p:sp>
      <p:sp>
        <p:nvSpPr>
          <p:cNvPr id="3" name="Объект 2"/>
          <p:cNvSpPr>
            <a:spLocks noGrp="1"/>
          </p:cNvSpPr>
          <p:nvPr>
            <p:ph idx="4294967295"/>
          </p:nvPr>
        </p:nvSpPr>
        <p:spPr>
          <a:xfrm>
            <a:off x="10992544" y="5349213"/>
            <a:ext cx="589856" cy="776951"/>
          </a:xfrm>
          <a:prstGeom prst="rect">
            <a:avLst/>
          </a:prstGeom>
        </p:spPr>
        <p:txBody>
          <a:bodyPr/>
          <a:lstStyle/>
          <a:p>
            <a:endParaRPr lang="ru-RU" dirty="0"/>
          </a:p>
        </p:txBody>
      </p:sp>
      <p:pic>
        <p:nvPicPr>
          <p:cNvPr id="5" name="Рисунок 4"/>
          <p:cNvPicPr>
            <a:picLocks noChangeAspect="1"/>
          </p:cNvPicPr>
          <p:nvPr/>
        </p:nvPicPr>
        <p:blipFill>
          <a:blip r:embed="rId4"/>
          <a:stretch>
            <a:fillRect/>
          </a:stretch>
        </p:blipFill>
        <p:spPr>
          <a:xfrm>
            <a:off x="8215810" y="1503499"/>
            <a:ext cx="3928863" cy="2612991"/>
          </a:xfrm>
          <a:prstGeom prst="rect">
            <a:avLst/>
          </a:prstGeom>
        </p:spPr>
      </p:pic>
      <p:pic>
        <p:nvPicPr>
          <p:cNvPr id="6" name="Рисунок 5"/>
          <p:cNvPicPr>
            <a:picLocks noChangeAspect="1"/>
          </p:cNvPicPr>
          <p:nvPr/>
        </p:nvPicPr>
        <p:blipFill>
          <a:blip r:embed="rId5"/>
          <a:stretch>
            <a:fillRect/>
          </a:stretch>
        </p:blipFill>
        <p:spPr>
          <a:xfrm>
            <a:off x="8215810" y="4246587"/>
            <a:ext cx="3928863" cy="2571608"/>
          </a:xfrm>
          <a:prstGeom prst="rect">
            <a:avLst/>
          </a:prstGeom>
        </p:spPr>
      </p:pic>
      <p:pic>
        <p:nvPicPr>
          <p:cNvPr id="7" name="Рисунок 6"/>
          <p:cNvPicPr>
            <a:picLocks noChangeAspect="1"/>
          </p:cNvPicPr>
          <p:nvPr/>
        </p:nvPicPr>
        <p:blipFill>
          <a:blip r:embed="rId6"/>
          <a:stretch>
            <a:fillRect/>
          </a:stretch>
        </p:blipFill>
        <p:spPr>
          <a:xfrm>
            <a:off x="47328" y="1503500"/>
            <a:ext cx="4013613" cy="2612989"/>
          </a:xfrm>
          <a:prstGeom prst="rect">
            <a:avLst/>
          </a:prstGeom>
        </p:spPr>
      </p:pic>
      <p:pic>
        <p:nvPicPr>
          <p:cNvPr id="8" name="Рисунок 7"/>
          <p:cNvPicPr>
            <a:picLocks noChangeAspect="1"/>
          </p:cNvPicPr>
          <p:nvPr/>
        </p:nvPicPr>
        <p:blipFill>
          <a:blip r:embed="rId7"/>
          <a:stretch>
            <a:fillRect/>
          </a:stretch>
        </p:blipFill>
        <p:spPr>
          <a:xfrm>
            <a:off x="4164528" y="1503499"/>
            <a:ext cx="3947697" cy="2612991"/>
          </a:xfrm>
          <a:prstGeom prst="rect">
            <a:avLst/>
          </a:prstGeom>
        </p:spPr>
      </p:pic>
      <p:pic>
        <p:nvPicPr>
          <p:cNvPr id="9" name="Рисунок 8"/>
          <p:cNvPicPr>
            <a:picLocks noChangeAspect="1"/>
          </p:cNvPicPr>
          <p:nvPr/>
        </p:nvPicPr>
        <p:blipFill>
          <a:blip r:embed="rId8"/>
          <a:stretch>
            <a:fillRect/>
          </a:stretch>
        </p:blipFill>
        <p:spPr>
          <a:xfrm>
            <a:off x="4164526" y="4246587"/>
            <a:ext cx="3947697" cy="2571608"/>
          </a:xfrm>
          <a:prstGeom prst="rect">
            <a:avLst/>
          </a:prstGeom>
        </p:spPr>
      </p:pic>
      <p:pic>
        <p:nvPicPr>
          <p:cNvPr id="17" name="Рисунок 16"/>
          <p:cNvPicPr>
            <a:picLocks noChangeAspect="1"/>
          </p:cNvPicPr>
          <p:nvPr/>
        </p:nvPicPr>
        <p:blipFill>
          <a:blip r:embed="rId9"/>
          <a:stretch>
            <a:fillRect/>
          </a:stretch>
        </p:blipFill>
        <p:spPr>
          <a:xfrm>
            <a:off x="386296" y="164637"/>
            <a:ext cx="846739" cy="1223451"/>
          </a:xfrm>
          <a:prstGeom prst="rect">
            <a:avLst/>
          </a:prstGeom>
        </p:spPr>
      </p:pic>
    </p:spTree>
    <p:extLst>
      <p:ext uri="{BB962C8B-B14F-4D97-AF65-F5344CB8AC3E}">
        <p14:creationId xmlns:p14="http://schemas.microsoft.com/office/powerpoint/2010/main" val="180466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164637"/>
            <a:ext cx="10364451" cy="1223451"/>
          </a:xfrm>
        </p:spPr>
        <p:txBody>
          <a:bodyPr>
            <a:normAutofit/>
          </a:bodyPr>
          <a:lstStyle/>
          <a:p>
            <a:r>
              <a:rPr lang="ru-RU" sz="4800" dirty="0"/>
              <a:t>Техническая 28</a:t>
            </a:r>
            <a:endParaRPr lang="ru-RU" sz="4800" dirty="0"/>
          </a:p>
        </p:txBody>
      </p:sp>
      <p:pic>
        <p:nvPicPr>
          <p:cNvPr id="5" name="Объект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99456" y="1604798"/>
            <a:ext cx="9793088" cy="5116679"/>
          </a:xfrm>
          <a:prstGeom prst="rect">
            <a:avLst/>
          </a:prstGeom>
        </p:spPr>
      </p:pic>
      <p:sp>
        <p:nvSpPr>
          <p:cNvPr id="4" name="Номер слайда 3"/>
          <p:cNvSpPr>
            <a:spLocks noGrp="1"/>
          </p:cNvSpPr>
          <p:nvPr>
            <p:ph type="sldNum" sz="quarter" idx="12"/>
          </p:nvPr>
        </p:nvSpPr>
        <p:spPr/>
        <p:txBody>
          <a:bodyPr/>
          <a:lstStyle/>
          <a:p>
            <a:fld id="{725C68B6-61C2-468F-89AB-4B9F7531AA68}" type="slidenum">
              <a:rPr lang="ru-RU" smtClean="0"/>
              <a:pPr/>
              <a:t>15</a:t>
            </a:fld>
            <a:endParaRPr lang="ru-RU"/>
          </a:p>
        </p:txBody>
      </p:sp>
      <p:pic>
        <p:nvPicPr>
          <p:cNvPr id="7" name="Рисунок 6"/>
          <p:cNvPicPr>
            <a:picLocks noChangeAspect="1"/>
          </p:cNvPicPr>
          <p:nvPr/>
        </p:nvPicPr>
        <p:blipFill>
          <a:blip r:embed="rId3"/>
          <a:stretch>
            <a:fillRect/>
          </a:stretch>
        </p:blipFill>
        <p:spPr>
          <a:xfrm>
            <a:off x="386296" y="164637"/>
            <a:ext cx="846739" cy="1223451"/>
          </a:xfrm>
          <a:prstGeom prst="rect">
            <a:avLst/>
          </a:prstGeom>
        </p:spPr>
      </p:pic>
    </p:spTree>
    <p:extLst>
      <p:ext uri="{BB962C8B-B14F-4D97-AF65-F5344CB8AC3E}">
        <p14:creationId xmlns:p14="http://schemas.microsoft.com/office/powerpoint/2010/main" val="728178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164638"/>
            <a:ext cx="10364451" cy="1036366"/>
          </a:xfrm>
        </p:spPr>
        <p:txBody>
          <a:bodyPr>
            <a:normAutofit/>
          </a:bodyPr>
          <a:lstStyle/>
          <a:p>
            <a:r>
              <a:rPr lang="ru-RU" sz="4800" dirty="0"/>
              <a:t>Шарташская 9 </a:t>
            </a:r>
            <a:endParaRPr lang="ru-RU" sz="4800" dirty="0"/>
          </a:p>
        </p:txBody>
      </p:sp>
      <p:pic>
        <p:nvPicPr>
          <p:cNvPr id="5" name="Объект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7436" y="1485533"/>
            <a:ext cx="10273141" cy="5303840"/>
          </a:xfrm>
          <a:prstGeom prst="rect">
            <a:avLst/>
          </a:prstGeom>
        </p:spPr>
      </p:pic>
      <p:sp>
        <p:nvSpPr>
          <p:cNvPr id="4" name="Номер слайда 3"/>
          <p:cNvSpPr>
            <a:spLocks noGrp="1"/>
          </p:cNvSpPr>
          <p:nvPr>
            <p:ph type="sldNum" sz="quarter" idx="12"/>
          </p:nvPr>
        </p:nvSpPr>
        <p:spPr/>
        <p:txBody>
          <a:bodyPr/>
          <a:lstStyle/>
          <a:p>
            <a:fld id="{725C68B6-61C2-468F-89AB-4B9F7531AA68}" type="slidenum">
              <a:rPr lang="ru-RU" smtClean="0"/>
              <a:pPr/>
              <a:t>16</a:t>
            </a:fld>
            <a:endParaRPr lang="ru-RU"/>
          </a:p>
        </p:txBody>
      </p:sp>
      <p:pic>
        <p:nvPicPr>
          <p:cNvPr id="6" name="Рисунок 5"/>
          <p:cNvPicPr>
            <a:picLocks noChangeAspect="1"/>
          </p:cNvPicPr>
          <p:nvPr/>
        </p:nvPicPr>
        <p:blipFill>
          <a:blip r:embed="rId3"/>
          <a:stretch>
            <a:fillRect/>
          </a:stretch>
        </p:blipFill>
        <p:spPr>
          <a:xfrm>
            <a:off x="386296" y="164637"/>
            <a:ext cx="846739" cy="1223451"/>
          </a:xfrm>
          <a:prstGeom prst="rect">
            <a:avLst/>
          </a:prstGeom>
        </p:spPr>
      </p:pic>
    </p:spTree>
    <p:extLst>
      <p:ext uri="{BB962C8B-B14F-4D97-AF65-F5344CB8AC3E}">
        <p14:creationId xmlns:p14="http://schemas.microsoft.com/office/powerpoint/2010/main" val="1501834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mtClean="0"/>
              <a:pPr/>
              <a:t>17</a:t>
            </a:fld>
            <a:endParaRPr lang="ru-RU"/>
          </a:p>
        </p:txBody>
      </p:sp>
      <p:sp>
        <p:nvSpPr>
          <p:cNvPr id="2" name="Заголовок 1"/>
          <p:cNvSpPr>
            <a:spLocks noGrp="1"/>
          </p:cNvSpPr>
          <p:nvPr>
            <p:ph type="title" idx="4294967295"/>
          </p:nvPr>
        </p:nvSpPr>
        <p:spPr>
          <a:xfrm>
            <a:off x="0" y="275167"/>
            <a:ext cx="10972800" cy="1143000"/>
          </a:xfrm>
        </p:spPr>
        <p:txBody>
          <a:bodyPr>
            <a:normAutofit/>
          </a:bodyPr>
          <a:lstStyle/>
          <a:p>
            <a:r>
              <a:rPr lang="ru-RU" sz="3733" dirty="0"/>
              <a:t>Данилы Зверева 9 а </a:t>
            </a:r>
            <a:br>
              <a:rPr lang="ru-RU" sz="3733" dirty="0"/>
            </a:br>
            <a:endParaRPr lang="ru-RU" sz="3733"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49" y="1498618"/>
            <a:ext cx="3552395" cy="5020669"/>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787" y="2678860"/>
            <a:ext cx="5329899" cy="3840427"/>
          </a:xfrm>
          <a:prstGeom prst="rect">
            <a:avLst/>
          </a:prstGeom>
        </p:spPr>
      </p:pic>
      <p:pic>
        <p:nvPicPr>
          <p:cNvPr id="14" name="Рисунок 13"/>
          <p:cNvPicPr>
            <a:picLocks noChangeAspect="1"/>
          </p:cNvPicPr>
          <p:nvPr/>
        </p:nvPicPr>
        <p:blipFill>
          <a:blip r:embed="rId5"/>
          <a:stretch>
            <a:fillRect/>
          </a:stretch>
        </p:blipFill>
        <p:spPr>
          <a:xfrm>
            <a:off x="386296" y="164637"/>
            <a:ext cx="846739" cy="1223451"/>
          </a:xfrm>
          <a:prstGeom prst="rect">
            <a:avLst/>
          </a:prstGeom>
        </p:spPr>
      </p:pic>
      <p:pic>
        <p:nvPicPr>
          <p:cNvPr id="3" name="Рисунок 2"/>
          <p:cNvPicPr>
            <a:picLocks noChangeAspect="1"/>
          </p:cNvPicPr>
          <p:nvPr/>
        </p:nvPicPr>
        <p:blipFill>
          <a:blip r:embed="rId6"/>
          <a:stretch>
            <a:fillRect/>
          </a:stretch>
        </p:blipFill>
        <p:spPr>
          <a:xfrm>
            <a:off x="7697819" y="46149"/>
            <a:ext cx="4447483" cy="2963372"/>
          </a:xfrm>
          <a:prstGeom prst="rect">
            <a:avLst/>
          </a:prstGeom>
        </p:spPr>
      </p:pic>
    </p:spTree>
    <p:extLst>
      <p:ext uri="{BB962C8B-B14F-4D97-AF65-F5344CB8AC3E}">
        <p14:creationId xmlns:p14="http://schemas.microsoft.com/office/powerpoint/2010/main" val="541188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8412480" y="2227910"/>
            <a:ext cx="3779520" cy="4682135"/>
          </a:xfrm>
          <a:prstGeom prst="rect">
            <a:avLst/>
          </a:prstGeom>
        </p:spPr>
      </p:pic>
      <p:sp>
        <p:nvSpPr>
          <p:cNvPr id="2" name="Заголовок 1"/>
          <p:cNvSpPr>
            <a:spLocks noGrp="1"/>
          </p:cNvSpPr>
          <p:nvPr>
            <p:ph type="title"/>
          </p:nvPr>
        </p:nvSpPr>
        <p:spPr>
          <a:xfrm>
            <a:off x="851750" y="2"/>
            <a:ext cx="8390223" cy="3236977"/>
          </a:xfrm>
        </p:spPr>
        <p:txBody>
          <a:bodyPr>
            <a:normAutofit/>
          </a:bodyPr>
          <a:lstStyle/>
          <a:p>
            <a:pPr algn="just"/>
            <a:r>
              <a:rPr lang="ru-RU" sz="2300" b="1" dirty="0" err="1"/>
              <a:t>Вовлечённость</a:t>
            </a:r>
            <a:r>
              <a:rPr lang="ru-RU" sz="2300" dirty="0"/>
              <a:t> — это физическое, эмоциональное и интеллектуальное состояние, которое мотивирует сотрудников выполнять их работу как можно лучше.</a:t>
            </a:r>
            <a:br>
              <a:rPr lang="ru-RU" sz="2300" dirty="0"/>
            </a:br>
            <a:r>
              <a:rPr lang="ru-RU" sz="2300" dirty="0"/>
              <a:t>В </a:t>
            </a:r>
            <a:r>
              <a:rPr lang="ru-RU" sz="2300" dirty="0"/>
              <a:t>настоящее время исследование </a:t>
            </a:r>
            <a:r>
              <a:rPr lang="ru-RU" sz="2300" dirty="0" err="1"/>
              <a:t>вовлечённости</a:t>
            </a:r>
            <a:r>
              <a:rPr lang="ru-RU" sz="2300" dirty="0"/>
              <a:t> персонала используются в организациях  для диагностики </a:t>
            </a:r>
            <a:r>
              <a:rPr lang="ru-RU" sz="2300" dirty="0"/>
              <a:t>отношения сотрудников</a:t>
            </a:r>
            <a:r>
              <a:rPr lang="ru-RU" sz="2300" dirty="0"/>
              <a:t>  к своей работе и медицинскому учреждению, а также для оценки качества работы менеджеров по персоналу и кадровых служб</a:t>
            </a:r>
            <a:r>
              <a:rPr lang="ru-RU" sz="1800" dirty="0"/>
              <a:t>.</a:t>
            </a:r>
            <a:r>
              <a:rPr lang="ru-RU" dirty="0"/>
              <a:t/>
            </a:r>
            <a:br>
              <a:rPr lang="ru-RU" dirty="0"/>
            </a:br>
            <a:endParaRPr lang="ru-RU" sz="1800" dirty="0"/>
          </a:p>
        </p:txBody>
      </p:sp>
      <p:sp>
        <p:nvSpPr>
          <p:cNvPr id="3" name="Объект 2"/>
          <p:cNvSpPr>
            <a:spLocks noGrp="1"/>
          </p:cNvSpPr>
          <p:nvPr>
            <p:ph idx="4294967295"/>
          </p:nvPr>
        </p:nvSpPr>
        <p:spPr>
          <a:xfrm>
            <a:off x="203807" y="3044958"/>
            <a:ext cx="6229652" cy="3649757"/>
          </a:xfrm>
          <a:prstGeom prst="rect">
            <a:avLst/>
          </a:prstGeom>
        </p:spPr>
        <p:txBody>
          <a:bodyPr>
            <a:normAutofit/>
          </a:bodyPr>
          <a:lstStyle/>
          <a:p>
            <a:pPr algn="just"/>
            <a:r>
              <a:rPr lang="ru-RU" dirty="0"/>
              <a:t>Вовлеченность </a:t>
            </a:r>
            <a:r>
              <a:rPr lang="ru-RU" dirty="0" smtClean="0"/>
              <a:t>персонала – </a:t>
            </a:r>
            <a:r>
              <a:rPr lang="ru-RU" dirty="0"/>
              <a:t>комплексный показатель, характеризующий состояние корпоративной культуры компании и потенциал ее развития за счет того, насколько неравнодушно сотрудники относятся к работе и делам организации. </a:t>
            </a:r>
            <a:endParaRPr lang="ru-RU" dirty="0" smtClean="0"/>
          </a:p>
        </p:txBody>
      </p:sp>
      <p:pic>
        <p:nvPicPr>
          <p:cNvPr id="5" name="Рисунок 4"/>
          <p:cNvPicPr>
            <a:picLocks noChangeAspect="1"/>
          </p:cNvPicPr>
          <p:nvPr/>
        </p:nvPicPr>
        <p:blipFill>
          <a:blip r:embed="rId4"/>
          <a:stretch>
            <a:fillRect/>
          </a:stretch>
        </p:blipFill>
        <p:spPr>
          <a:xfrm>
            <a:off x="9241208" y="0"/>
            <a:ext cx="2950792" cy="2227909"/>
          </a:xfrm>
          <a:prstGeom prst="rect">
            <a:avLst/>
          </a:prstGeom>
        </p:spPr>
      </p:pic>
      <p:pic>
        <p:nvPicPr>
          <p:cNvPr id="4" name="Рисунок 3"/>
          <p:cNvPicPr>
            <a:picLocks noChangeAspect="1"/>
          </p:cNvPicPr>
          <p:nvPr/>
        </p:nvPicPr>
        <p:blipFill>
          <a:blip r:embed="rId5"/>
          <a:stretch>
            <a:fillRect/>
          </a:stretch>
        </p:blipFill>
        <p:spPr>
          <a:xfrm>
            <a:off x="6365" y="1"/>
            <a:ext cx="845385" cy="1219305"/>
          </a:xfrm>
          <a:prstGeom prst="rect">
            <a:avLst/>
          </a:prstGeom>
        </p:spPr>
      </p:pic>
    </p:spTree>
    <p:extLst>
      <p:ext uri="{BB962C8B-B14F-4D97-AF65-F5344CB8AC3E}">
        <p14:creationId xmlns:p14="http://schemas.microsoft.com/office/powerpoint/2010/main" val="4149738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p:cNvGraphicFramePr>
            <a:graphicFrameLocks noGrp="1"/>
          </p:cNvGraphicFramePr>
          <p:nvPr>
            <p:ph idx="4294967295"/>
            <p:extLst/>
          </p:nvPr>
        </p:nvGraphicFramePr>
        <p:xfrm>
          <a:off x="431371" y="1800986"/>
          <a:ext cx="10972800" cy="4525433"/>
        </p:xfrm>
        <a:graphic>
          <a:graphicData uri="http://schemas.openxmlformats.org/drawingml/2006/chart">
            <c:chart xmlns:c="http://schemas.openxmlformats.org/drawingml/2006/chart" xmlns:r="http://schemas.openxmlformats.org/officeDocument/2006/relationships" r:id="rId3"/>
          </a:graphicData>
        </a:graphic>
      </p:graphicFrame>
      <p:sp>
        <p:nvSpPr>
          <p:cNvPr id="2" name="Заголовок 1"/>
          <p:cNvSpPr>
            <a:spLocks noGrp="1"/>
          </p:cNvSpPr>
          <p:nvPr>
            <p:ph type="title"/>
          </p:nvPr>
        </p:nvSpPr>
        <p:spPr>
          <a:xfrm>
            <a:off x="1391477" y="274637"/>
            <a:ext cx="10190923" cy="1143000"/>
          </a:xfrm>
        </p:spPr>
        <p:txBody>
          <a:bodyPr>
            <a:normAutofit fontScale="90000"/>
          </a:bodyPr>
          <a:lstStyle/>
          <a:p>
            <a:r>
              <a:rPr lang="ru-RU" dirty="0"/>
              <a:t>Оценка вовлеченности сотрудников в организационные изменения в рамках </a:t>
            </a:r>
            <a:r>
              <a:rPr lang="ru-RU" dirty="0" smtClean="0"/>
              <a:t>проекта</a:t>
            </a:r>
            <a:br>
              <a:rPr lang="ru-RU" dirty="0" smtClean="0"/>
            </a:br>
            <a:r>
              <a:rPr lang="ru-RU" sz="2800" dirty="0" smtClean="0"/>
              <a:t>(тактический уровень)</a:t>
            </a:r>
            <a:r>
              <a:rPr lang="ru-RU" dirty="0" smtClean="0"/>
              <a:t> </a:t>
            </a:r>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19</a:t>
            </a:fld>
            <a:endParaRPr lang="ru-RU"/>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350" y="2448646"/>
            <a:ext cx="3977183" cy="298288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2171" y="2448645"/>
            <a:ext cx="3803915" cy="2982887"/>
          </a:xfrm>
          <a:prstGeom prst="rect">
            <a:avLst/>
          </a:prstGeom>
        </p:spPr>
      </p:pic>
      <p:pic>
        <p:nvPicPr>
          <p:cNvPr id="9" name="Рисунок 8"/>
          <p:cNvPicPr>
            <a:picLocks noChangeAspect="1"/>
          </p:cNvPicPr>
          <p:nvPr/>
        </p:nvPicPr>
        <p:blipFill>
          <a:blip r:embed="rId6"/>
          <a:stretch>
            <a:fillRect/>
          </a:stretch>
        </p:blipFill>
        <p:spPr>
          <a:xfrm>
            <a:off x="386296" y="164637"/>
            <a:ext cx="846739" cy="1223451"/>
          </a:xfrm>
          <a:prstGeom prst="rect">
            <a:avLst/>
          </a:prstGeom>
        </p:spPr>
      </p:pic>
    </p:spTree>
    <p:extLst>
      <p:ext uri="{BB962C8B-B14F-4D97-AF65-F5344CB8AC3E}">
        <p14:creationId xmlns:p14="http://schemas.microsoft.com/office/powerpoint/2010/main" val="2335896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0" y="2906974"/>
            <a:ext cx="12192000" cy="3951028"/>
          </a:xfrm>
          <a:prstGeom prst="rect">
            <a:avLst/>
          </a:prstGeom>
        </p:spPr>
      </p:pic>
      <p:sp>
        <p:nvSpPr>
          <p:cNvPr id="2" name="Заголовок 1"/>
          <p:cNvSpPr>
            <a:spLocks noGrp="1"/>
          </p:cNvSpPr>
          <p:nvPr>
            <p:ph type="title"/>
          </p:nvPr>
        </p:nvSpPr>
        <p:spPr>
          <a:xfrm>
            <a:off x="838200" y="365126"/>
            <a:ext cx="10515600" cy="822230"/>
          </a:xfrm>
        </p:spPr>
        <p:txBody>
          <a:bodyPr>
            <a:normAutofit fontScale="90000"/>
          </a:bodyPr>
          <a:lstStyle/>
          <a:p>
            <a:pPr algn="ctr"/>
            <a:r>
              <a:rPr lang="ru-RU" dirty="0" smtClean="0"/>
              <a:t>Условия построения МОДЕЛИ медицинских организаций</a:t>
            </a:r>
            <a:endParaRPr lang="ru-RU" dirty="0"/>
          </a:p>
        </p:txBody>
      </p:sp>
      <p:sp>
        <p:nvSpPr>
          <p:cNvPr id="3" name="Объект 2"/>
          <p:cNvSpPr>
            <a:spLocks noGrp="1"/>
          </p:cNvSpPr>
          <p:nvPr>
            <p:ph sz="quarter" idx="13"/>
          </p:nvPr>
        </p:nvSpPr>
        <p:spPr>
          <a:xfrm>
            <a:off x="838200" y="1187356"/>
            <a:ext cx="10515600" cy="4989607"/>
          </a:xfrm>
        </p:spPr>
        <p:txBody>
          <a:bodyPr/>
          <a:lstStyle/>
          <a:p>
            <a:pPr algn="just"/>
            <a:r>
              <a:rPr lang="ru-RU" b="1" dirty="0" smtClean="0"/>
              <a:t>математическо</a:t>
            </a:r>
            <a:r>
              <a:rPr lang="ru-RU" dirty="0" smtClean="0"/>
              <a:t>е </a:t>
            </a:r>
            <a:r>
              <a:rPr lang="ru-RU" dirty="0" smtClean="0"/>
              <a:t>(в </a:t>
            </a:r>
            <a:r>
              <a:rPr lang="ru-RU" dirty="0" smtClean="0"/>
              <a:t>том числе статистическое) </a:t>
            </a:r>
            <a:r>
              <a:rPr lang="ru-RU" b="1" dirty="0" smtClean="0"/>
              <a:t>описание взаимосвязей процесса работы медицинских организаций</a:t>
            </a:r>
            <a:r>
              <a:rPr lang="ru-RU" dirty="0" smtClean="0"/>
              <a:t>, на основании которого можно </a:t>
            </a:r>
            <a:r>
              <a:rPr lang="ru-RU" dirty="0" smtClean="0"/>
              <a:t>изучать </a:t>
            </a:r>
            <a:r>
              <a:rPr lang="ru-RU" dirty="0" smtClean="0"/>
              <a:t>закономерности производственных процессов (оказания медицинской помощи) и давать прогноз на будущее. </a:t>
            </a:r>
          </a:p>
          <a:p>
            <a:pPr algn="just"/>
            <a:r>
              <a:rPr lang="ru-RU" dirty="0" smtClean="0"/>
              <a:t>Построение моделей «бережливых технологий» и изучение явлений на их основе является основным средством решения задач управления в медицинской организации.</a:t>
            </a:r>
            <a:endParaRPr lang="ru-RU" dirty="0"/>
          </a:p>
        </p:txBody>
      </p:sp>
    </p:spTree>
    <p:extLst>
      <p:ext uri="{BB962C8B-B14F-4D97-AF65-F5344CB8AC3E}">
        <p14:creationId xmlns:p14="http://schemas.microsoft.com/office/powerpoint/2010/main" val="3328506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9274002" y="0"/>
            <a:ext cx="2917999" cy="2926080"/>
          </a:xfrm>
          <a:prstGeom prst="rect">
            <a:avLst/>
          </a:prstGeom>
        </p:spPr>
      </p:pic>
      <p:pic>
        <p:nvPicPr>
          <p:cNvPr id="4" name="Рисунок 3"/>
          <p:cNvPicPr>
            <a:picLocks noChangeAspect="1"/>
          </p:cNvPicPr>
          <p:nvPr/>
        </p:nvPicPr>
        <p:blipFill>
          <a:blip r:embed="rId4"/>
          <a:stretch>
            <a:fillRect/>
          </a:stretch>
        </p:blipFill>
        <p:spPr>
          <a:xfrm>
            <a:off x="9111345" y="4106638"/>
            <a:ext cx="3080657" cy="2648247"/>
          </a:xfrm>
          <a:prstGeom prst="rect">
            <a:avLst/>
          </a:prstGeom>
        </p:spPr>
      </p:pic>
      <p:sp>
        <p:nvSpPr>
          <p:cNvPr id="2" name="Заголовок 1"/>
          <p:cNvSpPr>
            <a:spLocks noGrp="1"/>
          </p:cNvSpPr>
          <p:nvPr>
            <p:ph type="title"/>
          </p:nvPr>
        </p:nvSpPr>
        <p:spPr>
          <a:xfrm>
            <a:off x="880569" y="130629"/>
            <a:ext cx="8393433" cy="1799771"/>
          </a:xfrm>
        </p:spPr>
        <p:txBody>
          <a:bodyPr>
            <a:normAutofit fontScale="90000"/>
          </a:bodyPr>
          <a:lstStyle/>
          <a:p>
            <a:pPr algn="ctr"/>
            <a:r>
              <a:rPr lang="ru-RU" sz="3100" dirty="0"/>
              <a:t>добиться вовлеченности всего персонала в проблемы и управление организацией невозможно и главное – это ненужно. </a:t>
            </a:r>
            <a:r>
              <a:rPr lang="ru-RU" dirty="0"/>
              <a:t/>
            </a:r>
            <a:br>
              <a:rPr lang="ru-RU" dirty="0"/>
            </a:br>
            <a:endParaRPr lang="ru-RU" dirty="0"/>
          </a:p>
        </p:txBody>
      </p:sp>
      <p:sp>
        <p:nvSpPr>
          <p:cNvPr id="3" name="Объект 2"/>
          <p:cNvSpPr>
            <a:spLocks noGrp="1"/>
          </p:cNvSpPr>
          <p:nvPr>
            <p:ph idx="4294967295"/>
          </p:nvPr>
        </p:nvSpPr>
        <p:spPr>
          <a:xfrm>
            <a:off x="1" y="1420587"/>
            <a:ext cx="9846129" cy="5437415"/>
          </a:xfrm>
          <a:prstGeom prst="rect">
            <a:avLst/>
          </a:prstGeom>
        </p:spPr>
        <p:txBody>
          <a:bodyPr>
            <a:normAutofit fontScale="92500"/>
          </a:bodyPr>
          <a:lstStyle/>
          <a:p>
            <a:r>
              <a:rPr lang="ru-RU" sz="2400" dirty="0"/>
              <a:t>Вовлечение работников в управление организацией – это процесс, который не только помогает подключиться к идеям, ноу-хау и накопленному опыту работников, но и способствует мотивации к действиям </a:t>
            </a:r>
            <a:r>
              <a:rPr lang="ru-RU" sz="2400" u="sng" dirty="0"/>
              <a:t>и принятию организационных изменений.  </a:t>
            </a:r>
          </a:p>
          <a:p>
            <a:r>
              <a:rPr lang="ru-RU" sz="2400" dirty="0"/>
              <a:t>Наши исследования и опыт работы  МАУ «СП № 12» четко показывает, что </a:t>
            </a:r>
            <a:r>
              <a:rPr lang="ru-RU" sz="2400" dirty="0" err="1"/>
              <a:t>оптимальнее</a:t>
            </a:r>
            <a:r>
              <a:rPr lang="ru-RU" sz="2400" dirty="0"/>
              <a:t> и эффективнее всего – создать </a:t>
            </a:r>
            <a:r>
              <a:rPr lang="ru-RU" sz="2400" u="sng" dirty="0"/>
              <a:t>«</a:t>
            </a:r>
            <a:r>
              <a:rPr lang="ru-RU" sz="2400" u="sng" dirty="0" err="1"/>
              <a:t>высокорезультативные</a:t>
            </a:r>
            <a:r>
              <a:rPr lang="ru-RU" sz="2400" u="sng" dirty="0"/>
              <a:t> команды» </a:t>
            </a:r>
            <a:r>
              <a:rPr lang="ru-RU" sz="2400" dirty="0"/>
              <a:t>из наиболее подготовленных работников на местах. </a:t>
            </a:r>
          </a:p>
          <a:p>
            <a:r>
              <a:rPr lang="ru-RU" sz="2400" dirty="0"/>
              <a:t>Процесс начинается с информирования персонала и заканчивается расширением полномочий членов созданной команды. </a:t>
            </a:r>
          </a:p>
          <a:p>
            <a:r>
              <a:rPr lang="ru-RU" sz="2400" dirty="0"/>
              <a:t>При этом на каждом этапе проходит отсев так называемой «нецелевой аудитории».</a:t>
            </a:r>
          </a:p>
          <a:p>
            <a:endParaRPr lang="ru-RU" dirty="0"/>
          </a:p>
        </p:txBody>
      </p:sp>
      <p:pic>
        <p:nvPicPr>
          <p:cNvPr id="7" name="Рисунок 6"/>
          <p:cNvPicPr>
            <a:picLocks noChangeAspect="1"/>
          </p:cNvPicPr>
          <p:nvPr/>
        </p:nvPicPr>
        <p:blipFill>
          <a:blip r:embed="rId5"/>
          <a:stretch>
            <a:fillRect/>
          </a:stretch>
        </p:blipFill>
        <p:spPr>
          <a:xfrm>
            <a:off x="33831" y="0"/>
            <a:ext cx="846739" cy="1223451"/>
          </a:xfrm>
          <a:prstGeom prst="rect">
            <a:avLst/>
          </a:prstGeom>
        </p:spPr>
      </p:pic>
    </p:spTree>
    <p:extLst>
      <p:ext uri="{BB962C8B-B14F-4D97-AF65-F5344CB8AC3E}">
        <p14:creationId xmlns:p14="http://schemas.microsoft.com/office/powerpoint/2010/main" val="2969345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435" y="0"/>
            <a:ext cx="8266568" cy="1412776"/>
          </a:xfrm>
        </p:spPr>
        <p:txBody>
          <a:bodyPr>
            <a:normAutofit/>
          </a:bodyPr>
          <a:lstStyle/>
          <a:p>
            <a:pPr algn="ctr"/>
            <a:r>
              <a:rPr lang="ru-RU" sz="3200" dirty="0"/>
              <a:t>Вовлеченность характеризуется степенью совпадения интересов организации и ее сотрудников</a:t>
            </a:r>
          </a:p>
        </p:txBody>
      </p:sp>
      <p:sp>
        <p:nvSpPr>
          <p:cNvPr id="3" name="Объект 2"/>
          <p:cNvSpPr>
            <a:spLocks noGrp="1"/>
          </p:cNvSpPr>
          <p:nvPr>
            <p:ph idx="4294967295"/>
          </p:nvPr>
        </p:nvSpPr>
        <p:spPr>
          <a:xfrm>
            <a:off x="24294" y="1412776"/>
            <a:ext cx="9249709" cy="5445224"/>
          </a:xfrm>
          <a:prstGeom prst="rect">
            <a:avLst/>
          </a:prstGeom>
        </p:spPr>
        <p:txBody>
          <a:bodyPr>
            <a:normAutofit/>
          </a:bodyPr>
          <a:lstStyle/>
          <a:p>
            <a:pPr algn="just"/>
            <a:r>
              <a:rPr lang="ru-RU" sz="2200" dirty="0"/>
              <a:t>Изучение критерия вовлеченности сотрудников актуально для российских медицинских организаций и управляющих ими структур, поскольку каждому руководителю необходимо понимать, насколько работники в целом и их отдельные группы заинтересованы в результатах общей деятельности, какие факторы влияют на персонал, и </a:t>
            </a:r>
            <a:r>
              <a:rPr lang="ru-RU" sz="2200" u="sng" dirty="0"/>
              <a:t>как ими (факторами) следует грамотно управлять.</a:t>
            </a:r>
          </a:p>
          <a:p>
            <a:pPr algn="just"/>
            <a:r>
              <a:rPr lang="ru-RU" sz="2200" dirty="0"/>
              <a:t> Формирование системы управления задача первостепенной важности: от этой системы будет зависеть степень вовлеченности, а следовательно, эффективность деятельности как отдельного медицинского учреждения, так и системы медицинской помощи в целом.</a:t>
            </a:r>
          </a:p>
        </p:txBody>
      </p:sp>
      <p:pic>
        <p:nvPicPr>
          <p:cNvPr id="4" name="Рисунок 3"/>
          <p:cNvPicPr>
            <a:picLocks noChangeAspect="1"/>
          </p:cNvPicPr>
          <p:nvPr/>
        </p:nvPicPr>
        <p:blipFill>
          <a:blip r:embed="rId2"/>
          <a:stretch>
            <a:fillRect/>
          </a:stretch>
        </p:blipFill>
        <p:spPr>
          <a:xfrm>
            <a:off x="9274003" y="0"/>
            <a:ext cx="2917999" cy="2188499"/>
          </a:xfrm>
          <a:prstGeom prst="rect">
            <a:avLst/>
          </a:prstGeom>
        </p:spPr>
      </p:pic>
      <p:pic>
        <p:nvPicPr>
          <p:cNvPr id="6" name="Рисунок 5"/>
          <p:cNvPicPr>
            <a:picLocks noChangeAspect="1"/>
          </p:cNvPicPr>
          <p:nvPr/>
        </p:nvPicPr>
        <p:blipFill>
          <a:blip r:embed="rId3"/>
          <a:stretch>
            <a:fillRect/>
          </a:stretch>
        </p:blipFill>
        <p:spPr>
          <a:xfrm>
            <a:off x="24294" y="0"/>
            <a:ext cx="845385" cy="1227435"/>
          </a:xfrm>
          <a:prstGeom prst="rect">
            <a:avLst/>
          </a:prstGeom>
        </p:spPr>
      </p:pic>
    </p:spTree>
    <p:extLst>
      <p:ext uri="{BB962C8B-B14F-4D97-AF65-F5344CB8AC3E}">
        <p14:creationId xmlns:p14="http://schemas.microsoft.com/office/powerpoint/2010/main" val="400436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385" y="5220"/>
            <a:ext cx="8428617" cy="762225"/>
          </a:xfrm>
        </p:spPr>
        <p:txBody>
          <a:bodyPr>
            <a:noAutofit/>
          </a:bodyPr>
          <a:lstStyle/>
          <a:p>
            <a:pPr algn="ctr"/>
            <a:r>
              <a:rPr lang="ru-RU" sz="2800" dirty="0"/>
              <a:t>Основы развития вовлеченности работников медицинских организаций</a:t>
            </a:r>
          </a:p>
        </p:txBody>
      </p:sp>
      <p:sp>
        <p:nvSpPr>
          <p:cNvPr id="3" name="Объект 2"/>
          <p:cNvSpPr>
            <a:spLocks noGrp="1"/>
          </p:cNvSpPr>
          <p:nvPr>
            <p:ph idx="4294967295"/>
          </p:nvPr>
        </p:nvSpPr>
        <p:spPr>
          <a:xfrm>
            <a:off x="0" y="1028734"/>
            <a:ext cx="9274003" cy="5829268"/>
          </a:xfrm>
          <a:prstGeom prst="rect">
            <a:avLst/>
          </a:prstGeom>
        </p:spPr>
        <p:txBody>
          <a:bodyPr>
            <a:normAutofit fontScale="77500" lnSpcReduction="20000"/>
          </a:bodyPr>
          <a:lstStyle/>
          <a:p>
            <a:pPr marL="0" indent="0">
              <a:buNone/>
            </a:pPr>
            <a:r>
              <a:rPr lang="ru-RU" u="sng" dirty="0"/>
              <a:t>Кадровая политика </a:t>
            </a:r>
            <a:r>
              <a:rPr lang="ru-RU" u="sng" dirty="0" smtClean="0"/>
              <a:t>медицинской организации: </a:t>
            </a:r>
          </a:p>
          <a:p>
            <a:r>
              <a:rPr lang="ru-RU" dirty="0" smtClean="0"/>
              <a:t> Система </a:t>
            </a:r>
            <a:r>
              <a:rPr lang="ru-RU" dirty="0"/>
              <a:t>подбора кадров и система карьерного продвижения</a:t>
            </a:r>
            <a:r>
              <a:rPr lang="ru-RU" dirty="0" smtClean="0"/>
              <a:t>.</a:t>
            </a:r>
          </a:p>
          <a:p>
            <a:pPr algn="just"/>
            <a:r>
              <a:rPr lang="ru-RU" dirty="0" smtClean="0"/>
              <a:t>Грамотно </a:t>
            </a:r>
            <a:r>
              <a:rPr lang="ru-RU" dirty="0"/>
              <a:t>выстроенные системы отбора, адаптации, мотивации, развития и оценки сотрудников, в совокупности, представляющие собой систему </a:t>
            </a:r>
            <a:r>
              <a:rPr lang="ru-RU" dirty="0" smtClean="0"/>
              <a:t>управления.</a:t>
            </a:r>
          </a:p>
          <a:p>
            <a:pPr marL="0" indent="0" algn="just">
              <a:buNone/>
            </a:pPr>
            <a:r>
              <a:rPr lang="ru-RU" u="sng" dirty="0" smtClean="0"/>
              <a:t>Решение корпоративных задач, стоящих </a:t>
            </a:r>
            <a:r>
              <a:rPr lang="ru-RU" u="sng" dirty="0"/>
              <a:t>перед </a:t>
            </a:r>
            <a:r>
              <a:rPr lang="ru-RU" u="sng" dirty="0" smtClean="0"/>
              <a:t>медицинским учреждением:</a:t>
            </a:r>
          </a:p>
          <a:p>
            <a:pPr algn="just"/>
            <a:r>
              <a:rPr lang="ru-RU" dirty="0"/>
              <a:t>П</a:t>
            </a:r>
            <a:r>
              <a:rPr lang="ru-RU" dirty="0" smtClean="0"/>
              <a:t>овышение удовлетворенности </a:t>
            </a:r>
            <a:r>
              <a:rPr lang="ru-RU" dirty="0"/>
              <a:t>и </a:t>
            </a:r>
            <a:r>
              <a:rPr lang="ru-RU" dirty="0" smtClean="0"/>
              <a:t>инициативности </a:t>
            </a:r>
            <a:r>
              <a:rPr lang="ru-RU" dirty="0"/>
              <a:t>персонала</a:t>
            </a:r>
            <a:r>
              <a:rPr lang="ru-RU" dirty="0" smtClean="0"/>
              <a:t>, ведущее к сокращению числа </a:t>
            </a:r>
            <a:r>
              <a:rPr lang="ru-RU" dirty="0"/>
              <a:t>нелояльных сотрудников</a:t>
            </a:r>
            <a:r>
              <a:rPr lang="ru-RU" dirty="0" smtClean="0"/>
              <a:t>.</a:t>
            </a:r>
          </a:p>
          <a:p>
            <a:pPr algn="just"/>
            <a:r>
              <a:rPr lang="ru-RU" dirty="0"/>
              <a:t>Вдохновляющее лидерство. </a:t>
            </a:r>
            <a:r>
              <a:rPr lang="ru-RU" dirty="0" smtClean="0"/>
              <a:t>Любой руководитель, а особенно высшего звена не должен </a:t>
            </a:r>
            <a:r>
              <a:rPr lang="ru-RU" dirty="0"/>
              <a:t>ограничиваться пустыми словами о том, что сотрудники являются самым значимым активом компании – в это необходимо по настоящему верить и доказывать истинность подобных утверждений реальными делами.</a:t>
            </a:r>
          </a:p>
          <a:p>
            <a:pPr algn="just"/>
            <a:r>
              <a:rPr lang="ru-RU" dirty="0"/>
              <a:t>Сильная корпоративная культура. </a:t>
            </a:r>
            <a:endParaRPr lang="ru-RU" dirty="0" smtClean="0"/>
          </a:p>
          <a:p>
            <a:pPr algn="just"/>
            <a:r>
              <a:rPr lang="ru-RU" dirty="0" smtClean="0"/>
              <a:t>Фокусировка </a:t>
            </a:r>
            <a:r>
              <a:rPr lang="ru-RU" dirty="0"/>
              <a:t>на вопросах развития </a:t>
            </a:r>
            <a:r>
              <a:rPr lang="ru-RU" dirty="0" smtClean="0"/>
              <a:t>навыков и умений работников</a:t>
            </a:r>
          </a:p>
          <a:p>
            <a:pPr algn="just"/>
            <a:r>
              <a:rPr lang="ru-RU" dirty="0" smtClean="0"/>
              <a:t>Формирование ответственности у работников медицинского учреждения. Сотрудники </a:t>
            </a:r>
            <a:r>
              <a:rPr lang="ru-RU" dirty="0"/>
              <a:t>должны чувствовать свой личный вклад в общее дело, </a:t>
            </a:r>
            <a:r>
              <a:rPr lang="ru-RU" u="sng" dirty="0"/>
              <a:t>осознавать свою ответственность за достижение не только личного успеха, но и </a:t>
            </a:r>
            <a:r>
              <a:rPr lang="ru-RU" u="sng" dirty="0" smtClean="0"/>
              <a:t>медицинской организации в целом.</a:t>
            </a:r>
            <a:endParaRPr lang="ru-RU" u="sng" dirty="0"/>
          </a:p>
          <a:p>
            <a:pPr algn="just"/>
            <a:r>
              <a:rPr lang="ru-RU" dirty="0"/>
              <a:t>Наличие и исполнение </a:t>
            </a:r>
            <a:r>
              <a:rPr lang="ru-RU" dirty="0" smtClean="0"/>
              <a:t>процедур</a:t>
            </a:r>
            <a:r>
              <a:rPr lang="ru-RU" dirty="0"/>
              <a:t>, соответствующих целям компании.</a:t>
            </a:r>
          </a:p>
          <a:p>
            <a:endParaRPr lang="ru-RU" dirty="0"/>
          </a:p>
        </p:txBody>
      </p:sp>
      <p:pic>
        <p:nvPicPr>
          <p:cNvPr id="4" name="Рисунок 3"/>
          <p:cNvPicPr>
            <a:picLocks noChangeAspect="1"/>
          </p:cNvPicPr>
          <p:nvPr/>
        </p:nvPicPr>
        <p:blipFill>
          <a:blip r:embed="rId3"/>
          <a:stretch>
            <a:fillRect/>
          </a:stretch>
        </p:blipFill>
        <p:spPr>
          <a:xfrm>
            <a:off x="9211401" y="5219"/>
            <a:ext cx="2980601" cy="2155371"/>
          </a:xfrm>
          <a:prstGeom prst="rect">
            <a:avLst/>
          </a:prstGeom>
        </p:spPr>
      </p:pic>
      <p:pic>
        <p:nvPicPr>
          <p:cNvPr id="5" name="Рисунок 4"/>
          <p:cNvPicPr>
            <a:picLocks noChangeAspect="1"/>
          </p:cNvPicPr>
          <p:nvPr/>
        </p:nvPicPr>
        <p:blipFill>
          <a:blip r:embed="rId4"/>
          <a:stretch>
            <a:fillRect/>
          </a:stretch>
        </p:blipFill>
        <p:spPr>
          <a:xfrm>
            <a:off x="1" y="-1881"/>
            <a:ext cx="845385" cy="1030615"/>
          </a:xfrm>
          <a:prstGeom prst="rect">
            <a:avLst/>
          </a:prstGeom>
        </p:spPr>
      </p:pic>
    </p:spTree>
    <p:extLst>
      <p:ext uri="{BB962C8B-B14F-4D97-AF65-F5344CB8AC3E}">
        <p14:creationId xmlns:p14="http://schemas.microsoft.com/office/powerpoint/2010/main" val="1732472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7"/>
            <a:ext cx="10972800" cy="987896"/>
          </a:xfrm>
        </p:spPr>
        <p:txBody>
          <a:bodyPr>
            <a:normAutofit fontScale="90000"/>
          </a:bodyPr>
          <a:lstStyle/>
          <a:p>
            <a:r>
              <a:rPr lang="ru-RU" dirty="0"/>
              <a:t>Временной ресурс.</a:t>
            </a:r>
            <a:br>
              <a:rPr lang="ru-RU" dirty="0"/>
            </a:br>
            <a:endParaRPr lang="ru-RU" dirty="0"/>
          </a:p>
        </p:txBody>
      </p:sp>
      <p:sp>
        <p:nvSpPr>
          <p:cNvPr id="3" name="Объект 2"/>
          <p:cNvSpPr>
            <a:spLocks noGrp="1"/>
          </p:cNvSpPr>
          <p:nvPr>
            <p:ph idx="4294967295"/>
          </p:nvPr>
        </p:nvSpPr>
        <p:spPr>
          <a:xfrm>
            <a:off x="186907" y="1032347"/>
            <a:ext cx="12005093" cy="5689131"/>
          </a:xfrm>
          <a:prstGeom prst="rect">
            <a:avLst/>
          </a:prstGeom>
        </p:spPr>
        <p:txBody>
          <a:bodyPr>
            <a:normAutofit/>
          </a:bodyPr>
          <a:lstStyle/>
          <a:p>
            <a:pPr marL="0" indent="0">
              <a:buNone/>
            </a:pPr>
            <a:r>
              <a:rPr lang="ru-RU" dirty="0"/>
              <a:t>восемь типичных ошибок, совершаемых руководителями </a:t>
            </a:r>
            <a:r>
              <a:rPr lang="ru-RU" dirty="0" smtClean="0"/>
              <a:t>в управлении медицинской организацией: </a:t>
            </a:r>
          </a:p>
          <a:p>
            <a:pPr marL="0" indent="0">
              <a:buNone/>
            </a:pPr>
            <a:r>
              <a:rPr lang="ru-RU" dirty="0"/>
              <a:t>1. Не создается достаточно сильное ощущение срочности.</a:t>
            </a:r>
          </a:p>
          <a:p>
            <a:pPr marL="0" indent="0">
              <a:buNone/>
            </a:pPr>
            <a:r>
              <a:rPr lang="ru-RU" dirty="0"/>
              <a:t>2. Не создается достаточно сильная коалиция, руководящая изменениями.</a:t>
            </a:r>
          </a:p>
          <a:p>
            <a:pPr marL="0" indent="0">
              <a:buNone/>
            </a:pPr>
            <a:r>
              <a:rPr lang="ru-RU" dirty="0"/>
              <a:t>3. Недостаток </a:t>
            </a:r>
            <a:r>
              <a:rPr lang="ru-RU" dirty="0" smtClean="0"/>
              <a:t>предвидения</a:t>
            </a:r>
            <a:r>
              <a:rPr lang="ru-RU" dirty="0"/>
              <a:t>.</a:t>
            </a:r>
          </a:p>
          <a:p>
            <a:pPr marL="0" indent="0">
              <a:buNone/>
            </a:pPr>
            <a:r>
              <a:rPr lang="ru-RU" dirty="0"/>
              <a:t>4. </a:t>
            </a:r>
            <a:r>
              <a:rPr lang="ru-RU" dirty="0" smtClean="0"/>
              <a:t>Недостаточный контроль за исполнение организационных изменений сотрудникам медицинской организации.</a:t>
            </a:r>
            <a:endParaRPr lang="ru-RU" dirty="0"/>
          </a:p>
          <a:p>
            <a:pPr marL="0" indent="0">
              <a:buNone/>
            </a:pPr>
            <a:r>
              <a:rPr lang="ru-RU" dirty="0"/>
              <a:t>5. Не удаляются препятствия для </a:t>
            </a:r>
            <a:r>
              <a:rPr lang="ru-RU" dirty="0" smtClean="0"/>
              <a:t>нововведений.</a:t>
            </a:r>
            <a:endParaRPr lang="ru-RU" dirty="0"/>
          </a:p>
          <a:p>
            <a:pPr marL="0" indent="0">
              <a:buNone/>
            </a:pPr>
            <a:r>
              <a:rPr lang="ru-RU" dirty="0"/>
              <a:t>6. Отсутствует систематическое планирование с целью достижения краткосрочных побед.</a:t>
            </a:r>
          </a:p>
          <a:p>
            <a:pPr marL="0" indent="0">
              <a:buNone/>
            </a:pPr>
            <a:r>
              <a:rPr lang="ru-RU" dirty="0"/>
              <a:t>7. Слишком рано объявляется победа.</a:t>
            </a:r>
          </a:p>
          <a:p>
            <a:pPr marL="0" indent="0">
              <a:buNone/>
            </a:pPr>
            <a:r>
              <a:rPr lang="ru-RU" dirty="0"/>
              <a:t>8. Изменения не укореняются в корпоративной структуре.</a:t>
            </a:r>
          </a:p>
        </p:txBody>
      </p:sp>
      <p:sp>
        <p:nvSpPr>
          <p:cNvPr id="4" name="Номер слайда 3"/>
          <p:cNvSpPr>
            <a:spLocks noGrp="1"/>
          </p:cNvSpPr>
          <p:nvPr>
            <p:ph type="sldNum" sz="quarter" idx="12"/>
          </p:nvPr>
        </p:nvSpPr>
        <p:spPr/>
        <p:txBody>
          <a:bodyPr/>
          <a:lstStyle/>
          <a:p>
            <a:fld id="{725C68B6-61C2-468F-89AB-4B9F7531AA68}" type="slidenum">
              <a:rPr lang="ru-RU" smtClean="0"/>
              <a:pPr/>
              <a:t>23</a:t>
            </a:fld>
            <a:endParaRPr lang="ru-RU"/>
          </a:p>
        </p:txBody>
      </p:sp>
      <p:pic>
        <p:nvPicPr>
          <p:cNvPr id="5" name="Рисунок 4"/>
          <p:cNvPicPr>
            <a:picLocks noChangeAspect="1"/>
          </p:cNvPicPr>
          <p:nvPr/>
        </p:nvPicPr>
        <p:blipFill>
          <a:blip r:embed="rId2"/>
          <a:stretch>
            <a:fillRect/>
          </a:stretch>
        </p:blipFill>
        <p:spPr>
          <a:xfrm>
            <a:off x="186908" y="1"/>
            <a:ext cx="845385" cy="1032345"/>
          </a:xfrm>
          <a:prstGeom prst="rect">
            <a:avLst/>
          </a:prstGeom>
        </p:spPr>
      </p:pic>
    </p:spTree>
    <p:extLst>
      <p:ext uri="{BB962C8B-B14F-4D97-AF65-F5344CB8AC3E}">
        <p14:creationId xmlns:p14="http://schemas.microsoft.com/office/powerpoint/2010/main" val="651761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 y="1"/>
            <a:ext cx="845385" cy="1032345"/>
          </a:xfrm>
          <a:prstGeom prst="rect">
            <a:avLst/>
          </a:prstGeom>
        </p:spPr>
      </p:pic>
      <p:sp>
        <p:nvSpPr>
          <p:cNvPr id="2" name="Заголовок 1"/>
          <p:cNvSpPr>
            <a:spLocks noGrp="1"/>
          </p:cNvSpPr>
          <p:nvPr>
            <p:ph type="title"/>
          </p:nvPr>
        </p:nvSpPr>
        <p:spPr>
          <a:xfrm>
            <a:off x="609600" y="274637"/>
            <a:ext cx="11343051" cy="1143000"/>
          </a:xfrm>
        </p:spPr>
        <p:txBody>
          <a:bodyPr>
            <a:noAutofit/>
          </a:bodyPr>
          <a:lstStyle/>
          <a:p>
            <a:r>
              <a:rPr lang="ru-RU" sz="3733" dirty="0" err="1" smtClean="0"/>
              <a:t>Психо</a:t>
            </a:r>
            <a:r>
              <a:rPr lang="ru-RU" sz="3733" dirty="0" smtClean="0"/>
              <a:t>-социальный подход к внедрению «бережливых технологий».</a:t>
            </a:r>
            <a:br>
              <a:rPr lang="ru-RU" sz="3733" dirty="0" smtClean="0"/>
            </a:br>
            <a:r>
              <a:rPr lang="ru-RU" sz="2400" dirty="0" smtClean="0"/>
              <a:t>(оперативный уровень)</a:t>
            </a:r>
            <a:endParaRPr lang="ru-RU" sz="3733" dirty="0"/>
          </a:p>
        </p:txBody>
      </p:sp>
      <p:sp>
        <p:nvSpPr>
          <p:cNvPr id="3" name="Объект 2"/>
          <p:cNvSpPr>
            <a:spLocks noGrp="1"/>
          </p:cNvSpPr>
          <p:nvPr>
            <p:ph idx="4294967295"/>
          </p:nvPr>
        </p:nvSpPr>
        <p:spPr>
          <a:xfrm>
            <a:off x="0" y="1600201"/>
            <a:ext cx="12192000" cy="5257799"/>
          </a:xfrm>
          <a:prstGeom prst="rect">
            <a:avLst/>
          </a:prstGeom>
        </p:spPr>
        <p:txBody>
          <a:bodyPr>
            <a:normAutofit fontScale="77500" lnSpcReduction="20000"/>
          </a:bodyPr>
          <a:lstStyle/>
          <a:p>
            <a:r>
              <a:rPr lang="ru-RU" dirty="0"/>
              <a:t>1) создать атмосферу безотлагательности действий (изучив </a:t>
            </a:r>
            <a:r>
              <a:rPr lang="ru-RU" dirty="0" smtClean="0"/>
              <a:t>социальную </a:t>
            </a:r>
            <a:r>
              <a:rPr lang="ru-RU" dirty="0"/>
              <a:t>ситуацию, конкурентные </a:t>
            </a:r>
            <a:r>
              <a:rPr lang="ru-RU" dirty="0" smtClean="0"/>
              <a:t>позиции; </a:t>
            </a:r>
            <a:r>
              <a:rPr lang="ru-RU" dirty="0"/>
              <a:t>выявив и проанализировав реальные и потенциальные кризисы, благоприятные возможности);</a:t>
            </a:r>
          </a:p>
          <a:p>
            <a:r>
              <a:rPr lang="ru-RU" dirty="0"/>
              <a:t>2) сформировать влиятельные команды реформаторов (объединив усилия влиятельных сотрудников, агентов перемен; поощряя деятельность участников сформированной команды);</a:t>
            </a:r>
          </a:p>
          <a:p>
            <a:r>
              <a:rPr lang="ru-RU" dirty="0"/>
              <a:t>3) </a:t>
            </a:r>
            <a:r>
              <a:rPr lang="ru-RU" dirty="0" smtClean="0"/>
              <a:t>создать проект (создавая </a:t>
            </a:r>
            <a:r>
              <a:rPr lang="ru-RU" dirty="0"/>
              <a:t>образ желаемого будущего с целью повышения активности сотрудников; разработав стратегию достижения видения);</a:t>
            </a:r>
          </a:p>
          <a:p>
            <a:r>
              <a:rPr lang="ru-RU" dirty="0"/>
              <a:t>4) пропагандировать новое видение (используя доступность изложения, метафоры, аналогии, примеры моделей нового поведения команды реформаторов);</a:t>
            </a:r>
          </a:p>
          <a:p>
            <a:r>
              <a:rPr lang="ru-RU" dirty="0"/>
              <a:t>5) создать условия для претворения </a:t>
            </a:r>
            <a:r>
              <a:rPr lang="ru-RU" dirty="0" smtClean="0"/>
              <a:t>нововведений в </a:t>
            </a:r>
            <a:r>
              <a:rPr lang="ru-RU" dirty="0"/>
              <a:t>жизнь (устраняя блокирующие новое поведение препятствия; изменяя структуры и обязанности, противоречащие </a:t>
            </a:r>
            <a:r>
              <a:rPr lang="ru-RU" dirty="0" smtClean="0"/>
              <a:t>нововведениям; </a:t>
            </a:r>
            <a:r>
              <a:rPr lang="ru-RU" dirty="0"/>
              <a:t>поощряя творческий подход и готовность рисковать);</a:t>
            </a:r>
          </a:p>
          <a:p>
            <a:r>
              <a:rPr lang="ru-RU" dirty="0"/>
              <a:t>6) спланировать ближайшие результаты (планируя обязательные первые шаги, вознаграждая и пропагандируя первые успехи);</a:t>
            </a:r>
          </a:p>
          <a:p>
            <a:r>
              <a:rPr lang="ru-RU" dirty="0"/>
              <a:t>7) закрепить достижения и расширить преобразования (создавая атмосферу доверия к новым подходам, меняя кадровый состав и проводя кадровые перестановки, распространяя успешный опыт по всей организации);</a:t>
            </a:r>
          </a:p>
          <a:p>
            <a:r>
              <a:rPr lang="ru-RU" dirty="0"/>
              <a:t>8) </a:t>
            </a:r>
            <a:r>
              <a:rPr lang="ru-RU" dirty="0" err="1"/>
              <a:t>институциализировать</a:t>
            </a:r>
            <a:r>
              <a:rPr lang="ru-RU" dirty="0"/>
              <a:t> новые подходы (формализуя правила поведения, выстраивая взаимосвязь между результатами и вознаграждениями, создавая условия развития для новых качеств сотрудников).</a:t>
            </a:r>
          </a:p>
        </p:txBody>
      </p:sp>
      <p:sp>
        <p:nvSpPr>
          <p:cNvPr id="4" name="Номер слайда 3"/>
          <p:cNvSpPr>
            <a:spLocks noGrp="1"/>
          </p:cNvSpPr>
          <p:nvPr>
            <p:ph type="sldNum" sz="quarter" idx="12"/>
          </p:nvPr>
        </p:nvSpPr>
        <p:spPr/>
        <p:txBody>
          <a:bodyPr/>
          <a:lstStyle/>
          <a:p>
            <a:fld id="{725C68B6-61C2-468F-89AB-4B9F7531AA68}" type="slidenum">
              <a:rPr lang="ru-RU" smtClean="0"/>
              <a:pPr/>
              <a:t>24</a:t>
            </a:fld>
            <a:endParaRPr lang="ru-RU"/>
          </a:p>
        </p:txBody>
      </p:sp>
    </p:spTree>
    <p:extLst>
      <p:ext uri="{BB962C8B-B14F-4D97-AF65-F5344CB8AC3E}">
        <p14:creationId xmlns:p14="http://schemas.microsoft.com/office/powerpoint/2010/main" val="377192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Методы управления </a:t>
            </a:r>
            <a:endParaRPr lang="ru-RU" dirty="0"/>
          </a:p>
        </p:txBody>
      </p:sp>
      <p:graphicFrame>
        <p:nvGraphicFramePr>
          <p:cNvPr id="5" name="Объект 4"/>
          <p:cNvGraphicFramePr>
            <a:graphicFrameLocks noGrp="1"/>
          </p:cNvGraphicFramePr>
          <p:nvPr>
            <p:ph idx="4294967295"/>
            <p:extLst/>
          </p:nvPr>
        </p:nvGraphicFramePr>
        <p:xfrm>
          <a:off x="0" y="1247987"/>
          <a:ext cx="12432704" cy="5913120"/>
        </p:xfrm>
        <a:graphic>
          <a:graphicData uri="http://schemas.openxmlformats.org/drawingml/2006/table">
            <a:tbl>
              <a:tblPr firstRow="1" bandRow="1">
                <a:tableStyleId>{5C22544A-7EE6-4342-B048-85BDC9FD1C3A}</a:tableStyleId>
              </a:tblPr>
              <a:tblGrid>
                <a:gridCol w="3108176"/>
                <a:gridCol w="3108176"/>
                <a:gridCol w="3108176"/>
                <a:gridCol w="3108176"/>
              </a:tblGrid>
              <a:tr h="426720">
                <a:tc>
                  <a:txBody>
                    <a:bodyPr/>
                    <a:lstStyle/>
                    <a:p>
                      <a:r>
                        <a:rPr lang="ru-RU" sz="2000" dirty="0">
                          <a:effectLst/>
                        </a:rPr>
                        <a:t>Способ</a:t>
                      </a:r>
                    </a:p>
                  </a:txBody>
                  <a:tcPr marL="121920" marR="121920" marT="60960" marB="60960" anchor="ctr"/>
                </a:tc>
                <a:tc>
                  <a:txBody>
                    <a:bodyPr/>
                    <a:lstStyle/>
                    <a:p>
                      <a:r>
                        <a:rPr lang="ru-RU" sz="2000">
                          <a:effectLst/>
                        </a:rPr>
                        <a:t>Условия</a:t>
                      </a:r>
                    </a:p>
                  </a:txBody>
                  <a:tcPr marL="121920" marR="121920" marT="60960" marB="60960" anchor="ctr"/>
                </a:tc>
                <a:tc>
                  <a:txBody>
                    <a:bodyPr/>
                    <a:lstStyle/>
                    <a:p>
                      <a:r>
                        <a:rPr lang="ru-RU" sz="2000">
                          <a:effectLst/>
                        </a:rPr>
                        <a:t>Преимущества</a:t>
                      </a:r>
                    </a:p>
                  </a:txBody>
                  <a:tcPr marL="121920" marR="121920" marT="60960" marB="60960" anchor="ctr"/>
                </a:tc>
                <a:tc>
                  <a:txBody>
                    <a:bodyPr/>
                    <a:lstStyle/>
                    <a:p>
                      <a:r>
                        <a:rPr lang="ru-RU" sz="2000">
                          <a:effectLst/>
                        </a:rPr>
                        <a:t>Недостатки</a:t>
                      </a:r>
                    </a:p>
                  </a:txBody>
                  <a:tcPr marL="121920" marR="121920" marT="60960" marB="60960" anchor="ctr"/>
                </a:tc>
              </a:tr>
              <a:tr h="426720">
                <a:tc gridSpan="4">
                  <a:txBody>
                    <a:bodyPr/>
                    <a:lstStyle/>
                    <a:p>
                      <a:r>
                        <a:rPr lang="ru-RU" sz="2000" dirty="0">
                          <a:effectLst/>
                        </a:rPr>
                        <a:t>«Жесткие» методы</a:t>
                      </a:r>
                    </a:p>
                  </a:txBody>
                  <a:tcPr marL="63500" marR="63500" marT="60960" marB="60960" anchor="ctr"/>
                </a:tc>
                <a:tc hMerge="1">
                  <a:txBody>
                    <a:bodyPr/>
                    <a:lstStyle/>
                    <a:p>
                      <a:endParaRPr lang="ru-RU"/>
                    </a:p>
                  </a:txBody>
                  <a:tcPr/>
                </a:tc>
                <a:tc hMerge="1">
                  <a:txBody>
                    <a:bodyPr/>
                    <a:lstStyle/>
                    <a:p>
                      <a:endParaRPr lang="ru-RU"/>
                    </a:p>
                  </a:txBody>
                  <a:tcPr/>
                </a:tc>
                <a:tc hMerge="1">
                  <a:txBody>
                    <a:bodyPr/>
                    <a:lstStyle/>
                    <a:p>
                      <a:endParaRPr lang="ru-RU"/>
                    </a:p>
                  </a:txBody>
                  <a:tcPr/>
                </a:tc>
              </a:tr>
              <a:tr h="1036320">
                <a:tc>
                  <a:txBody>
                    <a:bodyPr/>
                    <a:lstStyle/>
                    <a:p>
                      <a:r>
                        <a:rPr lang="ru-RU" sz="2000" dirty="0">
                          <a:effectLst/>
                        </a:rPr>
                        <a:t>Принуждение</a:t>
                      </a:r>
                    </a:p>
                  </a:txBody>
                  <a:tcPr marL="63500" marR="63500" marT="60960" marB="60960"/>
                </a:tc>
                <a:tc>
                  <a:txBody>
                    <a:bodyPr/>
                    <a:lstStyle/>
                    <a:p>
                      <a:r>
                        <a:rPr lang="ru-RU" sz="2000" dirty="0">
                          <a:effectLst/>
                        </a:rPr>
                        <a:t>Дефицит времени на проведение изменений</a:t>
                      </a:r>
                    </a:p>
                  </a:txBody>
                  <a:tcPr marL="63500" marR="63500" marT="60960" marB="60960"/>
                </a:tc>
                <a:tc>
                  <a:txBody>
                    <a:bodyPr/>
                    <a:lstStyle/>
                    <a:p>
                      <a:r>
                        <a:rPr lang="ru-RU" sz="2000">
                          <a:effectLst/>
                        </a:rPr>
                        <a:t>Высокая скорость принятия решений</a:t>
                      </a:r>
                    </a:p>
                  </a:txBody>
                  <a:tcPr marL="63500" marR="63500" marT="60960" marB="60960"/>
                </a:tc>
                <a:tc>
                  <a:txBody>
                    <a:bodyPr/>
                    <a:lstStyle/>
                    <a:p>
                      <a:r>
                        <a:rPr lang="ru-RU" sz="2000" dirty="0">
                          <a:effectLst/>
                        </a:rPr>
                        <a:t>Риск саботажа, ухудшение отношения к руководителям</a:t>
                      </a:r>
                    </a:p>
                  </a:txBody>
                  <a:tcPr marL="63500" marR="63500" marT="60960" marB="60960"/>
                </a:tc>
              </a:tr>
              <a:tr h="731520">
                <a:tc>
                  <a:txBody>
                    <a:bodyPr/>
                    <a:lstStyle/>
                    <a:p>
                      <a:r>
                        <a:rPr lang="ru-RU" sz="2000" dirty="0">
                          <a:effectLst/>
                        </a:rPr>
                        <a:t>Манипуляции</a:t>
                      </a:r>
                    </a:p>
                  </a:txBody>
                  <a:tcPr marL="63500" marR="63500" marT="60960" marB="60960"/>
                </a:tc>
                <a:tc>
                  <a:txBody>
                    <a:bodyPr/>
                    <a:lstStyle/>
                    <a:p>
                      <a:r>
                        <a:rPr lang="ru-RU" sz="2000" dirty="0">
                          <a:effectLst/>
                        </a:rPr>
                        <a:t>Отсутствие иных методов</a:t>
                      </a:r>
                    </a:p>
                  </a:txBody>
                  <a:tcPr marL="63500" marR="63500" marT="60960" marB="60960"/>
                </a:tc>
                <a:tc>
                  <a:txBody>
                    <a:bodyPr/>
                    <a:lstStyle/>
                    <a:p>
                      <a:r>
                        <a:rPr lang="ru-RU" sz="2000">
                          <a:effectLst/>
                        </a:rPr>
                        <a:t>Отсутствие затрат</a:t>
                      </a:r>
                    </a:p>
                  </a:txBody>
                  <a:tcPr marL="63500" marR="63500" marT="60960" marB="60960"/>
                </a:tc>
                <a:tc>
                  <a:txBody>
                    <a:bodyPr/>
                    <a:lstStyle/>
                    <a:p>
                      <a:r>
                        <a:rPr lang="ru-RU" sz="2000">
                          <a:effectLst/>
                        </a:rPr>
                        <a:t>Потеря доверия при разоблачении</a:t>
                      </a:r>
                    </a:p>
                  </a:txBody>
                  <a:tcPr marL="63500" marR="63500" marT="60960" marB="60960"/>
                </a:tc>
              </a:tr>
              <a:tr h="1036320">
                <a:tc>
                  <a:txBody>
                    <a:bodyPr/>
                    <a:lstStyle/>
                    <a:p>
                      <a:r>
                        <a:rPr lang="ru-RU" sz="2000" dirty="0">
                          <a:effectLst/>
                        </a:rPr>
                        <a:t>Кадровые перестановки</a:t>
                      </a:r>
                    </a:p>
                  </a:txBody>
                  <a:tcPr marL="63500" marR="63500" marT="60960" marB="60960"/>
                </a:tc>
                <a:tc>
                  <a:txBody>
                    <a:bodyPr/>
                    <a:lstStyle/>
                    <a:p>
                      <a:r>
                        <a:rPr lang="ru-RU" sz="2000" dirty="0">
                          <a:effectLst/>
                        </a:rPr>
                        <a:t>Необходимость изменения баланса сил</a:t>
                      </a:r>
                    </a:p>
                  </a:txBody>
                  <a:tcPr marL="63500" marR="63500" marT="60960" marB="60960"/>
                </a:tc>
                <a:tc>
                  <a:txBody>
                    <a:bodyPr/>
                    <a:lstStyle/>
                    <a:p>
                      <a:r>
                        <a:rPr lang="ru-RU" sz="2000" dirty="0">
                          <a:effectLst/>
                        </a:rPr>
                        <a:t>Быстрая ликвидация сопротивления, отсутствие затрат</a:t>
                      </a:r>
                    </a:p>
                  </a:txBody>
                  <a:tcPr marL="63500" marR="63500" marT="60960" marB="60960"/>
                </a:tc>
                <a:tc>
                  <a:txBody>
                    <a:bodyPr/>
                    <a:lstStyle/>
                    <a:p>
                      <a:r>
                        <a:rPr lang="ru-RU" sz="2000">
                          <a:effectLst/>
                        </a:rPr>
                        <a:t>Ухудшение управляемости на время вхождения в курс дел</a:t>
                      </a:r>
                    </a:p>
                  </a:txBody>
                  <a:tcPr marL="63500" marR="63500" marT="60960" marB="60960"/>
                </a:tc>
              </a:tr>
              <a:tr h="2255520">
                <a:tc>
                  <a:txBody>
                    <a:bodyPr/>
                    <a:lstStyle/>
                    <a:p>
                      <a:r>
                        <a:rPr lang="ru-RU" sz="2000" dirty="0">
                          <a:effectLst/>
                        </a:rPr>
                        <a:t>Привлечение к разработке программы изменений</a:t>
                      </a:r>
                    </a:p>
                  </a:txBody>
                  <a:tcPr marL="63500" marR="63500" marT="60960" marB="60960"/>
                </a:tc>
                <a:tc>
                  <a:txBody>
                    <a:bodyPr/>
                    <a:lstStyle/>
                    <a:p>
                      <a:r>
                        <a:rPr lang="ru-RU" sz="2000">
                          <a:effectLst/>
                        </a:rPr>
                        <a:t>Отсутствие разработанной программы изменений</a:t>
                      </a:r>
                    </a:p>
                  </a:txBody>
                  <a:tcPr marL="63500" marR="63500" marT="60960" marB="60960"/>
                </a:tc>
                <a:tc>
                  <a:txBody>
                    <a:bodyPr/>
                    <a:lstStyle/>
                    <a:p>
                      <a:r>
                        <a:rPr lang="ru-RU" sz="2000" dirty="0">
                          <a:effectLst/>
                        </a:rPr>
                        <a:t>Получение дополнительной информации от обладающих информацией сотрудников, более качественное решение</a:t>
                      </a:r>
                    </a:p>
                  </a:txBody>
                  <a:tcPr marL="63500" marR="63500" marT="60960" marB="60960"/>
                </a:tc>
                <a:tc>
                  <a:txBody>
                    <a:bodyPr/>
                    <a:lstStyle/>
                    <a:p>
                      <a:r>
                        <a:rPr lang="ru-RU" sz="2000" dirty="0">
                          <a:effectLst/>
                        </a:rPr>
                        <a:t>Большие затраты времени, необходимость согласования мнений участников группы</a:t>
                      </a:r>
                    </a:p>
                  </a:txBody>
                  <a:tcPr marL="63500" marR="63500" marT="60960" marB="60960"/>
                </a:tc>
              </a:tr>
            </a:tbl>
          </a:graphicData>
        </a:graphic>
      </p:graphicFrame>
      <p:sp>
        <p:nvSpPr>
          <p:cNvPr id="4" name="Номер слайда 3"/>
          <p:cNvSpPr>
            <a:spLocks noGrp="1"/>
          </p:cNvSpPr>
          <p:nvPr>
            <p:ph type="sldNum" sz="quarter" idx="12"/>
          </p:nvPr>
        </p:nvSpPr>
        <p:spPr/>
        <p:txBody>
          <a:bodyPr/>
          <a:lstStyle/>
          <a:p>
            <a:fld id="{725C68B6-61C2-468F-89AB-4B9F7531AA68}" type="slidenum">
              <a:rPr lang="ru-RU" smtClean="0"/>
              <a:pPr/>
              <a:t>25</a:t>
            </a:fld>
            <a:endParaRPr lang="ru-RU"/>
          </a:p>
        </p:txBody>
      </p:sp>
      <p:pic>
        <p:nvPicPr>
          <p:cNvPr id="6" name="Рисунок 5"/>
          <p:cNvPicPr>
            <a:picLocks noChangeAspect="1"/>
          </p:cNvPicPr>
          <p:nvPr/>
        </p:nvPicPr>
        <p:blipFill>
          <a:blip r:embed="rId2"/>
          <a:stretch>
            <a:fillRect/>
          </a:stretch>
        </p:blipFill>
        <p:spPr>
          <a:xfrm>
            <a:off x="186908" y="1"/>
            <a:ext cx="845385" cy="1032345"/>
          </a:xfrm>
          <a:prstGeom prst="rect">
            <a:avLst/>
          </a:prstGeom>
        </p:spPr>
      </p:pic>
    </p:spTree>
    <p:extLst>
      <p:ext uri="{BB962C8B-B14F-4D97-AF65-F5344CB8AC3E}">
        <p14:creationId xmlns:p14="http://schemas.microsoft.com/office/powerpoint/2010/main" val="1405995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Методы управления </a:t>
            </a:r>
            <a:endParaRPr lang="ru-RU" dirty="0"/>
          </a:p>
        </p:txBody>
      </p:sp>
      <p:graphicFrame>
        <p:nvGraphicFramePr>
          <p:cNvPr id="5" name="Объект 4"/>
          <p:cNvGraphicFramePr>
            <a:graphicFrameLocks noGrp="1"/>
          </p:cNvGraphicFramePr>
          <p:nvPr>
            <p:ph idx="4294967295"/>
            <p:extLst/>
          </p:nvPr>
        </p:nvGraphicFramePr>
        <p:xfrm>
          <a:off x="0" y="1600200"/>
          <a:ext cx="12432704" cy="4756152"/>
        </p:xfrm>
        <a:graphic>
          <a:graphicData uri="http://schemas.openxmlformats.org/drawingml/2006/table">
            <a:tbl>
              <a:tblPr firstRow="1" bandRow="1">
                <a:tableStyleId>{5C22544A-7EE6-4342-B048-85BDC9FD1C3A}</a:tableStyleId>
              </a:tblPr>
              <a:tblGrid>
                <a:gridCol w="3108176"/>
                <a:gridCol w="3108176"/>
                <a:gridCol w="3108176"/>
                <a:gridCol w="3108176"/>
              </a:tblGrid>
              <a:tr h="686164">
                <a:tc>
                  <a:txBody>
                    <a:bodyPr/>
                    <a:lstStyle/>
                    <a:p>
                      <a:r>
                        <a:rPr lang="ru-RU" sz="2400" dirty="0">
                          <a:effectLst/>
                        </a:rPr>
                        <a:t>Способ</a:t>
                      </a:r>
                    </a:p>
                  </a:txBody>
                  <a:tcPr marL="121920" marR="121920" marT="60960" marB="60960" anchor="ctr"/>
                </a:tc>
                <a:tc>
                  <a:txBody>
                    <a:bodyPr/>
                    <a:lstStyle/>
                    <a:p>
                      <a:r>
                        <a:rPr lang="ru-RU" sz="2400">
                          <a:effectLst/>
                        </a:rPr>
                        <a:t>Условия</a:t>
                      </a:r>
                    </a:p>
                  </a:txBody>
                  <a:tcPr marL="121920" marR="121920" marT="60960" marB="60960" anchor="ctr"/>
                </a:tc>
                <a:tc>
                  <a:txBody>
                    <a:bodyPr/>
                    <a:lstStyle/>
                    <a:p>
                      <a:r>
                        <a:rPr lang="ru-RU" sz="2400">
                          <a:effectLst/>
                        </a:rPr>
                        <a:t>Преимущества</a:t>
                      </a:r>
                    </a:p>
                  </a:txBody>
                  <a:tcPr marL="121920" marR="121920" marT="60960" marB="60960" anchor="ctr"/>
                </a:tc>
                <a:tc>
                  <a:txBody>
                    <a:bodyPr/>
                    <a:lstStyle/>
                    <a:p>
                      <a:r>
                        <a:rPr lang="ru-RU" sz="2400">
                          <a:effectLst/>
                        </a:rPr>
                        <a:t>Недостатки</a:t>
                      </a:r>
                    </a:p>
                  </a:txBody>
                  <a:tcPr marL="121920" marR="121920" marT="60960" marB="60960" anchor="ctr"/>
                </a:tc>
              </a:tr>
              <a:tr h="686164">
                <a:tc gridSpan="4">
                  <a:txBody>
                    <a:bodyPr/>
                    <a:lstStyle/>
                    <a:p>
                      <a:r>
                        <a:rPr lang="ru-RU" sz="2400" dirty="0">
                          <a:effectLst/>
                        </a:rPr>
                        <a:t>«Компромиссные» методы</a:t>
                      </a:r>
                    </a:p>
                  </a:txBody>
                  <a:tcPr marL="63500" marR="63500" marT="60960" marB="60960" anchor="ctr"/>
                </a:tc>
                <a:tc hMerge="1">
                  <a:txBody>
                    <a:bodyPr/>
                    <a:lstStyle/>
                    <a:p>
                      <a:endParaRPr lang="ru-RU"/>
                    </a:p>
                  </a:txBody>
                  <a:tcPr/>
                </a:tc>
                <a:tc hMerge="1">
                  <a:txBody>
                    <a:bodyPr/>
                    <a:lstStyle/>
                    <a:p>
                      <a:endParaRPr lang="ru-RU"/>
                    </a:p>
                  </a:txBody>
                  <a:tcPr/>
                </a:tc>
                <a:tc hMerge="1">
                  <a:txBody>
                    <a:bodyPr/>
                    <a:lstStyle/>
                    <a:p>
                      <a:endParaRPr lang="ru-RU"/>
                    </a:p>
                  </a:txBody>
                  <a:tcPr/>
                </a:tc>
              </a:tr>
              <a:tr h="2199485">
                <a:tc>
                  <a:txBody>
                    <a:bodyPr/>
                    <a:lstStyle/>
                    <a:p>
                      <a:r>
                        <a:rPr lang="ru-RU" sz="2400">
                          <a:effectLst/>
                        </a:rPr>
                        <a:t>Соглашение с сотрудниками/отдельными группами</a:t>
                      </a:r>
                    </a:p>
                  </a:txBody>
                  <a:tcPr marL="63500" marR="63500" marT="60960" marB="60960"/>
                </a:tc>
                <a:tc>
                  <a:txBody>
                    <a:bodyPr/>
                    <a:lstStyle/>
                    <a:p>
                      <a:r>
                        <a:rPr lang="ru-RU" sz="2400">
                          <a:effectLst/>
                        </a:rPr>
                        <a:t>Сильные позиции коллектива или отдельных групп</a:t>
                      </a:r>
                    </a:p>
                  </a:txBody>
                  <a:tcPr marL="63500" marR="63500" marT="60960" marB="60960"/>
                </a:tc>
                <a:tc>
                  <a:txBody>
                    <a:bodyPr/>
                    <a:lstStyle/>
                    <a:p>
                      <a:r>
                        <a:rPr lang="ru-RU" sz="2400">
                          <a:effectLst/>
                        </a:rPr>
                        <a:t>Довольно простой способ получения согласия в обмен на привилегии</a:t>
                      </a:r>
                    </a:p>
                  </a:txBody>
                  <a:tcPr marL="63500" marR="63500" marT="60960" marB="60960"/>
                </a:tc>
                <a:tc>
                  <a:txBody>
                    <a:bodyPr/>
                    <a:lstStyle/>
                    <a:p>
                      <a:r>
                        <a:rPr lang="ru-RU" sz="2400">
                          <a:effectLst/>
                        </a:rPr>
                        <a:t>Значительные </a:t>
                      </a:r>
                      <a:r>
                        <a:rPr lang="ru-RU" sz="2400">
                          <a:effectLst/>
                          <a:hlinkClick r:id="rId2"/>
                        </a:rPr>
                        <a:t>расходы</a:t>
                      </a:r>
                      <a:r>
                        <a:rPr lang="ru-RU" sz="2400">
                          <a:effectLst/>
                        </a:rPr>
                        <a:t>, недоверие других групп</a:t>
                      </a:r>
                    </a:p>
                  </a:txBody>
                  <a:tcPr marL="63500" marR="63500" marT="60960" marB="60960"/>
                </a:tc>
              </a:tr>
              <a:tr h="1184339">
                <a:tc>
                  <a:txBody>
                    <a:bodyPr/>
                    <a:lstStyle/>
                    <a:p>
                      <a:r>
                        <a:rPr lang="ru-RU" sz="2400">
                          <a:effectLst/>
                        </a:rPr>
                        <a:t>Предоставление гарантий</a:t>
                      </a:r>
                    </a:p>
                  </a:txBody>
                  <a:tcPr marL="63500" marR="63500" marT="60960" marB="60960"/>
                </a:tc>
                <a:tc>
                  <a:txBody>
                    <a:bodyPr/>
                    <a:lstStyle/>
                    <a:p>
                      <a:r>
                        <a:rPr lang="ru-RU" sz="2400">
                          <a:effectLst/>
                        </a:rPr>
                        <a:t>Желание «сохранить мир»</a:t>
                      </a:r>
                    </a:p>
                  </a:txBody>
                  <a:tcPr marL="63500" marR="63500" marT="60960" marB="60960"/>
                </a:tc>
                <a:tc>
                  <a:txBody>
                    <a:bodyPr/>
                    <a:lstStyle/>
                    <a:p>
                      <a:r>
                        <a:rPr lang="ru-RU" sz="2400">
                          <a:effectLst/>
                        </a:rPr>
                        <a:t>Сохранение лояльности</a:t>
                      </a:r>
                    </a:p>
                  </a:txBody>
                  <a:tcPr marL="63500" marR="63500" marT="60960" marB="60960"/>
                </a:tc>
                <a:tc>
                  <a:txBody>
                    <a:bodyPr/>
                    <a:lstStyle/>
                    <a:p>
                      <a:r>
                        <a:rPr lang="ru-RU" sz="2400" dirty="0">
                          <a:effectLst/>
                        </a:rPr>
                        <a:t>Значительные уступки</a:t>
                      </a:r>
                    </a:p>
                  </a:txBody>
                  <a:tcPr marL="63500" marR="63500" marT="60960" marB="60960"/>
                </a:tc>
              </a:tr>
            </a:tbl>
          </a:graphicData>
        </a:graphic>
      </p:graphicFrame>
      <p:sp>
        <p:nvSpPr>
          <p:cNvPr id="4" name="Номер слайда 3"/>
          <p:cNvSpPr>
            <a:spLocks noGrp="1"/>
          </p:cNvSpPr>
          <p:nvPr>
            <p:ph type="sldNum" sz="quarter" idx="12"/>
          </p:nvPr>
        </p:nvSpPr>
        <p:spPr/>
        <p:txBody>
          <a:bodyPr/>
          <a:lstStyle/>
          <a:p>
            <a:fld id="{725C68B6-61C2-468F-89AB-4B9F7531AA68}" type="slidenum">
              <a:rPr lang="ru-RU" smtClean="0"/>
              <a:pPr/>
              <a:t>26</a:t>
            </a:fld>
            <a:endParaRPr lang="ru-RU"/>
          </a:p>
        </p:txBody>
      </p:sp>
      <p:pic>
        <p:nvPicPr>
          <p:cNvPr id="6" name="Рисунок 5"/>
          <p:cNvPicPr>
            <a:picLocks noChangeAspect="1"/>
          </p:cNvPicPr>
          <p:nvPr/>
        </p:nvPicPr>
        <p:blipFill>
          <a:blip r:embed="rId3"/>
          <a:stretch>
            <a:fillRect/>
          </a:stretch>
        </p:blipFill>
        <p:spPr>
          <a:xfrm>
            <a:off x="186908" y="236898"/>
            <a:ext cx="845385" cy="1032345"/>
          </a:xfrm>
          <a:prstGeom prst="rect">
            <a:avLst/>
          </a:prstGeom>
        </p:spPr>
      </p:pic>
    </p:spTree>
    <p:extLst>
      <p:ext uri="{BB962C8B-B14F-4D97-AF65-F5344CB8AC3E}">
        <p14:creationId xmlns:p14="http://schemas.microsoft.com/office/powerpoint/2010/main" val="282068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Методы управления </a:t>
            </a:r>
            <a:endParaRPr lang="ru-RU" dirty="0"/>
          </a:p>
        </p:txBody>
      </p:sp>
      <p:graphicFrame>
        <p:nvGraphicFramePr>
          <p:cNvPr id="5" name="Объект 4"/>
          <p:cNvGraphicFramePr>
            <a:graphicFrameLocks noGrp="1"/>
          </p:cNvGraphicFramePr>
          <p:nvPr>
            <p:ph idx="4294967295"/>
            <p:extLst/>
          </p:nvPr>
        </p:nvGraphicFramePr>
        <p:xfrm>
          <a:off x="186907" y="1600200"/>
          <a:ext cx="11861756" cy="5012266"/>
        </p:xfrm>
        <a:graphic>
          <a:graphicData uri="http://schemas.openxmlformats.org/drawingml/2006/table">
            <a:tbl>
              <a:tblPr firstRow="1" bandRow="1">
                <a:tableStyleId>{5C22544A-7EE6-4342-B048-85BDC9FD1C3A}</a:tableStyleId>
              </a:tblPr>
              <a:tblGrid>
                <a:gridCol w="2965439"/>
                <a:gridCol w="2965439"/>
                <a:gridCol w="2965439"/>
                <a:gridCol w="2965439"/>
              </a:tblGrid>
              <a:tr h="494453">
                <a:tc>
                  <a:txBody>
                    <a:bodyPr/>
                    <a:lstStyle/>
                    <a:p>
                      <a:r>
                        <a:rPr lang="ru-RU" sz="2000" dirty="0">
                          <a:effectLst/>
                        </a:rPr>
                        <a:t>Способ</a:t>
                      </a:r>
                    </a:p>
                  </a:txBody>
                  <a:tcPr marL="121920" marR="121920" marT="60960" marB="60960" anchor="ctr"/>
                </a:tc>
                <a:tc>
                  <a:txBody>
                    <a:bodyPr/>
                    <a:lstStyle/>
                    <a:p>
                      <a:r>
                        <a:rPr lang="ru-RU" sz="2000">
                          <a:effectLst/>
                        </a:rPr>
                        <a:t>Условия</a:t>
                      </a:r>
                    </a:p>
                  </a:txBody>
                  <a:tcPr marL="121920" marR="121920" marT="60960" marB="60960" anchor="ctr"/>
                </a:tc>
                <a:tc>
                  <a:txBody>
                    <a:bodyPr/>
                    <a:lstStyle/>
                    <a:p>
                      <a:r>
                        <a:rPr lang="ru-RU" sz="2000">
                          <a:effectLst/>
                        </a:rPr>
                        <a:t>Преимущества</a:t>
                      </a:r>
                    </a:p>
                  </a:txBody>
                  <a:tcPr marL="121920" marR="121920" marT="60960" marB="60960" anchor="ctr"/>
                </a:tc>
                <a:tc>
                  <a:txBody>
                    <a:bodyPr/>
                    <a:lstStyle/>
                    <a:p>
                      <a:r>
                        <a:rPr lang="ru-RU" sz="2000">
                          <a:effectLst/>
                        </a:rPr>
                        <a:t>Недостатки</a:t>
                      </a:r>
                    </a:p>
                  </a:txBody>
                  <a:tcPr marL="121920" marR="121920" marT="60960" marB="60960" anchor="ctr"/>
                </a:tc>
              </a:tr>
              <a:tr h="494453">
                <a:tc gridSpan="4">
                  <a:txBody>
                    <a:bodyPr/>
                    <a:lstStyle/>
                    <a:p>
                      <a:r>
                        <a:rPr lang="ru-RU" sz="2000" dirty="0">
                          <a:effectLst/>
                        </a:rPr>
                        <a:t>«Мягкие» методы</a:t>
                      </a:r>
                    </a:p>
                  </a:txBody>
                  <a:tcPr marL="63500" marR="63500" marT="60960" marB="60960" anchor="ctr"/>
                </a:tc>
                <a:tc hMerge="1">
                  <a:txBody>
                    <a:bodyPr/>
                    <a:lstStyle/>
                    <a:p>
                      <a:endParaRPr lang="ru-RU"/>
                    </a:p>
                  </a:txBody>
                  <a:tcPr/>
                </a:tc>
                <a:tc hMerge="1">
                  <a:txBody>
                    <a:bodyPr/>
                    <a:lstStyle/>
                    <a:p>
                      <a:endParaRPr lang="ru-RU"/>
                    </a:p>
                  </a:txBody>
                  <a:tcPr/>
                </a:tc>
                <a:tc hMerge="1">
                  <a:txBody>
                    <a:bodyPr/>
                    <a:lstStyle/>
                    <a:p>
                      <a:endParaRPr lang="ru-RU"/>
                    </a:p>
                  </a:txBody>
                  <a:tcPr/>
                </a:tc>
              </a:tr>
              <a:tr h="1036320">
                <a:tc>
                  <a:txBody>
                    <a:bodyPr/>
                    <a:lstStyle/>
                    <a:p>
                      <a:r>
                        <a:rPr lang="ru-RU" sz="2000" dirty="0">
                          <a:effectLst/>
                        </a:rPr>
                        <a:t>Информирование и обучение</a:t>
                      </a:r>
                    </a:p>
                  </a:txBody>
                  <a:tcPr marL="63500" marR="63500" marT="60960" marB="60960"/>
                </a:tc>
                <a:tc>
                  <a:txBody>
                    <a:bodyPr/>
                    <a:lstStyle/>
                    <a:p>
                      <a:r>
                        <a:rPr lang="ru-RU" sz="2000" dirty="0">
                          <a:effectLst/>
                        </a:rPr>
                        <a:t>Недостаток информации, нарушение коммуникации</a:t>
                      </a:r>
                    </a:p>
                  </a:txBody>
                  <a:tcPr marL="63500" marR="63500" marT="60960" marB="60960"/>
                </a:tc>
                <a:tc>
                  <a:txBody>
                    <a:bodyPr/>
                    <a:lstStyle/>
                    <a:p>
                      <a:r>
                        <a:rPr lang="ru-RU" sz="2000" dirty="0">
                          <a:effectLst/>
                        </a:rPr>
                        <a:t>Убеждение сотрудников и поддержка изменений</a:t>
                      </a:r>
                    </a:p>
                  </a:txBody>
                  <a:tcPr marL="63500" marR="63500" marT="60960" marB="60960"/>
                </a:tc>
                <a:tc>
                  <a:txBody>
                    <a:bodyPr/>
                    <a:lstStyle/>
                    <a:p>
                      <a:r>
                        <a:rPr lang="ru-RU" sz="2000">
                          <a:effectLst/>
                        </a:rPr>
                        <a:t>Значительные затраты времени и средств</a:t>
                      </a:r>
                    </a:p>
                  </a:txBody>
                  <a:tcPr marL="63500" marR="63500" marT="60960" marB="60960"/>
                </a:tc>
              </a:tr>
              <a:tr h="731520">
                <a:tc>
                  <a:txBody>
                    <a:bodyPr/>
                    <a:lstStyle/>
                    <a:p>
                      <a:r>
                        <a:rPr lang="ru-RU" sz="2000">
                          <a:effectLst/>
                        </a:rPr>
                        <a:t>Стимулирование и поддержка</a:t>
                      </a:r>
                    </a:p>
                  </a:txBody>
                  <a:tcPr marL="63500" marR="63500" marT="60960" marB="60960"/>
                </a:tc>
                <a:tc>
                  <a:txBody>
                    <a:bodyPr/>
                    <a:lstStyle/>
                    <a:p>
                      <a:r>
                        <a:rPr lang="ru-RU" sz="2000" dirty="0">
                          <a:effectLst/>
                        </a:rPr>
                        <a:t>Трудности адаптации у отдельных сотрудников</a:t>
                      </a:r>
                    </a:p>
                  </a:txBody>
                  <a:tcPr marL="63500" marR="63500" marT="60960" marB="60960"/>
                </a:tc>
                <a:tc>
                  <a:txBody>
                    <a:bodyPr/>
                    <a:lstStyle/>
                    <a:p>
                      <a:r>
                        <a:rPr lang="ru-RU" sz="2000" dirty="0">
                          <a:effectLst/>
                        </a:rPr>
                        <a:t>Индивидуальный подход</a:t>
                      </a:r>
                    </a:p>
                  </a:txBody>
                  <a:tcPr marL="63500" marR="63500" marT="60960" marB="60960"/>
                </a:tc>
                <a:tc>
                  <a:txBody>
                    <a:bodyPr/>
                    <a:lstStyle/>
                    <a:p>
                      <a:r>
                        <a:rPr lang="ru-RU" sz="2000">
                          <a:effectLst/>
                        </a:rPr>
                        <a:t>Значительные затраты времени</a:t>
                      </a:r>
                    </a:p>
                  </a:txBody>
                  <a:tcPr marL="63500" marR="63500" marT="60960" marB="60960"/>
                </a:tc>
              </a:tr>
              <a:tr h="2255520">
                <a:tc>
                  <a:txBody>
                    <a:bodyPr/>
                    <a:lstStyle/>
                    <a:p>
                      <a:r>
                        <a:rPr lang="ru-RU" sz="2000" dirty="0">
                          <a:effectLst/>
                        </a:rPr>
                        <a:t>Привлечение к разработке программы изменений</a:t>
                      </a:r>
                    </a:p>
                  </a:txBody>
                  <a:tcPr marL="63500" marR="63500" marT="60960" marB="60960"/>
                </a:tc>
                <a:tc>
                  <a:txBody>
                    <a:bodyPr/>
                    <a:lstStyle/>
                    <a:p>
                      <a:r>
                        <a:rPr lang="ru-RU" sz="2000" dirty="0">
                          <a:effectLst/>
                        </a:rPr>
                        <a:t>Отсутствие разработанной программы изменений</a:t>
                      </a:r>
                    </a:p>
                  </a:txBody>
                  <a:tcPr marL="63500" marR="63500" marT="60960" marB="60960"/>
                </a:tc>
                <a:tc>
                  <a:txBody>
                    <a:bodyPr/>
                    <a:lstStyle/>
                    <a:p>
                      <a:r>
                        <a:rPr lang="ru-RU" sz="2000" dirty="0">
                          <a:effectLst/>
                        </a:rPr>
                        <a:t>Получение дополнительной информации от обладающих информацией сотрудников, более качественное решение</a:t>
                      </a:r>
                    </a:p>
                  </a:txBody>
                  <a:tcPr marL="63500" marR="63500" marT="60960" marB="60960"/>
                </a:tc>
                <a:tc>
                  <a:txBody>
                    <a:bodyPr/>
                    <a:lstStyle/>
                    <a:p>
                      <a:r>
                        <a:rPr lang="ru-RU" sz="2000" dirty="0">
                          <a:effectLst/>
                        </a:rPr>
                        <a:t>Большие затраты времени, необходимость согласования мнений участников группы</a:t>
                      </a:r>
                    </a:p>
                  </a:txBody>
                  <a:tcPr marL="63500" marR="63500" marT="60960" marB="60960"/>
                </a:tc>
              </a:tr>
            </a:tbl>
          </a:graphicData>
        </a:graphic>
      </p:graphicFrame>
      <p:sp>
        <p:nvSpPr>
          <p:cNvPr id="4" name="Номер слайда 3"/>
          <p:cNvSpPr>
            <a:spLocks noGrp="1"/>
          </p:cNvSpPr>
          <p:nvPr>
            <p:ph type="sldNum" sz="quarter" idx="12"/>
          </p:nvPr>
        </p:nvSpPr>
        <p:spPr/>
        <p:txBody>
          <a:bodyPr/>
          <a:lstStyle/>
          <a:p>
            <a:fld id="{725C68B6-61C2-468F-89AB-4B9F7531AA68}" type="slidenum">
              <a:rPr lang="ru-RU" smtClean="0"/>
              <a:pPr/>
              <a:t>27</a:t>
            </a:fld>
            <a:endParaRPr lang="ru-RU"/>
          </a:p>
        </p:txBody>
      </p:sp>
      <p:pic>
        <p:nvPicPr>
          <p:cNvPr id="6" name="Рисунок 5"/>
          <p:cNvPicPr>
            <a:picLocks noChangeAspect="1"/>
          </p:cNvPicPr>
          <p:nvPr/>
        </p:nvPicPr>
        <p:blipFill>
          <a:blip r:embed="rId2"/>
          <a:stretch>
            <a:fillRect/>
          </a:stretch>
        </p:blipFill>
        <p:spPr>
          <a:xfrm>
            <a:off x="186908" y="236898"/>
            <a:ext cx="845385" cy="1032345"/>
          </a:xfrm>
          <a:prstGeom prst="rect">
            <a:avLst/>
          </a:prstGeom>
        </p:spPr>
      </p:pic>
    </p:spTree>
    <p:extLst>
      <p:ext uri="{BB962C8B-B14F-4D97-AF65-F5344CB8AC3E}">
        <p14:creationId xmlns:p14="http://schemas.microsoft.com/office/powerpoint/2010/main" val="3663083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9810749" y="0"/>
            <a:ext cx="2381251" cy="2381251"/>
          </a:xfrm>
          <a:prstGeom prst="rect">
            <a:avLst/>
          </a:prstGeom>
        </p:spPr>
      </p:pic>
      <p:sp>
        <p:nvSpPr>
          <p:cNvPr id="2" name="Заголовок 1"/>
          <p:cNvSpPr>
            <a:spLocks noGrp="1"/>
          </p:cNvSpPr>
          <p:nvPr>
            <p:ph type="title"/>
          </p:nvPr>
        </p:nvSpPr>
        <p:spPr>
          <a:xfrm>
            <a:off x="239349" y="188260"/>
            <a:ext cx="10470776" cy="735107"/>
          </a:xfrm>
        </p:spPr>
        <p:txBody>
          <a:bodyPr>
            <a:noAutofit/>
          </a:bodyPr>
          <a:lstStyle/>
          <a:p>
            <a:pPr algn="ctr"/>
            <a:r>
              <a:rPr lang="ru-RU" sz="3733" dirty="0"/>
              <a:t>Почему нужен психолог в период реформирования</a:t>
            </a:r>
            <a:endParaRPr lang="ru-RU" sz="3733" dirty="0"/>
          </a:p>
        </p:txBody>
      </p:sp>
      <p:sp>
        <p:nvSpPr>
          <p:cNvPr id="3" name="Объект 2"/>
          <p:cNvSpPr>
            <a:spLocks noGrp="1"/>
          </p:cNvSpPr>
          <p:nvPr>
            <p:ph idx="4294967295"/>
          </p:nvPr>
        </p:nvSpPr>
        <p:spPr>
          <a:xfrm>
            <a:off x="1" y="1111625"/>
            <a:ext cx="9932895" cy="5746376"/>
          </a:xfrm>
          <a:prstGeom prst="rect">
            <a:avLst/>
          </a:prstGeom>
        </p:spPr>
        <p:txBody>
          <a:bodyPr>
            <a:normAutofit fontScale="85000" lnSpcReduction="20000"/>
          </a:bodyPr>
          <a:lstStyle/>
          <a:p>
            <a:pPr algn="just"/>
            <a:r>
              <a:rPr lang="ru-RU" dirty="0"/>
              <a:t>При проведении организационных изменений необходимо помнить, что медицинское учреждение как система включает в себя не только формальные </a:t>
            </a:r>
            <a:r>
              <a:rPr lang="ru-RU" dirty="0" smtClean="0"/>
              <a:t>группы, но </a:t>
            </a:r>
            <a:r>
              <a:rPr lang="ru-RU" dirty="0"/>
              <a:t>и неформальные, например, группы «ветеранов» организации или активных </a:t>
            </a:r>
            <a:r>
              <a:rPr lang="ru-RU" dirty="0" smtClean="0"/>
              <a:t>пациентов, работать с которыми и нужно с использований стратегий организационной психологии.</a:t>
            </a:r>
          </a:p>
          <a:p>
            <a:pPr algn="just"/>
            <a:r>
              <a:rPr lang="ru-RU" dirty="0" smtClean="0"/>
              <a:t>Широкое </a:t>
            </a:r>
            <a:r>
              <a:rPr lang="ru-RU" dirty="0"/>
              <a:t>освещение стратегического замысла и консультации перед осуществлением стратегии (в идеале — на стадии планирования) </a:t>
            </a:r>
            <a:r>
              <a:rPr lang="ru-RU" dirty="0" smtClean="0"/>
              <a:t>позволяют уменьшить психологическое сопротивление </a:t>
            </a:r>
            <a:r>
              <a:rPr lang="ru-RU" dirty="0"/>
              <a:t>со стороны </a:t>
            </a:r>
            <a:r>
              <a:rPr lang="ru-RU" dirty="0" smtClean="0"/>
              <a:t>групп, снять негативный эмоциональный накал </a:t>
            </a:r>
            <a:r>
              <a:rPr lang="ru-RU" dirty="0"/>
              <a:t>и выявить, что же действительно беспокоит людей в предложенной стратегии. </a:t>
            </a:r>
            <a:endParaRPr lang="ru-RU" dirty="0" smtClean="0"/>
          </a:p>
          <a:p>
            <a:pPr algn="just"/>
            <a:r>
              <a:rPr lang="ru-RU" dirty="0" smtClean="0"/>
              <a:t>Передача </a:t>
            </a:r>
            <a:r>
              <a:rPr lang="ru-RU" dirty="0"/>
              <a:t>(в порядке обратной связи) результатов организационной диагностики тем подразделениям и группам медицинского учреждения, которые непосредственно затрагивает стратегическое изменение; проведение семинаров и дискуссий, в </a:t>
            </a:r>
            <a:r>
              <a:rPr lang="ru-RU" dirty="0" smtClean="0"/>
              <a:t>которые проводит специалист психолог; </a:t>
            </a:r>
            <a:r>
              <a:rPr lang="ru-RU" dirty="0"/>
              <a:t>организация новой информационной сети, чтобы каждый мог узнать о том, что происходит, и имел возможность выразить свои сомнения. </a:t>
            </a:r>
            <a:endParaRPr lang="ru-RU" dirty="0" smtClean="0"/>
          </a:p>
          <a:p>
            <a:pPr algn="just"/>
            <a:r>
              <a:rPr lang="ru-RU" dirty="0" smtClean="0"/>
              <a:t>Привлечение </a:t>
            </a:r>
            <a:r>
              <a:rPr lang="ru-RU" dirty="0"/>
              <a:t>на свою сторону членов влиятельных и авторитетных неформальных групп в медицинском учреждении </a:t>
            </a:r>
            <a:r>
              <a:rPr lang="ru-RU" dirty="0" smtClean="0"/>
              <a:t>и окружающем социуме оказывает </a:t>
            </a:r>
            <a:r>
              <a:rPr lang="ru-RU" dirty="0"/>
              <a:t>положительное влияние </a:t>
            </a:r>
            <a:r>
              <a:rPr lang="ru-RU" dirty="0" smtClean="0"/>
              <a:t>как на </a:t>
            </a:r>
            <a:r>
              <a:rPr lang="ru-RU" dirty="0"/>
              <a:t>уровне индивидуального сопротивления </a:t>
            </a:r>
            <a:r>
              <a:rPr lang="ru-RU" dirty="0" smtClean="0"/>
              <a:t>изменениям, так и на уровне организации. </a:t>
            </a:r>
            <a:endParaRPr lang="ru-RU" dirty="0"/>
          </a:p>
          <a:p>
            <a:endParaRPr lang="ru-RU" dirty="0"/>
          </a:p>
        </p:txBody>
      </p:sp>
      <p:pic>
        <p:nvPicPr>
          <p:cNvPr id="5" name="Рисунок 4"/>
          <p:cNvPicPr>
            <a:picLocks noChangeAspect="1"/>
          </p:cNvPicPr>
          <p:nvPr/>
        </p:nvPicPr>
        <p:blipFill>
          <a:blip r:embed="rId4"/>
          <a:stretch>
            <a:fillRect/>
          </a:stretch>
        </p:blipFill>
        <p:spPr>
          <a:xfrm>
            <a:off x="1" y="-14849"/>
            <a:ext cx="845385" cy="1032345"/>
          </a:xfrm>
          <a:prstGeom prst="rect">
            <a:avLst/>
          </a:prstGeom>
        </p:spPr>
      </p:pic>
    </p:spTree>
    <p:extLst>
      <p:ext uri="{BB962C8B-B14F-4D97-AF65-F5344CB8AC3E}">
        <p14:creationId xmlns:p14="http://schemas.microsoft.com/office/powerpoint/2010/main" val="222064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3208" y="188639"/>
            <a:ext cx="7090099" cy="1080121"/>
          </a:xfrm>
        </p:spPr>
        <p:txBody>
          <a:bodyPr>
            <a:normAutofit fontScale="90000"/>
          </a:bodyPr>
          <a:lstStyle/>
          <a:p>
            <a:r>
              <a:rPr lang="ru-RU" sz="3100" dirty="0" smtClean="0"/>
              <a:t>Хронометраж времени ожидания  приема врача стоматолога         </a:t>
            </a:r>
            <a:r>
              <a:rPr lang="ru-RU" sz="2800" dirty="0" smtClean="0">
                <a:latin typeface="Times New Roman" pitchFamily="18" charset="0"/>
                <a:cs typeface="Times New Roman" pitchFamily="18" charset="0"/>
              </a:rPr>
              <a:t>.</a:t>
            </a:r>
            <a:r>
              <a:rPr lang="ru-RU" dirty="0" smtClean="0"/>
              <a:t/>
            </a:r>
            <a:br>
              <a:rPr lang="ru-RU" dirty="0" smtClean="0"/>
            </a:br>
            <a:endParaRPr lang="ru-RU" dirty="0"/>
          </a:p>
        </p:txBody>
      </p:sp>
      <p:pic>
        <p:nvPicPr>
          <p:cNvPr id="3" name="Picture 6" descr="F:\ПРАКТИКА\Фото\5IdTWADVDVk.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66000"/>
                    </a14:imgEffect>
                    <a14:imgEffect>
                      <a14:brightnessContrast bright="22000" contrast="19000"/>
                    </a14:imgEffect>
                  </a14:imgLayer>
                </a14:imgProps>
              </a:ext>
              <a:ext uri="{28A0092B-C50C-407E-A947-70E740481C1C}">
                <a14:useLocalDpi xmlns:a14="http://schemas.microsoft.com/office/drawing/2010/main" val="0"/>
              </a:ext>
            </a:extLst>
          </a:blip>
          <a:srcRect/>
          <a:stretch>
            <a:fillRect/>
          </a:stretch>
        </p:blipFill>
        <p:spPr bwMode="auto">
          <a:xfrm>
            <a:off x="10119965" y="3957173"/>
            <a:ext cx="2033190" cy="28354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Анастасия\Desktop\7FtDuzr_k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6" y="763105"/>
            <a:ext cx="2268252" cy="3024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Анастасия\Desktop\IMG_4071-17-07-17-09-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128819" y="432048"/>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ПРАКТИКА\Фото\1RuWViNxbA0.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33000" contrast="18000"/>
                    </a14:imgEffect>
                  </a14:imgLayer>
                </a14:imgProps>
              </a:ext>
              <a:ext uri="{28A0092B-C50C-407E-A947-70E740481C1C}">
                <a14:useLocalDpi xmlns:a14="http://schemas.microsoft.com/office/drawing/2010/main" val="0"/>
              </a:ext>
            </a:extLst>
          </a:blip>
          <a:srcRect/>
          <a:stretch>
            <a:fillRect/>
          </a:stretch>
        </p:blipFill>
        <p:spPr bwMode="auto">
          <a:xfrm>
            <a:off x="3162450" y="4822158"/>
            <a:ext cx="2874487" cy="21057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Анастасия\Desktop\1vaaRSEHRU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323" t="-10460" r="4323" b="19585"/>
          <a:stretch/>
        </p:blipFill>
        <p:spPr bwMode="auto">
          <a:xfrm>
            <a:off x="6792787" y="4051505"/>
            <a:ext cx="2370617" cy="28763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Таблица 16"/>
          <p:cNvGraphicFramePr>
            <a:graphicFrameLocks noGrp="1"/>
          </p:cNvGraphicFramePr>
          <p:nvPr>
            <p:extLst>
              <p:ext uri="{D42A27DB-BD31-4B8C-83A1-F6EECF244321}">
                <p14:modId xmlns:p14="http://schemas.microsoft.com/office/powerpoint/2010/main" val="530727224"/>
              </p:ext>
            </p:extLst>
          </p:nvPr>
        </p:nvGraphicFramePr>
        <p:xfrm>
          <a:off x="2313208" y="1268761"/>
          <a:ext cx="7247658" cy="3078631"/>
        </p:xfrm>
        <a:graphic>
          <a:graphicData uri="http://schemas.openxmlformats.org/drawingml/2006/table">
            <a:tbl>
              <a:tblPr firstRow="1" bandRow="1">
                <a:tableStyleId>{5C22544A-7EE6-4342-B048-85BDC9FD1C3A}</a:tableStyleId>
              </a:tblPr>
              <a:tblGrid>
                <a:gridCol w="3874713"/>
                <a:gridCol w="2167381"/>
                <a:gridCol w="1205564"/>
              </a:tblGrid>
              <a:tr h="436630">
                <a:tc>
                  <a:txBody>
                    <a:bodyPr/>
                    <a:lstStyle/>
                    <a:p>
                      <a:pPr algn="ctr">
                        <a:spcAft>
                          <a:spcPts val="0"/>
                        </a:spcAft>
                      </a:pPr>
                      <a:r>
                        <a:rPr lang="ru-RU" sz="1200" kern="1200" dirty="0">
                          <a:effectLst/>
                        </a:rPr>
                        <a:t>Показатель</a:t>
                      </a:r>
                      <a:endParaRPr lang="ru-RU" sz="1200" dirty="0">
                        <a:effectLst/>
                        <a:latin typeface="Calibri"/>
                        <a:ea typeface="Times New Roman"/>
                      </a:endParaRPr>
                    </a:p>
                  </a:txBody>
                  <a:tcPr marL="67351" marR="67351" marT="33676" marB="33676" anchor="ctr"/>
                </a:tc>
                <a:tc>
                  <a:txBody>
                    <a:bodyPr/>
                    <a:lstStyle/>
                    <a:p>
                      <a:pPr algn="ctr">
                        <a:lnSpc>
                          <a:spcPct val="107000"/>
                        </a:lnSpc>
                        <a:spcAft>
                          <a:spcPts val="0"/>
                        </a:spcAft>
                      </a:pPr>
                      <a:r>
                        <a:rPr lang="ru-RU" sz="1200" kern="1200" dirty="0">
                          <a:effectLst/>
                        </a:rPr>
                        <a:t>Текущее состояние</a:t>
                      </a:r>
                      <a:endParaRPr lang="ru-RU" sz="1200" dirty="0">
                        <a:effectLst/>
                        <a:latin typeface="Calibri"/>
                        <a:ea typeface="Calibri"/>
                        <a:cs typeface="Times New Roman"/>
                      </a:endParaRPr>
                    </a:p>
                  </a:txBody>
                  <a:tcPr marL="67351" marR="67351" marT="33676" marB="33676" anchor="ctr"/>
                </a:tc>
                <a:tc>
                  <a:txBody>
                    <a:bodyPr/>
                    <a:lstStyle/>
                    <a:p>
                      <a:pPr algn="ctr">
                        <a:lnSpc>
                          <a:spcPct val="107000"/>
                        </a:lnSpc>
                        <a:spcAft>
                          <a:spcPts val="0"/>
                        </a:spcAft>
                      </a:pPr>
                      <a:r>
                        <a:rPr lang="ru-RU" sz="1200" kern="1200" dirty="0">
                          <a:effectLst/>
                        </a:rPr>
                        <a:t>Цель</a:t>
                      </a:r>
                      <a:endParaRPr lang="ru-RU" sz="1200" dirty="0">
                        <a:effectLst/>
                        <a:latin typeface="Calibri"/>
                        <a:ea typeface="Calibri"/>
                        <a:cs typeface="Times New Roman"/>
                      </a:endParaRPr>
                    </a:p>
                  </a:txBody>
                  <a:tcPr marL="67351" marR="67351" marT="33676" marB="33676" anchor="ctr"/>
                </a:tc>
              </a:tr>
              <a:tr h="703204">
                <a:tc>
                  <a:txBody>
                    <a:bodyPr/>
                    <a:lstStyle/>
                    <a:p>
                      <a:pPr algn="l">
                        <a:spcAft>
                          <a:spcPts val="0"/>
                        </a:spcAft>
                      </a:pPr>
                      <a:r>
                        <a:rPr lang="ru-RU" sz="1050" kern="1200" dirty="0">
                          <a:effectLst/>
                        </a:rPr>
                        <a:t>Время протекания процесса ожидания. оформления медицинской документации  </a:t>
                      </a:r>
                      <a:endParaRPr lang="ru-RU" sz="1050" dirty="0">
                        <a:effectLst/>
                        <a:latin typeface="Calibri"/>
                        <a:ea typeface="Times New Roman"/>
                      </a:endParaRPr>
                    </a:p>
                  </a:txBody>
                  <a:tcPr marL="67351" marR="67351" marT="33676" marB="33676" anchor="ctr"/>
                </a:tc>
                <a:tc>
                  <a:txBody>
                    <a:bodyPr/>
                    <a:lstStyle/>
                    <a:p>
                      <a:pPr algn="ctr">
                        <a:lnSpc>
                          <a:spcPct val="107000"/>
                        </a:lnSpc>
                        <a:spcAft>
                          <a:spcPts val="0"/>
                        </a:spcAft>
                      </a:pPr>
                      <a:r>
                        <a:rPr lang="ru-RU" sz="1600" b="1" kern="1200" dirty="0">
                          <a:effectLst/>
                        </a:rPr>
                        <a:t>12 </a:t>
                      </a:r>
                      <a:r>
                        <a:rPr lang="ru-RU" sz="1400" kern="1200" dirty="0">
                          <a:effectLst/>
                        </a:rPr>
                        <a:t>мин 58 сек</a:t>
                      </a:r>
                      <a:endParaRPr lang="ru-RU" sz="1100" dirty="0">
                        <a:effectLst/>
                        <a:latin typeface="Calibri"/>
                        <a:ea typeface="Calibri"/>
                        <a:cs typeface="Times New Roman"/>
                      </a:endParaRPr>
                    </a:p>
                  </a:txBody>
                  <a:tcPr marL="67351" marR="67351" marT="33676" marB="33676" anchor="ctr"/>
                </a:tc>
                <a:tc>
                  <a:txBody>
                    <a:bodyPr/>
                    <a:lstStyle/>
                    <a:p>
                      <a:pPr algn="ctr">
                        <a:lnSpc>
                          <a:spcPct val="107000"/>
                        </a:lnSpc>
                        <a:spcAft>
                          <a:spcPts val="0"/>
                        </a:spcAft>
                      </a:pPr>
                      <a:r>
                        <a:rPr lang="ru-RU" sz="1400" b="1" kern="1200" dirty="0">
                          <a:effectLst/>
                        </a:rPr>
                        <a:t>6 </a:t>
                      </a:r>
                      <a:r>
                        <a:rPr lang="ru-RU" sz="1400" kern="1200" dirty="0">
                          <a:effectLst/>
                        </a:rPr>
                        <a:t>мин </a:t>
                      </a:r>
                      <a:endParaRPr lang="ru-RU" sz="1100" dirty="0">
                        <a:effectLst/>
                        <a:latin typeface="Calibri"/>
                        <a:ea typeface="Calibri"/>
                        <a:cs typeface="Times New Roman"/>
                      </a:endParaRPr>
                    </a:p>
                  </a:txBody>
                  <a:tcPr marL="67351" marR="67351" marT="33676" marB="33676" anchor="ctr"/>
                </a:tc>
              </a:tr>
              <a:tr h="864096">
                <a:tc>
                  <a:txBody>
                    <a:bodyPr/>
                    <a:lstStyle/>
                    <a:p>
                      <a:pPr algn="l">
                        <a:spcAft>
                          <a:spcPts val="0"/>
                        </a:spcAft>
                      </a:pPr>
                      <a:r>
                        <a:rPr lang="ru-RU" sz="1050" kern="1200" dirty="0">
                          <a:effectLst/>
                        </a:rPr>
                        <a:t>В </a:t>
                      </a:r>
                      <a:r>
                        <a:rPr lang="ru-RU" sz="1050" kern="1200" dirty="0" err="1">
                          <a:effectLst/>
                        </a:rPr>
                        <a:t>т.ч</a:t>
                      </a:r>
                      <a:r>
                        <a:rPr lang="ru-RU" sz="1050" kern="1200" dirty="0">
                          <a:effectLst/>
                        </a:rPr>
                        <a:t>. время протекания процесса оформления первичной амбулаторной карты</a:t>
                      </a:r>
                      <a:endParaRPr lang="ru-RU" sz="1050" dirty="0">
                        <a:effectLst/>
                        <a:latin typeface="Calibri"/>
                        <a:ea typeface="Times New Roman"/>
                      </a:endParaRPr>
                    </a:p>
                  </a:txBody>
                  <a:tcPr marL="67351" marR="67351" marT="33676" marB="33676" anchor="ctr"/>
                </a:tc>
                <a:tc>
                  <a:txBody>
                    <a:bodyPr/>
                    <a:lstStyle/>
                    <a:p>
                      <a:pPr algn="ctr">
                        <a:lnSpc>
                          <a:spcPct val="107000"/>
                        </a:lnSpc>
                        <a:spcAft>
                          <a:spcPts val="0"/>
                        </a:spcAft>
                      </a:pPr>
                      <a:r>
                        <a:rPr lang="ru-RU" sz="1400" b="1" kern="1200" dirty="0">
                          <a:effectLst/>
                        </a:rPr>
                        <a:t>3 </a:t>
                      </a:r>
                      <a:r>
                        <a:rPr lang="ru-RU" sz="1400" kern="1200" dirty="0">
                          <a:effectLst/>
                        </a:rPr>
                        <a:t>мин 42 сек.</a:t>
                      </a:r>
                      <a:endParaRPr lang="ru-RU" sz="1100" dirty="0">
                        <a:effectLst/>
                        <a:latin typeface="Calibri"/>
                        <a:ea typeface="Calibri"/>
                        <a:cs typeface="Times New Roman"/>
                      </a:endParaRPr>
                    </a:p>
                  </a:txBody>
                  <a:tcPr marL="67351" marR="67351" marT="33676" marB="33676" anchor="ctr"/>
                </a:tc>
                <a:tc>
                  <a:txBody>
                    <a:bodyPr/>
                    <a:lstStyle/>
                    <a:p>
                      <a:pPr algn="ctr">
                        <a:lnSpc>
                          <a:spcPct val="107000"/>
                        </a:lnSpc>
                        <a:spcAft>
                          <a:spcPts val="0"/>
                        </a:spcAft>
                      </a:pPr>
                      <a:r>
                        <a:rPr lang="ru-RU" sz="1400" b="1" kern="1200" dirty="0">
                          <a:effectLst/>
                        </a:rPr>
                        <a:t>2</a:t>
                      </a:r>
                      <a:r>
                        <a:rPr lang="ru-RU" sz="1400" kern="1200" dirty="0">
                          <a:effectLst/>
                        </a:rPr>
                        <a:t> мин</a:t>
                      </a:r>
                      <a:endParaRPr lang="ru-RU" sz="1100" dirty="0">
                        <a:effectLst/>
                        <a:latin typeface="Calibri"/>
                        <a:ea typeface="Calibri"/>
                        <a:cs typeface="Times New Roman"/>
                      </a:endParaRPr>
                    </a:p>
                  </a:txBody>
                  <a:tcPr marL="67351" marR="67351" marT="33676" marB="33676" anchor="ctr"/>
                </a:tc>
              </a:tr>
              <a:tr h="576064">
                <a:tc>
                  <a:txBody>
                    <a:bodyPr/>
                    <a:lstStyle/>
                    <a:p>
                      <a:pPr algn="l">
                        <a:spcAft>
                          <a:spcPts val="0"/>
                        </a:spcAft>
                      </a:pPr>
                      <a:r>
                        <a:rPr lang="ru-RU" sz="1050" kern="1200" dirty="0">
                          <a:effectLst/>
                        </a:rPr>
                        <a:t>В </a:t>
                      </a:r>
                      <a:r>
                        <a:rPr lang="ru-RU" sz="1050" kern="1200" dirty="0" err="1">
                          <a:effectLst/>
                        </a:rPr>
                        <a:t>т.ч</a:t>
                      </a:r>
                      <a:r>
                        <a:rPr lang="ru-RU" sz="1050" kern="1200" dirty="0">
                          <a:effectLst/>
                        </a:rPr>
                        <a:t>. время протекания процесса подбора амбулаторной карты и оформления </a:t>
                      </a:r>
                      <a:r>
                        <a:rPr lang="ru-RU" sz="1050" kern="1200" dirty="0" err="1">
                          <a:effectLst/>
                        </a:rPr>
                        <a:t>ТАПа</a:t>
                      </a:r>
                      <a:endParaRPr lang="ru-RU" sz="1050" dirty="0">
                        <a:effectLst/>
                        <a:latin typeface="Calibri"/>
                        <a:ea typeface="Times New Roman"/>
                      </a:endParaRPr>
                    </a:p>
                  </a:txBody>
                  <a:tcPr marL="50514" marR="50514" marT="25569" marB="25569" anchor="ctr"/>
                </a:tc>
                <a:tc>
                  <a:txBody>
                    <a:bodyPr/>
                    <a:lstStyle/>
                    <a:p>
                      <a:pPr algn="ctr">
                        <a:lnSpc>
                          <a:spcPct val="107000"/>
                        </a:lnSpc>
                        <a:spcAft>
                          <a:spcPts val="0"/>
                        </a:spcAft>
                      </a:pPr>
                      <a:r>
                        <a:rPr lang="ru-RU" sz="1300" b="1" kern="1200" dirty="0">
                          <a:effectLst/>
                        </a:rPr>
                        <a:t>4 </a:t>
                      </a:r>
                      <a:r>
                        <a:rPr lang="ru-RU" sz="1300" kern="1200" dirty="0">
                          <a:effectLst/>
                        </a:rPr>
                        <a:t>мин 15 сек.</a:t>
                      </a:r>
                      <a:endParaRPr lang="ru-RU" sz="1100" dirty="0">
                        <a:effectLst/>
                        <a:latin typeface="Calibri"/>
                        <a:ea typeface="Calibri"/>
                        <a:cs typeface="Times New Roman"/>
                      </a:endParaRPr>
                    </a:p>
                  </a:txBody>
                  <a:tcPr marL="50514" marR="50514" marT="25569" marB="25569" anchor="ctr"/>
                </a:tc>
                <a:tc>
                  <a:txBody>
                    <a:bodyPr/>
                    <a:lstStyle/>
                    <a:p>
                      <a:pPr algn="ctr">
                        <a:lnSpc>
                          <a:spcPct val="107000"/>
                        </a:lnSpc>
                        <a:spcAft>
                          <a:spcPts val="0"/>
                        </a:spcAft>
                      </a:pPr>
                      <a:r>
                        <a:rPr lang="ru-RU" sz="1300" b="1" kern="1200" dirty="0">
                          <a:effectLst/>
                        </a:rPr>
                        <a:t>2 </a:t>
                      </a:r>
                      <a:r>
                        <a:rPr lang="ru-RU" sz="1300" kern="1200" dirty="0">
                          <a:effectLst/>
                        </a:rPr>
                        <a:t>мин 15 сек</a:t>
                      </a:r>
                      <a:endParaRPr lang="ru-RU" sz="1100" dirty="0">
                        <a:effectLst/>
                        <a:latin typeface="Calibri"/>
                        <a:ea typeface="Calibri"/>
                        <a:cs typeface="Times New Roman"/>
                      </a:endParaRPr>
                    </a:p>
                  </a:txBody>
                  <a:tcPr marL="50514" marR="50514" marT="25569" marB="25569" anchor="ctr"/>
                </a:tc>
              </a:tr>
              <a:tr h="498637">
                <a:tc>
                  <a:txBody>
                    <a:bodyPr/>
                    <a:lstStyle/>
                    <a:p>
                      <a:pPr algn="l">
                        <a:spcAft>
                          <a:spcPts val="0"/>
                        </a:spcAft>
                      </a:pPr>
                      <a:r>
                        <a:rPr lang="ru-RU" sz="1050" kern="1200" dirty="0">
                          <a:effectLst/>
                        </a:rPr>
                        <a:t>Итого ожидание приема у врача</a:t>
                      </a:r>
                      <a:endParaRPr lang="ru-RU" sz="1050" dirty="0">
                        <a:effectLst/>
                        <a:latin typeface="Calibri"/>
                        <a:ea typeface="Times New Roman"/>
                      </a:endParaRPr>
                    </a:p>
                  </a:txBody>
                  <a:tcPr marL="67351" marR="67351" marT="33676" marB="33676" anchor="ctr"/>
                </a:tc>
                <a:tc>
                  <a:txBody>
                    <a:bodyPr/>
                    <a:lstStyle/>
                    <a:p>
                      <a:pPr algn="ctr">
                        <a:lnSpc>
                          <a:spcPct val="107000"/>
                        </a:lnSpc>
                        <a:spcAft>
                          <a:spcPts val="0"/>
                        </a:spcAft>
                      </a:pPr>
                      <a:r>
                        <a:rPr lang="ru-RU" sz="1400" b="1" kern="1200" dirty="0">
                          <a:effectLst/>
                        </a:rPr>
                        <a:t>20 </a:t>
                      </a:r>
                      <a:r>
                        <a:rPr lang="ru-RU" sz="1400" kern="1200" dirty="0">
                          <a:effectLst/>
                        </a:rPr>
                        <a:t>мин</a:t>
                      </a:r>
                      <a:endParaRPr lang="ru-RU" sz="1100" dirty="0">
                        <a:effectLst/>
                        <a:latin typeface="Calibri"/>
                        <a:ea typeface="Calibri"/>
                        <a:cs typeface="Times New Roman"/>
                      </a:endParaRPr>
                    </a:p>
                  </a:txBody>
                  <a:tcPr marL="67351" marR="67351" marT="33676" marB="33676" anchor="ctr"/>
                </a:tc>
                <a:tc>
                  <a:txBody>
                    <a:bodyPr/>
                    <a:lstStyle/>
                    <a:p>
                      <a:pPr algn="ctr">
                        <a:lnSpc>
                          <a:spcPct val="107000"/>
                        </a:lnSpc>
                        <a:spcAft>
                          <a:spcPts val="0"/>
                        </a:spcAft>
                      </a:pPr>
                      <a:r>
                        <a:rPr lang="ru-RU" sz="1400" b="1" kern="1200" dirty="0">
                          <a:effectLst/>
                        </a:rPr>
                        <a:t>10</a:t>
                      </a:r>
                      <a:r>
                        <a:rPr lang="ru-RU" sz="1400" kern="1200" dirty="0">
                          <a:effectLst/>
                        </a:rPr>
                        <a:t> мин </a:t>
                      </a:r>
                      <a:endParaRPr lang="ru-RU" sz="1100" dirty="0">
                        <a:effectLst/>
                        <a:latin typeface="Calibri"/>
                        <a:ea typeface="Calibri"/>
                        <a:cs typeface="Times New Roman"/>
                      </a:endParaRPr>
                    </a:p>
                  </a:txBody>
                  <a:tcPr marL="67351" marR="67351" marT="33676" marB="33676" anchor="ctr"/>
                </a:tc>
              </a:tr>
            </a:tbl>
          </a:graphicData>
        </a:graphic>
      </p:graphicFrame>
      <p:sp>
        <p:nvSpPr>
          <p:cNvPr id="18" name="Rectangle 2"/>
          <p:cNvSpPr>
            <a:spLocks noChangeArrowheads="1"/>
          </p:cNvSpPr>
          <p:nvPr/>
        </p:nvSpPr>
        <p:spPr bwMode="auto">
          <a:xfrm>
            <a:off x="3197226"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sp>
        <p:nvSpPr>
          <p:cNvPr id="19" name="Заголовок 1"/>
          <p:cNvSpPr txBox="1">
            <a:spLocks/>
          </p:cNvSpPr>
          <p:nvPr/>
        </p:nvSpPr>
        <p:spPr bwMode="auto">
          <a:xfrm>
            <a:off x="2871738" y="6175791"/>
            <a:ext cx="770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fontAlgn="base">
              <a:spcBef>
                <a:spcPct val="0"/>
              </a:spcBef>
              <a:spcAft>
                <a:spcPct val="0"/>
              </a:spcAft>
            </a:pPr>
            <a:endParaRPr lang="ru-RU">
              <a:latin typeface="Arial" pitchFamily="34" charset="0"/>
              <a:cs typeface="Arial" pitchFamily="34" charset="0"/>
            </a:endParaRPr>
          </a:p>
        </p:txBody>
      </p:sp>
      <p:sp>
        <p:nvSpPr>
          <p:cNvPr id="20" name="Rectangle 3"/>
          <p:cNvSpPr>
            <a:spLocks noChangeArrowheads="1"/>
          </p:cNvSpPr>
          <p:nvPr/>
        </p:nvSpPr>
        <p:spPr bwMode="auto">
          <a:xfrm>
            <a:off x="3197226" y="24013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pic>
        <p:nvPicPr>
          <p:cNvPr id="11" name="Picture 6" descr="C:\Users\Анастасия\Desktop\-StV4Ih7pmQ.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706" y="5085808"/>
            <a:ext cx="2070075" cy="177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47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1"/>
            <a:ext cx="10364451" cy="996286"/>
          </a:xfrm>
        </p:spPr>
        <p:txBody>
          <a:bodyPr>
            <a:normAutofit fontScale="90000"/>
          </a:bodyPr>
          <a:lstStyle/>
          <a:p>
            <a:r>
              <a:rPr lang="ru-RU" dirty="0" smtClean="0"/>
              <a:t>Уровни планирования внедрения  «бережливых технологий» в медицинской организации </a:t>
            </a:r>
            <a:endParaRPr lang="ru-RU" dirty="0"/>
          </a:p>
        </p:txBody>
      </p:sp>
      <p:sp>
        <p:nvSpPr>
          <p:cNvPr id="3" name="Объект 2"/>
          <p:cNvSpPr>
            <a:spLocks noGrp="1"/>
          </p:cNvSpPr>
          <p:nvPr>
            <p:ph sz="quarter" idx="13"/>
          </p:nvPr>
        </p:nvSpPr>
        <p:spPr>
          <a:xfrm>
            <a:off x="0" y="1105468"/>
            <a:ext cx="12192000" cy="5622877"/>
          </a:xfrm>
        </p:spPr>
        <p:txBody>
          <a:bodyPr>
            <a:normAutofit fontScale="92500"/>
          </a:bodyPr>
          <a:lstStyle/>
          <a:p>
            <a:pPr algn="just"/>
            <a:r>
              <a:rPr lang="ru-RU" dirty="0" smtClean="0"/>
              <a:t>1. </a:t>
            </a:r>
            <a:r>
              <a:rPr lang="ru-RU" u="sng" dirty="0" smtClean="0"/>
              <a:t>стратегический уровень </a:t>
            </a:r>
            <a:r>
              <a:rPr lang="ru-RU" dirty="0"/>
              <a:t>производственного планирования </a:t>
            </a:r>
            <a:r>
              <a:rPr lang="ru-RU" dirty="0" smtClean="0"/>
              <a:t> - должна </a:t>
            </a:r>
            <a:r>
              <a:rPr lang="ru-RU" dirty="0"/>
              <a:t>решаться задача </a:t>
            </a:r>
            <a:r>
              <a:rPr lang="ru-RU" b="1" dirty="0"/>
              <a:t>формирования производственной программы на планируемый период с </a:t>
            </a:r>
            <a:r>
              <a:rPr lang="ru-RU" b="1" dirty="0" smtClean="0"/>
              <a:t>учетом возможностей медицинской организации</a:t>
            </a:r>
            <a:r>
              <a:rPr lang="ru-RU" dirty="0" smtClean="0"/>
              <a:t>, действующего законодательства, принятого </a:t>
            </a:r>
            <a:r>
              <a:rPr lang="ru-RU" dirty="0"/>
              <a:t>на данный период, мощности </a:t>
            </a:r>
            <a:r>
              <a:rPr lang="ru-RU" dirty="0" smtClean="0"/>
              <a:t>медицинского учреждения и финансовой успешности. </a:t>
            </a:r>
            <a:r>
              <a:rPr lang="ru-RU" dirty="0"/>
              <a:t>Результатом решения данной задачи должен </a:t>
            </a:r>
            <a:r>
              <a:rPr lang="ru-RU" dirty="0" smtClean="0"/>
              <a:t>стать </a:t>
            </a:r>
            <a:r>
              <a:rPr lang="ru-RU" dirty="0"/>
              <a:t>календарный план внедрения  «бережливых технологий» в медицинской </a:t>
            </a:r>
            <a:r>
              <a:rPr lang="ru-RU" dirty="0" smtClean="0"/>
              <a:t>организации, </a:t>
            </a:r>
            <a:r>
              <a:rPr lang="ru-RU" dirty="0"/>
              <a:t>оптимальный по критериям своевременности </a:t>
            </a:r>
            <a:r>
              <a:rPr lang="ru-RU" dirty="0" smtClean="0"/>
              <a:t> </a:t>
            </a:r>
            <a:r>
              <a:rPr lang="ru-RU" dirty="0"/>
              <a:t>выгодности (прибыльности) для </a:t>
            </a:r>
            <a:r>
              <a:rPr lang="ru-RU" dirty="0" smtClean="0"/>
              <a:t>учреждения </a:t>
            </a:r>
            <a:r>
              <a:rPr lang="ru-RU" dirty="0"/>
              <a:t>при ограничениях на мощность и ресурсы предприятия</a:t>
            </a:r>
            <a:r>
              <a:rPr lang="ru-RU" dirty="0" smtClean="0"/>
              <a:t>.</a:t>
            </a:r>
            <a:endParaRPr lang="ru-RU" dirty="0"/>
          </a:p>
          <a:p>
            <a:pPr algn="just"/>
            <a:r>
              <a:rPr lang="ru-RU" dirty="0" smtClean="0"/>
              <a:t>2. </a:t>
            </a:r>
            <a:r>
              <a:rPr lang="ru-RU" u="sng" dirty="0" smtClean="0"/>
              <a:t>тактический уровень </a:t>
            </a:r>
            <a:r>
              <a:rPr lang="ru-RU" dirty="0"/>
              <a:t>производственного планирования </a:t>
            </a:r>
            <a:r>
              <a:rPr lang="ru-RU" dirty="0" smtClean="0"/>
              <a:t>- в </a:t>
            </a:r>
            <a:r>
              <a:rPr lang="ru-RU" dirty="0"/>
              <a:t>большей степени, чем на стратегическом уровне, </a:t>
            </a:r>
            <a:r>
              <a:rPr lang="ru-RU" b="1" dirty="0"/>
              <a:t>учитываются интересы </a:t>
            </a:r>
            <a:r>
              <a:rPr lang="ru-RU" b="1" dirty="0" smtClean="0"/>
              <a:t>подразделений </a:t>
            </a:r>
            <a:r>
              <a:rPr lang="ru-RU" dirty="0" smtClean="0"/>
              <a:t>медицинской организации.</a:t>
            </a:r>
            <a:endParaRPr lang="ru-RU" dirty="0"/>
          </a:p>
          <a:p>
            <a:pPr algn="just"/>
            <a:r>
              <a:rPr lang="ru-RU" dirty="0" smtClean="0"/>
              <a:t>3.  </a:t>
            </a:r>
            <a:r>
              <a:rPr lang="ru-RU" u="sng" dirty="0" smtClean="0"/>
              <a:t>оперативный уровень </a:t>
            </a:r>
            <a:r>
              <a:rPr lang="ru-RU" dirty="0"/>
              <a:t>производственного </a:t>
            </a:r>
            <a:r>
              <a:rPr lang="ru-RU" dirty="0" smtClean="0"/>
              <a:t>планирования - решается </a:t>
            </a:r>
            <a:r>
              <a:rPr lang="ru-RU" dirty="0"/>
              <a:t>задача оперативного управления </a:t>
            </a:r>
            <a:r>
              <a:rPr lang="ru-RU" dirty="0" smtClean="0"/>
              <a:t>подразделениями медицинской организации. </a:t>
            </a:r>
            <a:r>
              <a:rPr lang="ru-RU" dirty="0"/>
              <a:t>Эта задача также должна быть направлена на </a:t>
            </a:r>
            <a:r>
              <a:rPr lang="ru-RU" b="1" dirty="0"/>
              <a:t>сокращение производственных затрат с учетом специфики конкретного </a:t>
            </a:r>
            <a:r>
              <a:rPr lang="ru-RU" b="1" dirty="0" smtClean="0"/>
              <a:t>направления деятельности медицинской организации</a:t>
            </a:r>
            <a:r>
              <a:rPr lang="ru-RU" dirty="0" smtClean="0"/>
              <a:t>, </a:t>
            </a:r>
            <a:r>
              <a:rPr lang="ru-RU" dirty="0"/>
              <a:t>при этом не оказывая отрицательного влияния на принятый на тактическом уровне план </a:t>
            </a:r>
            <a:r>
              <a:rPr lang="ru-RU" dirty="0" smtClean="0"/>
              <a:t>работы медицинского учреждения.</a:t>
            </a:r>
            <a:endParaRPr lang="ru-RU" dirty="0"/>
          </a:p>
        </p:txBody>
      </p:sp>
    </p:spTree>
    <p:extLst>
      <p:ext uri="{BB962C8B-B14F-4D97-AF65-F5344CB8AC3E}">
        <p14:creationId xmlns:p14="http://schemas.microsoft.com/office/powerpoint/2010/main" val="1058035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инфомат</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5735" y="1196752"/>
            <a:ext cx="3901440" cy="259842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4077072"/>
            <a:ext cx="3901440" cy="259842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2" y="1214289"/>
            <a:ext cx="3901440" cy="2598420"/>
          </a:xfrm>
          <a:prstGeom prst="rect">
            <a:avLst/>
          </a:prstGeom>
        </p:spPr>
      </p:pic>
      <p:pic>
        <p:nvPicPr>
          <p:cNvPr id="1026" name="Picture 2" descr="C:\Users\СП №3\Desktop\бережливая поликлиник\КОЛЛАЖ\расписание инфомат Лу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5735" y="4056978"/>
            <a:ext cx="3901440" cy="253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21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Call </a:t>
            </a:r>
            <a:r>
              <a:rPr lang="ru-RU" smtClean="0"/>
              <a:t>центр</a:t>
            </a:r>
            <a:endParaRPr lang="ru-RU"/>
          </a:p>
        </p:txBody>
      </p:sp>
      <p:pic>
        <p:nvPicPr>
          <p:cNvPr id="2050" name="Picture 2" descr="F:\IMG_5240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641" y="0"/>
            <a:ext cx="3437359" cy="458112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35560" y="1812549"/>
            <a:ext cx="4572000" cy="2985433"/>
          </a:xfrm>
          <a:prstGeom prst="rect">
            <a:avLst/>
          </a:prstGeom>
        </p:spPr>
        <p:txBody>
          <a:bodyPr>
            <a:spAutoFit/>
          </a:bodyPr>
          <a:lstStyle/>
          <a:p>
            <a:r>
              <a:rPr lang="ru-RU" sz="3200" b="1" dirty="0"/>
              <a:t>5000 </a:t>
            </a:r>
            <a:r>
              <a:rPr lang="ru-RU" dirty="0"/>
              <a:t>звонков в </a:t>
            </a:r>
            <a:r>
              <a:rPr lang="ru-RU" dirty="0"/>
              <a:t>месяц</a:t>
            </a:r>
          </a:p>
          <a:p>
            <a:endParaRPr lang="ru-RU" dirty="0"/>
          </a:p>
          <a:p>
            <a:r>
              <a:rPr lang="ru-RU" sz="2800" b="1" dirty="0"/>
              <a:t>250</a:t>
            </a:r>
            <a:r>
              <a:rPr lang="ru-RU" dirty="0"/>
              <a:t> звонков в </a:t>
            </a:r>
            <a:r>
              <a:rPr lang="ru-RU" dirty="0"/>
              <a:t>день</a:t>
            </a:r>
          </a:p>
          <a:p>
            <a:endParaRPr lang="ru-RU" dirty="0"/>
          </a:p>
          <a:p>
            <a:r>
              <a:rPr lang="ru-RU" sz="2800" b="1" dirty="0"/>
              <a:t>2 </a:t>
            </a:r>
            <a:r>
              <a:rPr lang="ru-RU" dirty="0"/>
              <a:t>мин</a:t>
            </a:r>
            <a:r>
              <a:rPr lang="ru-RU" sz="2800" b="1" dirty="0"/>
              <a:t>. </a:t>
            </a:r>
            <a:r>
              <a:rPr lang="ru-RU" sz="2800" b="1" dirty="0"/>
              <a:t>5</a:t>
            </a:r>
            <a:r>
              <a:rPr lang="ru-RU" dirty="0"/>
              <a:t> сек.  </a:t>
            </a:r>
            <a:r>
              <a:rPr lang="ru-RU" dirty="0"/>
              <a:t>средняя </a:t>
            </a:r>
            <a:endParaRPr lang="ru-RU" dirty="0"/>
          </a:p>
          <a:p>
            <a:r>
              <a:rPr lang="ru-RU" dirty="0"/>
              <a:t>продолжительность разговора</a:t>
            </a:r>
          </a:p>
          <a:p>
            <a:endParaRPr lang="ru-RU" dirty="0"/>
          </a:p>
          <a:p>
            <a:r>
              <a:rPr lang="ru-RU" sz="2800" b="1" dirty="0"/>
              <a:t>8, 5 </a:t>
            </a:r>
            <a:r>
              <a:rPr lang="ru-RU" dirty="0"/>
              <a:t>часов в день телефонные разговоры</a:t>
            </a:r>
          </a:p>
        </p:txBody>
      </p:sp>
    </p:spTree>
    <p:extLst>
      <p:ext uri="{BB962C8B-B14F-4D97-AF65-F5344CB8AC3E}">
        <p14:creationId xmlns:p14="http://schemas.microsoft.com/office/powerpoint/2010/main" val="2257252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2002" y="609600"/>
            <a:ext cx="9049980" cy="987188"/>
          </a:xfrm>
        </p:spPr>
        <p:txBody>
          <a:bodyPr>
            <a:normAutofit fontScale="90000"/>
          </a:bodyPr>
          <a:lstStyle/>
          <a:p>
            <a:r>
              <a:rPr lang="en-US" dirty="0" smtClean="0"/>
              <a:t>IT </a:t>
            </a:r>
            <a:r>
              <a:rPr lang="ru-RU" dirty="0" smtClean="0"/>
              <a:t>технологии </a:t>
            </a:r>
            <a:r>
              <a:rPr lang="en-US" dirty="0" smtClean="0"/>
              <a:t>–</a:t>
            </a:r>
            <a:r>
              <a:rPr lang="ru-RU" dirty="0" smtClean="0"/>
              <a:t>инструмент, который улучшает </a:t>
            </a:r>
            <a:r>
              <a:rPr lang="ru-RU" dirty="0" smtClean="0"/>
              <a:t>доступность медицинской помощи</a:t>
            </a:r>
            <a:r>
              <a:rPr lang="ru-RU" dirty="0" smtClean="0"/>
              <a:t/>
            </a:r>
            <a:br>
              <a:rPr lang="ru-RU" dirty="0" smtClean="0"/>
            </a:br>
            <a:endParaRPr lang="ru-RU" dirty="0"/>
          </a:p>
        </p:txBody>
      </p:sp>
      <p:pic>
        <p:nvPicPr>
          <p:cNvPr id="3" name="Рисунок 2"/>
          <p:cNvPicPr>
            <a:picLocks noChangeAspect="1"/>
          </p:cNvPicPr>
          <p:nvPr/>
        </p:nvPicPr>
        <p:blipFill>
          <a:blip r:embed="rId2"/>
          <a:stretch>
            <a:fillRect/>
          </a:stretch>
        </p:blipFill>
        <p:spPr>
          <a:xfrm>
            <a:off x="1919537" y="1700808"/>
            <a:ext cx="890305" cy="1509648"/>
          </a:xfrm>
          <a:prstGeom prst="rect">
            <a:avLst/>
          </a:prstGeom>
        </p:spPr>
      </p:pic>
      <p:pic>
        <p:nvPicPr>
          <p:cNvPr id="4" name="Рисунок 3"/>
          <p:cNvPicPr>
            <a:picLocks noChangeAspect="1"/>
          </p:cNvPicPr>
          <p:nvPr/>
        </p:nvPicPr>
        <p:blipFill>
          <a:blip r:embed="rId3"/>
          <a:stretch>
            <a:fillRect/>
          </a:stretch>
        </p:blipFill>
        <p:spPr>
          <a:xfrm>
            <a:off x="2032001" y="4437112"/>
            <a:ext cx="816890" cy="1479674"/>
          </a:xfrm>
          <a:prstGeom prst="rect">
            <a:avLst/>
          </a:prstGeom>
        </p:spPr>
      </p:pic>
      <p:sp>
        <p:nvSpPr>
          <p:cNvPr id="5" name="Прямоугольник 4"/>
          <p:cNvSpPr/>
          <p:nvPr/>
        </p:nvSpPr>
        <p:spPr>
          <a:xfrm>
            <a:off x="3575720" y="2204865"/>
            <a:ext cx="4572000" cy="646331"/>
          </a:xfrm>
          <a:prstGeom prst="rect">
            <a:avLst/>
          </a:prstGeom>
        </p:spPr>
        <p:txBody>
          <a:bodyPr>
            <a:spAutoFit/>
          </a:bodyPr>
          <a:lstStyle/>
          <a:p>
            <a:pPr hangingPunct="0">
              <a:spcBef>
                <a:spcPts val="100"/>
              </a:spcBef>
              <a:tabLst>
                <a:tab pos="139700" algn="l"/>
                <a:tab pos="457200" algn="l"/>
                <a:tab pos="711200" algn="l"/>
                <a:tab pos="1079500" algn="l"/>
                <a:tab pos="1435100" algn="l"/>
                <a:tab pos="1790700" algn="l"/>
                <a:tab pos="2159000" algn="l"/>
                <a:tab pos="2514600" algn="l"/>
                <a:tab pos="2870200" algn="l"/>
                <a:tab pos="3238500" algn="l"/>
                <a:tab pos="3594100" algn="l"/>
                <a:tab pos="3949700" algn="l"/>
                <a:tab pos="4318000" algn="l"/>
              </a:tabLst>
            </a:pPr>
            <a:r>
              <a:rPr lang="ru-RU" spc="-120" dirty="0">
                <a:solidFill>
                  <a:srgbClr val="000000"/>
                </a:solidFill>
                <a:latin typeface="Roboto Regular"/>
                <a:ea typeface="Roboto Regular"/>
                <a:cs typeface="Roboto Regular"/>
              </a:rPr>
              <a:t>кнопки записи </a:t>
            </a:r>
            <a:r>
              <a:rPr lang="ru-RU" spc="-120" dirty="0" smtClean="0">
                <a:solidFill>
                  <a:srgbClr val="000000"/>
                </a:solidFill>
                <a:latin typeface="Roboto Regular"/>
                <a:ea typeface="Roboto Regular"/>
                <a:cs typeface="Roboto Regular"/>
              </a:rPr>
              <a:t>на сайте МАУ «СП № 12» и официальном портале </a:t>
            </a:r>
            <a:r>
              <a:rPr lang="ru-RU" spc="-120" dirty="0" err="1" smtClean="0">
                <a:solidFill>
                  <a:srgbClr val="000000"/>
                </a:solidFill>
                <a:latin typeface="Roboto Regular"/>
                <a:ea typeface="Roboto Regular"/>
                <a:cs typeface="Roboto Regular"/>
              </a:rPr>
              <a:t>Екатеринбург.рф</a:t>
            </a:r>
            <a:endParaRPr lang="ru-RU" sz="800" dirty="0">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3684713" y="5085184"/>
            <a:ext cx="3918701" cy="369332"/>
          </a:xfrm>
          <a:prstGeom prst="rect">
            <a:avLst/>
          </a:prstGeom>
        </p:spPr>
        <p:txBody>
          <a:bodyPr wrap="none">
            <a:spAutoFit/>
          </a:bodyPr>
          <a:lstStyle/>
          <a:p>
            <a:r>
              <a:rPr lang="ru-RU" spc="-120" dirty="0">
                <a:solidFill>
                  <a:srgbClr val="000000"/>
                </a:solidFill>
                <a:latin typeface="Roboto Regular"/>
                <a:ea typeface="Roboto Regular"/>
                <a:cs typeface="Roboto Regular"/>
              </a:rPr>
              <a:t>мобильное приложение для  пациентов</a:t>
            </a:r>
            <a:endParaRPr lang="ru-RU" dirty="0"/>
          </a:p>
        </p:txBody>
      </p:sp>
      <p:sp>
        <p:nvSpPr>
          <p:cNvPr id="7" name="Прямоугольник 6"/>
          <p:cNvSpPr/>
          <p:nvPr/>
        </p:nvSpPr>
        <p:spPr>
          <a:xfrm>
            <a:off x="3663544" y="3574757"/>
            <a:ext cx="5609613" cy="523220"/>
          </a:xfrm>
          <a:prstGeom prst="rect">
            <a:avLst/>
          </a:prstGeom>
        </p:spPr>
        <p:txBody>
          <a:bodyPr wrap="none">
            <a:spAutoFit/>
          </a:bodyPr>
          <a:lstStyle/>
          <a:p>
            <a:pPr hangingPunct="0">
              <a:spcBef>
                <a:spcPts val="100"/>
              </a:spcBef>
              <a:tabLst>
                <a:tab pos="139700" algn="l"/>
                <a:tab pos="457200" algn="l"/>
                <a:tab pos="711200" algn="l"/>
                <a:tab pos="1079500" algn="l"/>
                <a:tab pos="1435100" algn="l"/>
                <a:tab pos="1790700" algn="l"/>
                <a:tab pos="2159000" algn="l"/>
                <a:tab pos="2514600" algn="l"/>
                <a:tab pos="2870200" algn="l"/>
                <a:tab pos="3238500" algn="l"/>
                <a:tab pos="3594100" algn="l"/>
                <a:tab pos="3949700" algn="l"/>
                <a:tab pos="4318000" algn="l"/>
              </a:tabLst>
            </a:pPr>
            <a:r>
              <a:rPr lang="ru-RU" sz="2800" spc="-120" dirty="0">
                <a:solidFill>
                  <a:srgbClr val="000000"/>
                </a:solidFill>
                <a:latin typeface="Roboto Regular"/>
                <a:ea typeface="Roboto Regular"/>
                <a:cs typeface="Roboto Regular"/>
              </a:rPr>
              <a:t>запись 24/7 без ожидания на линии</a:t>
            </a:r>
            <a:endParaRPr lang="ru-RU"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9505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7844" y="332656"/>
            <a:ext cx="6447501" cy="803176"/>
          </a:xfrm>
        </p:spPr>
        <p:txBody>
          <a:bodyPr>
            <a:normAutofit fontScale="90000"/>
          </a:bodyPr>
          <a:lstStyle/>
          <a:p>
            <a:r>
              <a:rPr lang="ru-RU" dirty="0">
                <a:solidFill>
                  <a:schemeClr val="tx1"/>
                </a:solidFill>
              </a:rPr>
              <a:t>рабочий кабинет для врача и регистратора</a:t>
            </a:r>
          </a:p>
        </p:txBody>
      </p:sp>
      <p:pic>
        <p:nvPicPr>
          <p:cNvPr id="1026" name="Рисунок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60" y="1293535"/>
            <a:ext cx="3927376" cy="226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19536" y="3717032"/>
            <a:ext cx="4572000" cy="2075696"/>
          </a:xfrm>
          <a:prstGeom prst="rect">
            <a:avLst/>
          </a:prstGeom>
        </p:spPr>
        <p:txBody>
          <a:bodyPr>
            <a:spAutoFit/>
          </a:bodyPr>
          <a:lstStyle/>
          <a:p>
            <a:pPr marL="342900" indent="-342900">
              <a:lnSpc>
                <a:spcPct val="107000"/>
              </a:lnSpc>
              <a:spcAft>
                <a:spcPts val="800"/>
              </a:spcAft>
              <a:buFont typeface="Wingdings" panose="05000000000000000000" pitchFamily="2" charset="2"/>
              <a:buChar char=""/>
            </a:pPr>
            <a:r>
              <a:rPr lang="ru-RU" dirty="0" smtClean="0">
                <a:latin typeface="Calibri" panose="020F0502020204030204" pitchFamily="34" charset="0"/>
                <a:ea typeface="Calibri" panose="020F0502020204030204" pitchFamily="34" charset="0"/>
                <a:cs typeface="Times New Roman" panose="02020603050405020304" pitchFamily="18" charset="0"/>
              </a:rPr>
              <a:t>ПОВЫШАЕМ </a:t>
            </a:r>
            <a:r>
              <a:rPr lang="ru-RU" dirty="0">
                <a:latin typeface="Calibri" panose="020F0502020204030204" pitchFamily="34" charset="0"/>
                <a:ea typeface="Calibri" panose="020F0502020204030204" pitchFamily="34" charset="0"/>
                <a:cs typeface="Times New Roman" panose="02020603050405020304" pitchFamily="18" charset="0"/>
              </a:rPr>
              <a:t>КАЧЕСТВО КЛИЕНТСКОГО СЕРВИСА</a:t>
            </a:r>
          </a:p>
          <a:p>
            <a:pPr marL="342900" indent="-342900">
              <a:lnSpc>
                <a:spcPct val="107000"/>
              </a:lnSpc>
              <a:spcAft>
                <a:spcPts val="800"/>
              </a:spcAft>
              <a:buFont typeface="Wingdings" panose="05000000000000000000" pitchFamily="2" charset="2"/>
              <a:buChar char=""/>
            </a:pPr>
            <a:r>
              <a:rPr lang="ru-RU" dirty="0">
                <a:latin typeface="Calibri" panose="020F0502020204030204" pitchFamily="34" charset="0"/>
                <a:ea typeface="Calibri" panose="020F0502020204030204" pitchFamily="34" charset="0"/>
                <a:cs typeface="Times New Roman" panose="02020603050405020304" pitchFamily="18" charset="0"/>
              </a:rPr>
              <a:t>РЕШАЕМ ПРОБЛЕМУ НЕЯВОК</a:t>
            </a:r>
          </a:p>
          <a:p>
            <a:pPr marL="342900" indent="-342900">
              <a:lnSpc>
                <a:spcPct val="107000"/>
              </a:lnSpc>
              <a:spcAft>
                <a:spcPts val="800"/>
              </a:spcAft>
              <a:buFont typeface="Wingdings" panose="05000000000000000000" pitchFamily="2" charset="2"/>
              <a:buChar char=""/>
            </a:pPr>
            <a:r>
              <a:rPr lang="ru-RU" dirty="0">
                <a:latin typeface="Calibri" panose="020F0502020204030204" pitchFamily="34" charset="0"/>
                <a:ea typeface="Calibri" panose="020F0502020204030204" pitchFamily="34" charset="0"/>
                <a:cs typeface="Times New Roman" panose="02020603050405020304" pitchFamily="18" charset="0"/>
              </a:rPr>
              <a:t>ИНФОРМИРОВАНИЕ АДМИНИСТРАТОРОВ О </a:t>
            </a:r>
            <a:r>
              <a:rPr lang="ru-RU" dirty="0" smtClean="0">
                <a:latin typeface="Calibri" panose="020F0502020204030204" pitchFamily="34" charset="0"/>
                <a:ea typeface="Calibri" panose="020F0502020204030204" pitchFamily="34" charset="0"/>
                <a:cs typeface="Times New Roman" panose="02020603050405020304" pitchFamily="18" charset="0"/>
              </a:rPr>
              <a:t>НОВОЙ ЗАПИСИ НА ПРИЕМ</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7"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32292" t="26064" r="42995" b="37006"/>
          <a:stretch>
            <a:fillRect/>
          </a:stretch>
        </p:blipFill>
        <p:spPr bwMode="auto">
          <a:xfrm>
            <a:off x="8654760" y="2886509"/>
            <a:ext cx="29813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329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ИНТЕРАКТИВНЫЙ СЕНСОРНЫЙ ОПРОСНИК </a:t>
            </a:r>
            <a:r>
              <a:rPr lang="ru-RU" altLang="ru-RU" sz="2800" dirty="0">
                <a:solidFill>
                  <a:srgbClr val="000000"/>
                </a:solidFill>
              </a:rPr>
              <a:t>Инновационная технология обратной связи с клиентами</a:t>
            </a:r>
            <a:br>
              <a:rPr lang="ru-RU" altLang="ru-RU" sz="2800" dirty="0">
                <a:solidFill>
                  <a:srgbClr val="000000"/>
                </a:solidFill>
              </a:rPr>
            </a:br>
            <a:endParaRPr lang="ru-RU"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19949" t="17648" r="50558" b="71712"/>
          <a:stretch>
            <a:fillRect/>
          </a:stretch>
        </p:blipFill>
        <p:spPr bwMode="auto">
          <a:xfrm>
            <a:off x="1655301" y="1960597"/>
            <a:ext cx="36004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1127449" y="4509120"/>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dirty="0">
                <a:latin typeface="Calibri" panose="020F0502020204030204" pitchFamily="34" charset="0"/>
              </a:rPr>
              <a:t>Ценим </a:t>
            </a:r>
            <a:r>
              <a:rPr lang="ru-RU" altLang="ru-RU" sz="2000" dirty="0">
                <a:latin typeface="Calibri" panose="020F0502020204030204" pitchFamily="34" charset="0"/>
              </a:rPr>
              <a:t>мнение каждого клиента!</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12427" t="5438" r="14243" b="7710"/>
          <a:stretch>
            <a:fillRect/>
          </a:stretch>
        </p:blipFill>
        <p:spPr bwMode="auto">
          <a:xfrm>
            <a:off x="5591944" y="3318646"/>
            <a:ext cx="2960688"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кругленная прямоугольная выноска 6"/>
          <p:cNvSpPr/>
          <p:nvPr/>
        </p:nvSpPr>
        <p:spPr>
          <a:xfrm>
            <a:off x="6744072" y="1998949"/>
            <a:ext cx="2265362" cy="1200150"/>
          </a:xfrm>
          <a:prstGeom prst="wedgeRoundRectCallout">
            <a:avLst>
              <a:gd name="adj1" fmla="val -49880"/>
              <a:gd name="adj2" fmla="val 120479"/>
              <a:gd name="adj3" fmla="val 16667"/>
            </a:avLst>
          </a:prstGeom>
          <a:solidFill>
            <a:schemeClr val="bg1">
              <a:lumMod val="95000"/>
            </a:schemeClr>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ru-RU" altLang="ru-RU" sz="1400" dirty="0">
                <a:solidFill>
                  <a:schemeClr val="tx1"/>
                </a:solidFill>
                <a:latin typeface="Calibri" panose="020F0502020204030204" pitchFamily="34" charset="0"/>
              </a:rPr>
              <a:t>МУЛЬТИМЕДИЙНЫЙ ФУНКЦИОНАЛ ДЛЯ РЕКЛАМНОГО КОНТЕНТА: ФОТО, БАННЕРЫ, ВИДЕО</a:t>
            </a:r>
            <a:r>
              <a:rPr lang="ru-RU" altLang="ru-RU" dirty="0">
                <a:latin typeface="Calibri" panose="020F0502020204030204" pitchFamily="34" charset="0"/>
              </a:rPr>
              <a:t>, </a:t>
            </a:r>
            <a:r>
              <a:rPr lang="ru-RU" altLang="ru-RU" dirty="0">
                <a:solidFill>
                  <a:schemeClr val="tx1"/>
                </a:solidFill>
                <a:latin typeface="Calibri" panose="020F0502020204030204" pitchFamily="34" charset="0"/>
              </a:rPr>
              <a:t>ЗВУК!</a:t>
            </a:r>
          </a:p>
        </p:txBody>
      </p:sp>
      <p:sp>
        <p:nvSpPr>
          <p:cNvPr id="8" name="Скругленная прямоугольная выноска 7"/>
          <p:cNvSpPr/>
          <p:nvPr/>
        </p:nvSpPr>
        <p:spPr>
          <a:xfrm>
            <a:off x="8184232" y="4060651"/>
            <a:ext cx="2265362" cy="1296988"/>
          </a:xfrm>
          <a:prstGeom prst="wedgeRoundRectCallout">
            <a:avLst>
              <a:gd name="adj1" fmla="val -65178"/>
              <a:gd name="adj2" fmla="val 115190"/>
              <a:gd name="adj3" fmla="val 16667"/>
            </a:avLst>
          </a:prstGeom>
          <a:solidFill>
            <a:schemeClr val="bg1">
              <a:lumMod val="95000"/>
            </a:schemeClr>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ru-RU" altLang="ru-RU" dirty="0">
                <a:solidFill>
                  <a:schemeClr val="tx1"/>
                </a:solidFill>
                <a:latin typeface="Calibri" panose="020F0502020204030204" pitchFamily="34" charset="0"/>
              </a:rPr>
              <a:t>ВНЕШНИЙ МИКРОФОН</a:t>
            </a:r>
            <a:r>
              <a:rPr lang="ru-RU" altLang="ru-RU" dirty="0">
                <a:latin typeface="Calibri" panose="020F0502020204030204" pitchFamily="34" charset="0"/>
              </a:rPr>
              <a:t> </a:t>
            </a:r>
            <a:r>
              <a:rPr lang="ru-RU" altLang="ru-RU" dirty="0">
                <a:solidFill>
                  <a:schemeClr val="tx1"/>
                </a:solidFill>
                <a:latin typeface="Calibri" panose="020F0502020204030204" pitchFamily="34" charset="0"/>
              </a:rPr>
              <a:t>ДЛЯ ЗАПИСИ РАЗГОВОРА КЛИЕНТА И СОТРУДНИКА</a:t>
            </a:r>
            <a:r>
              <a:rPr lang="ru-RU" altLang="ru-RU" dirty="0">
                <a:latin typeface="Calibri" panose="020F0502020204030204" pitchFamily="34" charset="0"/>
              </a:rPr>
              <a:t>!</a:t>
            </a:r>
          </a:p>
        </p:txBody>
      </p:sp>
    </p:spTree>
    <p:extLst>
      <p:ext uri="{BB962C8B-B14F-4D97-AF65-F5344CB8AC3E}">
        <p14:creationId xmlns:p14="http://schemas.microsoft.com/office/powerpoint/2010/main" val="3215308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Lenovo\Downloads\Анкета_ #1 - Луначарского 171, ул\Page_00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47" r="15315" b="1247"/>
          <a:stretch/>
        </p:blipFill>
        <p:spPr bwMode="auto">
          <a:xfrm>
            <a:off x="1524000" y="824931"/>
            <a:ext cx="5863744" cy="602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991545" y="21754"/>
            <a:ext cx="6447501" cy="803176"/>
          </a:xfrm>
        </p:spPr>
        <p:txBody>
          <a:bodyPr>
            <a:normAutofit fontScale="90000"/>
          </a:bodyPr>
          <a:lstStyle/>
          <a:p>
            <a:r>
              <a:rPr lang="ru-RU" sz="2800" b="1" dirty="0"/>
              <a:t>МОЖНО РАБОТАТЬ С КАЖДОЙ АНКЕТОЙ ИНДИВИДУАЛЬНО . . </a:t>
            </a:r>
            <a:r>
              <a:rPr lang="ru-RU" sz="2800" b="1" dirty="0" smtClean="0"/>
              <a:t>.</a:t>
            </a:r>
            <a:endParaRPr lang="ru-RU" dirty="0">
              <a:solidFill>
                <a:schemeClr val="tx1"/>
              </a:solidFill>
            </a:endParaRPr>
          </a:p>
        </p:txBody>
      </p:sp>
      <p:pic>
        <p:nvPicPr>
          <p:cNvPr id="2051" name="Picture 3" descr="сп12-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8368" y="4762823"/>
            <a:ext cx="3137718" cy="20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9912" y="2288490"/>
            <a:ext cx="3280256" cy="2460192"/>
          </a:xfrm>
          <a:prstGeom prst="rect">
            <a:avLst/>
          </a:prstGeom>
        </p:spPr>
      </p:pic>
      <p:pic>
        <p:nvPicPr>
          <p:cNvPr id="8" name="Picture 2" descr="IMG_4345"/>
          <p:cNvPicPr>
            <a:picLocks noChangeAspect="1" noChangeArrowheads="1"/>
          </p:cNvPicPr>
          <p:nvPr/>
        </p:nvPicPr>
        <p:blipFill>
          <a:blip r:embed="rId5" cstate="print">
            <a:extLst>
              <a:ext uri="{28A0092B-C50C-407E-A947-70E740481C1C}">
                <a14:useLocalDpi xmlns:a14="http://schemas.microsoft.com/office/drawing/2010/main" val="0"/>
              </a:ext>
            </a:extLst>
          </a:blip>
          <a:srcRect l="10880" t="11739" r="10133" b="10939"/>
          <a:stretch>
            <a:fillRect/>
          </a:stretch>
        </p:blipFill>
        <p:spPr bwMode="auto">
          <a:xfrm>
            <a:off x="8861214" y="177683"/>
            <a:ext cx="3330786" cy="21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05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5" y="116632"/>
            <a:ext cx="6447501" cy="864096"/>
          </a:xfrm>
        </p:spPr>
        <p:txBody>
          <a:bodyPr>
            <a:normAutofit fontScale="90000"/>
          </a:bodyPr>
          <a:lstStyle/>
          <a:p>
            <a:r>
              <a:rPr lang="ru-RU" sz="2800" b="1" dirty="0"/>
              <a:t>. . . ИЛИ СО ВСЕМ МАССИВОМ ИНФОРМАЦИИ СРАЗУ</a:t>
            </a:r>
            <a:br>
              <a:rPr lang="ru-RU" sz="2800" b="1" dirty="0"/>
            </a:br>
            <a:endParaRPr lang="ru-RU" dirty="0"/>
          </a:p>
        </p:txBody>
      </p:sp>
      <p:pic>
        <p:nvPicPr>
          <p:cNvPr id="6" name="Picture 14" descr="C:\Users\Lenovo\Downloads\Платники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5376" y="1157879"/>
            <a:ext cx="5616624" cy="304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Users\Lenovo\Downloads\Платники_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78920"/>
            <a:ext cx="5991367" cy="287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447928" y="973213"/>
            <a:ext cx="4481996" cy="369332"/>
          </a:xfrm>
          <a:prstGeom prst="rect">
            <a:avLst/>
          </a:prstGeom>
        </p:spPr>
        <p:txBody>
          <a:bodyPr wrap="none">
            <a:spAutoFit/>
          </a:bodyPr>
          <a:lstStyle/>
          <a:p>
            <a:r>
              <a:rPr lang="ru-RU" b="1" dirty="0"/>
              <a:t>Откуда  Вы узнали о нашей </a:t>
            </a:r>
            <a:r>
              <a:rPr lang="ru-RU" b="1" dirty="0"/>
              <a:t>поликлинике?</a:t>
            </a:r>
            <a:endParaRPr lang="ru-RU" b="1" dirty="0"/>
          </a:p>
        </p:txBody>
      </p:sp>
      <p:sp>
        <p:nvSpPr>
          <p:cNvPr id="8" name="Прямоугольник 7"/>
          <p:cNvSpPr/>
          <p:nvPr/>
        </p:nvSpPr>
        <p:spPr>
          <a:xfrm>
            <a:off x="1919537" y="3595774"/>
            <a:ext cx="3789755" cy="369332"/>
          </a:xfrm>
          <a:prstGeom prst="rect">
            <a:avLst/>
          </a:prstGeom>
        </p:spPr>
        <p:txBody>
          <a:bodyPr wrap="none">
            <a:spAutoFit/>
          </a:bodyPr>
          <a:lstStyle/>
          <a:p>
            <a:r>
              <a:rPr lang="ru-RU" b="1" dirty="0"/>
              <a:t>Вас приняли в назначенное </a:t>
            </a:r>
            <a:r>
              <a:rPr lang="ru-RU" b="1" dirty="0"/>
              <a:t>время?</a:t>
            </a:r>
            <a:endParaRPr lang="ru-RU" b="1" dirty="0"/>
          </a:p>
        </p:txBody>
      </p:sp>
    </p:spTree>
    <p:extLst>
      <p:ext uri="{BB962C8B-B14F-4D97-AF65-F5344CB8AC3E}">
        <p14:creationId xmlns:p14="http://schemas.microsoft.com/office/powerpoint/2010/main" val="2205335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C:\Users\Lenovo\Downloads\Платники_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27" y="956348"/>
            <a:ext cx="616976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C:\Users\Lenovo\Downloads\Платники_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432" y="3782996"/>
            <a:ext cx="665556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2135560" y="229543"/>
            <a:ext cx="4572000" cy="923330"/>
          </a:xfrm>
          <a:prstGeom prst="rect">
            <a:avLst/>
          </a:prstGeom>
        </p:spPr>
        <p:txBody>
          <a:bodyPr>
            <a:spAutoFit/>
          </a:bodyPr>
          <a:lstStyle/>
          <a:p>
            <a:r>
              <a:rPr lang="ru-RU" b="1" dirty="0"/>
              <a:t>Порекомендуете  ли Вы нашу стоматологию своим </a:t>
            </a:r>
            <a:r>
              <a:rPr lang="ru-RU" b="1" dirty="0"/>
              <a:t>родственникам</a:t>
            </a:r>
            <a:r>
              <a:rPr lang="ru-RU" b="1" dirty="0"/>
              <a:t>, друзьям и знакомым?</a:t>
            </a:r>
          </a:p>
        </p:txBody>
      </p:sp>
      <p:sp>
        <p:nvSpPr>
          <p:cNvPr id="5" name="Прямоугольник 4"/>
          <p:cNvSpPr/>
          <p:nvPr/>
        </p:nvSpPr>
        <p:spPr>
          <a:xfrm>
            <a:off x="4511824" y="3810000"/>
            <a:ext cx="4407104" cy="388696"/>
          </a:xfrm>
          <a:prstGeom prst="rect">
            <a:avLst/>
          </a:prstGeom>
        </p:spPr>
        <p:txBody>
          <a:bodyPr wrap="none">
            <a:spAutoFit/>
          </a:bodyPr>
          <a:lstStyle/>
          <a:p>
            <a:pPr>
              <a:lnSpc>
                <a:spcPct val="107000"/>
              </a:lnSpc>
              <a:spcAft>
                <a:spcPts val="800"/>
              </a:spcAft>
            </a:pPr>
            <a:r>
              <a:rPr lang="ru-RU" b="1" dirty="0">
                <a:latin typeface="Calibri"/>
                <a:ea typeface="Calibri"/>
                <a:cs typeface="Times New Roman"/>
              </a:rPr>
              <a:t>Вы остались довольны нашим лечением?</a:t>
            </a:r>
          </a:p>
        </p:txBody>
      </p:sp>
    </p:spTree>
    <p:extLst>
      <p:ext uri="{BB962C8B-B14F-4D97-AF65-F5344CB8AC3E}">
        <p14:creationId xmlns:p14="http://schemas.microsoft.com/office/powerpoint/2010/main" val="318982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85114"/>
            <a:ext cx="5006900" cy="371128"/>
          </a:xfrm>
        </p:spPr>
        <p:txBody>
          <a:bodyPr>
            <a:normAutofit fontScale="90000"/>
          </a:bodyPr>
          <a:lstStyle/>
          <a:p>
            <a:pPr>
              <a:spcBef>
                <a:spcPts val="0"/>
              </a:spcBef>
              <a:defRPr/>
            </a:pPr>
            <a:r>
              <a:rPr lang="ru-RU" sz="2800" b="1" dirty="0"/>
              <a:t>КОРОТКО самые важные ФАКТЫ:</a:t>
            </a:r>
            <a:br>
              <a:rPr lang="ru-RU" sz="2800" b="1" dirty="0"/>
            </a:br>
            <a:r>
              <a:rPr lang="ru-RU" sz="2800" b="1" dirty="0"/>
              <a:t/>
            </a:r>
            <a:br>
              <a:rPr lang="ru-RU" sz="2800" b="1" dirty="0"/>
            </a:br>
            <a:endParaRPr lang="ru-RU" dirty="0"/>
          </a:p>
        </p:txBody>
      </p:sp>
      <p:pic>
        <p:nvPicPr>
          <p:cNvPr id="4" name="Picture 12" descr="C:\Users\Lenovo\Downloads\ОМС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314" y="940819"/>
            <a:ext cx="4427984" cy="306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C:\Users\Lenovo\Downloads\Платники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3121"/>
            <a:ext cx="6632812" cy="279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524000" y="584244"/>
            <a:ext cx="4572000" cy="3154710"/>
          </a:xfrm>
          <a:prstGeom prst="rect">
            <a:avLst/>
          </a:prstGeom>
        </p:spPr>
        <p:txBody>
          <a:bodyPr>
            <a:spAutoFit/>
          </a:bodyPr>
          <a:lstStyle/>
          <a:p>
            <a:pPr>
              <a:defRPr/>
            </a:pPr>
            <a:endParaRPr lang="ru-RU" sz="1900" b="1" dirty="0"/>
          </a:p>
          <a:p>
            <a:pPr>
              <a:defRPr/>
            </a:pPr>
            <a:r>
              <a:rPr lang="ru-RU" dirty="0"/>
              <a:t>1 – более </a:t>
            </a:r>
            <a:r>
              <a:rPr lang="ru-RU" b="1" dirty="0"/>
              <a:t>1300 </a:t>
            </a:r>
            <a:r>
              <a:rPr lang="ru-RU" dirty="0"/>
              <a:t>анкет за три месяца</a:t>
            </a:r>
          </a:p>
          <a:p>
            <a:pPr>
              <a:defRPr/>
            </a:pPr>
            <a:endParaRPr lang="ru-RU" dirty="0"/>
          </a:p>
          <a:p>
            <a:pPr>
              <a:defRPr/>
            </a:pPr>
            <a:r>
              <a:rPr lang="ru-RU" dirty="0"/>
              <a:t>2 – </a:t>
            </a:r>
            <a:r>
              <a:rPr lang="ru-RU" b="1" dirty="0"/>
              <a:t>51,6 </a:t>
            </a:r>
            <a:r>
              <a:rPr lang="ru-RU" dirty="0"/>
              <a:t>% Клиентов провели менее 5 минут в очереди</a:t>
            </a:r>
          </a:p>
          <a:p>
            <a:pPr>
              <a:defRPr/>
            </a:pPr>
            <a:endParaRPr lang="ru-RU" dirty="0"/>
          </a:p>
          <a:p>
            <a:pPr>
              <a:defRPr/>
            </a:pPr>
            <a:r>
              <a:rPr lang="ru-RU" dirty="0"/>
              <a:t>3 – для пациентов </a:t>
            </a:r>
            <a:r>
              <a:rPr lang="ru-RU" b="1" dirty="0"/>
              <a:t>ОМС </a:t>
            </a:r>
            <a:r>
              <a:rPr lang="ru-RU" dirty="0"/>
              <a:t>важнее всего удобное </a:t>
            </a:r>
            <a:r>
              <a:rPr lang="ru-RU" b="1" dirty="0"/>
              <a:t>расположение</a:t>
            </a:r>
          </a:p>
          <a:p>
            <a:pPr>
              <a:defRPr/>
            </a:pPr>
            <a:endParaRPr lang="ru-RU" dirty="0"/>
          </a:p>
          <a:p>
            <a:pPr>
              <a:defRPr/>
            </a:pPr>
            <a:r>
              <a:rPr lang="ru-RU" dirty="0"/>
              <a:t>4 – для Клиентов </a:t>
            </a:r>
            <a:r>
              <a:rPr lang="ru-RU" b="1" dirty="0"/>
              <a:t>ДМС</a:t>
            </a:r>
            <a:r>
              <a:rPr lang="ru-RU" dirty="0"/>
              <a:t> и </a:t>
            </a:r>
            <a:r>
              <a:rPr lang="ru-RU" b="1" dirty="0"/>
              <a:t>платных</a:t>
            </a:r>
            <a:r>
              <a:rPr lang="ru-RU" dirty="0"/>
              <a:t> пациентов </a:t>
            </a:r>
            <a:r>
              <a:rPr lang="ru-RU" dirty="0"/>
              <a:t>важнее всего репутация!</a:t>
            </a:r>
          </a:p>
        </p:txBody>
      </p:sp>
      <p:sp>
        <p:nvSpPr>
          <p:cNvPr id="7" name="Прямоугольник 6"/>
          <p:cNvSpPr/>
          <p:nvPr/>
        </p:nvSpPr>
        <p:spPr>
          <a:xfrm>
            <a:off x="2351584" y="3948455"/>
            <a:ext cx="4082464" cy="369332"/>
          </a:xfrm>
          <a:prstGeom prst="rect">
            <a:avLst/>
          </a:prstGeom>
        </p:spPr>
        <p:txBody>
          <a:bodyPr wrap="none">
            <a:spAutoFit/>
          </a:bodyPr>
          <a:lstStyle/>
          <a:p>
            <a:r>
              <a:rPr lang="ru-RU" b="1" dirty="0"/>
              <a:t>Почему выбрали нашу стоматологию?</a:t>
            </a:r>
          </a:p>
        </p:txBody>
      </p:sp>
      <p:sp>
        <p:nvSpPr>
          <p:cNvPr id="8" name="Прямоугольник 7"/>
          <p:cNvSpPr/>
          <p:nvPr/>
        </p:nvSpPr>
        <p:spPr>
          <a:xfrm>
            <a:off x="6475321" y="584244"/>
            <a:ext cx="3789755" cy="369332"/>
          </a:xfrm>
          <a:prstGeom prst="rect">
            <a:avLst/>
          </a:prstGeom>
        </p:spPr>
        <p:txBody>
          <a:bodyPr wrap="none">
            <a:spAutoFit/>
          </a:bodyPr>
          <a:lstStyle/>
          <a:p>
            <a:r>
              <a:rPr lang="ru-RU" b="1" dirty="0"/>
              <a:t>Вас приняли в назначенное время?</a:t>
            </a:r>
          </a:p>
        </p:txBody>
      </p:sp>
    </p:spTree>
    <p:extLst>
      <p:ext uri="{BB962C8B-B14F-4D97-AF65-F5344CB8AC3E}">
        <p14:creationId xmlns:p14="http://schemas.microsoft.com/office/powerpoint/2010/main" val="3828244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2002" y="116632"/>
            <a:ext cx="6447501" cy="504056"/>
          </a:xfrm>
        </p:spPr>
        <p:txBody>
          <a:bodyPr>
            <a:normAutofit fontScale="90000"/>
          </a:bodyPr>
          <a:lstStyle/>
          <a:p>
            <a:r>
              <a:rPr lang="ru-RU" sz="2800" b="1"/>
              <a:t>ВСЕ  ПОДРАЗДЕЛЕНИЯ  ПОД  КОНТРОЛЕМ:</a:t>
            </a:r>
            <a:br>
              <a:rPr lang="ru-RU" sz="2800" b="1"/>
            </a:br>
            <a:endParaRPr lang="ru-RU"/>
          </a:p>
        </p:txBody>
      </p:sp>
      <p:pic>
        <p:nvPicPr>
          <p:cNvPr id="3" name="Picture 7" descr="I:\DATA\Аркадий\АРКАРС\CRM-SENSOR\РЕГИОНЫ\ЕКАТЕРИНБУРГ\ЗДРАВООХРАНЕНИЕ\МАУ_СП_№12\Подразделения_за_2017_год.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1000"/>
                    </a14:imgEffect>
                    <a14:imgEffect>
                      <a14:brightnessContrast bright="79000" contrast="60000"/>
                    </a14:imgEffect>
                  </a14:imgLayer>
                </a14:imgProps>
              </a:ext>
            </a:extLst>
          </a:blip>
          <a:srcRect/>
          <a:stretch>
            <a:fillRect/>
          </a:stretch>
        </p:blipFill>
        <p:spPr bwMode="auto">
          <a:xfrm>
            <a:off x="259307" y="620688"/>
            <a:ext cx="11709780" cy="6093296"/>
          </a:xfrm>
          <a:prstGeom prst="rect">
            <a:avLst/>
          </a:prstGeom>
          <a:noFill/>
          <a:scene3d>
            <a:camera prst="orthographicFront"/>
            <a:lightRig rig="threePt" dir="t"/>
          </a:scene3d>
          <a:sp3d contourW="25400">
            <a:contourClr>
              <a:schemeClr val="tx2">
                <a:lumMod val="40000"/>
                <a:lumOff val="60000"/>
              </a:schemeClr>
            </a:contourClr>
          </a:sp3d>
        </p:spPr>
      </p:pic>
    </p:spTree>
    <p:extLst>
      <p:ext uri="{BB962C8B-B14F-4D97-AF65-F5344CB8AC3E}">
        <p14:creationId xmlns:p14="http://schemas.microsoft.com/office/powerpoint/2010/main" val="3888579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4" y="116632"/>
            <a:ext cx="9733310" cy="936104"/>
          </a:xfrm>
        </p:spPr>
        <p:txBody>
          <a:bodyPr>
            <a:normAutofit fontScale="90000"/>
          </a:bodyPr>
          <a:lstStyle/>
          <a:p>
            <a:pPr algn="ctr"/>
            <a:r>
              <a:rPr lang="ru-RU" dirty="0" smtClean="0"/>
              <a:t>Распределение уровней внедрения «бережливых технологий» в </a:t>
            </a:r>
            <a:r>
              <a:rPr lang="ru-RU" dirty="0" smtClean="0"/>
              <a:t>МАУ «СП № 12» </a:t>
            </a:r>
            <a:endParaRPr lang="ru-RU" dirty="0"/>
          </a:p>
        </p:txBody>
      </p:sp>
      <p:pic>
        <p:nvPicPr>
          <p:cNvPr id="4" name="Объект 3"/>
          <p:cNvPicPr>
            <a:picLocks noGrp="1" noChangeAspect="1"/>
          </p:cNvPicPr>
          <p:nvPr>
            <p:ph idx="4294967295"/>
          </p:nvPr>
        </p:nvPicPr>
        <p:blipFill>
          <a:blip r:embed="rId3"/>
          <a:stretch>
            <a:fillRect/>
          </a:stretch>
        </p:blipFill>
        <p:spPr>
          <a:xfrm>
            <a:off x="204716" y="1052736"/>
            <a:ext cx="11987284" cy="5616624"/>
          </a:xfrm>
          <a:prstGeom prst="rect">
            <a:avLst/>
          </a:prstGeom>
        </p:spPr>
      </p:pic>
    </p:spTree>
    <p:extLst>
      <p:ext uri="{BB962C8B-B14F-4D97-AF65-F5344CB8AC3E}">
        <p14:creationId xmlns:p14="http://schemas.microsoft.com/office/powerpoint/2010/main" val="849336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4010" y="1220755"/>
            <a:ext cx="2759980" cy="3273171"/>
          </a:xfrm>
        </p:spPr>
      </p:pic>
      <p:sp>
        <p:nvSpPr>
          <p:cNvPr id="2" name="Заголовок 1"/>
          <p:cNvSpPr>
            <a:spLocks noGrp="1"/>
          </p:cNvSpPr>
          <p:nvPr>
            <p:ph type="title" idx="4294967295"/>
          </p:nvPr>
        </p:nvSpPr>
        <p:spPr>
          <a:xfrm>
            <a:off x="1524000" y="274639"/>
            <a:ext cx="8229600" cy="1143000"/>
          </a:xfrm>
        </p:spPr>
        <p:txBody>
          <a:bodyPr>
            <a:noAutofit/>
          </a:bodyPr>
          <a:lstStyle/>
          <a:p>
            <a:pPr algn="ctr"/>
            <a:r>
              <a:rPr lang="ru-RU" sz="4267" dirty="0"/>
              <a:t>Формирование положительного имиджа учреждения в СМИ </a:t>
            </a:r>
            <a:endParaRPr lang="ru-RU" sz="4267"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861" y="1600201"/>
            <a:ext cx="7056784" cy="5255475"/>
          </a:xfrm>
          <a:prstGeom prst="rect">
            <a:avLst/>
          </a:prstGeom>
        </p:spPr>
      </p:pic>
      <p:pic>
        <p:nvPicPr>
          <p:cNvPr id="5" name="Рисунок 4"/>
          <p:cNvPicPr>
            <a:picLocks noChangeAspect="1"/>
          </p:cNvPicPr>
          <p:nvPr/>
        </p:nvPicPr>
        <p:blipFill>
          <a:blip r:embed="rId5"/>
          <a:stretch>
            <a:fillRect/>
          </a:stretch>
        </p:blipFill>
        <p:spPr>
          <a:xfrm>
            <a:off x="143339" y="4755931"/>
            <a:ext cx="4544405" cy="2054072"/>
          </a:xfrm>
          <a:prstGeom prst="rect">
            <a:avLst/>
          </a:prstGeom>
        </p:spPr>
      </p:pic>
      <p:pic>
        <p:nvPicPr>
          <p:cNvPr id="6" name="Рисунок 5"/>
          <p:cNvPicPr>
            <a:picLocks noChangeAspect="1"/>
          </p:cNvPicPr>
          <p:nvPr/>
        </p:nvPicPr>
        <p:blipFill>
          <a:blip r:embed="rId6"/>
          <a:stretch>
            <a:fillRect/>
          </a:stretch>
        </p:blipFill>
        <p:spPr>
          <a:xfrm>
            <a:off x="386296" y="164637"/>
            <a:ext cx="846739" cy="1223451"/>
          </a:xfrm>
          <a:prstGeom prst="rect">
            <a:avLst/>
          </a:prstGeom>
        </p:spPr>
      </p:pic>
    </p:spTree>
    <p:extLst>
      <p:ext uri="{BB962C8B-B14F-4D97-AF65-F5344CB8AC3E}">
        <p14:creationId xmlns:p14="http://schemas.microsoft.com/office/powerpoint/2010/main" val="255074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2158" y="309003"/>
            <a:ext cx="312906" cy="369332"/>
          </a:xfrm>
          <a:prstGeom prst="rect">
            <a:avLst/>
          </a:prstGeom>
          <a:noFill/>
        </p:spPr>
        <p:txBody>
          <a:bodyPr wrap="none" rtlCol="0">
            <a:spAutoFit/>
          </a:bodyPr>
          <a:lstStyle/>
          <a:p>
            <a:r>
              <a:rPr lang="ru-RU" dirty="0">
                <a:solidFill>
                  <a:schemeClr val="bg1"/>
                </a:solidFill>
                <a:latin typeface="Arial" panose="020B0604020202020204" pitchFamily="34" charset="0"/>
                <a:cs typeface="Arial" panose="020B0604020202020204" pitchFamily="34" charset="0"/>
              </a:rPr>
              <a:t>2</a:t>
            </a:r>
          </a:p>
        </p:txBody>
      </p:sp>
      <p:sp>
        <p:nvSpPr>
          <p:cNvPr id="6" name="Прямоугольник 5"/>
          <p:cNvSpPr/>
          <p:nvPr/>
        </p:nvSpPr>
        <p:spPr>
          <a:xfrm>
            <a:off x="2333220" y="280912"/>
            <a:ext cx="5671092" cy="707886"/>
          </a:xfrm>
          <a:prstGeom prst="rect">
            <a:avLst/>
          </a:prstGeom>
        </p:spPr>
        <p:txBody>
          <a:bodyPr wrap="square">
            <a:spAutoFit/>
          </a:bodyPr>
          <a:lstStyle/>
          <a:p>
            <a:pPr algn="ctr"/>
            <a:r>
              <a:rPr lang="ru-RU" altLang="ru-RU" sz="2000" dirty="0">
                <a:solidFill>
                  <a:srgbClr val="262626"/>
                </a:solidFill>
                <a:latin typeface="Tahoma" panose="020B0604030504040204" pitchFamily="34" charset="0"/>
                <a:cs typeface="Tahoma" panose="020B0604030504040204" pitchFamily="34" charset="0"/>
              </a:rPr>
              <a:t>Итоги </a:t>
            </a:r>
            <a:r>
              <a:rPr lang="ru-RU" altLang="ru-RU" sz="2000" dirty="0" smtClean="0">
                <a:solidFill>
                  <a:srgbClr val="262626"/>
                </a:solidFill>
                <a:latin typeface="Tahoma" panose="020B0604030504040204" pitchFamily="34" charset="0"/>
                <a:cs typeface="Tahoma" panose="020B0604030504040204" pitchFamily="34" charset="0"/>
              </a:rPr>
              <a:t>использования «бережливых </a:t>
            </a:r>
            <a:r>
              <a:rPr lang="ru-RU" altLang="ru-RU" sz="2000" dirty="0">
                <a:solidFill>
                  <a:srgbClr val="262626"/>
                </a:solidFill>
                <a:latin typeface="Tahoma" panose="020B0604030504040204" pitchFamily="34" charset="0"/>
                <a:cs typeface="Tahoma" panose="020B0604030504040204" pitchFamily="34" charset="0"/>
              </a:rPr>
              <a:t>технологий» </a:t>
            </a:r>
            <a:endParaRPr lang="ru-RU" altLang="ru-RU" sz="2000" dirty="0">
              <a:solidFill>
                <a:srgbClr val="262626"/>
              </a:solidFill>
              <a:latin typeface="Tahoma" panose="020B0604030504040204" pitchFamily="34" charset="0"/>
              <a:cs typeface="Tahoma" panose="020B0604030504040204" pitchFamily="34" charset="0"/>
            </a:endParaRPr>
          </a:p>
        </p:txBody>
      </p:sp>
      <p:sp>
        <p:nvSpPr>
          <p:cNvPr id="13" name="TextBox 12"/>
          <p:cNvSpPr txBox="1"/>
          <p:nvPr/>
        </p:nvSpPr>
        <p:spPr>
          <a:xfrm>
            <a:off x="232011" y="1465254"/>
            <a:ext cx="11709779" cy="4662815"/>
          </a:xfrm>
          <a:prstGeom prst="rect">
            <a:avLst/>
          </a:prstGeom>
          <a:noFill/>
        </p:spPr>
        <p:txBody>
          <a:bodyPr wrap="square" rtlCol="0">
            <a:spAutoFit/>
          </a:bodyPr>
          <a:lstStyle/>
          <a:p>
            <a:pPr marL="342900" indent="-342900">
              <a:lnSpc>
                <a:spcPct val="150000"/>
              </a:lnSpc>
              <a:buFont typeface="+mj-lt"/>
              <a:buAutoNum type="arabicPeriod"/>
            </a:pPr>
            <a:r>
              <a:rPr lang="ru-RU" dirty="0"/>
              <a:t>Сокращение времени ожидания приема врачей, </a:t>
            </a:r>
            <a:r>
              <a:rPr lang="ru-RU" dirty="0" smtClean="0"/>
              <a:t>сокращение очередей </a:t>
            </a:r>
            <a:r>
              <a:rPr lang="ru-RU" dirty="0"/>
              <a:t>в </a:t>
            </a:r>
            <a:r>
              <a:rPr lang="ru-RU" dirty="0" smtClean="0"/>
              <a:t>регистратуре;</a:t>
            </a:r>
            <a:endParaRPr lang="ru-RU" dirty="0"/>
          </a:p>
          <a:p>
            <a:pPr marL="342900" indent="-342900">
              <a:lnSpc>
                <a:spcPct val="150000"/>
              </a:lnSpc>
              <a:buFont typeface="+mj-lt"/>
              <a:buAutoNum type="arabicPeriod"/>
            </a:pPr>
            <a:r>
              <a:rPr lang="ru-RU" dirty="0"/>
              <a:t>Оптимизация нагрузки врачей, </a:t>
            </a:r>
            <a:r>
              <a:rPr lang="ru-RU" dirty="0" smtClean="0"/>
              <a:t>перераспределение потоков пациентов на территории обслуживания МАУ «СП № 12», уменьшение </a:t>
            </a:r>
            <a:r>
              <a:rPr lang="ru-RU" dirty="0"/>
              <a:t>простоев и перегрузки медицинского </a:t>
            </a:r>
            <a:r>
              <a:rPr lang="ru-RU" dirty="0" smtClean="0"/>
              <a:t>оборудования;</a:t>
            </a:r>
            <a:endParaRPr lang="ru-RU" dirty="0"/>
          </a:p>
          <a:p>
            <a:pPr marL="342900" indent="-342900">
              <a:lnSpc>
                <a:spcPct val="150000"/>
              </a:lnSpc>
              <a:buFont typeface="+mj-lt"/>
              <a:buAutoNum type="arabicPeriod"/>
            </a:pPr>
            <a:r>
              <a:rPr lang="ru-RU" dirty="0"/>
              <a:t>Сокращение времени получения результатов диагностических исследований за счет </a:t>
            </a:r>
            <a:r>
              <a:rPr lang="ru-RU" dirty="0" smtClean="0"/>
              <a:t>внедрения </a:t>
            </a:r>
            <a:r>
              <a:rPr lang="en-US" dirty="0" smtClean="0"/>
              <a:t>IT-</a:t>
            </a:r>
            <a:r>
              <a:rPr lang="ru-RU" dirty="0" smtClean="0"/>
              <a:t>технологий;</a:t>
            </a:r>
            <a:endParaRPr lang="ru-RU" dirty="0"/>
          </a:p>
          <a:p>
            <a:pPr marL="342900" indent="-342900">
              <a:lnSpc>
                <a:spcPct val="150000"/>
              </a:lnSpc>
              <a:buFont typeface="+mj-lt"/>
              <a:buAutoNum type="arabicPeriod"/>
            </a:pPr>
            <a:r>
              <a:rPr lang="ru-RU" dirty="0"/>
              <a:t>Сохранность и доступность результатов исследований за счет внедрения архивов медицинских </a:t>
            </a:r>
            <a:r>
              <a:rPr lang="ru-RU" dirty="0" smtClean="0"/>
              <a:t>изображений;</a:t>
            </a:r>
            <a:endParaRPr lang="ru-RU" dirty="0"/>
          </a:p>
          <a:p>
            <a:pPr marL="342900" indent="-342900">
              <a:lnSpc>
                <a:spcPct val="150000"/>
              </a:lnSpc>
              <a:buFont typeface="+mj-lt"/>
              <a:buAutoNum type="arabicPeriod"/>
            </a:pPr>
            <a:r>
              <a:rPr lang="ru-RU" dirty="0"/>
              <a:t>Преемственность и эффективность лечения за счет использования сведений о пациенте из </a:t>
            </a:r>
            <a:r>
              <a:rPr lang="ru-RU" dirty="0" smtClean="0"/>
              <a:t>ЭМК;</a:t>
            </a:r>
            <a:endParaRPr lang="ru-RU" dirty="0"/>
          </a:p>
          <a:p>
            <a:pPr marL="342900" indent="-342900">
              <a:lnSpc>
                <a:spcPct val="150000"/>
              </a:lnSpc>
              <a:buFont typeface="+mj-lt"/>
              <a:buAutoNum type="arabicPeriod"/>
            </a:pPr>
            <a:r>
              <a:rPr lang="ru-RU" dirty="0"/>
              <a:t>Упорядочивание процесса перемещения пациента внутри медицинской организации за счет использования электронных очередей и </a:t>
            </a:r>
            <a:r>
              <a:rPr lang="ru-RU" dirty="0" err="1" smtClean="0"/>
              <a:t>перенаправлений</a:t>
            </a:r>
            <a:r>
              <a:rPr lang="ru-RU" dirty="0" smtClean="0"/>
              <a:t> потоков пациентов;</a:t>
            </a:r>
            <a:endParaRPr lang="ru-RU" dirty="0"/>
          </a:p>
          <a:p>
            <a:pPr marL="342900" indent="-342900">
              <a:lnSpc>
                <a:spcPct val="150000"/>
              </a:lnSpc>
              <a:buFont typeface="+mj-lt"/>
              <a:buAutoNum type="arabicPeriod"/>
            </a:pPr>
            <a:r>
              <a:rPr lang="ru-RU" dirty="0"/>
              <a:t>Обеспечение дальнейшего анализа и обработки медицинских данных за счет использования стандартизированных электронных шаблонов и </a:t>
            </a:r>
            <a:r>
              <a:rPr lang="ru-RU" dirty="0" smtClean="0"/>
              <a:t>форм медицинской документации;</a:t>
            </a:r>
            <a:endParaRPr lang="ru-RU" dirty="0"/>
          </a:p>
          <a:p>
            <a:pPr marL="342900" indent="-342900">
              <a:lnSpc>
                <a:spcPct val="150000"/>
              </a:lnSpc>
              <a:buFont typeface="+mj-lt"/>
              <a:buAutoNum type="arabicPeriod"/>
            </a:pPr>
            <a:r>
              <a:rPr lang="ru-RU" dirty="0"/>
              <a:t>Сокращение времени ввода, поиска и повторного использования </a:t>
            </a:r>
            <a:r>
              <a:rPr lang="ru-RU" dirty="0" smtClean="0"/>
              <a:t>информации.</a:t>
            </a:r>
            <a:endParaRPr lang="ru-RU" dirty="0"/>
          </a:p>
        </p:txBody>
      </p:sp>
    </p:spTree>
    <p:extLst>
      <p:ext uri="{BB962C8B-B14F-4D97-AF65-F5344CB8AC3E}">
        <p14:creationId xmlns:p14="http://schemas.microsoft.com/office/powerpoint/2010/main" val="3386578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22832"/>
            <a:ext cx="12064620" cy="1567858"/>
          </a:xfrm>
        </p:spPr>
        <p:txBody>
          <a:bodyPr>
            <a:noAutofit/>
          </a:bodyPr>
          <a:lstStyle/>
          <a:p>
            <a:pPr algn="ctr"/>
            <a:r>
              <a:rPr lang="ru-RU" sz="2400" b="1" dirty="0" smtClean="0"/>
              <a:t>Оценка последствий внедрения «бережливых технологий»</a:t>
            </a:r>
            <a:endParaRPr lang="ru-RU" sz="2400" b="1" dirty="0"/>
          </a:p>
        </p:txBody>
      </p:sp>
      <p:sp>
        <p:nvSpPr>
          <p:cNvPr id="3" name="Объект 2"/>
          <p:cNvSpPr>
            <a:spLocks noGrp="1"/>
          </p:cNvSpPr>
          <p:nvPr>
            <p:ph sz="quarter" idx="13"/>
          </p:nvPr>
        </p:nvSpPr>
        <p:spPr>
          <a:xfrm>
            <a:off x="177421" y="1146412"/>
            <a:ext cx="11887199" cy="5711588"/>
          </a:xfrm>
        </p:spPr>
        <p:txBody>
          <a:bodyPr>
            <a:normAutofit fontScale="77500" lnSpcReduction="20000"/>
          </a:bodyPr>
          <a:lstStyle/>
          <a:p>
            <a:pPr algn="just"/>
            <a:r>
              <a:rPr lang="ru-RU" dirty="0" smtClean="0"/>
              <a:t>1. Есть опасность того, что </a:t>
            </a:r>
            <a:r>
              <a:rPr lang="ru-RU" b="1" dirty="0" smtClean="0"/>
              <a:t>улучшения на местах могут не оказать положительного влияния на медицинскую организацию в целом и (или) вне её. </a:t>
            </a:r>
            <a:r>
              <a:rPr lang="ru-RU" dirty="0" smtClean="0"/>
              <a:t>Например, незначительное повышение производительности на одном из направлений медицинской деятельности может вызвать проблемы на уровне всей организации и логистической цепочки, так как на последующих этапах начнут скапливаться проблемы при оказании медицинской помощи.</a:t>
            </a:r>
          </a:p>
          <a:p>
            <a:pPr algn="just"/>
            <a:r>
              <a:rPr lang="ru-RU" dirty="0" smtClean="0"/>
              <a:t>2. существует вопрос </a:t>
            </a:r>
            <a:r>
              <a:rPr lang="ru-RU" b="1" dirty="0" smtClean="0"/>
              <a:t>временной перспективы</a:t>
            </a:r>
            <a:r>
              <a:rPr lang="ru-RU" dirty="0" smtClean="0"/>
              <a:t>: важно, чтобы меры, принятые для решения проблемы в краткосрочной перспективе, не привели к еще большим проблемам в </a:t>
            </a:r>
            <a:r>
              <a:rPr lang="ru-RU" dirty="0" smtClean="0"/>
              <a:t>будущем, в </a:t>
            </a:r>
            <a:r>
              <a:rPr lang="ru-RU" dirty="0" err="1" smtClean="0"/>
              <a:t>т.ч</a:t>
            </a:r>
            <a:r>
              <a:rPr lang="ru-RU" dirty="0" smtClean="0"/>
              <a:t>. за </a:t>
            </a:r>
            <a:r>
              <a:rPr lang="ru-RU" dirty="0" smtClean="0"/>
              <a:t>счет потери </a:t>
            </a:r>
            <a:r>
              <a:rPr lang="ru-RU" dirty="0" smtClean="0"/>
              <a:t>гибкости в управлении медицинской организацией. </a:t>
            </a:r>
            <a:endParaRPr lang="ru-RU" dirty="0" smtClean="0"/>
          </a:p>
          <a:p>
            <a:pPr algn="just"/>
            <a:r>
              <a:rPr lang="ru-RU" dirty="0" smtClean="0"/>
              <a:t>3. Применение принципов бережливого производства с целью получения более значительных и стабильных преимуществ для всей логистической </a:t>
            </a:r>
            <a:r>
              <a:rPr lang="ru-RU" dirty="0" smtClean="0"/>
              <a:t>цепочки.  </a:t>
            </a:r>
            <a:r>
              <a:rPr lang="ru-RU" b="1" dirty="0" smtClean="0"/>
              <a:t>На этом уровне главным помощником становятся информационные технологии.</a:t>
            </a:r>
            <a:endParaRPr lang="ru-RU" dirty="0" smtClean="0"/>
          </a:p>
          <a:p>
            <a:pPr algn="just"/>
            <a:r>
              <a:rPr lang="ru-RU" dirty="0" smtClean="0"/>
              <a:t>4. </a:t>
            </a:r>
            <a:r>
              <a:rPr lang="ru-RU" b="1" dirty="0" smtClean="0"/>
              <a:t>Оптимизация жизненного цикла оказания медицинской услуги</a:t>
            </a:r>
            <a:r>
              <a:rPr lang="ru-RU" dirty="0" smtClean="0"/>
              <a:t>, начиная с момента оформления медицинской документации (в том числе и по удаленному доступу) до оказания </a:t>
            </a:r>
            <a:r>
              <a:rPr lang="ru-RU" dirty="0" smtClean="0"/>
              <a:t>и получения результата медицинской </a:t>
            </a:r>
            <a:r>
              <a:rPr lang="ru-RU" dirty="0" smtClean="0"/>
              <a:t>помощи.</a:t>
            </a:r>
          </a:p>
          <a:p>
            <a:pPr algn="just"/>
            <a:r>
              <a:rPr lang="ru-RU" dirty="0" smtClean="0"/>
              <a:t>5. </a:t>
            </a:r>
            <a:r>
              <a:rPr lang="ru-RU" dirty="0" smtClean="0"/>
              <a:t>профилактика </a:t>
            </a:r>
            <a:r>
              <a:rPr lang="ru-RU" dirty="0" smtClean="0"/>
              <a:t>заболеваний и </a:t>
            </a:r>
            <a:r>
              <a:rPr lang="ru-RU" b="1" dirty="0" smtClean="0"/>
              <a:t>формирование ответственности пациента за свое здоровье</a:t>
            </a:r>
            <a:r>
              <a:rPr lang="ru-RU" dirty="0" smtClean="0"/>
              <a:t>. На различных этапах жизненного цикла пациента задействуются разные участники цепи, исполняющие различные функции от медицинских работников и клинических психологов – работа которых имеет </a:t>
            </a:r>
            <a:r>
              <a:rPr lang="ru-RU" u="sng" dirty="0" smtClean="0"/>
              <a:t>индивидуальную направленность</a:t>
            </a:r>
            <a:r>
              <a:rPr lang="ru-RU" dirty="0" smtClean="0"/>
              <a:t>, до специализированных подразделений медицинских организаций формирующими посредством средств </a:t>
            </a:r>
            <a:r>
              <a:rPr lang="ru-RU" u="sng" dirty="0" smtClean="0"/>
              <a:t>массовой информации </a:t>
            </a:r>
            <a:r>
              <a:rPr lang="ru-RU" dirty="0" smtClean="0"/>
              <a:t>запросы пациентов.  </a:t>
            </a:r>
            <a:endParaRPr lang="ru-RU" dirty="0" smtClean="0"/>
          </a:p>
          <a:p>
            <a:pPr algn="just"/>
            <a:r>
              <a:rPr lang="ru-RU" dirty="0" smtClean="0"/>
              <a:t>6. </a:t>
            </a:r>
            <a:r>
              <a:rPr lang="ru-RU" b="1" dirty="0" smtClean="0"/>
              <a:t>оценка Формирования психологической готовности </a:t>
            </a:r>
            <a:r>
              <a:rPr lang="ru-RU" dirty="0" smtClean="0"/>
              <a:t>медицинских работников и пациентов к внедрению бережливых технологий.</a:t>
            </a:r>
            <a:endParaRPr lang="ru-RU" dirty="0"/>
          </a:p>
        </p:txBody>
      </p:sp>
    </p:spTree>
    <p:extLst>
      <p:ext uri="{BB962C8B-B14F-4D97-AF65-F5344CB8AC3E}">
        <p14:creationId xmlns:p14="http://schemas.microsoft.com/office/powerpoint/2010/main" val="245355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386296" y="164637"/>
            <a:ext cx="846739" cy="1223451"/>
          </a:xfrm>
          <a:prstGeom prst="rect">
            <a:avLst/>
          </a:prstGeom>
        </p:spPr>
      </p:pic>
      <p:sp>
        <p:nvSpPr>
          <p:cNvPr id="3" name="Заголовок 2"/>
          <p:cNvSpPr>
            <a:spLocks noGrp="1"/>
          </p:cNvSpPr>
          <p:nvPr>
            <p:ph type="title"/>
          </p:nvPr>
        </p:nvSpPr>
        <p:spPr>
          <a:xfrm>
            <a:off x="1391477" y="274637"/>
            <a:ext cx="10190923" cy="1143000"/>
          </a:xfrm>
        </p:spPr>
        <p:txBody>
          <a:bodyPr>
            <a:noAutofit/>
          </a:bodyPr>
          <a:lstStyle/>
          <a:p>
            <a:r>
              <a:rPr lang="ru-RU" sz="2667" dirty="0"/>
              <a:t>Цель </a:t>
            </a:r>
            <a:r>
              <a:rPr lang="ru-RU" sz="2667" dirty="0" smtClean="0"/>
              <a:t>внедрения «бережливых технологий»– </a:t>
            </a:r>
            <a:r>
              <a:rPr lang="ru-RU" sz="2667" dirty="0"/>
              <a:t>непрерывное </a:t>
            </a:r>
            <a:r>
              <a:rPr lang="ru-RU" sz="2667" dirty="0"/>
              <a:t>приспособление медицинской </a:t>
            </a:r>
            <a:r>
              <a:rPr lang="ru-RU" sz="2667" dirty="0"/>
              <a:t>организации к непрерывно изменяющейся внешней среде и вариациям целей самой </a:t>
            </a:r>
            <a:r>
              <a:rPr lang="ru-RU" sz="2667" dirty="0"/>
              <a:t>системы здравоохранения.</a:t>
            </a:r>
            <a:endParaRPr lang="ru-RU" sz="2667" dirty="0"/>
          </a:p>
        </p:txBody>
      </p:sp>
      <p:sp>
        <p:nvSpPr>
          <p:cNvPr id="4" name="Объект 3"/>
          <p:cNvSpPr>
            <a:spLocks noGrp="1"/>
          </p:cNvSpPr>
          <p:nvPr>
            <p:ph idx="4294967295"/>
          </p:nvPr>
        </p:nvSpPr>
        <p:spPr>
          <a:xfrm>
            <a:off x="386296" y="1600200"/>
            <a:ext cx="11470344" cy="5093163"/>
          </a:xfrm>
          <a:prstGeom prst="rect">
            <a:avLst/>
          </a:prstGeom>
        </p:spPr>
        <p:txBody>
          <a:bodyPr>
            <a:normAutofit/>
          </a:bodyPr>
          <a:lstStyle/>
          <a:p>
            <a:r>
              <a:rPr lang="ru-RU" dirty="0" smtClean="0"/>
              <a:t>Внедрение «бережливых технологий» </a:t>
            </a:r>
            <a:r>
              <a:rPr lang="ru-RU" dirty="0"/>
              <a:t>основывается на трех </a:t>
            </a:r>
            <a:r>
              <a:rPr lang="ru-RU" dirty="0" smtClean="0"/>
              <a:t>принципах:</a:t>
            </a:r>
          </a:p>
          <a:p>
            <a:r>
              <a:rPr lang="ru-RU" dirty="0" smtClean="0"/>
              <a:t> </a:t>
            </a:r>
            <a:r>
              <a:rPr lang="ru-RU" dirty="0"/>
              <a:t>1) «групповое усилие</a:t>
            </a:r>
            <a:r>
              <a:rPr lang="ru-RU" dirty="0" smtClean="0"/>
              <a:t>»</a:t>
            </a:r>
          </a:p>
          <a:p>
            <a:r>
              <a:rPr lang="ru-RU" dirty="0" smtClean="0"/>
              <a:t> </a:t>
            </a:r>
            <a:r>
              <a:rPr lang="ru-RU" dirty="0"/>
              <a:t>2) «единство действий» </a:t>
            </a:r>
            <a:endParaRPr lang="ru-RU" dirty="0" smtClean="0"/>
          </a:p>
          <a:p>
            <a:r>
              <a:rPr lang="ru-RU" dirty="0" smtClean="0"/>
              <a:t> </a:t>
            </a:r>
            <a:r>
              <a:rPr lang="ru-RU" dirty="0"/>
              <a:t>3) «общая цель». </a:t>
            </a:r>
            <a:endParaRPr lang="ru-RU" dirty="0" smtClean="0"/>
          </a:p>
          <a:p>
            <a:pPr marL="0" indent="0">
              <a:buNone/>
            </a:pPr>
            <a:r>
              <a:rPr lang="ru-RU" dirty="0" smtClean="0"/>
              <a:t>Три </a:t>
            </a:r>
            <a:r>
              <a:rPr lang="ru-RU" dirty="0"/>
              <a:t>основополагающих принципа координации: </a:t>
            </a:r>
            <a:endParaRPr lang="ru-RU" dirty="0" smtClean="0"/>
          </a:p>
          <a:p>
            <a:r>
              <a:rPr lang="ru-RU" dirty="0" smtClean="0"/>
              <a:t>единство </a:t>
            </a:r>
            <a:r>
              <a:rPr lang="ru-RU" dirty="0"/>
              <a:t>команд, </a:t>
            </a:r>
            <a:endParaRPr lang="ru-RU" dirty="0" smtClean="0"/>
          </a:p>
          <a:p>
            <a:r>
              <a:rPr lang="ru-RU" dirty="0" smtClean="0"/>
              <a:t>цепь </a:t>
            </a:r>
            <a:r>
              <a:rPr lang="ru-RU" dirty="0"/>
              <a:t>команд (или скалярная цепь) </a:t>
            </a:r>
          </a:p>
          <a:p>
            <a:r>
              <a:rPr lang="ru-RU" dirty="0" smtClean="0"/>
              <a:t>интервал </a:t>
            </a:r>
            <a:r>
              <a:rPr lang="ru-RU" dirty="0"/>
              <a:t>управления.</a:t>
            </a:r>
          </a:p>
        </p:txBody>
      </p:sp>
    </p:spTree>
    <p:extLst>
      <p:ext uri="{BB962C8B-B14F-4D97-AF65-F5344CB8AC3E}">
        <p14:creationId xmlns:p14="http://schemas.microsoft.com/office/powerpoint/2010/main" val="1280800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233035" y="274637"/>
            <a:ext cx="10349365" cy="1143000"/>
          </a:xfrm>
        </p:spPr>
        <p:txBody>
          <a:bodyPr>
            <a:noAutofit/>
          </a:bodyPr>
          <a:lstStyle/>
          <a:p>
            <a:r>
              <a:rPr lang="ru-RU" sz="3733" dirty="0" smtClean="0"/>
              <a:t>Условия успешного внедрения</a:t>
            </a:r>
            <a:br>
              <a:rPr lang="ru-RU" sz="3733" dirty="0" smtClean="0"/>
            </a:br>
            <a:r>
              <a:rPr lang="ru-RU" sz="3733" dirty="0" smtClean="0"/>
              <a:t>«бережливых технологий» в МАУ «СП № 12»</a:t>
            </a:r>
            <a:br>
              <a:rPr lang="ru-RU" sz="3733" dirty="0" smtClean="0"/>
            </a:br>
            <a:r>
              <a:rPr lang="ru-RU" sz="2400" dirty="0" smtClean="0"/>
              <a:t>(стратегический уровень для медицинской организации)</a:t>
            </a:r>
            <a:r>
              <a:rPr lang="ru-RU" sz="3733" dirty="0" smtClean="0"/>
              <a:t> </a:t>
            </a:r>
            <a:endParaRPr lang="ru-RU" sz="3733" dirty="0">
              <a:solidFill>
                <a:srgbClr val="00533F"/>
              </a:solidFill>
            </a:endParaRPr>
          </a:p>
        </p:txBody>
      </p:sp>
      <p:sp>
        <p:nvSpPr>
          <p:cNvPr id="6" name="Объект 5"/>
          <p:cNvSpPr>
            <a:spLocks noGrp="1"/>
          </p:cNvSpPr>
          <p:nvPr>
            <p:ph idx="4294967295"/>
          </p:nvPr>
        </p:nvSpPr>
        <p:spPr>
          <a:xfrm>
            <a:off x="0" y="1600201"/>
            <a:ext cx="12048661" cy="5257799"/>
          </a:xfrm>
          <a:prstGeom prst="rect">
            <a:avLst/>
          </a:prstGeom>
        </p:spPr>
        <p:txBody>
          <a:bodyPr>
            <a:normAutofit fontScale="40000" lnSpcReduction="20000"/>
          </a:bodyPr>
          <a:lstStyle/>
          <a:p>
            <a:r>
              <a:rPr lang="ru-RU" sz="4533" dirty="0"/>
              <a:t>-повышение </a:t>
            </a:r>
            <a:r>
              <a:rPr lang="ru-RU" sz="4533" dirty="0"/>
              <a:t>теоретического, научно-методического уровня подготовки </a:t>
            </a:r>
            <a:r>
              <a:rPr lang="ru-RU" sz="4533" dirty="0"/>
              <a:t>руководителей </a:t>
            </a:r>
            <a:r>
              <a:rPr lang="ru-RU" sz="4533" dirty="0" smtClean="0"/>
              <a:t>различного уровня по </a:t>
            </a:r>
            <a:r>
              <a:rPr lang="ru-RU" sz="4533" dirty="0"/>
              <a:t>вопросам </a:t>
            </a:r>
            <a:r>
              <a:rPr lang="ru-RU" sz="4533" dirty="0"/>
              <a:t>управления, психологии </a:t>
            </a:r>
            <a:r>
              <a:rPr lang="ru-RU" sz="4533" dirty="0"/>
              <a:t>и </a:t>
            </a:r>
            <a:r>
              <a:rPr lang="ru-RU" sz="4533" dirty="0"/>
              <a:t>нормативно-правового регулирования;</a:t>
            </a:r>
          </a:p>
          <a:p>
            <a:pPr algn="just"/>
            <a:r>
              <a:rPr lang="ru-RU" sz="4533" dirty="0"/>
              <a:t>-организация стандартизации и </a:t>
            </a:r>
            <a:r>
              <a:rPr lang="ru-RU" sz="4533" dirty="0" err="1"/>
              <a:t>програ</a:t>
            </a:r>
            <a:r>
              <a:rPr lang="ru-RU" sz="4533" dirty="0" err="1"/>
              <a:t>м</a:t>
            </a:r>
            <a:r>
              <a:rPr lang="ru-RU" sz="4533" dirty="0" err="1"/>
              <a:t>мно</a:t>
            </a:r>
            <a:r>
              <a:rPr lang="ru-RU" sz="4533" dirty="0"/>
              <a:t> </a:t>
            </a:r>
            <a:r>
              <a:rPr lang="ru-RU" sz="4533" dirty="0"/>
              <a:t>- методического сопровождения </a:t>
            </a:r>
            <a:r>
              <a:rPr lang="ru-RU" sz="4533" dirty="0"/>
              <a:t>медицинской и управленческой деятельности в </a:t>
            </a:r>
            <a:r>
              <a:rPr lang="ru-RU" sz="4533" dirty="0" smtClean="0"/>
              <a:t>подразделениях;</a:t>
            </a:r>
            <a:endParaRPr lang="ru-RU" sz="4533" dirty="0"/>
          </a:p>
          <a:p>
            <a:pPr algn="just"/>
            <a:r>
              <a:rPr lang="ru-RU" sz="4533" dirty="0"/>
              <a:t>-обеспечение </a:t>
            </a:r>
            <a:r>
              <a:rPr lang="ru-RU" sz="4533" dirty="0"/>
              <a:t>выполнения единых, принципиальных подходов </a:t>
            </a:r>
            <a:r>
              <a:rPr lang="ru-RU" sz="4533" dirty="0"/>
              <a:t>к организации оказания медицинской помощи, </a:t>
            </a:r>
            <a:r>
              <a:rPr lang="ru-RU" sz="4533" dirty="0"/>
              <a:t>информирование о нормативно-правовой базе, регулирующей </a:t>
            </a:r>
            <a:r>
              <a:rPr lang="ru-RU" sz="4533" dirty="0"/>
              <a:t>работу медицинских и не медицинских работников в </a:t>
            </a:r>
            <a:r>
              <a:rPr lang="ru-RU" sz="4533" dirty="0"/>
              <a:t>рамках модернизации </a:t>
            </a:r>
            <a:r>
              <a:rPr lang="ru-RU" sz="4533" dirty="0"/>
              <a:t>оказания стоматологической помощи;</a:t>
            </a:r>
            <a:endParaRPr lang="ru-RU" sz="4533" dirty="0"/>
          </a:p>
          <a:p>
            <a:pPr algn="just"/>
            <a:r>
              <a:rPr lang="ru-RU" sz="4533" dirty="0"/>
              <a:t>-формирование </a:t>
            </a:r>
            <a:r>
              <a:rPr lang="ru-RU" sz="4533" dirty="0"/>
              <a:t>мотивационной сферы </a:t>
            </a:r>
            <a:r>
              <a:rPr lang="ru-RU" sz="4533" dirty="0" smtClean="0"/>
              <a:t>работников </a:t>
            </a:r>
            <a:r>
              <a:rPr lang="ru-RU" sz="4533" dirty="0"/>
              <a:t>в целях совершенствования профессиональной компетенции;</a:t>
            </a:r>
          </a:p>
          <a:p>
            <a:r>
              <a:rPr lang="ru-RU" sz="4533" dirty="0"/>
              <a:t>-обобщение</a:t>
            </a:r>
            <a:r>
              <a:rPr lang="ru-RU" sz="4533" dirty="0"/>
              <a:t>, систематизация и распространение передового </a:t>
            </a:r>
            <a:r>
              <a:rPr lang="ru-RU" sz="4533" dirty="0"/>
              <a:t>медицинского и управленческого опыта; </a:t>
            </a:r>
          </a:p>
          <a:p>
            <a:pPr algn="just"/>
            <a:r>
              <a:rPr lang="ru-RU" sz="4533" dirty="0"/>
              <a:t>-координация </a:t>
            </a:r>
            <a:r>
              <a:rPr lang="ru-RU" sz="4533" dirty="0"/>
              <a:t>планирования, организации и </a:t>
            </a:r>
            <a:r>
              <a:rPr lang="ru-RU" sz="4533" dirty="0"/>
              <a:t>анализа лечебных и организационных </a:t>
            </a:r>
            <a:r>
              <a:rPr lang="ru-RU" sz="4533" dirty="0"/>
              <a:t>мероприятий в </a:t>
            </a:r>
            <a:r>
              <a:rPr lang="ru-RU" sz="4533" dirty="0"/>
              <a:t>подразделениях МАУ «СП № 12»;</a:t>
            </a:r>
            <a:endParaRPr lang="ru-RU" sz="4533" dirty="0"/>
          </a:p>
          <a:p>
            <a:r>
              <a:rPr lang="ru-RU" sz="4533" dirty="0"/>
              <a:t>-оценивание </a:t>
            </a:r>
            <a:r>
              <a:rPr lang="ru-RU" sz="4533" dirty="0"/>
              <a:t>работы членов объединения, </a:t>
            </a:r>
            <a:r>
              <a:rPr lang="ru-RU" sz="4533" dirty="0"/>
              <a:t>психологическая помощь в преодолении сложных организационных этапов развития организации. </a:t>
            </a:r>
            <a:endParaRPr lang="ru-RU" sz="4533" dirty="0"/>
          </a:p>
          <a:p>
            <a:endParaRPr lang="ru-RU" dirty="0"/>
          </a:p>
        </p:txBody>
      </p:sp>
      <p:pic>
        <p:nvPicPr>
          <p:cNvPr id="40" name="Рисунок 39"/>
          <p:cNvPicPr>
            <a:picLocks noChangeAspect="1"/>
          </p:cNvPicPr>
          <p:nvPr/>
        </p:nvPicPr>
        <p:blipFill>
          <a:blip r:embed="rId3"/>
          <a:stretch>
            <a:fillRect/>
          </a:stretch>
        </p:blipFill>
        <p:spPr>
          <a:xfrm>
            <a:off x="386296" y="164637"/>
            <a:ext cx="846739" cy="1223451"/>
          </a:xfrm>
          <a:prstGeom prst="rect">
            <a:avLst/>
          </a:prstGeom>
        </p:spPr>
      </p:pic>
    </p:spTree>
    <p:extLst>
      <p:ext uri="{BB962C8B-B14F-4D97-AF65-F5344CB8AC3E}">
        <p14:creationId xmlns:p14="http://schemas.microsoft.com/office/powerpoint/2010/main" val="1542802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392072" y="638989"/>
            <a:ext cx="9408451" cy="1665629"/>
          </a:xfrm>
        </p:spPr>
        <p:txBody>
          <a:bodyPr>
            <a:noAutofit/>
          </a:bodyPr>
          <a:lstStyle/>
          <a:p>
            <a:r>
              <a:rPr lang="ru-RU" sz="4000" dirty="0"/>
              <a:t>Компоненты внедрения</a:t>
            </a:r>
            <a:br>
              <a:rPr lang="ru-RU" sz="4000" dirty="0"/>
            </a:br>
            <a:r>
              <a:rPr lang="ru-RU" sz="4000" dirty="0"/>
              <a:t>«бережливых технологий» в МАУ «СП № 12» </a:t>
            </a:r>
            <a:endParaRPr lang="ru-RU" sz="4000" dirty="0">
              <a:solidFill>
                <a:srgbClr val="00533F"/>
              </a:solidFill>
            </a:endParaRPr>
          </a:p>
        </p:txBody>
      </p:sp>
      <p:grpSp>
        <p:nvGrpSpPr>
          <p:cNvPr id="7" name="Группа 6"/>
          <p:cNvGrpSpPr/>
          <p:nvPr/>
        </p:nvGrpSpPr>
        <p:grpSpPr>
          <a:xfrm>
            <a:off x="1644193" y="2529692"/>
            <a:ext cx="8718380" cy="3683617"/>
            <a:chOff x="1233145" y="1897269"/>
            <a:chExt cx="5561847" cy="1589280"/>
          </a:xfrm>
        </p:grpSpPr>
        <p:sp>
          <p:nvSpPr>
            <p:cNvPr id="4" name="Скругленный прямоугольник 3"/>
            <p:cNvSpPr/>
            <p:nvPr/>
          </p:nvSpPr>
          <p:spPr>
            <a:xfrm>
              <a:off x="1233145" y="1897269"/>
              <a:ext cx="1771061"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Социально-экономический</a:t>
              </a:r>
              <a:endParaRPr lang="ru-RU" sz="2133" dirty="0">
                <a:solidFill>
                  <a:schemeClr val="tx1"/>
                </a:solidFill>
                <a:latin typeface="Franklin Gothic Book" panose="020B0503020102020204"/>
              </a:endParaRPr>
            </a:p>
          </p:txBody>
        </p:sp>
        <p:sp>
          <p:nvSpPr>
            <p:cNvPr id="9" name="Скругленный прямоугольник 8"/>
            <p:cNvSpPr/>
            <p:nvPr/>
          </p:nvSpPr>
          <p:spPr>
            <a:xfrm>
              <a:off x="5000597" y="1903861"/>
              <a:ext cx="1771061"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Маркетинговый (управленческий)</a:t>
              </a:r>
              <a:endParaRPr lang="ru-RU" sz="2133" dirty="0">
                <a:solidFill>
                  <a:schemeClr val="tx1"/>
                </a:solidFill>
                <a:latin typeface="Franklin Gothic Book" panose="020B0503020102020204"/>
              </a:endParaRPr>
            </a:p>
          </p:txBody>
        </p:sp>
        <p:sp>
          <p:nvSpPr>
            <p:cNvPr id="10" name="Скругленный прямоугольник 9"/>
            <p:cNvSpPr/>
            <p:nvPr/>
          </p:nvSpPr>
          <p:spPr>
            <a:xfrm>
              <a:off x="3062533" y="1897269"/>
              <a:ext cx="1882415"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Психологический </a:t>
              </a:r>
              <a:endParaRPr lang="ru-RU" sz="2133" dirty="0">
                <a:solidFill>
                  <a:schemeClr val="tx1"/>
                </a:solidFill>
                <a:latin typeface="Franklin Gothic Book" panose="020B0503020102020204"/>
              </a:endParaRPr>
            </a:p>
          </p:txBody>
        </p:sp>
        <p:sp>
          <p:nvSpPr>
            <p:cNvPr id="11" name="Скругленный прямоугольник 10"/>
            <p:cNvSpPr/>
            <p:nvPr/>
          </p:nvSpPr>
          <p:spPr>
            <a:xfrm>
              <a:off x="1446335" y="249340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Инновационный </a:t>
              </a:r>
              <a:endParaRPr lang="ru-RU" sz="2133" dirty="0">
                <a:solidFill>
                  <a:schemeClr val="tx1"/>
                </a:solidFill>
                <a:latin typeface="Franklin Gothic Book" panose="020B0503020102020204"/>
              </a:endParaRPr>
            </a:p>
          </p:txBody>
        </p:sp>
        <p:sp>
          <p:nvSpPr>
            <p:cNvPr id="12" name="Скругленный прямоугольник 11"/>
            <p:cNvSpPr/>
            <p:nvPr/>
          </p:nvSpPr>
          <p:spPr>
            <a:xfrm>
              <a:off x="1446335" y="310272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Дорожная карта выполнения решений  </a:t>
              </a:r>
              <a:endParaRPr lang="ru-RU" sz="2133" dirty="0">
                <a:solidFill>
                  <a:schemeClr val="tx1"/>
                </a:solidFill>
                <a:latin typeface="Franklin Gothic Book" panose="020B0503020102020204"/>
              </a:endParaRPr>
            </a:p>
          </p:txBody>
        </p:sp>
        <p:sp>
          <p:nvSpPr>
            <p:cNvPr id="13" name="Скругленный прямоугольник 12"/>
            <p:cNvSpPr/>
            <p:nvPr/>
          </p:nvSpPr>
          <p:spPr>
            <a:xfrm>
              <a:off x="3387078" y="249340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Индивидуальный </a:t>
              </a:r>
              <a:endParaRPr lang="ru-RU" sz="2133" dirty="0">
                <a:solidFill>
                  <a:schemeClr val="tx1"/>
                </a:solidFill>
                <a:latin typeface="Franklin Gothic Book" panose="020B0503020102020204"/>
              </a:endParaRPr>
            </a:p>
          </p:txBody>
        </p:sp>
        <p:sp>
          <p:nvSpPr>
            <p:cNvPr id="14" name="Скругленный прямоугольник 13"/>
            <p:cNvSpPr/>
            <p:nvPr/>
          </p:nvSpPr>
          <p:spPr>
            <a:xfrm>
              <a:off x="3387078" y="310272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Групповой </a:t>
              </a:r>
              <a:endParaRPr lang="ru-RU" sz="2133" dirty="0">
                <a:solidFill>
                  <a:schemeClr val="tx1"/>
                </a:solidFill>
                <a:latin typeface="Franklin Gothic Book" panose="020B0503020102020204"/>
              </a:endParaRPr>
            </a:p>
          </p:txBody>
        </p:sp>
        <p:sp>
          <p:nvSpPr>
            <p:cNvPr id="15" name="Скругленный прямоугольник 14"/>
            <p:cNvSpPr/>
            <p:nvPr/>
          </p:nvSpPr>
          <p:spPr>
            <a:xfrm>
              <a:off x="5237122" y="249340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процессный</a:t>
              </a:r>
              <a:endParaRPr lang="ru-RU" sz="2133" dirty="0">
                <a:solidFill>
                  <a:schemeClr val="tx1"/>
                </a:solidFill>
                <a:latin typeface="Franklin Gothic Book" panose="020B0503020102020204"/>
              </a:endParaRPr>
            </a:p>
          </p:txBody>
        </p:sp>
        <p:sp>
          <p:nvSpPr>
            <p:cNvPr id="16" name="Скругленный прямоугольник 15"/>
            <p:cNvSpPr/>
            <p:nvPr/>
          </p:nvSpPr>
          <p:spPr>
            <a:xfrm>
              <a:off x="5213787" y="3102721"/>
              <a:ext cx="1557870" cy="383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r>
                <a:rPr lang="ru-RU" sz="2133" dirty="0">
                  <a:solidFill>
                    <a:schemeClr val="tx1"/>
                  </a:solidFill>
                  <a:latin typeface="Franklin Gothic Book" panose="020B0503020102020204"/>
                </a:rPr>
                <a:t>Нормативный </a:t>
              </a:r>
              <a:endParaRPr lang="ru-RU" sz="2133" dirty="0">
                <a:solidFill>
                  <a:schemeClr val="tx1"/>
                </a:solidFill>
                <a:latin typeface="Franklin Gothic Book" panose="020B0503020102020204"/>
              </a:endParaRPr>
            </a:p>
          </p:txBody>
        </p:sp>
        <p:sp>
          <p:nvSpPr>
            <p:cNvPr id="19" name="Стрелка углом вверх 18"/>
            <p:cNvSpPr/>
            <p:nvPr/>
          </p:nvSpPr>
          <p:spPr>
            <a:xfrm rot="5400000">
              <a:off x="1170328" y="2453835"/>
              <a:ext cx="446506" cy="10550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sp>
          <p:nvSpPr>
            <p:cNvPr id="20" name="Стрелка углом вверх 19"/>
            <p:cNvSpPr/>
            <p:nvPr/>
          </p:nvSpPr>
          <p:spPr>
            <a:xfrm rot="5400000">
              <a:off x="867370" y="2753400"/>
              <a:ext cx="1046846" cy="99935"/>
            </a:xfrm>
            <a:prstGeom prst="bentUpArrow">
              <a:avLst/>
            </a:prstGeom>
            <a:solidFill>
              <a:srgbClr val="007434"/>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sp>
          <p:nvSpPr>
            <p:cNvPr id="21" name="Стрелка углом вверх 20"/>
            <p:cNvSpPr/>
            <p:nvPr/>
          </p:nvSpPr>
          <p:spPr>
            <a:xfrm rot="5400000">
              <a:off x="3111071" y="2461579"/>
              <a:ext cx="446506" cy="10550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sp>
          <p:nvSpPr>
            <p:cNvPr id="22" name="Стрелка углом вверх 21"/>
            <p:cNvSpPr/>
            <p:nvPr/>
          </p:nvSpPr>
          <p:spPr>
            <a:xfrm rot="5400000">
              <a:off x="2808114" y="2761144"/>
              <a:ext cx="1046846" cy="99935"/>
            </a:xfrm>
            <a:prstGeom prst="bentUpArrow">
              <a:avLst/>
            </a:prstGeom>
            <a:solidFill>
              <a:srgbClr val="007434"/>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sp>
          <p:nvSpPr>
            <p:cNvPr id="23" name="Стрелка углом вверх 22"/>
            <p:cNvSpPr/>
            <p:nvPr/>
          </p:nvSpPr>
          <p:spPr>
            <a:xfrm rot="5400000">
              <a:off x="4937781" y="2470630"/>
              <a:ext cx="446506" cy="10550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sp>
          <p:nvSpPr>
            <p:cNvPr id="24" name="Стрелка углом вверх 23"/>
            <p:cNvSpPr/>
            <p:nvPr/>
          </p:nvSpPr>
          <p:spPr>
            <a:xfrm rot="5400000">
              <a:off x="4634824" y="2770195"/>
              <a:ext cx="1046846" cy="99935"/>
            </a:xfrm>
            <a:prstGeom prst="bentUpArrow">
              <a:avLst/>
            </a:prstGeom>
            <a:solidFill>
              <a:srgbClr val="007434"/>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ru-RU">
                <a:solidFill>
                  <a:prstClr val="white"/>
                </a:solidFill>
                <a:latin typeface="Franklin Gothic Book" panose="020B0503020102020204"/>
              </a:endParaRPr>
            </a:p>
          </p:txBody>
        </p:sp>
      </p:grpSp>
      <p:pic>
        <p:nvPicPr>
          <p:cNvPr id="25" name="Рисунок 24"/>
          <p:cNvPicPr>
            <a:picLocks noChangeAspect="1"/>
          </p:cNvPicPr>
          <p:nvPr/>
        </p:nvPicPr>
        <p:blipFill>
          <a:blip r:embed="rId3"/>
          <a:stretch>
            <a:fillRect/>
          </a:stretch>
        </p:blipFill>
        <p:spPr>
          <a:xfrm>
            <a:off x="386296" y="164637"/>
            <a:ext cx="846739" cy="1223451"/>
          </a:xfrm>
          <a:prstGeom prst="rect">
            <a:avLst/>
          </a:prstGeom>
        </p:spPr>
      </p:pic>
    </p:spTree>
    <p:extLst>
      <p:ext uri="{BB962C8B-B14F-4D97-AF65-F5344CB8AC3E}">
        <p14:creationId xmlns:p14="http://schemas.microsoft.com/office/powerpoint/2010/main" val="2022242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8479547" y="4268034"/>
            <a:ext cx="3695733" cy="2564905"/>
          </a:xfrm>
          <a:prstGeom prst="rect">
            <a:avLst/>
          </a:prstGeom>
        </p:spPr>
      </p:pic>
      <p:sp>
        <p:nvSpPr>
          <p:cNvPr id="2" name="Заголовок 1"/>
          <p:cNvSpPr>
            <a:spLocks noGrp="1"/>
          </p:cNvSpPr>
          <p:nvPr>
            <p:ph type="title"/>
          </p:nvPr>
        </p:nvSpPr>
        <p:spPr>
          <a:xfrm>
            <a:off x="1233035" y="274638"/>
            <a:ext cx="7935307" cy="1325564"/>
          </a:xfrm>
        </p:spPr>
        <p:txBody>
          <a:bodyPr>
            <a:normAutofit fontScale="90000"/>
          </a:bodyPr>
          <a:lstStyle/>
          <a:p>
            <a:r>
              <a:rPr lang="ru-RU" sz="3733" dirty="0"/>
              <a:t>Психологический </a:t>
            </a:r>
            <a:br>
              <a:rPr lang="ru-RU" sz="3733" dirty="0"/>
            </a:br>
            <a:r>
              <a:rPr lang="ru-RU" sz="3733" dirty="0"/>
              <a:t>компонент управления включает в себя:</a:t>
            </a:r>
            <a:endParaRPr lang="ru-RU" sz="3733" dirty="0"/>
          </a:p>
        </p:txBody>
      </p:sp>
      <p:sp>
        <p:nvSpPr>
          <p:cNvPr id="6" name="Объект 5"/>
          <p:cNvSpPr>
            <a:spLocks noGrp="1"/>
          </p:cNvSpPr>
          <p:nvPr>
            <p:ph idx="4294967295"/>
          </p:nvPr>
        </p:nvSpPr>
        <p:spPr>
          <a:xfrm>
            <a:off x="609600" y="1600201"/>
            <a:ext cx="10972800" cy="4525963"/>
          </a:xfrm>
          <a:prstGeom prst="rect">
            <a:avLst/>
          </a:prstGeom>
        </p:spPr>
        <p:txBody>
          <a:bodyPr>
            <a:normAutofit/>
          </a:bodyPr>
          <a:lstStyle/>
          <a:p>
            <a:pPr algn="just"/>
            <a:r>
              <a:rPr lang="ru-RU" dirty="0" smtClean="0"/>
              <a:t>Материальный ресурс – в </a:t>
            </a:r>
            <a:r>
              <a:rPr lang="ru-RU" dirty="0" err="1" smtClean="0"/>
              <a:t>т.ч</a:t>
            </a:r>
            <a:r>
              <a:rPr lang="ru-RU" dirty="0" smtClean="0"/>
              <a:t>. наличие возможности проводить обучение сотрудников.</a:t>
            </a:r>
          </a:p>
          <a:p>
            <a:r>
              <a:rPr lang="ru-RU" dirty="0" smtClean="0"/>
              <a:t>Информационный ресурс – наличие знаний, навыков, умений.</a:t>
            </a:r>
          </a:p>
          <a:p>
            <a:r>
              <a:rPr lang="ru-RU" dirty="0" smtClean="0"/>
              <a:t>Вовлеченность сотрудников.</a:t>
            </a:r>
          </a:p>
          <a:p>
            <a:r>
              <a:rPr lang="ru-RU" dirty="0" smtClean="0"/>
              <a:t>Временной ресурс.</a:t>
            </a:r>
          </a:p>
          <a:p>
            <a:r>
              <a:rPr lang="ru-RU" dirty="0" smtClean="0"/>
              <a:t>Психофизиологическое здоровье. </a:t>
            </a:r>
          </a:p>
          <a:p>
            <a:endParaRPr lang="ru-RU" dirty="0"/>
          </a:p>
        </p:txBody>
      </p:sp>
      <p:pic>
        <p:nvPicPr>
          <p:cNvPr id="8" name="Рисунок 7"/>
          <p:cNvPicPr>
            <a:picLocks noChangeAspect="1"/>
          </p:cNvPicPr>
          <p:nvPr/>
        </p:nvPicPr>
        <p:blipFill>
          <a:blip r:embed="rId4"/>
          <a:stretch>
            <a:fillRect/>
          </a:stretch>
        </p:blipFill>
        <p:spPr>
          <a:xfrm>
            <a:off x="386296" y="164637"/>
            <a:ext cx="846739" cy="1223451"/>
          </a:xfrm>
          <a:prstGeom prst="rect">
            <a:avLst/>
          </a:prstGeom>
        </p:spPr>
      </p:pic>
    </p:spTree>
    <p:extLst>
      <p:ext uri="{BB962C8B-B14F-4D97-AF65-F5344CB8AC3E}">
        <p14:creationId xmlns:p14="http://schemas.microsoft.com/office/powerpoint/2010/main" val="2227728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Капля</Template>
  <TotalTime>1012</TotalTime>
  <Words>3340</Words>
  <Application>Microsoft Office PowerPoint</Application>
  <PresentationFormat>Широкоэкранный</PresentationFormat>
  <Paragraphs>295</Paragraphs>
  <Slides>41</Slides>
  <Notes>19</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41</vt:i4>
      </vt:variant>
    </vt:vector>
  </HeadingPairs>
  <TitlesOfParts>
    <vt:vector size="50" baseType="lpstr">
      <vt:lpstr>Arial</vt:lpstr>
      <vt:lpstr>Calibri</vt:lpstr>
      <vt:lpstr>Franklin Gothic Book</vt:lpstr>
      <vt:lpstr>Roboto Regular</vt:lpstr>
      <vt:lpstr>Tahoma</vt:lpstr>
      <vt:lpstr>Times New Roman</vt:lpstr>
      <vt:lpstr>Tw Cen MT</vt:lpstr>
      <vt:lpstr>Wingdings</vt:lpstr>
      <vt:lpstr>Капля</vt:lpstr>
      <vt:lpstr>Презентация PowerPoint</vt:lpstr>
      <vt:lpstr>Условия построения МОДЕЛИ медицинских организаций</vt:lpstr>
      <vt:lpstr>Уровни планирования внедрения  «бережливых технологий» в медицинской организации </vt:lpstr>
      <vt:lpstr>Распределение уровней внедрения «бережливых технологий» в МАУ «СП № 12» </vt:lpstr>
      <vt:lpstr>Оценка последствий внедрения «бережливых технологий»</vt:lpstr>
      <vt:lpstr>Цель внедрения «бережливых технологий»– непрерывное приспособление медицинской организации к непрерывно изменяющейся внешней среде и вариациям целей самой системы здравоохранения.</vt:lpstr>
      <vt:lpstr>Условия успешного внедрения «бережливых технологий» в МАУ «СП № 12» (стратегический уровень для медицинской организации) </vt:lpstr>
      <vt:lpstr>Компоненты внедрения «бережливых технологий» в МАУ «СП № 12» </vt:lpstr>
      <vt:lpstr>Психологический  компонент управления включает в себя:</vt:lpstr>
      <vt:lpstr>Материальный ресурс </vt:lpstr>
      <vt:lpstr>ОСВЕЩЕНИЕ</vt:lpstr>
      <vt:lpstr>Информационный ресурс </vt:lpstr>
      <vt:lpstr>Луначарского 171</vt:lpstr>
      <vt:lpstr>Луначарского 171</vt:lpstr>
      <vt:lpstr>Техническая 28</vt:lpstr>
      <vt:lpstr>Шарташская 9 </vt:lpstr>
      <vt:lpstr>Данилы Зверева 9 а  </vt:lpstr>
      <vt:lpstr>Вовлечённость — это физическое, эмоциональное и интеллектуальное состояние, которое мотивирует сотрудников выполнять их работу как можно лучше. В настоящее время исследование вовлечённости персонала используются в организациях  для диагностики отношения сотрудников  к своей работе и медицинскому учреждению, а также для оценки качества работы менеджеров по персоналу и кадровых служб. </vt:lpstr>
      <vt:lpstr>Оценка вовлеченности сотрудников в организационные изменения в рамках проекта (тактический уровень) </vt:lpstr>
      <vt:lpstr>добиться вовлеченности всего персонала в проблемы и управление организацией невозможно и главное – это ненужно.  </vt:lpstr>
      <vt:lpstr>Вовлеченность характеризуется степенью совпадения интересов организации и ее сотрудников</vt:lpstr>
      <vt:lpstr>Основы развития вовлеченности работников медицинских организаций</vt:lpstr>
      <vt:lpstr>Временной ресурс. </vt:lpstr>
      <vt:lpstr>Психо-социальный подход к внедрению «бережливых технологий». (оперативный уровень)</vt:lpstr>
      <vt:lpstr>Методы управления </vt:lpstr>
      <vt:lpstr>Методы управления </vt:lpstr>
      <vt:lpstr>Методы управления </vt:lpstr>
      <vt:lpstr>Почему нужен психолог в период реформирования</vt:lpstr>
      <vt:lpstr>Хронометраж времени ожидания  приема врача стоматолога         . </vt:lpstr>
      <vt:lpstr>инфомат</vt:lpstr>
      <vt:lpstr>Call центр</vt:lpstr>
      <vt:lpstr>IT технологии –инструмент, который улучшает доступность медицинской помощи </vt:lpstr>
      <vt:lpstr>рабочий кабинет для врача и регистратора</vt:lpstr>
      <vt:lpstr>ИНТЕРАКТИВНЫЙ СЕНСОРНЫЙ ОПРОСНИК Инновационная технология обратной связи с клиентами </vt:lpstr>
      <vt:lpstr>МОЖНО РАБОТАТЬ С КАЖДОЙ АНКЕТОЙ ИНДИВИДУАЛЬНО . . .</vt:lpstr>
      <vt:lpstr>. . . ИЛИ СО ВСЕМ МАССИВОМ ИНФОРМАЦИИ СРАЗУ </vt:lpstr>
      <vt:lpstr>Презентация PowerPoint</vt:lpstr>
      <vt:lpstr>КОРОТКО самые важные ФАКТЫ:  </vt:lpstr>
      <vt:lpstr>ВСЕ  ПОДРАЗДЕЛЕНИЯ  ПОД  КОНТРОЛЕМ: </vt:lpstr>
      <vt:lpstr>Формирование положительного имиджа учреждения в СМИ </vt:lpstr>
      <vt:lpstr>Презентация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SP12</dc:creator>
  <cp:lastModifiedBy>SP12</cp:lastModifiedBy>
  <cp:revision>22</cp:revision>
  <cp:lastPrinted>2018-05-21T13:22:37Z</cp:lastPrinted>
  <dcterms:created xsi:type="dcterms:W3CDTF">2018-05-21T11:12:01Z</dcterms:created>
  <dcterms:modified xsi:type="dcterms:W3CDTF">2018-05-22T04:22:26Z</dcterms:modified>
</cp:coreProperties>
</file>