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3" r:id="rId6"/>
    <p:sldId id="268" r:id="rId7"/>
    <p:sldId id="264" r:id="rId8"/>
    <p:sldId id="267" r:id="rId9"/>
    <p:sldId id="274" r:id="rId10"/>
    <p:sldId id="275" r:id="rId11"/>
    <p:sldId id="269" r:id="rId12"/>
    <p:sldId id="270" r:id="rId13"/>
    <p:sldId id="271" r:id="rId14"/>
    <p:sldId id="276" r:id="rId15"/>
    <p:sldId id="272" r:id="rId16"/>
    <p:sldId id="277" r:id="rId17"/>
    <p:sldId id="278" r:id="rId18"/>
    <p:sldId id="279" r:id="rId19"/>
    <p:sldId id="280" r:id="rId20"/>
    <p:sldId id="28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11" autoAdjust="0"/>
  </p:normalViewPr>
  <p:slideViewPr>
    <p:cSldViewPr>
      <p:cViewPr>
        <p:scale>
          <a:sx n="85" d="100"/>
          <a:sy n="85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BC503AE-915B-4D22-894C-A2B68EAED48A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Повышение удовлетворенности со стороны родителей и участковой службы, уменьшении времени ожидания специалистов в </a:t>
          </a:r>
          <a:r>
            <a:rPr lang="ru-RU" sz="1600" b="0" smtClean="0">
              <a:solidFill>
                <a:schemeClr val="tx1"/>
              </a:solidFill>
              <a:latin typeface="+mn-lt"/>
              <a:cs typeface="Arial" pitchFamily="34" charset="0"/>
            </a:rPr>
            <a:t>4,4 раза</a:t>
          </a:r>
          <a:endParaRPr lang="ru-RU" sz="16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8AC3F4D0-2CF8-4849-AD74-3CE051922C79}" type="parTrans" cxnId="{12371AA0-5B9C-4B98-A036-225576E74E3F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F74CE5C-870C-47BF-8304-F2E0A0327EB0}" type="sibTrans" cxnId="{12371AA0-5B9C-4B98-A036-225576E74E3F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F5E92E7-4DE4-42A9-BBEE-4A0D5E04106B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Уменьшение времени обслуживания пациента в 1,9 раза при посещении педиатра с целью вакцинации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B11AE41-D1BF-4129-BB8C-ABAAC4213612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Показатель удовлетворенности пациентов увеличился  с 0,56 до 0,76 (по результатам анкетирования)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DAA72F-44E4-465D-8AC9-1E1DC88DEAE8}" type="sib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0A16F68-151C-4122-A201-04CA1BE6BEDB}" type="par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6B9C0C-78FB-4DAC-86AB-59440763C26F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Уменьшение времени заполнения медицинской документации, позволяет увеличить время для работы с пациентом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0B5156-CBC3-4B47-9889-661BE42ED592}" type="sib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D6F9859-65B1-4666-9D7A-93D42CD834A5}" type="par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95578DA-3524-472A-88FB-1B4C10027174}">
      <dgm:prSet phldrT="[Текст]" custT="1"/>
      <dgm:spPr>
        <a:solidFill>
          <a:srgbClr val="B8E08C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Уменьшение времени необходимого для получения результатов исследований с одновременным занесением в ЭМК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C465BF-D045-40BD-BB33-BC255E647710}" type="sib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808176C-B8EB-4951-9A4C-8BA651BC263B}" type="par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  <dgm:t>
        <a:bodyPr/>
        <a:lstStyle/>
        <a:p>
          <a:endParaRPr lang="ru-RU"/>
        </a:p>
      </dgm:t>
    </dgm:pt>
    <dgm:pt modelId="{A566C81D-5D0C-415A-B8E5-14AA7C5E96AF}" type="pres">
      <dgm:prSet presAssocID="{084E74DD-A14E-4F0C-9160-5C885E3BCC7E}" presName="cycle" presStyleCnt="0"/>
      <dgm:spPr/>
      <dgm:t>
        <a:bodyPr/>
        <a:lstStyle/>
        <a:p>
          <a:endParaRPr lang="ru-RU"/>
        </a:p>
      </dgm:t>
    </dgm:pt>
    <dgm:pt modelId="{81CC1E10-06F5-4A73-828E-6AB1E59CFADA}" type="pres">
      <dgm:prSet presAssocID="{084E74DD-A14E-4F0C-9160-5C885E3BCC7E}" presName="srcNode" presStyleLbl="node1" presStyleIdx="0" presStyleCnt="5"/>
      <dgm:spPr/>
      <dgm:t>
        <a:bodyPr/>
        <a:lstStyle/>
        <a:p>
          <a:endParaRPr lang="ru-RU"/>
        </a:p>
      </dgm:t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5"/>
      <dgm:spPr/>
      <dgm:t>
        <a:bodyPr/>
        <a:lstStyle/>
        <a:p>
          <a:endParaRPr lang="ru-RU"/>
        </a:p>
      </dgm:t>
    </dgm:pt>
    <dgm:pt modelId="{6C17FBEE-0C43-4FA6-9F67-BED95830D97B}" type="pres">
      <dgm:prSet presAssocID="{084E74DD-A14E-4F0C-9160-5C885E3BCC7E}" presName="dstNode" presStyleLbl="node1" presStyleIdx="0" presStyleCnt="5"/>
      <dgm:spPr/>
      <dgm:t>
        <a:bodyPr/>
        <a:lstStyle/>
        <a:p>
          <a:endParaRPr lang="ru-RU"/>
        </a:p>
      </dgm:t>
    </dgm:pt>
    <dgm:pt modelId="{9087AB48-8359-4D4C-A8A6-649CF0D94A82}" type="pres">
      <dgm:prSet presAssocID="{1F5E92E7-4DE4-42A9-BBEE-4A0D5E04106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3C07-AD2F-4485-A84A-4621A0B4B3D9}" type="pres">
      <dgm:prSet presAssocID="{1F5E92E7-4DE4-42A9-BBEE-4A0D5E04106B}" presName="accent_1" presStyleCnt="0"/>
      <dgm:spPr/>
      <dgm:t>
        <a:bodyPr/>
        <a:lstStyle/>
        <a:p>
          <a:endParaRPr lang="ru-RU"/>
        </a:p>
      </dgm:t>
    </dgm:pt>
    <dgm:pt modelId="{140720C7-007C-4070-9440-2604454699DF}" type="pres">
      <dgm:prSet presAssocID="{1F5E92E7-4DE4-42A9-BBEE-4A0D5E04106B}" presName="accentRepeatNode" presStyleLbl="solidFgAcc1" presStyleIdx="0" presStyleCnt="5" custLinFactNeighborX="-3261" custLinFactNeighborY="6268"/>
      <dgm:spPr>
        <a:solidFill>
          <a:srgbClr val="00CC00"/>
        </a:solidFill>
      </dgm:spPr>
      <dgm:t>
        <a:bodyPr/>
        <a:lstStyle/>
        <a:p>
          <a:endParaRPr lang="ru-RU"/>
        </a:p>
      </dgm:t>
    </dgm:pt>
    <dgm:pt modelId="{D919BB31-FB75-47B4-83F6-F459A717BB75}" type="pres">
      <dgm:prSet presAssocID="{595578DA-3524-472A-88FB-1B4C1002717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20DF8-F7FC-4B33-BE51-77E4F4E90179}" type="pres">
      <dgm:prSet presAssocID="{595578DA-3524-472A-88FB-1B4C10027174}" presName="accent_2" presStyleCnt="0"/>
      <dgm:spPr/>
      <dgm:t>
        <a:bodyPr/>
        <a:lstStyle/>
        <a:p>
          <a:endParaRPr lang="ru-RU"/>
        </a:p>
      </dgm:t>
    </dgm:pt>
    <dgm:pt modelId="{3C04AA14-2F75-45D6-AC21-EFCE66F9E706}" type="pres">
      <dgm:prSet presAssocID="{595578DA-3524-472A-88FB-1B4C10027174}" presName="accentRepeatNode" presStyleLbl="solidFgAcc1" presStyleIdx="1" presStyleCnt="5"/>
      <dgm:spPr>
        <a:solidFill>
          <a:srgbClr val="00CC00"/>
        </a:solidFill>
      </dgm:spPr>
      <dgm:t>
        <a:bodyPr/>
        <a:lstStyle/>
        <a:p>
          <a:endParaRPr lang="ru-RU"/>
        </a:p>
      </dgm:t>
    </dgm:pt>
    <dgm:pt modelId="{7FB0B863-4B18-4597-9160-58A8B9CAB7E1}" type="pres">
      <dgm:prSet presAssocID="{606B9C0C-78FB-4DAC-86AB-59440763C26F}" presName="text_3" presStyleLbl="node1" presStyleIdx="2" presStyleCnt="5" custScaleY="14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9C-0A4B-490D-94F8-553D3CB11677}" type="pres">
      <dgm:prSet presAssocID="{606B9C0C-78FB-4DAC-86AB-59440763C26F}" presName="accent_3" presStyleCnt="0"/>
      <dgm:spPr/>
      <dgm:t>
        <a:bodyPr/>
        <a:lstStyle/>
        <a:p>
          <a:endParaRPr lang="ru-RU"/>
        </a:p>
      </dgm:t>
    </dgm:pt>
    <dgm:pt modelId="{B58BF35D-B5C0-4129-8484-65763767AD28}" type="pres">
      <dgm:prSet presAssocID="{606B9C0C-78FB-4DAC-86AB-59440763C26F}" presName="accentRepeatNode" presStyleLbl="solidFgAcc1" presStyleIdx="2" presStyleCnt="5"/>
      <dgm:spPr>
        <a:solidFill>
          <a:srgbClr val="00CC00"/>
        </a:solidFill>
      </dgm:spPr>
      <dgm:t>
        <a:bodyPr/>
        <a:lstStyle/>
        <a:p>
          <a:endParaRPr lang="ru-RU"/>
        </a:p>
      </dgm:t>
    </dgm:pt>
    <dgm:pt modelId="{FA3A8FB6-ACC2-4DAE-965E-DC66F674B058}" type="pres">
      <dgm:prSet presAssocID="{6B11AE41-D1BF-4129-BB8C-ABAAC421361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459A-88E1-4357-8BFA-B7ED642AFE33}" type="pres">
      <dgm:prSet presAssocID="{6B11AE41-D1BF-4129-BB8C-ABAAC4213612}" presName="accent_4" presStyleCnt="0"/>
      <dgm:spPr/>
      <dgm:t>
        <a:bodyPr/>
        <a:lstStyle/>
        <a:p>
          <a:endParaRPr lang="ru-RU"/>
        </a:p>
      </dgm:t>
    </dgm:pt>
    <dgm:pt modelId="{971C4211-BC66-4341-852A-4E223C191D3F}" type="pres">
      <dgm:prSet presAssocID="{6B11AE41-D1BF-4129-BB8C-ABAAC4213612}" presName="accentRepeatNode" presStyleLbl="solidFgAcc1" presStyleIdx="3" presStyleCnt="5"/>
      <dgm:spPr>
        <a:solidFill>
          <a:srgbClr val="00CC00"/>
        </a:solidFill>
      </dgm:spPr>
      <dgm:t>
        <a:bodyPr/>
        <a:lstStyle/>
        <a:p>
          <a:endParaRPr lang="ru-RU"/>
        </a:p>
      </dgm:t>
    </dgm:pt>
    <dgm:pt modelId="{985AB78C-B253-4860-A26C-50BE4BFD3232}" type="pres">
      <dgm:prSet presAssocID="{BBC503AE-915B-4D22-894C-A2B68EAED48A}" presName="text_5" presStyleLbl="node1" presStyleIdx="4" presStyleCnt="5" custScaleY="113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E2F3-CFB9-40DD-AF36-1652E1B597CB}" type="pres">
      <dgm:prSet presAssocID="{BBC503AE-915B-4D22-894C-A2B68EAED48A}" presName="accent_5" presStyleCnt="0"/>
      <dgm:spPr/>
      <dgm:t>
        <a:bodyPr/>
        <a:lstStyle/>
        <a:p>
          <a:endParaRPr lang="ru-RU"/>
        </a:p>
      </dgm:t>
    </dgm:pt>
    <dgm:pt modelId="{0B06BBAD-A736-4BB0-921C-849DE8C0422B}" type="pres">
      <dgm:prSet presAssocID="{BBC503AE-915B-4D22-894C-A2B68EAED48A}" presName="accentRepeatNode" presStyleLbl="solidFgAcc1" presStyleIdx="4" presStyleCnt="5"/>
      <dgm:spPr>
        <a:solidFill>
          <a:srgbClr val="00CC00"/>
        </a:solidFill>
      </dgm:spPr>
      <dgm:t>
        <a:bodyPr/>
        <a:lstStyle/>
        <a:p>
          <a:endParaRPr lang="ru-RU"/>
        </a:p>
      </dgm:t>
    </dgm:pt>
  </dgm:ptLst>
  <dgm:cxnLst>
    <dgm:cxn modelId="{571EF9FD-DA81-4B15-8B4E-D4BBB17658E1}" type="presOf" srcId="{606B9C0C-78FB-4DAC-86AB-59440763C26F}" destId="{7FB0B863-4B18-4597-9160-58A8B9CAB7E1}" srcOrd="0" destOrd="0" presId="urn:microsoft.com/office/officeart/2008/layout/VerticalCurvedList"/>
    <dgm:cxn modelId="{B23369BE-B9B4-467E-BC54-2B9E66224A6D}" type="presOf" srcId="{6B11AE41-D1BF-4129-BB8C-ABAAC4213612}" destId="{FA3A8FB6-ACC2-4DAE-965E-DC66F674B058}" srcOrd="0" destOrd="0" presId="urn:microsoft.com/office/officeart/2008/layout/VerticalCurvedList"/>
    <dgm:cxn modelId="{4AADF63C-BE32-4850-8E68-43F0E80280EF}" srcId="{084E74DD-A14E-4F0C-9160-5C885E3BCC7E}" destId="{595578DA-3524-472A-88FB-1B4C10027174}" srcOrd="1" destOrd="0" parTransId="{9808176C-B8EB-4951-9A4C-8BA651BC263B}" sibTransId="{65C465BF-D045-40BD-BB33-BC255E647710}"/>
    <dgm:cxn modelId="{EF2DDD38-4B13-4413-941A-560D6E031AD0}" type="presOf" srcId="{595578DA-3524-472A-88FB-1B4C10027174}" destId="{D919BB31-FB75-47B4-83F6-F459A717BB75}" srcOrd="0" destOrd="0" presId="urn:microsoft.com/office/officeart/2008/layout/VerticalCurvedList"/>
    <dgm:cxn modelId="{EA2CFAC1-9001-4930-8407-BB7AB7A49BBB}" type="presOf" srcId="{1F5E92E7-4DE4-42A9-BBEE-4A0D5E04106B}" destId="{9087AB48-8359-4D4C-A8A6-649CF0D94A82}" srcOrd="0" destOrd="0" presId="urn:microsoft.com/office/officeart/2008/layout/VerticalCurvedList"/>
    <dgm:cxn modelId="{12371AA0-5B9C-4B98-A036-225576E74E3F}" srcId="{084E74DD-A14E-4F0C-9160-5C885E3BCC7E}" destId="{BBC503AE-915B-4D22-894C-A2B68EAED48A}" srcOrd="4" destOrd="0" parTransId="{8AC3F4D0-2CF8-4849-AD74-3CE051922C79}" sibTransId="{CF74CE5C-870C-47BF-8304-F2E0A0327EB0}"/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91BBBBAB-228B-486A-AD42-FB782133446E}" type="presOf" srcId="{CF95A685-1698-4A3E-8150-B6BAEB0D23CB}" destId="{F06BF716-BD5E-4333-B5B5-ADF26563BB64}" srcOrd="0" destOrd="0" presId="urn:microsoft.com/office/officeart/2008/layout/VerticalCurvedList"/>
    <dgm:cxn modelId="{3172DC9B-4FF0-4A9C-8287-4C67B559DF1E}" srcId="{084E74DD-A14E-4F0C-9160-5C885E3BCC7E}" destId="{606B9C0C-78FB-4DAC-86AB-59440763C26F}" srcOrd="2" destOrd="0" parTransId="{0D6F9859-65B1-4666-9D7A-93D42CD834A5}" sibTransId="{A10B5156-CBC3-4B47-9889-661BE42ED592}"/>
    <dgm:cxn modelId="{44123CEA-3539-4A69-ADE1-7B87B5D37A56}" srcId="{084E74DD-A14E-4F0C-9160-5C885E3BCC7E}" destId="{6B11AE41-D1BF-4129-BB8C-ABAAC4213612}" srcOrd="3" destOrd="0" parTransId="{50A16F68-151C-4122-A201-04CA1BE6BEDB}" sibTransId="{0FDAA72F-44E4-465D-8AC9-1E1DC88DEAE8}"/>
    <dgm:cxn modelId="{D451B282-FDF7-4C33-A2B5-7E6C66000B96}" type="presOf" srcId="{084E74DD-A14E-4F0C-9160-5C885E3BCC7E}" destId="{14C0409A-5AB4-4BF5-A26F-E4E70A586BA3}" srcOrd="0" destOrd="0" presId="urn:microsoft.com/office/officeart/2008/layout/VerticalCurvedList"/>
    <dgm:cxn modelId="{9783BB78-CF00-4683-BB69-0CD95A015D9E}" type="presOf" srcId="{BBC503AE-915B-4D22-894C-A2B68EAED48A}" destId="{985AB78C-B253-4860-A26C-50BE4BFD3232}" srcOrd="0" destOrd="0" presId="urn:microsoft.com/office/officeart/2008/layout/VerticalCurvedList"/>
    <dgm:cxn modelId="{5F41B6A2-0D3E-433D-8C87-52810A734317}" type="presParOf" srcId="{14C0409A-5AB4-4BF5-A26F-E4E70A586BA3}" destId="{C42B277C-F29D-4CB5-9B6D-9C55CF626C8E}" srcOrd="0" destOrd="0" presId="urn:microsoft.com/office/officeart/2008/layout/VerticalCurvedList"/>
    <dgm:cxn modelId="{9C73AD6F-E862-4E0E-89CD-3024257305B7}" type="presParOf" srcId="{C42B277C-F29D-4CB5-9B6D-9C55CF626C8E}" destId="{A566C81D-5D0C-415A-B8E5-14AA7C5E96AF}" srcOrd="0" destOrd="0" presId="urn:microsoft.com/office/officeart/2008/layout/VerticalCurvedList"/>
    <dgm:cxn modelId="{ACBC954E-F474-418D-AD1A-B176E0EDE7BF}" type="presParOf" srcId="{A566C81D-5D0C-415A-B8E5-14AA7C5E96AF}" destId="{81CC1E10-06F5-4A73-828E-6AB1E59CFADA}" srcOrd="0" destOrd="0" presId="urn:microsoft.com/office/officeart/2008/layout/VerticalCurvedList"/>
    <dgm:cxn modelId="{7500A3B5-263D-4FDD-863E-F635499FE932}" type="presParOf" srcId="{A566C81D-5D0C-415A-B8E5-14AA7C5E96AF}" destId="{F06BF716-BD5E-4333-B5B5-ADF26563BB64}" srcOrd="1" destOrd="0" presId="urn:microsoft.com/office/officeart/2008/layout/VerticalCurvedList"/>
    <dgm:cxn modelId="{D02EA3AB-6699-456C-BD83-1A9AA1C16333}" type="presParOf" srcId="{A566C81D-5D0C-415A-B8E5-14AA7C5E96AF}" destId="{46E59A18-75AC-4F2F-A958-A421087067A3}" srcOrd="2" destOrd="0" presId="urn:microsoft.com/office/officeart/2008/layout/VerticalCurvedList"/>
    <dgm:cxn modelId="{D0062ED4-5E78-441E-B1E0-AFFDE41DB7EF}" type="presParOf" srcId="{A566C81D-5D0C-415A-B8E5-14AA7C5E96AF}" destId="{6C17FBEE-0C43-4FA6-9F67-BED95830D97B}" srcOrd="3" destOrd="0" presId="urn:microsoft.com/office/officeart/2008/layout/VerticalCurvedList"/>
    <dgm:cxn modelId="{AD91443A-73DC-4FF7-BF53-599970CA5A57}" type="presParOf" srcId="{C42B277C-F29D-4CB5-9B6D-9C55CF626C8E}" destId="{9087AB48-8359-4D4C-A8A6-649CF0D94A82}" srcOrd="1" destOrd="0" presId="urn:microsoft.com/office/officeart/2008/layout/VerticalCurvedList"/>
    <dgm:cxn modelId="{8091EA66-9667-441C-9AF2-747F201A0353}" type="presParOf" srcId="{C42B277C-F29D-4CB5-9B6D-9C55CF626C8E}" destId="{76013C07-AD2F-4485-A84A-4621A0B4B3D9}" srcOrd="2" destOrd="0" presId="urn:microsoft.com/office/officeart/2008/layout/VerticalCurvedList"/>
    <dgm:cxn modelId="{348EF22A-BD44-4549-8D8E-B8B3D914FF69}" type="presParOf" srcId="{76013C07-AD2F-4485-A84A-4621A0B4B3D9}" destId="{140720C7-007C-4070-9440-2604454699DF}" srcOrd="0" destOrd="0" presId="urn:microsoft.com/office/officeart/2008/layout/VerticalCurvedList"/>
    <dgm:cxn modelId="{2A2614CA-EB4A-4FAA-93B1-B85807E48E89}" type="presParOf" srcId="{C42B277C-F29D-4CB5-9B6D-9C55CF626C8E}" destId="{D919BB31-FB75-47B4-83F6-F459A717BB75}" srcOrd="3" destOrd="0" presId="urn:microsoft.com/office/officeart/2008/layout/VerticalCurvedList"/>
    <dgm:cxn modelId="{EC7A3C09-DA98-4EA5-948C-7FA9BE13A70B}" type="presParOf" srcId="{C42B277C-F29D-4CB5-9B6D-9C55CF626C8E}" destId="{D5320DF8-F7FC-4B33-BE51-77E4F4E90179}" srcOrd="4" destOrd="0" presId="urn:microsoft.com/office/officeart/2008/layout/VerticalCurvedList"/>
    <dgm:cxn modelId="{59AEDB3A-7390-44FF-87A6-23DE1679A728}" type="presParOf" srcId="{D5320DF8-F7FC-4B33-BE51-77E4F4E90179}" destId="{3C04AA14-2F75-45D6-AC21-EFCE66F9E706}" srcOrd="0" destOrd="0" presId="urn:microsoft.com/office/officeart/2008/layout/VerticalCurvedList"/>
    <dgm:cxn modelId="{FF324214-2AFD-405D-B616-29D21C8408A3}" type="presParOf" srcId="{C42B277C-F29D-4CB5-9B6D-9C55CF626C8E}" destId="{7FB0B863-4B18-4597-9160-58A8B9CAB7E1}" srcOrd="5" destOrd="0" presId="urn:microsoft.com/office/officeart/2008/layout/VerticalCurvedList"/>
    <dgm:cxn modelId="{0F83EF6B-48F8-49D8-B917-3C1E58A8AD4F}" type="presParOf" srcId="{C42B277C-F29D-4CB5-9B6D-9C55CF626C8E}" destId="{8B88259C-0A4B-490D-94F8-553D3CB11677}" srcOrd="6" destOrd="0" presId="urn:microsoft.com/office/officeart/2008/layout/VerticalCurvedList"/>
    <dgm:cxn modelId="{2A8F81B7-B704-4A67-A9CF-B9890E07E4B5}" type="presParOf" srcId="{8B88259C-0A4B-490D-94F8-553D3CB11677}" destId="{B58BF35D-B5C0-4129-8484-65763767AD28}" srcOrd="0" destOrd="0" presId="urn:microsoft.com/office/officeart/2008/layout/VerticalCurvedList"/>
    <dgm:cxn modelId="{039D36D7-F3EE-4B55-9D1B-BB27894851B4}" type="presParOf" srcId="{C42B277C-F29D-4CB5-9B6D-9C55CF626C8E}" destId="{FA3A8FB6-ACC2-4DAE-965E-DC66F674B058}" srcOrd="7" destOrd="0" presId="urn:microsoft.com/office/officeart/2008/layout/VerticalCurvedList"/>
    <dgm:cxn modelId="{EA05F249-291D-435E-9A00-3F71A27EE4B1}" type="presParOf" srcId="{C42B277C-F29D-4CB5-9B6D-9C55CF626C8E}" destId="{00C5459A-88E1-4357-8BFA-B7ED642AFE33}" srcOrd="8" destOrd="0" presId="urn:microsoft.com/office/officeart/2008/layout/VerticalCurvedList"/>
    <dgm:cxn modelId="{4E9260F2-A45D-4CAB-B98A-3443CFBB04BF}" type="presParOf" srcId="{00C5459A-88E1-4357-8BFA-B7ED642AFE33}" destId="{971C4211-BC66-4341-852A-4E223C191D3F}" srcOrd="0" destOrd="0" presId="urn:microsoft.com/office/officeart/2008/layout/VerticalCurvedList"/>
    <dgm:cxn modelId="{F63C67A0-B57D-407E-93E2-79B707EC5CA9}" type="presParOf" srcId="{C42B277C-F29D-4CB5-9B6D-9C55CF626C8E}" destId="{985AB78C-B253-4860-A26C-50BE4BFD3232}" srcOrd="9" destOrd="0" presId="urn:microsoft.com/office/officeart/2008/layout/VerticalCurvedList"/>
    <dgm:cxn modelId="{5F9ED289-8434-4127-BAE7-095483B72E1A}" type="presParOf" srcId="{C42B277C-F29D-4CB5-9B6D-9C55CF626C8E}" destId="{A77FE2F3-CFB9-40DD-AF36-1652E1B597CB}" srcOrd="10" destOrd="0" presId="urn:microsoft.com/office/officeart/2008/layout/VerticalCurvedList"/>
    <dgm:cxn modelId="{CBED1F50-60FE-4B2E-A479-AFF99A88E0E0}" type="presParOf" srcId="{A77FE2F3-CFB9-40DD-AF36-1652E1B597CB}" destId="{0B06BBAD-A736-4BB0-921C-849DE8C042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0241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7AB48-8359-4D4C-A8A6-649CF0D94A82}">
      <dsp:nvSpPr>
        <dsp:cNvPr id="0" name=""/>
        <dsp:cNvSpPr/>
      </dsp:nvSpPr>
      <dsp:spPr>
        <a:xfrm>
          <a:off x="498549" y="331006"/>
          <a:ext cx="5103439" cy="662437"/>
        </a:xfrm>
        <a:prstGeom prst="rect">
          <a:avLst/>
        </a:prstGeom>
        <a:solidFill>
          <a:srgbClr val="B8E08C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Уменьшение времени обслуживания пациента в 1,9 раза при посещении педиатра с целью вакцинации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8549" y="331006"/>
        <a:ext cx="5103439" cy="662437"/>
      </dsp:txXfrm>
    </dsp:sp>
    <dsp:sp modelId="{140720C7-007C-4070-9440-2604454699DF}">
      <dsp:nvSpPr>
        <dsp:cNvPr id="0" name=""/>
        <dsp:cNvSpPr/>
      </dsp:nvSpPr>
      <dsp:spPr>
        <a:xfrm>
          <a:off x="57523" y="300104"/>
          <a:ext cx="828047" cy="828047"/>
        </a:xfrm>
        <a:prstGeom prst="ellipse">
          <a:avLst/>
        </a:prstGeom>
        <a:solidFill>
          <a:srgbClr val="00CC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9BB31-FB75-47B4-83F6-F459A717BB75}">
      <dsp:nvSpPr>
        <dsp:cNvPr id="0" name=""/>
        <dsp:cNvSpPr/>
      </dsp:nvSpPr>
      <dsp:spPr>
        <a:xfrm>
          <a:off x="973232" y="1324345"/>
          <a:ext cx="4628755" cy="662437"/>
        </a:xfrm>
        <a:prstGeom prst="rect">
          <a:avLst/>
        </a:prstGeom>
        <a:solidFill>
          <a:srgbClr val="B8E08C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Уменьшение времени необходимого для получения результатов исследований с одновременным занесением в ЭМК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73232" y="1324345"/>
        <a:ext cx="4628755" cy="662437"/>
      </dsp:txXfrm>
    </dsp:sp>
    <dsp:sp modelId="{3C04AA14-2F75-45D6-AC21-EFCE66F9E706}">
      <dsp:nvSpPr>
        <dsp:cNvPr id="0" name=""/>
        <dsp:cNvSpPr/>
      </dsp:nvSpPr>
      <dsp:spPr>
        <a:xfrm>
          <a:off x="559209" y="1241540"/>
          <a:ext cx="828047" cy="828047"/>
        </a:xfrm>
        <a:prstGeom prst="ellipse">
          <a:avLst/>
        </a:prstGeom>
        <a:solidFill>
          <a:srgbClr val="00CC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0B863-4B18-4597-9160-58A8B9CAB7E1}">
      <dsp:nvSpPr>
        <dsp:cNvPr id="0" name=""/>
        <dsp:cNvSpPr/>
      </dsp:nvSpPr>
      <dsp:spPr>
        <a:xfrm>
          <a:off x="1118922" y="2156364"/>
          <a:ext cx="4483066" cy="985077"/>
        </a:xfrm>
        <a:prstGeom prst="rect">
          <a:avLst/>
        </a:prstGeom>
        <a:solidFill>
          <a:srgbClr val="B8E08C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Уменьшение времени заполнения медицинской документации, позволяет увеличить время для работы с пациентом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18922" y="2156364"/>
        <a:ext cx="4483066" cy="985077"/>
      </dsp:txXfrm>
    </dsp:sp>
    <dsp:sp modelId="{B58BF35D-B5C0-4129-8484-65763767AD28}">
      <dsp:nvSpPr>
        <dsp:cNvPr id="0" name=""/>
        <dsp:cNvSpPr/>
      </dsp:nvSpPr>
      <dsp:spPr>
        <a:xfrm>
          <a:off x="704898" y="2234879"/>
          <a:ext cx="828047" cy="828047"/>
        </a:xfrm>
        <a:prstGeom prst="ellipse">
          <a:avLst/>
        </a:prstGeom>
        <a:solidFill>
          <a:srgbClr val="00CC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3A8FB6-ACC2-4DAE-965E-DC66F674B058}">
      <dsp:nvSpPr>
        <dsp:cNvPr id="0" name=""/>
        <dsp:cNvSpPr/>
      </dsp:nvSpPr>
      <dsp:spPr>
        <a:xfrm>
          <a:off x="973232" y="3311022"/>
          <a:ext cx="4628755" cy="662437"/>
        </a:xfrm>
        <a:prstGeom prst="rect">
          <a:avLst/>
        </a:prstGeom>
        <a:solidFill>
          <a:srgbClr val="B8E08C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Показатель удовлетворенности пациентов увеличился  с 0,56 до 0,76 (по результатам анкетирования)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73232" y="3311022"/>
        <a:ext cx="4628755" cy="662437"/>
      </dsp:txXfrm>
    </dsp:sp>
    <dsp:sp modelId="{971C4211-BC66-4341-852A-4E223C191D3F}">
      <dsp:nvSpPr>
        <dsp:cNvPr id="0" name=""/>
        <dsp:cNvSpPr/>
      </dsp:nvSpPr>
      <dsp:spPr>
        <a:xfrm>
          <a:off x="559209" y="3228218"/>
          <a:ext cx="828047" cy="828047"/>
        </a:xfrm>
        <a:prstGeom prst="ellipse">
          <a:avLst/>
        </a:prstGeom>
        <a:solidFill>
          <a:srgbClr val="00CC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AB78C-B253-4860-A26C-50BE4BFD3232}">
      <dsp:nvSpPr>
        <dsp:cNvPr id="0" name=""/>
        <dsp:cNvSpPr/>
      </dsp:nvSpPr>
      <dsp:spPr>
        <a:xfrm>
          <a:off x="498549" y="4259103"/>
          <a:ext cx="5103439" cy="752953"/>
        </a:xfrm>
        <a:prstGeom prst="rect">
          <a:avLst/>
        </a:prstGeom>
        <a:solidFill>
          <a:srgbClr val="B8E08C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Повышение удовлетворенности со стороны родителей и участковой службы, уменьшении времени ожидания специалистов в </a:t>
          </a:r>
          <a:r>
            <a:rPr lang="ru-RU" sz="1600" b="0" kern="1200" smtClean="0">
              <a:solidFill>
                <a:schemeClr val="tx1"/>
              </a:solidFill>
              <a:latin typeface="+mn-lt"/>
              <a:cs typeface="Arial" pitchFamily="34" charset="0"/>
            </a:rPr>
            <a:t>4,4 раза</a:t>
          </a:r>
          <a:endParaRPr lang="ru-RU" sz="16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498549" y="4259103"/>
        <a:ext cx="5103439" cy="752953"/>
      </dsp:txXfrm>
    </dsp:sp>
    <dsp:sp modelId="{0B06BBAD-A736-4BB0-921C-849DE8C0422B}">
      <dsp:nvSpPr>
        <dsp:cNvPr id="0" name=""/>
        <dsp:cNvSpPr/>
      </dsp:nvSpPr>
      <dsp:spPr>
        <a:xfrm>
          <a:off x="84525" y="4221556"/>
          <a:ext cx="828047" cy="828047"/>
        </a:xfrm>
        <a:prstGeom prst="ellipse">
          <a:avLst/>
        </a:prstGeom>
        <a:solidFill>
          <a:srgbClr val="00CC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9FE2F-5775-4E9E-A82F-7C051009712C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3D525-1014-4E3F-975B-95C72471B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14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525-1014-4E3F-975B-95C72471BF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44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525-1014-4E3F-975B-95C72471BF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11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525-1014-4E3F-975B-95C72471BF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7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B346CB-6A49-44B8-8357-4253F878A533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363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525-1014-4E3F-975B-95C72471BF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28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BA0ECB-00A6-4872-BD83-0B6141C9870D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7698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525-1014-4E3F-975B-95C72471BF8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560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7E304-6E23-4305-93BC-AB0E29269F22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693DE9-F794-4602-81A8-ACA6925A585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3F086E-FE32-43A2-B56F-2BD60A341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2271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Федеральный проект «Создание новой модели медицинской организации» и преемственность в развитии первичной медико-санитарной помощи детям в Кировской области.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err="1" smtClean="0"/>
              <a:t>Зав.пед.отделением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детской поликлиники </a:t>
            </a:r>
            <a:br>
              <a:rPr lang="ru-RU" sz="1600" dirty="0" smtClean="0"/>
            </a:br>
            <a:r>
              <a:rPr lang="ru-RU" sz="1600" dirty="0" smtClean="0"/>
              <a:t>КОГБУЗ «ККБ №7 </a:t>
            </a:r>
            <a:r>
              <a:rPr lang="ru-RU" sz="1600" dirty="0" err="1" smtClean="0"/>
              <a:t>им.В.И.Юрловой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 smtClean="0"/>
              <a:t>Старикова С.Л.</a:t>
            </a:r>
            <a:br>
              <a:rPr lang="ru-RU" sz="1600" dirty="0" smtClean="0"/>
            </a:br>
            <a:r>
              <a:rPr lang="ru-RU" sz="1600" dirty="0" smtClean="0"/>
              <a:t>22.05.2018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1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9225" name="TextBox 46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-108520" y="142852"/>
            <a:ext cx="9252520" cy="837876"/>
          </a:xfrm>
        </p:spPr>
        <p:txBody>
          <a:bodyPr>
            <a:noAutofit/>
          </a:bodyPr>
          <a:lstStyle/>
          <a:p>
            <a:pPr algn="r"/>
            <a:r>
              <a:rPr lang="ru-RU" sz="2700" dirty="0" smtClean="0"/>
              <a:t>Карта потока заключительное состояние </a:t>
            </a:r>
            <a:r>
              <a:rPr lang="en-US" sz="2700" dirty="0" smtClean="0"/>
              <a:t>II</a:t>
            </a:r>
            <a:r>
              <a:rPr lang="ru-RU" sz="2700" dirty="0" smtClean="0"/>
              <a:t> уровень</a:t>
            </a:r>
            <a:br>
              <a:rPr lang="ru-RU" sz="2700" dirty="0" smtClean="0"/>
            </a:br>
            <a:r>
              <a:rPr lang="ru-RU" sz="2700" dirty="0" err="1" smtClean="0"/>
              <a:t>Профосмотр</a:t>
            </a:r>
            <a:r>
              <a:rPr lang="ru-RU" sz="2700" dirty="0" smtClean="0"/>
              <a:t> детей в 12 месяцев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64733"/>
            <a:ext cx="9144000" cy="2704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1767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875" y="1142984"/>
            <a:ext cx="4556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45354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50216" y="4509120"/>
            <a:ext cx="42862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cs typeface="Arial" panose="020B0604020202020204" pitchFamily="34" charset="0"/>
              </a:rPr>
              <a:t>Создание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электронного направления на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лабораторные и инструментальные методы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исследования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и 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возможностью получения результатов  в ЭМК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пациента в </a:t>
            </a:r>
            <a:r>
              <a:rPr lang="ru-RU" sz="2000" dirty="0" smtClean="0">
                <a:cs typeface="Arial" panose="020B0604020202020204" pitchFamily="34" charset="0"/>
              </a:rPr>
              <a:t>течение 3-4 часов.</a:t>
            </a: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/>
          <a:lstStyle/>
          <a:p>
            <a:pPr algn="r"/>
            <a:r>
              <a:rPr lang="ru-RU" dirty="0" smtClean="0"/>
              <a:t>Интеграция лис и </a:t>
            </a:r>
            <a:r>
              <a:rPr lang="ru-RU" dirty="0" err="1" smtClean="0"/>
              <a:t>кмис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dirty="0" smtClean="0"/>
              <a:t> </a:t>
            </a:r>
            <a:r>
              <a:rPr lang="ru-RU" altLang="ru-RU" dirty="0" err="1" smtClean="0"/>
              <a:t>модуль</a:t>
            </a:r>
            <a:r>
              <a:rPr lang="ru-RU" altLang="ru-RU" dirty="0" smtClean="0"/>
              <a:t> </a:t>
            </a:r>
            <a:r>
              <a:rPr lang="ru-RU" altLang="ru-RU" sz="3600" dirty="0" smtClean="0"/>
              <a:t>МИС «АПТЕКА» 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3200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r"/>
            <a:r>
              <a:rPr lang="ru-RU" altLang="ru-RU" dirty="0" smtClean="0"/>
              <a:t>«</a:t>
            </a:r>
            <a:r>
              <a:rPr lang="ru-RU" altLang="ru-RU" dirty="0" err="1" smtClean="0"/>
              <a:t>пока-ёке</a:t>
            </a:r>
            <a:r>
              <a:rPr lang="ru-RU" altLang="ru-RU" dirty="0" smtClean="0"/>
              <a:t>»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569647" cy="51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27912" cy="1295400"/>
          </a:xfrm>
        </p:spPr>
        <p:txBody>
          <a:bodyPr>
            <a:normAutofit/>
          </a:bodyPr>
          <a:lstStyle/>
          <a:p>
            <a:pPr algn="r"/>
            <a:r>
              <a:rPr lang="ru-RU" altLang="ru-RU" sz="2700" dirty="0" err="1" smtClean="0"/>
              <a:t>Автосоздание</a:t>
            </a:r>
            <a:r>
              <a:rPr lang="ru-RU" altLang="ru-RU" sz="2700" dirty="0" smtClean="0"/>
              <a:t> сигнального талона СМП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23" y="1700809"/>
            <a:ext cx="8859377" cy="4249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73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38" y="5473700"/>
            <a:ext cx="8229600" cy="6429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ru-RU" sz="1600" dirty="0">
                <a:latin typeface="+mj-lt"/>
                <a:ea typeface="+mj-ea"/>
                <a:cs typeface="+mj-cs"/>
              </a:rPr>
              <a:t/>
            </a:r>
            <a:br>
              <a:rPr lang="ru-RU" sz="1600" dirty="0">
                <a:latin typeface="+mj-lt"/>
                <a:ea typeface="+mj-ea"/>
                <a:cs typeface="+mj-cs"/>
              </a:rPr>
            </a:br>
            <a:endParaRPr lang="ru-RU" sz="16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" name="Содержимое 3"/>
          <p:cNvGraphicFramePr>
            <a:graphicFrameLocks/>
          </p:cNvGraphicFramePr>
          <p:nvPr/>
        </p:nvGraphicFramePr>
        <p:xfrm>
          <a:off x="3071802" y="1131590"/>
          <a:ext cx="5676662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7" name="TextBox 23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6328" name="TextBox 29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875" y="1431925"/>
            <a:ext cx="2857500" cy="88106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детской поликлиники с целью вакцинации 43 мин.</a:t>
            </a:r>
          </a:p>
        </p:txBody>
      </p:sp>
      <p:sp>
        <p:nvSpPr>
          <p:cNvPr id="56331" name="TextBox 19"/>
          <p:cNvSpPr txBox="1">
            <a:spLocks noChangeArrowheads="1"/>
          </p:cNvSpPr>
          <p:nvPr/>
        </p:nvSpPr>
        <p:spPr bwMode="auto">
          <a:xfrm>
            <a:off x="3132138" y="1476375"/>
            <a:ext cx="576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1</a:t>
            </a:r>
          </a:p>
        </p:txBody>
      </p:sp>
      <p:sp>
        <p:nvSpPr>
          <p:cNvPr id="56332" name="TextBox 21"/>
          <p:cNvSpPr txBox="1">
            <a:spLocks noChangeArrowheads="1"/>
          </p:cNvSpPr>
          <p:nvPr/>
        </p:nvSpPr>
        <p:spPr bwMode="auto">
          <a:xfrm>
            <a:off x="3648075" y="2505075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2</a:t>
            </a:r>
          </a:p>
        </p:txBody>
      </p:sp>
      <p:sp>
        <p:nvSpPr>
          <p:cNvPr id="56333" name="TextBox 24"/>
          <p:cNvSpPr txBox="1">
            <a:spLocks noChangeArrowheads="1"/>
          </p:cNvSpPr>
          <p:nvPr/>
        </p:nvSpPr>
        <p:spPr bwMode="auto">
          <a:xfrm>
            <a:off x="3781425" y="3506788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3</a:t>
            </a:r>
          </a:p>
        </p:txBody>
      </p:sp>
      <p:sp>
        <p:nvSpPr>
          <p:cNvPr id="56334" name="TextBox 31"/>
          <p:cNvSpPr txBox="1">
            <a:spLocks noChangeArrowheads="1"/>
          </p:cNvSpPr>
          <p:nvPr/>
        </p:nvSpPr>
        <p:spPr bwMode="auto">
          <a:xfrm>
            <a:off x="3635375" y="4500563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4</a:t>
            </a:r>
          </a:p>
        </p:txBody>
      </p:sp>
      <p:sp>
        <p:nvSpPr>
          <p:cNvPr id="56335" name="TextBox 32"/>
          <p:cNvSpPr txBox="1">
            <a:spLocks noChangeArrowheads="1"/>
          </p:cNvSpPr>
          <p:nvPr/>
        </p:nvSpPr>
        <p:spPr bwMode="auto">
          <a:xfrm>
            <a:off x="3132138" y="5473700"/>
            <a:ext cx="5762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4313" y="4357688"/>
            <a:ext cx="2786062" cy="81121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ожидания приема педиатра в поликлинике до 10 минут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4313" y="5286374"/>
            <a:ext cx="2786062" cy="1310978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комплекс -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ного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профилактического осмотра детей 12 месяцев сократилось с 13 дней  до 4.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313" y="2428875"/>
            <a:ext cx="2786062" cy="94297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результатов лабораторных исследований в течение 4 часов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4313" y="3468688"/>
            <a:ext cx="2786062" cy="746125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заполнения медицинской документации 128 с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/>
          <a:lstStyle/>
          <a:p>
            <a:pPr algn="r"/>
            <a:r>
              <a:rPr lang="ru-RU" dirty="0" smtClean="0"/>
              <a:t>Итоги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 descr="IMG_7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44862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357563" y="357188"/>
            <a:ext cx="24479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539580" anchor="ctr">
            <a:spAutoFit/>
          </a:bodyPr>
          <a:lstStyle/>
          <a:p>
            <a:pPr algn="ctr" eaLnBrk="1" hangingPunct="1"/>
            <a:r>
              <a:rPr lang="ru-RU" altLang="ru-RU" sz="2000" b="1">
                <a:latin typeface="Calibri" pitchFamily="34" charset="0"/>
                <a:cs typeface="Times New Roman" pitchFamily="18" charset="0"/>
              </a:rPr>
              <a:t>Вход в поликлинику</a:t>
            </a:r>
            <a:endParaRPr lang="ru-RU" altLang="ru-RU" sz="900"/>
          </a:p>
          <a:p>
            <a:pPr algn="ctr"/>
            <a:endParaRPr lang="ru-RU" alt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214950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anchor="ctr">
            <a:spAutoFit/>
          </a:bodyPr>
          <a:lstStyle/>
          <a:p>
            <a:pPr algn="ctr" eaLnBrk="1" hangingPunct="1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900" dirty="0">
              <a:latin typeface="Arial" panose="020B0604020202020204" pitchFamily="34" charset="0"/>
            </a:endParaRPr>
          </a:p>
          <a:p>
            <a:pPr algn="ctr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было</a:t>
            </a:r>
          </a:p>
          <a:p>
            <a:pPr algn="ctr">
              <a:tabLst>
                <a:tab pos="1168400" algn="l"/>
              </a:tabLst>
              <a:defRPr/>
            </a:pP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tabLst>
                <a:tab pos="1168400" algn="l"/>
              </a:tabLst>
              <a:defRPr/>
            </a:pPr>
            <a:endParaRPr lang="ru-RU" sz="900" dirty="0">
              <a:latin typeface="Arial" panose="020B0604020202020204" pitchFamily="34" charset="0"/>
            </a:endParaRPr>
          </a:p>
          <a:p>
            <a:pPr algn="ctr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стало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0181" name="Picture 2" descr="F:\DCIM\Camera\IMG_20170828_134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3" y="1785938"/>
            <a:ext cx="5119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4" descr="IMG_6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0"/>
            <a:ext cx="44862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6" descr="IMG_0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675" y="1714500"/>
            <a:ext cx="4505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643313" y="357188"/>
            <a:ext cx="16383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539580" anchor="ctr">
            <a:spAutoFit/>
          </a:bodyPr>
          <a:lstStyle/>
          <a:p>
            <a:pPr algn="ctr" eaLnBrk="1" hangingPunct="1"/>
            <a:r>
              <a:rPr lang="ru-RU" altLang="ru-RU" sz="2000" b="1">
                <a:latin typeface="Calibri" pitchFamily="34" charset="0"/>
                <a:cs typeface="Times New Roman" pitchFamily="18" charset="0"/>
              </a:rPr>
              <a:t>Регистратура</a:t>
            </a:r>
            <a:endParaRPr lang="ru-RU" altLang="ru-RU" sz="900"/>
          </a:p>
          <a:p>
            <a:pPr algn="ctr"/>
            <a:endParaRPr lang="ru-RU" alt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42910" y="5205155"/>
            <a:ext cx="7786742" cy="165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539580" numCol="2" anchor="ctr">
            <a:spAutoFit/>
          </a:bodyPr>
          <a:lstStyle/>
          <a:p>
            <a:pPr algn="ctr" eaLnBrk="1" hangingPunct="1">
              <a:tabLst>
                <a:tab pos="1168400" algn="l"/>
              </a:tabLst>
              <a:defRPr/>
            </a:pPr>
            <a:r>
              <a:rPr lang="ru-RU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900" dirty="0">
              <a:latin typeface="Arial" panose="020B0604020202020204" pitchFamily="34" charset="0"/>
            </a:endParaRPr>
          </a:p>
          <a:p>
            <a:pPr algn="ctr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900" dirty="0">
              <a:latin typeface="Arial" panose="020B0604020202020204" pitchFamily="34" charset="0"/>
            </a:endParaRPr>
          </a:p>
          <a:p>
            <a:pPr algn="ctr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было</a:t>
            </a:r>
          </a:p>
          <a:p>
            <a:pPr algn="ctr">
              <a:tabLst>
                <a:tab pos="1168400" algn="l"/>
              </a:tabLst>
              <a:defRPr/>
            </a:pP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tabLst>
                <a:tab pos="1168400" algn="l"/>
              </a:tabLst>
              <a:defRPr/>
            </a:pP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tabLst>
                <a:tab pos="1168400" algn="l"/>
              </a:tabLst>
              <a:defRPr/>
            </a:pPr>
            <a:endParaRPr lang="ru-RU" sz="900" dirty="0">
              <a:latin typeface="Arial" panose="020B0604020202020204" pitchFamily="34" charset="0"/>
            </a:endParaRPr>
          </a:p>
          <a:p>
            <a:pPr algn="ctr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стало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1206" name="Picture 2" descr="C:\Users\admin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9063"/>
            <a:ext cx="2055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7" descr="IMG_7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3"/>
            <a:ext cx="44862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Рисунок 11" descr="IMG_0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1643063"/>
            <a:ext cx="4505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000500" y="357188"/>
            <a:ext cx="11525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539580" anchor="ctr">
            <a:spAutoFit/>
          </a:bodyPr>
          <a:lstStyle/>
          <a:p>
            <a:pPr algn="ctr" eaLnBrk="1" hangingPunct="1">
              <a:tabLst>
                <a:tab pos="1168400" algn="l"/>
              </a:tabLst>
            </a:pPr>
            <a:r>
              <a:rPr lang="ru-RU" altLang="ru-RU" sz="2000" b="1">
                <a:latin typeface="Calibri" pitchFamily="34" charset="0"/>
                <a:cs typeface="Times New Roman" pitchFamily="18" charset="0"/>
              </a:rPr>
              <a:t>Очередь</a:t>
            </a:r>
            <a:endParaRPr lang="ru-RU" altLang="ru-RU" sz="1100">
              <a:latin typeface="Calibri" pitchFamily="34" charset="0"/>
              <a:cs typeface="Times New Roman" pitchFamily="18" charset="0"/>
            </a:endParaRPr>
          </a:p>
          <a:p>
            <a:pPr algn="ctr">
              <a:tabLst>
                <a:tab pos="1168400" algn="l"/>
              </a:tabLst>
            </a:pPr>
            <a:r>
              <a:rPr lang="ru-RU" altLang="ru-RU" sz="110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latin typeface="Calibri" pitchFamily="34" charset="0"/>
                <a:cs typeface="Times New Roman" pitchFamily="18" charset="0"/>
              </a:rPr>
            </a:br>
            <a:endParaRPr lang="ru-RU" altLang="ru-RU" sz="900"/>
          </a:p>
          <a:p>
            <a:pPr algn="ctr">
              <a:tabLst>
                <a:tab pos="1168400" algn="l"/>
              </a:tabLst>
            </a:pPr>
            <a:r>
              <a:rPr lang="ru-RU" altLang="ru-RU" sz="110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latin typeface="Calibri" pitchFamily="34" charset="0"/>
                <a:cs typeface="Times New Roman" pitchFamily="18" charset="0"/>
              </a:rPr>
            </a:br>
            <a:endParaRPr lang="ru-RU" altLang="ru-RU" sz="900"/>
          </a:p>
          <a:p>
            <a:pPr algn="ctr">
              <a:tabLst>
                <a:tab pos="1168400" algn="l"/>
              </a:tabLst>
            </a:pPr>
            <a:endParaRPr lang="ru-RU" alt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42910" y="5429264"/>
            <a:ext cx="785818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anchor="ctr">
            <a:spAutoFit/>
          </a:bodyPr>
          <a:lstStyle/>
          <a:p>
            <a:pPr algn="ctr" eaLnBrk="1" hangingPunct="1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900" dirty="0">
              <a:latin typeface="Arial" panose="020B0604020202020204" pitchFamily="34" charset="0"/>
            </a:endParaRPr>
          </a:p>
          <a:p>
            <a:pPr algn="ctr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было</a:t>
            </a:r>
          </a:p>
          <a:p>
            <a:pPr algn="ctr">
              <a:tabLst>
                <a:tab pos="1168400" algn="l"/>
              </a:tabLst>
              <a:defRPr/>
            </a:pP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tabLst>
                <a:tab pos="1168400" algn="l"/>
              </a:tabLst>
              <a:defRPr/>
            </a:pPr>
            <a:endParaRPr lang="ru-RU" sz="900" dirty="0">
              <a:latin typeface="Arial" panose="020B0604020202020204" pitchFamily="34" charset="0"/>
            </a:endParaRPr>
          </a:p>
          <a:p>
            <a:pPr algn="ctr">
              <a:tabLst>
                <a:tab pos="1168400" algn="l"/>
              </a:tabLst>
              <a:defRPr/>
            </a:pP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стало</a:t>
            </a: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20" descr="IMG_0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19" descr="IMG_0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500063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18" descr="IMG_0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500438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17" descr="IMG_01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3571875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КОГБУЗ «ККБ №7 </a:t>
            </a:r>
            <a:r>
              <a:rPr lang="ru-RU" sz="2800" dirty="0" err="1" smtClean="0"/>
              <a:t>им.В.И.Юрловой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детская поликлиника</a:t>
            </a:r>
            <a:endParaRPr lang="ru-RU" sz="2800" dirty="0"/>
          </a:p>
        </p:txBody>
      </p:sp>
      <p:pic>
        <p:nvPicPr>
          <p:cNvPr id="8" name="Содержимое 7" descr="Копия DSCN97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149080"/>
            <a:ext cx="1656184" cy="2260755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038600" cy="2736304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ru-RU" sz="900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 smtClean="0"/>
              <a:t>1946 - 1987 - 2017гг.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2000 - 12500 – 18210 детей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1 - 16 - 19 участков</a:t>
            </a:r>
            <a:endParaRPr lang="ru-RU" sz="2400" b="1" dirty="0"/>
          </a:p>
        </p:txBody>
      </p:sp>
      <p:pic>
        <p:nvPicPr>
          <p:cNvPr id="4" name="Рисунок 3" descr="DSCN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268760"/>
            <a:ext cx="4608512" cy="3312368"/>
          </a:xfrm>
          <a:prstGeom prst="rect">
            <a:avLst/>
          </a:prstGeom>
        </p:spPr>
      </p:pic>
      <p:sp>
        <p:nvSpPr>
          <p:cNvPr id="9" name="Содержимое 6"/>
          <p:cNvSpPr txBox="1">
            <a:spLocks/>
          </p:cNvSpPr>
          <p:nvPr/>
        </p:nvSpPr>
        <p:spPr>
          <a:xfrm>
            <a:off x="2339752" y="4941168"/>
            <a:ext cx="2664296" cy="1440160"/>
          </a:xfrm>
          <a:prstGeom prst="rect">
            <a:avLst/>
          </a:prstGeom>
          <a:noFill/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b="1" dirty="0" smtClean="0">
                <a:solidFill>
                  <a:schemeClr val="tx2"/>
                </a:solidFill>
              </a:rPr>
              <a:t>      </a:t>
            </a:r>
            <a:r>
              <a:rPr lang="ru-RU" b="1" dirty="0" err="1" smtClean="0">
                <a:solidFill>
                  <a:schemeClr val="tx2"/>
                </a:solidFill>
              </a:rPr>
              <a:t>Зиневич</a:t>
            </a:r>
            <a:r>
              <a:rPr lang="ru-RU" b="1" dirty="0" smtClean="0">
                <a:solidFill>
                  <a:schemeClr val="tx2"/>
                </a:solidFill>
              </a:rPr>
              <a:t> С.Е. - 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аведующая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детской поликлиники  с  1984 по 2013 гг.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1" descr="IMG_20170828_1242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642938"/>
            <a:ext cx="46799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Рисунок 2" descr="IMG_20170828_1241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46799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3" descr="IMG_20170828_1241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3857625"/>
            <a:ext cx="46799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4" descr="IMG_20170828_1242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5"/>
            <a:ext cx="46799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928694"/>
          </a:xfrm>
        </p:spPr>
        <p:txBody>
          <a:bodyPr/>
          <a:lstStyle/>
          <a:p>
            <a:pPr algn="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1026" name="AutoShape 2" descr="https://2.downloader.disk.yandex.ru/preview/e53fc07b5e6b9bccc50161303cabe360eba65d5b8f036f9a4cba623dd7b6c011/inf/3yNdpIzkDtmsJh9qbChVB8WtDV5i0NtqXpHPsZfuS3kX6F8H8sYOyE_g-Qk2IyecmuFzZ2C3QGg56QftQ_rzjA%3D%3D?uid=128136572&amp;filename=B13U0949.jpg&amp;disposition=inline&amp;hash=&amp;limit=0&amp;content_type=image%2Fjpeg&amp;tknv=v2&amp;size=1280x6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B13U094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4393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«Бережливое </a:t>
            </a:r>
            <a:r>
              <a:rPr lang="ru-RU" dirty="0" err="1" smtClean="0"/>
              <a:t>проИЗВОДСТВО</a:t>
            </a:r>
            <a:r>
              <a:rPr lang="ru-RU" dirty="0" smtClean="0"/>
              <a:t>» В Кировской области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104456" cy="5400599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algn="r"/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УТВЕРЖДЕН</a:t>
            </a:r>
            <a:br>
              <a:rPr lang="ru-RU" dirty="0" smtClean="0"/>
            </a:br>
            <a:r>
              <a:rPr lang="ru-RU" dirty="0" smtClean="0"/>
              <a:t>распоряжением министерства здравоохранения Кировской области </a:t>
            </a:r>
            <a:br>
              <a:rPr lang="ru-RU" dirty="0" smtClean="0"/>
            </a:br>
            <a:r>
              <a:rPr lang="ru-RU" dirty="0" smtClean="0"/>
              <a:t>от 21.04.2017 № 266</a:t>
            </a:r>
          </a:p>
          <a:p>
            <a:endParaRPr lang="ru-RU" b="1" dirty="0" smtClean="0"/>
          </a:p>
          <a:p>
            <a:r>
              <a:rPr lang="ru-RU" sz="3100" b="1" dirty="0" smtClean="0"/>
              <a:t>Перечень областных государственных медицинских организаций, их структурных подразделений и направлений реализации проекта «Бережливая поликлиника»</a:t>
            </a:r>
          </a:p>
          <a:p>
            <a:pPr fontAlgn="ctr"/>
            <a:r>
              <a:rPr lang="ru-RU" sz="3100" b="1" dirty="0" smtClean="0"/>
              <a:t>Наименование областной государственной медицинской организации</a:t>
            </a:r>
          </a:p>
          <a:p>
            <a:pPr fontAlgn="ctr"/>
            <a:r>
              <a:rPr lang="ru-RU" sz="3100" b="1" dirty="0" smtClean="0"/>
              <a:t>Наименование структурного подразделения, участвующего в реализации проекта «Бережливая поликлиника»</a:t>
            </a:r>
          </a:p>
          <a:p>
            <a:pPr fontAlgn="ctr"/>
            <a:r>
              <a:rPr lang="ru-RU" sz="3100" b="1" dirty="0" smtClean="0"/>
              <a:t>Наименование направлений реализации </a:t>
            </a:r>
            <a:br>
              <a:rPr lang="ru-RU" sz="3100" b="1" dirty="0" smtClean="0"/>
            </a:br>
            <a:r>
              <a:rPr lang="ru-RU" sz="3100" b="1" dirty="0" smtClean="0"/>
              <a:t>проекта «Бережливая </a:t>
            </a:r>
            <a:br>
              <a:rPr lang="ru-RU" sz="3100" b="1" dirty="0" smtClean="0"/>
            </a:br>
            <a:r>
              <a:rPr lang="ru-RU" sz="3100" b="1" dirty="0" smtClean="0"/>
              <a:t>поликлиника»</a:t>
            </a:r>
            <a:endParaRPr lang="ru-RU" sz="3100" dirty="0" smtClean="0"/>
          </a:p>
          <a:p>
            <a:endParaRPr lang="ru-RU" sz="3100" dirty="0" smtClean="0"/>
          </a:p>
          <a:p>
            <a:r>
              <a:rPr lang="ru-RU" sz="3100" u="sng" dirty="0" smtClean="0"/>
              <a:t>КОГБУЗ «Кировский клинико-диагностический центр» Поликлиника № 7, </a:t>
            </a:r>
          </a:p>
          <a:p>
            <a:r>
              <a:rPr lang="ru-RU" sz="3100" dirty="0" smtClean="0"/>
              <a:t>Оптимизация рабочего пространства поликлиники;</a:t>
            </a:r>
            <a:br>
              <a:rPr lang="ru-RU" sz="3100" dirty="0" smtClean="0"/>
            </a:br>
            <a:r>
              <a:rPr lang="ru-RU" sz="3100" dirty="0" smtClean="0"/>
              <a:t>построение </a:t>
            </a:r>
            <a:r>
              <a:rPr lang="ru-RU" sz="3100" dirty="0" err="1" smtClean="0"/>
              <a:t>логистических</a:t>
            </a:r>
            <a:r>
              <a:rPr lang="ru-RU" sz="3100" dirty="0" smtClean="0"/>
              <a:t> потоков пациентов</a:t>
            </a:r>
          </a:p>
          <a:p>
            <a:endParaRPr lang="ru-RU" sz="3100" dirty="0" smtClean="0"/>
          </a:p>
          <a:p>
            <a:r>
              <a:rPr lang="ru-RU" sz="3100" dirty="0" smtClean="0"/>
              <a:t>Поликлиника № 1, </a:t>
            </a:r>
          </a:p>
          <a:p>
            <a:r>
              <a:rPr lang="ru-RU" sz="3100" dirty="0" smtClean="0"/>
              <a:t>Организация работы процедурного кабинета и кабинета профилактики</a:t>
            </a:r>
          </a:p>
          <a:p>
            <a:endParaRPr lang="ru-RU" sz="3100" dirty="0" smtClean="0"/>
          </a:p>
          <a:p>
            <a:r>
              <a:rPr lang="ru-RU" sz="3100" u="sng" dirty="0" smtClean="0"/>
              <a:t>КОГБУЗ «Детский клинический </a:t>
            </a:r>
            <a:r>
              <a:rPr lang="ru-RU" sz="3100" u="sng" dirty="0" err="1" smtClean="0"/>
              <a:t>консультативно-диагнос-тический</a:t>
            </a:r>
            <a:r>
              <a:rPr lang="ru-RU" sz="3100" u="sng" dirty="0" smtClean="0"/>
              <a:t> центр»Поликлиника № 1, </a:t>
            </a:r>
          </a:p>
          <a:p>
            <a:r>
              <a:rPr lang="ru-RU" sz="3100" dirty="0" smtClean="0"/>
              <a:t>Оптимизация профилактической работы с неорганизованными детьми на педиатрическом участке</a:t>
            </a:r>
          </a:p>
          <a:p>
            <a:endParaRPr lang="ru-RU" sz="3100" dirty="0" smtClean="0"/>
          </a:p>
          <a:p>
            <a:r>
              <a:rPr lang="ru-RU" sz="3100" dirty="0" smtClean="0"/>
              <a:t>Поликлиника № 2,</a:t>
            </a:r>
          </a:p>
          <a:p>
            <a:r>
              <a:rPr lang="ru-RU" sz="3100" dirty="0" smtClean="0"/>
              <a:t>Оптимизация работы регистратуры в детской поликлинике</a:t>
            </a:r>
            <a:endParaRPr lang="ru-RU" sz="3100" dirty="0"/>
          </a:p>
        </p:txBody>
      </p:sp>
      <p:pic>
        <p:nvPicPr>
          <p:cNvPr id="5" name="Рисунок 6" descr="2017-05-02 15.01.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288" y="1268760"/>
            <a:ext cx="263795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ьзователь\Desktop\Фото ДП2\ремонт\IMG_7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909694"/>
            <a:ext cx="2458616" cy="279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1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9219" name="Объект 2"/>
          <p:cNvSpPr txBox="1">
            <a:spLocks/>
          </p:cNvSpPr>
          <p:nvPr/>
        </p:nvSpPr>
        <p:spPr bwMode="auto">
          <a:xfrm>
            <a:off x="-2916238" y="3001963"/>
            <a:ext cx="10972801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endParaRPr lang="ru-RU" altLang="ru-RU" sz="3200">
              <a:latin typeface="Calibri" pitchFamily="34" charset="0"/>
            </a:endParaRPr>
          </a:p>
        </p:txBody>
      </p:sp>
      <p:sp>
        <p:nvSpPr>
          <p:cNvPr id="26" name="Стрелка: вниз 5"/>
          <p:cNvSpPr/>
          <p:nvPr/>
        </p:nvSpPr>
        <p:spPr>
          <a:xfrm rot="16200000">
            <a:off x="1482403" y="1982094"/>
            <a:ext cx="1560513" cy="3878262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1" rIns="68580" bIns="3429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643438" y="1357298"/>
            <a:ext cx="3816425" cy="1384995"/>
          </a:xfrm>
          <a:prstGeom prst="rect">
            <a:avLst/>
          </a:prstGeom>
          <a:solidFill>
            <a:srgbClr val="B8E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площадей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поликлиники с целью разделения потоков здоровых и больных детей; создание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открытой регистратуры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создание зон комфортного ожидания медицинской помощи; создание комнат для кормления младенцев.</a:t>
            </a:r>
          </a:p>
        </p:txBody>
      </p:sp>
      <p:sp>
        <p:nvSpPr>
          <p:cNvPr id="9224" name="TextBox 42"/>
          <p:cNvSpPr txBox="1">
            <a:spLocks noChangeArrowheads="1"/>
          </p:cNvSpPr>
          <p:nvPr/>
        </p:nvSpPr>
        <p:spPr bwMode="auto">
          <a:xfrm>
            <a:off x="490532" y="3636313"/>
            <a:ext cx="3367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/>
              <a:t>Оптимизация процессов информатизации</a:t>
            </a:r>
          </a:p>
        </p:txBody>
      </p:sp>
      <p:sp>
        <p:nvSpPr>
          <p:cNvPr id="9225" name="TextBox 46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5" name="Стрелка: вниз 5"/>
          <p:cNvSpPr/>
          <p:nvPr/>
        </p:nvSpPr>
        <p:spPr>
          <a:xfrm rot="16200000">
            <a:off x="1468438" y="3805957"/>
            <a:ext cx="1560512" cy="3878262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1" rIns="68580" bIns="3429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8" name="TextBox 57"/>
          <p:cNvSpPr txBox="1">
            <a:spLocks noChangeArrowheads="1"/>
          </p:cNvSpPr>
          <p:nvPr/>
        </p:nvSpPr>
        <p:spPr bwMode="auto">
          <a:xfrm>
            <a:off x="461955" y="5357826"/>
            <a:ext cx="3109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/>
              <a:t>Разделение </a:t>
            </a:r>
            <a:r>
              <a:rPr lang="ru-RU" altLang="ru-RU" sz="1600" b="1" dirty="0"/>
              <a:t>потоков пациентов </a:t>
            </a:r>
            <a:r>
              <a:rPr lang="ru-RU" altLang="ru-RU" sz="1600" b="1" dirty="0" smtClean="0"/>
              <a:t>для </a:t>
            </a:r>
            <a:r>
              <a:rPr lang="ru-RU" altLang="ru-RU" sz="1600" b="1" dirty="0"/>
              <a:t>ежедневной </a:t>
            </a:r>
            <a:r>
              <a:rPr lang="ru-RU" altLang="ru-RU" sz="1600" b="1" dirty="0" smtClean="0"/>
              <a:t>вакцинации</a:t>
            </a:r>
            <a:endParaRPr lang="ru-RU" altLang="ru-RU" sz="1600" b="1" dirty="0"/>
          </a:p>
        </p:txBody>
      </p:sp>
      <p:sp>
        <p:nvSpPr>
          <p:cNvPr id="28" name="Стрелка: вниз 5"/>
          <p:cNvSpPr/>
          <p:nvPr/>
        </p:nvSpPr>
        <p:spPr>
          <a:xfrm rot="16200000">
            <a:off x="1457325" y="169863"/>
            <a:ext cx="1558925" cy="3879850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1" rIns="68580" bIns="3429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3" name="TextBox 28"/>
          <p:cNvSpPr txBox="1">
            <a:spLocks noChangeArrowheads="1"/>
          </p:cNvSpPr>
          <p:nvPr/>
        </p:nvSpPr>
        <p:spPr bwMode="auto">
          <a:xfrm>
            <a:off x="369888" y="1762125"/>
            <a:ext cx="336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/>
              <a:t>Формирование позитивного имиджа детской поликлиники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24097" y="3071810"/>
            <a:ext cx="3816425" cy="1815882"/>
          </a:xfrm>
          <a:prstGeom prst="rect">
            <a:avLst/>
          </a:prstGeom>
          <a:solidFill>
            <a:srgbClr val="B8E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Усовершенствование системы «Электронный регистратор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системы «Электронная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очередь»;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интег-рация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КМИС; ведение ЭМК;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поли-клинике;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оформ-ление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медицинской документации;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уве-личение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времени на работу с пациентом 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4008" y="5332413"/>
            <a:ext cx="3816425" cy="954107"/>
          </a:xfrm>
          <a:prstGeom prst="rect">
            <a:avLst/>
          </a:prstGeom>
          <a:solidFill>
            <a:srgbClr val="B8E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площадей поликлиники, создание отдельного входа для  здоровых и больных детей, изменение режима работы медицинских кабинетов.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000132"/>
          </a:xfrm>
        </p:spPr>
        <p:txBody>
          <a:bodyPr/>
          <a:lstStyle/>
          <a:p>
            <a:pPr algn="r"/>
            <a:r>
              <a:rPr lang="ru-RU" dirty="0" smtClean="0"/>
              <a:t>Основные задачи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Объект 2"/>
          <p:cNvSpPr txBox="1">
            <a:spLocks/>
          </p:cNvSpPr>
          <p:nvPr/>
        </p:nvSpPr>
        <p:spPr bwMode="auto">
          <a:xfrm>
            <a:off x="395288" y="2205038"/>
            <a:ext cx="797718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endParaRPr lang="ru-RU" altLang="ru-RU" sz="3200">
              <a:latin typeface="Calibri" pitchFamily="34" charset="0"/>
            </a:endParaRPr>
          </a:p>
        </p:txBody>
      </p:sp>
      <p:sp>
        <p:nvSpPr>
          <p:cNvPr id="31750" name="TextBox 273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1751" name="TextBox 275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404664"/>
          <a:ext cx="8750208" cy="6239045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608314"/>
                <a:gridCol w="2942692"/>
                <a:gridCol w="3199202"/>
              </a:tblGrid>
              <a:tr h="6795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>
                    <a:solidFill>
                      <a:srgbClr val="00CC00"/>
                    </a:solidFill>
                  </a:tcPr>
                </a:tc>
              </a:tr>
              <a:tr h="2149414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«Унылый» вид помещений детской поликлиники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Ремонтные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работы, оптимизация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площадей поликлиники, художественное</a:t>
                      </a:r>
                      <a:r>
                        <a:rPr lang="ru-RU" sz="1800" baseline="0" dirty="0" smtClean="0"/>
                        <a:t> оформление </a:t>
                      </a:r>
                      <a:r>
                        <a:rPr lang="ru-RU" sz="1800" dirty="0" smtClean="0"/>
                        <a:t>стен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регистратуры «открытого типа»,  закрытого 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картохранилища</a:t>
                      </a:r>
                      <a:r>
                        <a:rPr lang="ru-RU" sz="1800" baseline="0" dirty="0" smtClean="0"/>
                        <a:t>, </a:t>
                      </a:r>
                      <a:r>
                        <a:rPr lang="ru-RU" sz="1800" dirty="0" smtClean="0"/>
                        <a:t>новый  привлекательный образ детской поликлиники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168320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Отсутствие места для  кормления детей первого года жизни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Выделение комнаты и проведение ремонтных работ, установка необходимой мебели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комнаты для кормления младенцев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17269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Отсутствие комфортных зон ожидания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Проведение ремонтных работ, установка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мебели </a:t>
                      </a:r>
                      <a:r>
                        <a:rPr lang="ru-RU" sz="1800" baseline="0" dirty="0" smtClean="0"/>
                        <a:t> и </a:t>
                      </a:r>
                      <a:r>
                        <a:rPr lang="ru-RU" sz="1800" dirty="0" smtClean="0"/>
                        <a:t> телевизоров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зон комфортного ожидания.</a:t>
                      </a:r>
                      <a:endParaRPr lang="ru-RU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31779" name="Подзаголовок 2"/>
          <p:cNvSpPr txBox="1">
            <a:spLocks/>
          </p:cNvSpPr>
          <p:nvPr/>
        </p:nvSpPr>
        <p:spPr bwMode="auto">
          <a:xfrm>
            <a:off x="53975" y="1093788"/>
            <a:ext cx="6400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Объект 2"/>
          <p:cNvSpPr txBox="1">
            <a:spLocks/>
          </p:cNvSpPr>
          <p:nvPr/>
        </p:nvSpPr>
        <p:spPr bwMode="auto">
          <a:xfrm>
            <a:off x="395288" y="2205038"/>
            <a:ext cx="797718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endParaRPr lang="ru-RU" altLang="ru-RU" sz="3200">
              <a:latin typeface="Calibri" pitchFamily="34" charset="0"/>
            </a:endParaRPr>
          </a:p>
        </p:txBody>
      </p:sp>
      <p:sp>
        <p:nvSpPr>
          <p:cNvPr id="37894" name="TextBox 273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7895" name="TextBox 275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678199" cy="658370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357454"/>
                <a:gridCol w="3428012"/>
                <a:gridCol w="2892733"/>
              </a:tblGrid>
              <a:tr h="7191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solidFill>
                      <a:srgbClr val="00CC00"/>
                    </a:solidFill>
                  </a:tcPr>
                </a:tc>
              </a:tr>
              <a:tr h="149540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Длительное ожидание приема врача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Оптимизации предварительной записи; установка ресурса «Электронная очередь»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Уменьшение времени ожидания в поликлинике в  1,5</a:t>
                      </a:r>
                      <a:r>
                        <a:rPr lang="ru-RU" sz="1800" baseline="0" dirty="0" smtClean="0"/>
                        <a:t> -</a:t>
                      </a:r>
                      <a:r>
                        <a:rPr lang="ru-RU" sz="1800" dirty="0" smtClean="0"/>
                        <a:t> 2,5 раза</a:t>
                      </a:r>
                      <a:endParaRPr lang="ru-RU" sz="1800" dirty="0"/>
                    </a:p>
                  </a:txBody>
                  <a:tcPr marT="45714" marB="45714"/>
                </a:tc>
              </a:tr>
              <a:tr h="235745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Длительное оформление медицинской документации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Ведение</a:t>
                      </a:r>
                      <a:r>
                        <a:rPr lang="ru-RU" sz="1800" baseline="0" dirty="0" smtClean="0"/>
                        <a:t> ЭМК, использование в работе шаблонов для ЭМК; формирование электронных направлений на все виды исследований; перераспределение нагрузки при заполнении ЭМК между м/с и врачом.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Снижение времени на оформление медицинской документации в 2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раза;</a:t>
                      </a:r>
                      <a:r>
                        <a:rPr lang="ru-RU" sz="1800" baseline="0" dirty="0" smtClean="0"/>
                        <a:t> увеличение времени на работу с пациентом.</a:t>
                      </a:r>
                      <a:endParaRPr lang="ru-RU" sz="1800" dirty="0"/>
                    </a:p>
                  </a:txBody>
                  <a:tcPr marT="45714" marB="45714"/>
                </a:tc>
              </a:tr>
              <a:tr h="15158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Ожидание результатов лабораторных исследований 24 ч и более, потери бумажных носителей.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Интеграция ЛИС с КМИС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Получение результатов лабораторных исследований в</a:t>
                      </a:r>
                      <a:r>
                        <a:rPr lang="ru-RU" sz="1800" baseline="0" dirty="0" smtClean="0"/>
                        <a:t> ЭМК в течение 4 ч.</a:t>
                      </a:r>
                      <a:endParaRPr lang="ru-RU" sz="1800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Объект 2"/>
          <p:cNvSpPr txBox="1">
            <a:spLocks/>
          </p:cNvSpPr>
          <p:nvPr/>
        </p:nvSpPr>
        <p:spPr bwMode="auto">
          <a:xfrm>
            <a:off x="395288" y="2205038"/>
            <a:ext cx="797718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endParaRPr lang="ru-RU" altLang="ru-RU" sz="3200">
              <a:latin typeface="Calibri" pitchFamily="34" charset="0"/>
            </a:endParaRPr>
          </a:p>
        </p:txBody>
      </p:sp>
      <p:sp>
        <p:nvSpPr>
          <p:cNvPr id="32774" name="TextBox 273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2775" name="TextBox 275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3200512"/>
              </p:ext>
            </p:extLst>
          </p:nvPr>
        </p:nvGraphicFramePr>
        <p:xfrm>
          <a:off x="251520" y="15280"/>
          <a:ext cx="8640000" cy="666545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468573"/>
                <a:gridCol w="3131363"/>
                <a:gridCol w="3040064"/>
              </a:tblGrid>
              <a:tr h="6390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>
                    <a:solidFill>
                      <a:srgbClr val="00CC00"/>
                    </a:solidFill>
                  </a:tcPr>
                </a:tc>
              </a:tr>
              <a:tr h="31907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Смешение потоков здоровых и больных детей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Реорганизация площадей поликлиники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Организация бокса для приема </a:t>
                      </a:r>
                      <a:r>
                        <a:rPr lang="ru-RU" sz="1800" dirty="0" err="1" smtClean="0"/>
                        <a:t>острозаболевших</a:t>
                      </a:r>
                      <a:r>
                        <a:rPr lang="ru-RU" sz="1800" dirty="0" smtClean="0"/>
                        <a:t> (кабинет неотложной помощи) </a:t>
                      </a:r>
                    </a:p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отдельных блоков для приема здоровых и больных детей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Снижение риска повторного заражения для выздоравливающих</a:t>
                      </a:r>
                      <a:r>
                        <a:rPr lang="ru-RU" sz="1800" baseline="0" dirty="0" smtClean="0"/>
                        <a:t> и ещё более доступную </a:t>
                      </a:r>
                      <a:r>
                        <a:rPr lang="ru-RU" sz="1800" baseline="0" dirty="0" err="1" smtClean="0"/>
                        <a:t>вакцинопрофилактику</a:t>
                      </a:r>
                      <a:r>
                        <a:rPr lang="ru-RU" sz="1800" baseline="0" dirty="0" smtClean="0"/>
                        <a:t> на профилактических осмотрах</a:t>
                      </a:r>
                    </a:p>
                    <a:p>
                      <a:endParaRPr lang="ru-RU" sz="1800" dirty="0"/>
                    </a:p>
                  </a:txBody>
                  <a:tcPr marT="45716" marB="45716"/>
                </a:tc>
              </a:tr>
              <a:tr h="2830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Длительное ожидание приема врача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Неравномерная нагрузка на приеме в разные дни недели</a:t>
                      </a:r>
                    </a:p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Увеличение «формального» потока пациентов.</a:t>
                      </a:r>
                      <a:endParaRPr lang="ru-RU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кабинета доврачебной помощи (выдача направлений, справок после домашнего режима, в бассейн, запись к специалистам)</a:t>
                      </a:r>
                    </a:p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Снижение нагрузки на приеме на участковую службу в 1,4 р.</a:t>
                      </a:r>
                    </a:p>
                    <a:p>
                      <a:r>
                        <a:rPr lang="ru-RU" sz="1800" baseline="0" dirty="0" smtClean="0"/>
                        <a:t>Увеличение времени работы врача с пациентом.</a:t>
                      </a:r>
                      <a:endParaRPr lang="ru-RU" sz="18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32805" name="Подзаголовок 2"/>
          <p:cNvSpPr txBox="1">
            <a:spLocks/>
          </p:cNvSpPr>
          <p:nvPr/>
        </p:nvSpPr>
        <p:spPr bwMode="auto">
          <a:xfrm>
            <a:off x="53975" y="1093788"/>
            <a:ext cx="6400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/>
              <a:t>     </a:t>
            </a:r>
            <a:r>
              <a:rPr lang="ru-RU" altLang="ru-RU" dirty="0" smtClean="0"/>
              <a:t>создание формального потока                   пациентов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dirty="0" smtClean="0"/>
              <a:t>Планирование приема неорганизованных детей раннего возраста: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                          </a:t>
            </a:r>
            <a:r>
              <a:rPr lang="ru-RU" u="sng" dirty="0" smtClean="0"/>
              <a:t> КП1+КП2+КП3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                            48 раб.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dirty="0" smtClean="0"/>
              <a:t>Исходя из вычисленной потребности было определено необходимое количество часов  в неделю на прием здоровых детей  и увеличена общая длительность приема до 4 часов.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1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9225" name="TextBox 46"/>
          <p:cNvSpPr txBox="1">
            <a:spLocks noChangeArrowheads="1"/>
          </p:cNvSpPr>
          <p:nvPr/>
        </p:nvSpPr>
        <p:spPr bwMode="auto">
          <a:xfrm>
            <a:off x="1476375" y="357188"/>
            <a:ext cx="539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-108520" y="142852"/>
            <a:ext cx="9252520" cy="837876"/>
          </a:xfrm>
        </p:spPr>
        <p:txBody>
          <a:bodyPr>
            <a:noAutofit/>
          </a:bodyPr>
          <a:lstStyle/>
          <a:p>
            <a:pPr algn="r"/>
            <a:r>
              <a:rPr lang="ru-RU" sz="2700" dirty="0" smtClean="0"/>
              <a:t>Карта потока текущего состояния </a:t>
            </a:r>
            <a:r>
              <a:rPr lang="en-US" sz="2700" dirty="0" smtClean="0"/>
              <a:t>II</a:t>
            </a:r>
            <a:r>
              <a:rPr lang="ru-RU" sz="2700" dirty="0" smtClean="0"/>
              <a:t> уровень</a:t>
            </a:r>
            <a:br>
              <a:rPr lang="ru-RU" sz="2700" dirty="0" smtClean="0"/>
            </a:br>
            <a:r>
              <a:rPr lang="ru-RU" sz="2700" dirty="0" err="1" smtClean="0"/>
              <a:t>Профосмотр</a:t>
            </a:r>
            <a:r>
              <a:rPr lang="ru-RU" sz="2700" dirty="0" smtClean="0"/>
              <a:t> детей в 12 месяцев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9599"/>
            <a:ext cx="9144000" cy="568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87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1083</TotalTime>
  <Words>672</Words>
  <Application>Microsoft Office PowerPoint</Application>
  <PresentationFormat>Экран (4:3)</PresentationFormat>
  <Paragraphs>132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Федеральный проект «Создание новой модели медицинской организации» и преемственность в развитии первичной медико-санитарной помощи детям в Кировской области.  Зав.пед.отделением  детской поликлиники  КОГБУЗ «ККБ №7 им.В.И.Юрловой» Старикова С.Л. 22.05.2018</vt:lpstr>
      <vt:lpstr>КОГБУЗ «ККБ №7 им.В.И.Юрловой» детская поликлиника</vt:lpstr>
      <vt:lpstr>«Бережливое проИЗВОДСТВО» В Кировской области</vt:lpstr>
      <vt:lpstr>Основные задачи проекта</vt:lpstr>
      <vt:lpstr>Слайд 5</vt:lpstr>
      <vt:lpstr>Слайд 6</vt:lpstr>
      <vt:lpstr>Слайд 7</vt:lpstr>
      <vt:lpstr>     создание формального потока                   пациентов</vt:lpstr>
      <vt:lpstr>Карта потока текущего состояния II уровень Профосмотр детей в 12 месяцев</vt:lpstr>
      <vt:lpstr>Карта потока заключительное состояние II уровень Профосмотр детей в 12 месяцев</vt:lpstr>
      <vt:lpstr>Интеграция лис и кмис</vt:lpstr>
      <vt:lpstr>  модуль МИС «АПТЕКА» </vt:lpstr>
      <vt:lpstr>«пока-ёке»</vt:lpstr>
      <vt:lpstr>Автосоздание сигнального талона СМП</vt:lpstr>
      <vt:lpstr>Итоги проекта</vt:lpstr>
      <vt:lpstr>Слайд 16</vt:lpstr>
      <vt:lpstr>Слайд 17</vt:lpstr>
      <vt:lpstr>Слайд 18</vt:lpstr>
      <vt:lpstr>Слайд 19</vt:lpstr>
      <vt:lpstr>Слайд 20</vt:lpstr>
      <vt:lpstr>Спасибо за внимание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80</cp:revision>
  <dcterms:created xsi:type="dcterms:W3CDTF">2018-05-17T08:57:10Z</dcterms:created>
  <dcterms:modified xsi:type="dcterms:W3CDTF">2018-05-21T20:11:19Z</dcterms:modified>
</cp:coreProperties>
</file>